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0" r:id="rId1"/>
  </p:sldMasterIdLst>
  <p:notesMasterIdLst>
    <p:notesMasterId r:id="rId26"/>
  </p:notesMasterIdLst>
  <p:sldIdLst>
    <p:sldId id="503" r:id="rId2"/>
    <p:sldId id="817" r:id="rId3"/>
    <p:sldId id="818" r:id="rId4"/>
    <p:sldId id="819" r:id="rId5"/>
    <p:sldId id="823" r:id="rId6"/>
    <p:sldId id="820" r:id="rId7"/>
    <p:sldId id="816" r:id="rId8"/>
    <p:sldId id="821" r:id="rId9"/>
    <p:sldId id="822" r:id="rId10"/>
    <p:sldId id="753" r:id="rId11"/>
    <p:sldId id="754" r:id="rId12"/>
    <p:sldId id="755" r:id="rId13"/>
    <p:sldId id="756" r:id="rId14"/>
    <p:sldId id="757" r:id="rId15"/>
    <p:sldId id="758" r:id="rId16"/>
    <p:sldId id="806" r:id="rId17"/>
    <p:sldId id="759" r:id="rId18"/>
    <p:sldId id="760" r:id="rId19"/>
    <p:sldId id="770" r:id="rId20"/>
    <p:sldId id="761" r:id="rId21"/>
    <p:sldId id="813" r:id="rId22"/>
    <p:sldId id="814" r:id="rId23"/>
    <p:sldId id="765" r:id="rId24"/>
    <p:sldId id="824" r:id="rId25"/>
  </p:sldIdLst>
  <p:sldSz cx="9144000" cy="6858000" type="screen4x3"/>
  <p:notesSz cx="6858000" cy="9144000"/>
  <p:defaultTextStyle>
    <a:defPPr>
      <a:defRPr lang="en-US"/>
    </a:defPPr>
    <a:lvl1pPr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CC0066"/>
    <a:srgbClr val="CC0000"/>
    <a:srgbClr val="990033"/>
    <a:srgbClr val="000000"/>
    <a:srgbClr val="CC9900"/>
    <a:srgbClr val="FFFFCC"/>
    <a:srgbClr val="FFFF99"/>
    <a:srgbClr val="CCFFCC"/>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16" autoAdjust="0"/>
    <p:restoredTop sz="95819" autoAdjust="0"/>
  </p:normalViewPr>
  <p:slideViewPr>
    <p:cSldViewPr>
      <p:cViewPr varScale="1">
        <p:scale>
          <a:sx n="95" d="100"/>
          <a:sy n="95" d="100"/>
        </p:scale>
        <p:origin x="106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8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Mappe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sz="1800" dirty="0"/>
              <a:t>Share </a:t>
            </a:r>
            <a:r>
              <a:rPr lang="de-DE" sz="1800" dirty="0" err="1"/>
              <a:t>of</a:t>
            </a:r>
            <a:r>
              <a:rPr lang="de-DE" sz="1800" dirty="0"/>
              <a:t> </a:t>
            </a:r>
            <a:r>
              <a:rPr lang="en-US" sz="1800" b="0" i="0" u="none" strike="noStrike" baseline="0" dirty="0"/>
              <a:t>people affected by complex emergencies</a:t>
            </a:r>
            <a:r>
              <a:rPr lang="de-DE" sz="1800" dirty="0"/>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2CC2-4705-9574-0C503D21D5C6}"/>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2CC2-4705-9574-0C503D21D5C6}"/>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2CC2-4705-9574-0C503D21D5C6}"/>
              </c:ext>
            </c:extLst>
          </c:dPt>
          <c:cat>
            <c:strRef>
              <c:f>Tabelle1!$A$1:$A$3</c:f>
              <c:strCache>
                <c:ptCount val="3"/>
                <c:pt idx="0">
                  <c:v>refugees</c:v>
                </c:pt>
                <c:pt idx="1">
                  <c:v>IDP</c:v>
                </c:pt>
                <c:pt idx="2">
                  <c:v>residents</c:v>
                </c:pt>
              </c:strCache>
            </c:strRef>
          </c:cat>
          <c:val>
            <c:numRef>
              <c:f>Tabelle1!$B$1:$B$3</c:f>
              <c:numCache>
                <c:formatCode>General</c:formatCode>
                <c:ptCount val="3"/>
                <c:pt idx="0">
                  <c:v>16</c:v>
                </c:pt>
                <c:pt idx="1">
                  <c:v>33</c:v>
                </c:pt>
                <c:pt idx="2">
                  <c:v>330</c:v>
                </c:pt>
              </c:numCache>
            </c:numRef>
          </c:val>
          <c:extLst xmlns:c16r2="http://schemas.microsoft.com/office/drawing/2015/06/chart">
            <c:ext xmlns:c16="http://schemas.microsoft.com/office/drawing/2014/chart" uri="{C3380CC4-5D6E-409C-BE32-E72D297353CC}">
              <c16:uniqueId val="{00000006-2CC2-4705-9574-0C503D21D5C6}"/>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282404344782927"/>
          <c:y val="0.366024155511328"/>
          <c:w val="0.3275535548779317"/>
          <c:h val="0.44279901305924368"/>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effectLst/>
              </a:defRPr>
            </a:lvl1pPr>
          </a:lstStyle>
          <a:p>
            <a:pPr>
              <a:defRPr/>
            </a:pPr>
            <a:endParaRPr lang="de-DE"/>
          </a:p>
        </p:txBody>
      </p:sp>
      <p:sp>
        <p:nvSpPr>
          <p:cNvPr id="14950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effectLst/>
              </a:defRPr>
            </a:lvl1pPr>
          </a:lstStyle>
          <a:p>
            <a:pPr>
              <a:defRPr/>
            </a:pPr>
            <a:endParaRPr lang="de-DE"/>
          </a:p>
        </p:txBody>
      </p:sp>
      <p:sp>
        <p:nvSpPr>
          <p:cNvPr id="860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4950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4951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effectLst/>
              </a:defRPr>
            </a:lvl1pPr>
          </a:lstStyle>
          <a:p>
            <a:pPr>
              <a:defRPr/>
            </a:pPr>
            <a:endParaRPr lang="de-DE"/>
          </a:p>
        </p:txBody>
      </p:sp>
      <p:sp>
        <p:nvSpPr>
          <p:cNvPr id="14951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defRPr>
            </a:lvl1pPr>
          </a:lstStyle>
          <a:p>
            <a:pPr>
              <a:defRPr/>
            </a:pPr>
            <a:fld id="{9556D7ED-625D-4450-9551-5628738FDB8A}" type="slidenum">
              <a:rPr lang="de-DE"/>
              <a:pPr>
                <a:defRPr/>
              </a:pPr>
              <a:t>‹Nr.›</a:t>
            </a:fld>
            <a:endParaRPr lang="de-DE"/>
          </a:p>
        </p:txBody>
      </p:sp>
    </p:spTree>
    <p:extLst>
      <p:ext uri="{BB962C8B-B14F-4D97-AF65-F5344CB8AC3E}">
        <p14:creationId xmlns:p14="http://schemas.microsoft.com/office/powerpoint/2010/main" val="34434630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80653C92-16EA-48AF-909F-E384A471C2DF}" type="slidenum">
              <a:rPr lang="de-DE" smtClean="0"/>
              <a:pPr/>
              <a:t>11</a:t>
            </a:fld>
            <a:endParaRPr lang="de-DE"/>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xfrm>
            <a:off x="685800" y="4343400"/>
            <a:ext cx="5486400" cy="4114800"/>
          </a:xfrm>
          <a:noFill/>
          <a:ln/>
        </p:spPr>
        <p:txBody>
          <a:bodyPr/>
          <a:lstStyle/>
          <a:p>
            <a:pPr eaLnBrk="1" hangingPunct="1"/>
            <a:r>
              <a:rPr lang="de-DE" dirty="0">
                <a:latin typeface="Arial" charset="0"/>
              </a:rPr>
              <a:t>Abb. Städtische und ländliche Bevölkerungsentwicklung sowie Verstädterungsgrad</a:t>
            </a:r>
          </a:p>
          <a:p>
            <a:pPr eaLnBrk="1" hangingPunct="1"/>
            <a:r>
              <a:rPr lang="de-DE" dirty="0">
                <a:latin typeface="Arial" charset="0"/>
                <a:sym typeface="Wingdings" pitchFamily="2" charset="2"/>
              </a:rPr>
              <a:t> Wachstum der städtischen Bevölkerung bis 2030 beläuft sich auf fast das Zweifache des Wachstums der Weltbevölkerung</a:t>
            </a:r>
            <a:endParaRPr lang="de-DE" dirty="0">
              <a:latin typeface="Arial" charset="0"/>
            </a:endParaRPr>
          </a:p>
          <a:p>
            <a:pPr eaLnBrk="1" hangingPunct="1"/>
            <a:endParaRPr lang="de-DE" dirty="0">
              <a:latin typeface="Arial" charset="0"/>
            </a:endParaRPr>
          </a:p>
          <a:p>
            <a:pPr eaLnBrk="1" hangingPunct="1"/>
            <a:r>
              <a:rPr lang="de-DE" dirty="0">
                <a:latin typeface="Arial" charset="0"/>
              </a:rPr>
              <a:t>Schnittpunkt 2007/2008 – erstmals lebt mehr als die Hälfte aller Menschen weltweit in Städten </a:t>
            </a:r>
            <a:r>
              <a:rPr lang="de-DE">
                <a:latin typeface="Arial" charset="0"/>
              </a:rPr>
              <a:t>(3,3 </a:t>
            </a:r>
            <a:r>
              <a:rPr lang="de-DE" dirty="0">
                <a:latin typeface="Arial" charset="0"/>
              </a:rPr>
              <a:t>Mrd.)</a:t>
            </a:r>
          </a:p>
        </p:txBody>
      </p:sp>
    </p:spTree>
    <p:extLst>
      <p:ext uri="{BB962C8B-B14F-4D97-AF65-F5344CB8AC3E}">
        <p14:creationId xmlns:p14="http://schemas.microsoft.com/office/powerpoint/2010/main" val="664862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BA6EA108-4454-4041-A664-E0B1AF1B2B82}" type="slidenum">
              <a:rPr lang="de-DE" smtClean="0"/>
              <a:pPr/>
              <a:t>15</a:t>
            </a:fld>
            <a:endParaRPr lang="de-DE"/>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xfrm>
            <a:off x="685800" y="4343400"/>
            <a:ext cx="5486400" cy="4114800"/>
          </a:xfrm>
          <a:noFill/>
          <a:ln/>
        </p:spPr>
        <p:txBody>
          <a:bodyPr/>
          <a:lstStyle/>
          <a:p>
            <a:pPr eaLnBrk="1" hangingPunct="1"/>
            <a:r>
              <a:rPr lang="de-DE" dirty="0">
                <a:latin typeface="Arial" charset="0"/>
              </a:rPr>
              <a:t>Abb. zu verschiedenen </a:t>
            </a:r>
            <a:r>
              <a:rPr lang="de-DE">
                <a:latin typeface="Arial" charset="0"/>
              </a:rPr>
              <a:t>Städten 1950, 1980, </a:t>
            </a:r>
            <a:r>
              <a:rPr lang="de-DE" dirty="0">
                <a:latin typeface="Arial" charset="0"/>
              </a:rPr>
              <a:t>2005 </a:t>
            </a:r>
            <a:r>
              <a:rPr lang="de-DE">
                <a:latin typeface="Arial" charset="0"/>
              </a:rPr>
              <a:t>(Tokio, Mumbai, Mexico-City, Sao Paulo, New York, Shanghai, Lagos, Kinshasa, </a:t>
            </a:r>
            <a:r>
              <a:rPr lang="de-DE" dirty="0">
                <a:latin typeface="Arial" charset="0"/>
              </a:rPr>
              <a:t>Berlin)</a:t>
            </a:r>
          </a:p>
          <a:p>
            <a:pPr eaLnBrk="1" hangingPunct="1"/>
            <a:endParaRPr lang="de-DE" dirty="0">
              <a:latin typeface="Arial" charset="0"/>
            </a:endParaRPr>
          </a:p>
          <a:p>
            <a:pPr eaLnBrk="1" hangingPunct="1"/>
            <a:r>
              <a:rPr lang="de-DE" dirty="0">
                <a:latin typeface="Arial" charset="0"/>
              </a:rPr>
              <a:t>Der </a:t>
            </a:r>
            <a:r>
              <a:rPr lang="de-DE" dirty="0" err="1">
                <a:latin typeface="Arial" charset="0"/>
              </a:rPr>
              <a:t>überweigende</a:t>
            </a:r>
            <a:r>
              <a:rPr lang="de-DE" dirty="0">
                <a:latin typeface="Arial" charset="0"/>
              </a:rPr>
              <a:t> teil der weltweiten städtischen Bevölkerung lebt jedoch in Städten mit weniger </a:t>
            </a:r>
            <a:r>
              <a:rPr lang="de-DE">
                <a:latin typeface="Arial" charset="0"/>
              </a:rPr>
              <a:t>als 500,000 </a:t>
            </a:r>
            <a:r>
              <a:rPr lang="de-DE" dirty="0">
                <a:latin typeface="Arial" charset="0"/>
              </a:rPr>
              <a:t>Einwohnern. Diese sind </a:t>
            </a:r>
            <a:r>
              <a:rPr lang="de-DE">
                <a:latin typeface="Arial" charset="0"/>
              </a:rPr>
              <a:t>vergleichsweise flexibel, aber personell, </a:t>
            </a:r>
            <a:r>
              <a:rPr lang="de-DE" dirty="0">
                <a:latin typeface="Arial" charset="0"/>
              </a:rPr>
              <a:t>institutionell und technisch schlecht </a:t>
            </a:r>
            <a:r>
              <a:rPr lang="de-DE" dirty="0" err="1">
                <a:latin typeface="Arial" charset="0"/>
              </a:rPr>
              <a:t>ausgesattet</a:t>
            </a:r>
            <a:r>
              <a:rPr lang="de-DE" dirty="0">
                <a:latin typeface="Arial" charset="0"/>
              </a:rPr>
              <a:t>.</a:t>
            </a:r>
          </a:p>
        </p:txBody>
      </p:sp>
    </p:spTree>
    <p:extLst>
      <p:ext uri="{BB962C8B-B14F-4D97-AF65-F5344CB8AC3E}">
        <p14:creationId xmlns:p14="http://schemas.microsoft.com/office/powerpoint/2010/main" val="1897814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84CA4A36-4FC4-45D6-BD8B-B9360708A681}" type="slidenum">
              <a:rPr lang="de-DE" smtClean="0"/>
              <a:pPr/>
              <a:t>17</a:t>
            </a:fld>
            <a:endParaRPr lang="de-DE"/>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xfrm>
            <a:off x="685800" y="4343400"/>
            <a:ext cx="5486400" cy="4114800"/>
          </a:xfrm>
          <a:noFill/>
          <a:ln/>
        </p:spPr>
        <p:txBody>
          <a:bodyPr/>
          <a:lstStyle/>
          <a:p>
            <a:pPr eaLnBrk="1" hangingPunct="1">
              <a:buFontTx/>
              <a:buChar char="-"/>
            </a:pPr>
            <a:r>
              <a:rPr lang="de-DE" dirty="0">
                <a:latin typeface="Arial" charset="0"/>
              </a:rPr>
              <a:t>Infrastruktur wächst nicht mit der Bevölkerung (vgl. „</a:t>
            </a:r>
            <a:r>
              <a:rPr lang="de-DE" dirty="0" err="1">
                <a:latin typeface="Arial" charset="0"/>
              </a:rPr>
              <a:t>gececondu</a:t>
            </a:r>
            <a:r>
              <a:rPr lang="de-DE" dirty="0">
                <a:latin typeface="Arial" charset="0"/>
              </a:rPr>
              <a:t>“)</a:t>
            </a:r>
          </a:p>
          <a:p>
            <a:pPr eaLnBrk="1" hangingPunct="1">
              <a:buFontTx/>
              <a:buChar char="-"/>
            </a:pPr>
            <a:r>
              <a:rPr lang="de-DE" dirty="0">
                <a:latin typeface="Arial" charset="0"/>
              </a:rPr>
              <a:t>Fehlende wirtschaftliche </a:t>
            </a:r>
            <a:r>
              <a:rPr lang="de-DE" dirty="0" err="1">
                <a:latin typeface="Arial" charset="0"/>
              </a:rPr>
              <a:t>Perspetiven</a:t>
            </a:r>
            <a:endParaRPr lang="de-DE" dirty="0">
              <a:latin typeface="Arial" charset="0"/>
            </a:endParaRPr>
          </a:p>
          <a:p>
            <a:pPr eaLnBrk="1" hangingPunct="1">
              <a:buFontTx/>
              <a:buChar char="-"/>
            </a:pPr>
            <a:r>
              <a:rPr lang="de-DE" dirty="0">
                <a:latin typeface="Arial" charset="0"/>
              </a:rPr>
              <a:t>Vulnerabilität am größten für die Ärmsten </a:t>
            </a:r>
            <a:r>
              <a:rPr lang="de-DE">
                <a:latin typeface="Arial" charset="0"/>
              </a:rPr>
              <a:t>(Erdrutsche, Überschwemmungen, </a:t>
            </a:r>
            <a:r>
              <a:rPr lang="de-DE" dirty="0">
                <a:latin typeface="Arial" charset="0"/>
              </a:rPr>
              <a:t>Chemieunfälle…)</a:t>
            </a:r>
          </a:p>
        </p:txBody>
      </p:sp>
    </p:spTree>
    <p:extLst>
      <p:ext uri="{BB962C8B-B14F-4D97-AF65-F5344CB8AC3E}">
        <p14:creationId xmlns:p14="http://schemas.microsoft.com/office/powerpoint/2010/main" val="4121762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3985C26E-05E1-4D5D-897D-9ECE8AB26C07}" type="slidenum">
              <a:rPr lang="de-DE" smtClean="0"/>
              <a:pPr/>
              <a:t>18</a:t>
            </a:fld>
            <a:endParaRPr lang="de-DE"/>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xfrm>
            <a:off x="685800" y="4343400"/>
            <a:ext cx="5486400" cy="4114800"/>
          </a:xfrm>
          <a:noFill/>
          <a:ln/>
        </p:spPr>
        <p:txBody>
          <a:bodyPr/>
          <a:lstStyle/>
          <a:p>
            <a:pPr eaLnBrk="1" hangingPunct="1"/>
            <a:r>
              <a:rPr lang="de-DE">
                <a:latin typeface="Arial" charset="0"/>
              </a:rPr>
              <a:t>Eigene Erfahrungen aus Ankara und Beirut</a:t>
            </a:r>
          </a:p>
        </p:txBody>
      </p:sp>
    </p:spTree>
    <p:extLst>
      <p:ext uri="{BB962C8B-B14F-4D97-AF65-F5344CB8AC3E}">
        <p14:creationId xmlns:p14="http://schemas.microsoft.com/office/powerpoint/2010/main" val="2825051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pPr>
              <a:defRPr/>
            </a:pPr>
            <a:endParaRPr lang="de-DE"/>
          </a:p>
        </p:txBody>
      </p:sp>
      <p:sp>
        <p:nvSpPr>
          <p:cNvPr id="5" name="Fußzeilenplatzhalter 4"/>
          <p:cNvSpPr>
            <a:spLocks noGrp="1"/>
          </p:cNvSpPr>
          <p:nvPr>
            <p:ph type="ftr" sz="quarter" idx="11"/>
          </p:nvPr>
        </p:nvSpPr>
        <p:spPr/>
        <p:txBody>
          <a:bodyPr/>
          <a:lstStyle/>
          <a:p>
            <a:pPr>
              <a:defRPr/>
            </a:pPr>
            <a:endParaRPr lang="de-DE"/>
          </a:p>
        </p:txBody>
      </p:sp>
      <p:sp>
        <p:nvSpPr>
          <p:cNvPr id="6" name="Foliennummernplatzhalter 5"/>
          <p:cNvSpPr>
            <a:spLocks noGrp="1"/>
          </p:cNvSpPr>
          <p:nvPr>
            <p:ph type="sldNum" sz="quarter" idx="12"/>
          </p:nvPr>
        </p:nvSpPr>
        <p:spPr/>
        <p:txBody>
          <a:bodyPr/>
          <a:lstStyle/>
          <a:p>
            <a:pPr>
              <a:defRPr/>
            </a:pPr>
            <a:fld id="{3548673A-07E5-47AC-914B-526B107A63CA}" type="slidenum">
              <a:rPr lang="de-DE" smtClean="0"/>
              <a:pPr>
                <a:defRPr/>
              </a:pPr>
              <a:t>‹Nr.›</a:t>
            </a:fld>
            <a:endParaRPr lang="de-DE"/>
          </a:p>
        </p:txBody>
      </p:sp>
    </p:spTree>
    <p:extLst>
      <p:ext uri="{BB962C8B-B14F-4D97-AF65-F5344CB8AC3E}">
        <p14:creationId xmlns:p14="http://schemas.microsoft.com/office/powerpoint/2010/main" val="2222618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pPr>
              <a:defRPr/>
            </a:pPr>
            <a:endParaRPr lang="de-DE"/>
          </a:p>
        </p:txBody>
      </p:sp>
      <p:sp>
        <p:nvSpPr>
          <p:cNvPr id="5" name="Fußzeilenplatzhalter 4"/>
          <p:cNvSpPr>
            <a:spLocks noGrp="1"/>
          </p:cNvSpPr>
          <p:nvPr>
            <p:ph type="ftr" sz="quarter" idx="11"/>
          </p:nvPr>
        </p:nvSpPr>
        <p:spPr/>
        <p:txBody>
          <a:bodyPr/>
          <a:lstStyle/>
          <a:p>
            <a:pPr>
              <a:defRPr/>
            </a:pPr>
            <a:endParaRPr lang="de-DE"/>
          </a:p>
        </p:txBody>
      </p:sp>
      <p:sp>
        <p:nvSpPr>
          <p:cNvPr id="6" name="Foliennummernplatzhalter 5"/>
          <p:cNvSpPr>
            <a:spLocks noGrp="1"/>
          </p:cNvSpPr>
          <p:nvPr>
            <p:ph type="sldNum" sz="quarter" idx="12"/>
          </p:nvPr>
        </p:nvSpPr>
        <p:spPr/>
        <p:txBody>
          <a:bodyPr/>
          <a:lstStyle/>
          <a:p>
            <a:pPr>
              <a:defRPr/>
            </a:pPr>
            <a:fld id="{79FC5D1A-E663-4E03-B31A-35CA70004623}" type="slidenum">
              <a:rPr lang="de-DE" smtClean="0"/>
              <a:pPr>
                <a:defRPr/>
              </a:pPr>
              <a:t>‹Nr.›</a:t>
            </a:fld>
            <a:endParaRPr lang="de-DE"/>
          </a:p>
        </p:txBody>
      </p:sp>
    </p:spTree>
    <p:extLst>
      <p:ext uri="{BB962C8B-B14F-4D97-AF65-F5344CB8AC3E}">
        <p14:creationId xmlns:p14="http://schemas.microsoft.com/office/powerpoint/2010/main" val="1095283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pPr>
              <a:defRPr/>
            </a:pPr>
            <a:endParaRPr lang="de-DE"/>
          </a:p>
        </p:txBody>
      </p:sp>
      <p:sp>
        <p:nvSpPr>
          <p:cNvPr id="5" name="Fußzeilenplatzhalter 4"/>
          <p:cNvSpPr>
            <a:spLocks noGrp="1"/>
          </p:cNvSpPr>
          <p:nvPr>
            <p:ph type="ftr" sz="quarter" idx="11"/>
          </p:nvPr>
        </p:nvSpPr>
        <p:spPr/>
        <p:txBody>
          <a:bodyPr/>
          <a:lstStyle/>
          <a:p>
            <a:pPr>
              <a:defRPr/>
            </a:pPr>
            <a:endParaRPr lang="de-DE"/>
          </a:p>
        </p:txBody>
      </p:sp>
      <p:sp>
        <p:nvSpPr>
          <p:cNvPr id="6" name="Foliennummernplatzhalter 5"/>
          <p:cNvSpPr>
            <a:spLocks noGrp="1"/>
          </p:cNvSpPr>
          <p:nvPr>
            <p:ph type="sldNum" sz="quarter" idx="12"/>
          </p:nvPr>
        </p:nvSpPr>
        <p:spPr/>
        <p:txBody>
          <a:bodyPr/>
          <a:lstStyle/>
          <a:p>
            <a:pPr>
              <a:defRPr/>
            </a:pPr>
            <a:fld id="{0BD9A3C7-C474-4B82-A046-641960F00C15}" type="slidenum">
              <a:rPr lang="de-DE" smtClean="0"/>
              <a:pPr>
                <a:defRPr/>
              </a:pPr>
              <a:t>‹Nr.›</a:t>
            </a:fld>
            <a:endParaRPr lang="de-DE"/>
          </a:p>
        </p:txBody>
      </p:sp>
    </p:spTree>
    <p:extLst>
      <p:ext uri="{BB962C8B-B14F-4D97-AF65-F5344CB8AC3E}">
        <p14:creationId xmlns:p14="http://schemas.microsoft.com/office/powerpoint/2010/main" val="1506782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92100"/>
            <a:ext cx="8229600" cy="1384300"/>
          </a:xfrm>
        </p:spPr>
        <p:txBody>
          <a:bodyPr/>
          <a:lstStyle/>
          <a:p>
            <a:r>
              <a:rPr lang="de-DE"/>
              <a:t>Titelmasterformat durch Klicken bearbeiten</a:t>
            </a:r>
          </a:p>
        </p:txBody>
      </p:sp>
      <p:sp>
        <p:nvSpPr>
          <p:cNvPr id="3" name="Textplatzhalter 2"/>
          <p:cNvSpPr>
            <a:spLocks noGrp="1"/>
          </p:cNvSpPr>
          <p:nvPr>
            <p:ph type="body" sz="half" idx="1"/>
          </p:nvPr>
        </p:nvSpPr>
        <p:spPr>
          <a:xfrm>
            <a:off x="457200" y="1905000"/>
            <a:ext cx="4038600" cy="4114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905000"/>
            <a:ext cx="4038600" cy="4114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7"/>
          <p:cNvSpPr>
            <a:spLocks noGrp="1" noChangeArrowheads="1"/>
          </p:cNvSpPr>
          <p:nvPr>
            <p:ph type="dt" sz="half" idx="10"/>
          </p:nvPr>
        </p:nvSpPr>
        <p:spPr>
          <a:ln/>
        </p:spPr>
        <p:txBody>
          <a:bodyPr/>
          <a:lstStyle>
            <a:lvl1pPr>
              <a:defRPr/>
            </a:lvl1pPr>
          </a:lstStyle>
          <a:p>
            <a:pPr>
              <a:defRPr/>
            </a:pPr>
            <a:endParaRPr lang="de-DE"/>
          </a:p>
        </p:txBody>
      </p:sp>
      <p:sp>
        <p:nvSpPr>
          <p:cNvPr id="6" name="Rectangle 8"/>
          <p:cNvSpPr>
            <a:spLocks noGrp="1" noChangeArrowheads="1"/>
          </p:cNvSpPr>
          <p:nvPr>
            <p:ph type="ftr" sz="quarter" idx="11"/>
          </p:nvPr>
        </p:nvSpPr>
        <p:spPr>
          <a:ln/>
        </p:spPr>
        <p:txBody>
          <a:bodyPr/>
          <a:lstStyle>
            <a:lvl1pPr>
              <a:defRPr/>
            </a:lvl1pPr>
          </a:lstStyle>
          <a:p>
            <a:pPr>
              <a:defRPr/>
            </a:pPr>
            <a:endParaRPr lang="de-DE"/>
          </a:p>
        </p:txBody>
      </p:sp>
      <p:sp>
        <p:nvSpPr>
          <p:cNvPr id="7" name="Rectangle 9"/>
          <p:cNvSpPr>
            <a:spLocks noGrp="1" noChangeArrowheads="1"/>
          </p:cNvSpPr>
          <p:nvPr>
            <p:ph type="sldNum" sz="quarter" idx="12"/>
          </p:nvPr>
        </p:nvSpPr>
        <p:spPr>
          <a:ln/>
        </p:spPr>
        <p:txBody>
          <a:bodyPr/>
          <a:lstStyle>
            <a:lvl1pPr>
              <a:defRPr/>
            </a:lvl1pPr>
          </a:lstStyle>
          <a:p>
            <a:pPr>
              <a:defRPr/>
            </a:pPr>
            <a:fld id="{4D4C71C4-BF01-41F8-A67B-2CDC7971976E}" type="slidenum">
              <a:rPr lang="de-DE"/>
              <a:pPr>
                <a:defRPr/>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pPr>
              <a:defRPr/>
            </a:pPr>
            <a:endParaRPr lang="de-DE"/>
          </a:p>
        </p:txBody>
      </p:sp>
      <p:sp>
        <p:nvSpPr>
          <p:cNvPr id="5" name="Fußzeilenplatzhalter 4"/>
          <p:cNvSpPr>
            <a:spLocks noGrp="1"/>
          </p:cNvSpPr>
          <p:nvPr>
            <p:ph type="ftr" sz="quarter" idx="11"/>
          </p:nvPr>
        </p:nvSpPr>
        <p:spPr/>
        <p:txBody>
          <a:bodyPr/>
          <a:lstStyle/>
          <a:p>
            <a:pPr>
              <a:defRPr/>
            </a:pPr>
            <a:endParaRPr lang="de-DE"/>
          </a:p>
        </p:txBody>
      </p:sp>
      <p:sp>
        <p:nvSpPr>
          <p:cNvPr id="6" name="Foliennummernplatzhalter 5"/>
          <p:cNvSpPr>
            <a:spLocks noGrp="1"/>
          </p:cNvSpPr>
          <p:nvPr>
            <p:ph type="sldNum" sz="quarter" idx="12"/>
          </p:nvPr>
        </p:nvSpPr>
        <p:spPr/>
        <p:txBody>
          <a:bodyPr/>
          <a:lstStyle/>
          <a:p>
            <a:pPr>
              <a:defRPr/>
            </a:pPr>
            <a:fld id="{E270FE4C-E118-475B-82AD-4246968C3DE4}" type="slidenum">
              <a:rPr lang="de-DE" smtClean="0"/>
              <a:pPr>
                <a:defRPr/>
              </a:pPr>
              <a:t>‹Nr.›</a:t>
            </a:fld>
            <a:endParaRPr lang="de-DE"/>
          </a:p>
        </p:txBody>
      </p:sp>
    </p:spTree>
    <p:extLst>
      <p:ext uri="{BB962C8B-B14F-4D97-AF65-F5344CB8AC3E}">
        <p14:creationId xmlns:p14="http://schemas.microsoft.com/office/powerpoint/2010/main" val="4235261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pPr>
              <a:defRPr/>
            </a:pPr>
            <a:endParaRPr lang="de-DE"/>
          </a:p>
        </p:txBody>
      </p:sp>
      <p:sp>
        <p:nvSpPr>
          <p:cNvPr id="5" name="Fußzeilenplatzhalter 4"/>
          <p:cNvSpPr>
            <a:spLocks noGrp="1"/>
          </p:cNvSpPr>
          <p:nvPr>
            <p:ph type="ftr" sz="quarter" idx="11"/>
          </p:nvPr>
        </p:nvSpPr>
        <p:spPr/>
        <p:txBody>
          <a:bodyPr/>
          <a:lstStyle/>
          <a:p>
            <a:pPr>
              <a:defRPr/>
            </a:pPr>
            <a:endParaRPr lang="de-DE"/>
          </a:p>
        </p:txBody>
      </p:sp>
      <p:sp>
        <p:nvSpPr>
          <p:cNvPr id="6" name="Foliennummernplatzhalter 5"/>
          <p:cNvSpPr>
            <a:spLocks noGrp="1"/>
          </p:cNvSpPr>
          <p:nvPr>
            <p:ph type="sldNum" sz="quarter" idx="12"/>
          </p:nvPr>
        </p:nvSpPr>
        <p:spPr/>
        <p:txBody>
          <a:bodyPr/>
          <a:lstStyle/>
          <a:p>
            <a:pPr>
              <a:defRPr/>
            </a:pPr>
            <a:fld id="{3ACDE96A-231C-437F-ACA1-765FBD20D6C0}" type="slidenum">
              <a:rPr lang="de-DE" smtClean="0"/>
              <a:pPr>
                <a:defRPr/>
              </a:pPr>
              <a:t>‹Nr.›</a:t>
            </a:fld>
            <a:endParaRPr lang="de-DE"/>
          </a:p>
        </p:txBody>
      </p:sp>
    </p:spTree>
    <p:extLst>
      <p:ext uri="{BB962C8B-B14F-4D97-AF65-F5344CB8AC3E}">
        <p14:creationId xmlns:p14="http://schemas.microsoft.com/office/powerpoint/2010/main" val="3062425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pPr>
              <a:defRPr/>
            </a:pPr>
            <a:endParaRPr lang="de-DE"/>
          </a:p>
        </p:txBody>
      </p:sp>
      <p:sp>
        <p:nvSpPr>
          <p:cNvPr id="6" name="Fußzeilenplatzhalter 5"/>
          <p:cNvSpPr>
            <a:spLocks noGrp="1"/>
          </p:cNvSpPr>
          <p:nvPr>
            <p:ph type="ftr" sz="quarter" idx="11"/>
          </p:nvPr>
        </p:nvSpPr>
        <p:spPr/>
        <p:txBody>
          <a:bodyPr/>
          <a:lstStyle/>
          <a:p>
            <a:pPr>
              <a:defRPr/>
            </a:pPr>
            <a:endParaRPr lang="de-DE"/>
          </a:p>
        </p:txBody>
      </p:sp>
      <p:sp>
        <p:nvSpPr>
          <p:cNvPr id="7" name="Foliennummernplatzhalter 6"/>
          <p:cNvSpPr>
            <a:spLocks noGrp="1"/>
          </p:cNvSpPr>
          <p:nvPr>
            <p:ph type="sldNum" sz="quarter" idx="12"/>
          </p:nvPr>
        </p:nvSpPr>
        <p:spPr/>
        <p:txBody>
          <a:bodyPr/>
          <a:lstStyle/>
          <a:p>
            <a:pPr>
              <a:defRPr/>
            </a:pPr>
            <a:fld id="{FD5CA2A8-6C51-4014-BD11-CDAB3D031F55}" type="slidenum">
              <a:rPr lang="de-DE" smtClean="0"/>
              <a:pPr>
                <a:defRPr/>
              </a:pPr>
              <a:t>‹Nr.›</a:t>
            </a:fld>
            <a:endParaRPr lang="de-DE"/>
          </a:p>
        </p:txBody>
      </p:sp>
    </p:spTree>
    <p:extLst>
      <p:ext uri="{BB962C8B-B14F-4D97-AF65-F5344CB8AC3E}">
        <p14:creationId xmlns:p14="http://schemas.microsoft.com/office/powerpoint/2010/main" val="1188593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pPr>
              <a:defRPr/>
            </a:pPr>
            <a:endParaRPr lang="de-DE"/>
          </a:p>
        </p:txBody>
      </p:sp>
      <p:sp>
        <p:nvSpPr>
          <p:cNvPr id="8" name="Fußzeilenplatzhalter 7"/>
          <p:cNvSpPr>
            <a:spLocks noGrp="1"/>
          </p:cNvSpPr>
          <p:nvPr>
            <p:ph type="ftr" sz="quarter" idx="11"/>
          </p:nvPr>
        </p:nvSpPr>
        <p:spPr/>
        <p:txBody>
          <a:bodyPr/>
          <a:lstStyle/>
          <a:p>
            <a:pPr>
              <a:defRPr/>
            </a:pPr>
            <a:endParaRPr lang="de-DE"/>
          </a:p>
        </p:txBody>
      </p:sp>
      <p:sp>
        <p:nvSpPr>
          <p:cNvPr id="9" name="Foliennummernplatzhalter 8"/>
          <p:cNvSpPr>
            <a:spLocks noGrp="1"/>
          </p:cNvSpPr>
          <p:nvPr>
            <p:ph type="sldNum" sz="quarter" idx="12"/>
          </p:nvPr>
        </p:nvSpPr>
        <p:spPr/>
        <p:txBody>
          <a:bodyPr/>
          <a:lstStyle/>
          <a:p>
            <a:pPr>
              <a:defRPr/>
            </a:pPr>
            <a:fld id="{9241E0DA-593A-4B0B-91D1-E520538ABC8C}" type="slidenum">
              <a:rPr lang="de-DE" smtClean="0"/>
              <a:pPr>
                <a:defRPr/>
              </a:pPr>
              <a:t>‹Nr.›</a:t>
            </a:fld>
            <a:endParaRPr lang="de-DE"/>
          </a:p>
        </p:txBody>
      </p:sp>
    </p:spTree>
    <p:extLst>
      <p:ext uri="{BB962C8B-B14F-4D97-AF65-F5344CB8AC3E}">
        <p14:creationId xmlns:p14="http://schemas.microsoft.com/office/powerpoint/2010/main" val="2151641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pPr>
              <a:defRPr/>
            </a:pPr>
            <a:endParaRPr lang="de-DE"/>
          </a:p>
        </p:txBody>
      </p:sp>
      <p:sp>
        <p:nvSpPr>
          <p:cNvPr id="4" name="Fußzeilenplatzhalter 3"/>
          <p:cNvSpPr>
            <a:spLocks noGrp="1"/>
          </p:cNvSpPr>
          <p:nvPr>
            <p:ph type="ftr" sz="quarter" idx="11"/>
          </p:nvPr>
        </p:nvSpPr>
        <p:spPr/>
        <p:txBody>
          <a:bodyPr/>
          <a:lstStyle/>
          <a:p>
            <a:pPr>
              <a:defRPr/>
            </a:pPr>
            <a:endParaRPr lang="de-DE"/>
          </a:p>
        </p:txBody>
      </p:sp>
      <p:sp>
        <p:nvSpPr>
          <p:cNvPr id="5" name="Foliennummernplatzhalter 4"/>
          <p:cNvSpPr>
            <a:spLocks noGrp="1"/>
          </p:cNvSpPr>
          <p:nvPr>
            <p:ph type="sldNum" sz="quarter" idx="12"/>
          </p:nvPr>
        </p:nvSpPr>
        <p:spPr/>
        <p:txBody>
          <a:bodyPr/>
          <a:lstStyle/>
          <a:p>
            <a:pPr>
              <a:defRPr/>
            </a:pPr>
            <a:fld id="{93BB58EF-26E1-43B4-A732-945802794231}" type="slidenum">
              <a:rPr lang="de-DE" smtClean="0"/>
              <a:pPr>
                <a:defRPr/>
              </a:pPr>
              <a:t>‹Nr.›</a:t>
            </a:fld>
            <a:endParaRPr lang="de-DE"/>
          </a:p>
        </p:txBody>
      </p:sp>
    </p:spTree>
    <p:extLst>
      <p:ext uri="{BB962C8B-B14F-4D97-AF65-F5344CB8AC3E}">
        <p14:creationId xmlns:p14="http://schemas.microsoft.com/office/powerpoint/2010/main" val="2363905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a:defRPr/>
            </a:pPr>
            <a:endParaRPr lang="de-DE"/>
          </a:p>
        </p:txBody>
      </p:sp>
      <p:sp>
        <p:nvSpPr>
          <p:cNvPr id="3" name="Fußzeilenplatzhalter 2"/>
          <p:cNvSpPr>
            <a:spLocks noGrp="1"/>
          </p:cNvSpPr>
          <p:nvPr>
            <p:ph type="ftr" sz="quarter" idx="11"/>
          </p:nvPr>
        </p:nvSpPr>
        <p:spPr/>
        <p:txBody>
          <a:bodyPr/>
          <a:lstStyle/>
          <a:p>
            <a:pPr>
              <a:defRPr/>
            </a:pPr>
            <a:endParaRPr lang="de-DE"/>
          </a:p>
        </p:txBody>
      </p:sp>
      <p:sp>
        <p:nvSpPr>
          <p:cNvPr id="4" name="Foliennummernplatzhalter 3"/>
          <p:cNvSpPr>
            <a:spLocks noGrp="1"/>
          </p:cNvSpPr>
          <p:nvPr>
            <p:ph type="sldNum" sz="quarter" idx="12"/>
          </p:nvPr>
        </p:nvSpPr>
        <p:spPr/>
        <p:txBody>
          <a:bodyPr/>
          <a:lstStyle/>
          <a:p>
            <a:pPr>
              <a:defRPr/>
            </a:pPr>
            <a:fld id="{3A23E9E8-A900-478B-A5A4-105CF6B173EC}" type="slidenum">
              <a:rPr lang="de-DE" smtClean="0"/>
              <a:pPr>
                <a:defRPr/>
              </a:pPr>
              <a:t>‹Nr.›</a:t>
            </a:fld>
            <a:endParaRPr lang="de-DE"/>
          </a:p>
        </p:txBody>
      </p:sp>
    </p:spTree>
    <p:extLst>
      <p:ext uri="{BB962C8B-B14F-4D97-AF65-F5344CB8AC3E}">
        <p14:creationId xmlns:p14="http://schemas.microsoft.com/office/powerpoint/2010/main" val="1166213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pPr>
              <a:defRPr/>
            </a:pPr>
            <a:endParaRPr lang="de-DE"/>
          </a:p>
        </p:txBody>
      </p:sp>
      <p:sp>
        <p:nvSpPr>
          <p:cNvPr id="6" name="Fußzeilenplatzhalter 5"/>
          <p:cNvSpPr>
            <a:spLocks noGrp="1"/>
          </p:cNvSpPr>
          <p:nvPr>
            <p:ph type="ftr" sz="quarter" idx="11"/>
          </p:nvPr>
        </p:nvSpPr>
        <p:spPr/>
        <p:txBody>
          <a:bodyPr/>
          <a:lstStyle/>
          <a:p>
            <a:pPr>
              <a:defRPr/>
            </a:pPr>
            <a:endParaRPr lang="de-DE"/>
          </a:p>
        </p:txBody>
      </p:sp>
      <p:sp>
        <p:nvSpPr>
          <p:cNvPr id="7" name="Foliennummernplatzhalter 6"/>
          <p:cNvSpPr>
            <a:spLocks noGrp="1"/>
          </p:cNvSpPr>
          <p:nvPr>
            <p:ph type="sldNum" sz="quarter" idx="12"/>
          </p:nvPr>
        </p:nvSpPr>
        <p:spPr/>
        <p:txBody>
          <a:bodyPr/>
          <a:lstStyle/>
          <a:p>
            <a:pPr>
              <a:defRPr/>
            </a:pPr>
            <a:fld id="{9EC127AA-9592-41D7-938C-AAE0021A8771}" type="slidenum">
              <a:rPr lang="de-DE" smtClean="0"/>
              <a:pPr>
                <a:defRPr/>
              </a:pPr>
              <a:t>‹Nr.›</a:t>
            </a:fld>
            <a:endParaRPr lang="de-DE"/>
          </a:p>
        </p:txBody>
      </p:sp>
    </p:spTree>
    <p:extLst>
      <p:ext uri="{BB962C8B-B14F-4D97-AF65-F5344CB8AC3E}">
        <p14:creationId xmlns:p14="http://schemas.microsoft.com/office/powerpoint/2010/main" val="3370919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pPr>
              <a:defRPr/>
            </a:pPr>
            <a:endParaRPr lang="de-DE"/>
          </a:p>
        </p:txBody>
      </p:sp>
      <p:sp>
        <p:nvSpPr>
          <p:cNvPr id="6" name="Fußzeilenplatzhalter 5"/>
          <p:cNvSpPr>
            <a:spLocks noGrp="1"/>
          </p:cNvSpPr>
          <p:nvPr>
            <p:ph type="ftr" sz="quarter" idx="11"/>
          </p:nvPr>
        </p:nvSpPr>
        <p:spPr/>
        <p:txBody>
          <a:bodyPr/>
          <a:lstStyle/>
          <a:p>
            <a:pPr>
              <a:defRPr/>
            </a:pPr>
            <a:endParaRPr lang="de-DE"/>
          </a:p>
        </p:txBody>
      </p:sp>
      <p:sp>
        <p:nvSpPr>
          <p:cNvPr id="7" name="Foliennummernplatzhalter 6"/>
          <p:cNvSpPr>
            <a:spLocks noGrp="1"/>
          </p:cNvSpPr>
          <p:nvPr>
            <p:ph type="sldNum" sz="quarter" idx="12"/>
          </p:nvPr>
        </p:nvSpPr>
        <p:spPr/>
        <p:txBody>
          <a:bodyPr/>
          <a:lstStyle/>
          <a:p>
            <a:pPr>
              <a:defRPr/>
            </a:pPr>
            <a:fld id="{251BFFD8-9EB6-46F8-8436-89E41EF79B7B}" type="slidenum">
              <a:rPr lang="de-DE" smtClean="0"/>
              <a:pPr>
                <a:defRPr/>
              </a:pPr>
              <a:t>‹Nr.›</a:t>
            </a:fld>
            <a:endParaRPr lang="de-DE"/>
          </a:p>
        </p:txBody>
      </p:sp>
    </p:spTree>
    <p:extLst>
      <p:ext uri="{BB962C8B-B14F-4D97-AF65-F5344CB8AC3E}">
        <p14:creationId xmlns:p14="http://schemas.microsoft.com/office/powerpoint/2010/main" val="117523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ACDE96A-231C-437F-ACA1-765FBD20D6C0}" type="slidenum">
              <a:rPr lang="de-DE" smtClean="0"/>
              <a:pPr>
                <a:defRPr/>
              </a:pPr>
              <a:t>‹Nr.›</a:t>
            </a:fld>
            <a:endParaRPr lang="de-DE"/>
          </a:p>
        </p:txBody>
      </p:sp>
    </p:spTree>
    <p:extLst>
      <p:ext uri="{BB962C8B-B14F-4D97-AF65-F5344CB8AC3E}">
        <p14:creationId xmlns:p14="http://schemas.microsoft.com/office/powerpoint/2010/main" val="132940286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4"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1.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package" Target="../embeddings/Microsoft_Excel-Arbeitsblatt1.xlsx"/><Relationship Id="rId5" Type="http://schemas.openxmlformats.org/officeDocument/2006/relationships/oleObject" Target="../embeddings/oleObject1.bin"/><Relationship Id="rId4" Type="http://schemas.openxmlformats.org/officeDocument/2006/relationships/hyperlink" Target="http://esa.un.org/unpd/wpp/index.ht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thelancet.com/journals/lancet/article/PIIS0140673613608697/images?imageId=fx1&amp;sectionType=lightBlue&amp;hasDownloadImagesLink=fals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7.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c.europa.eu/echo/what-we-do/humanitarian-aid/"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ChangeArrowheads="1"/>
          </p:cNvSpPr>
          <p:nvPr>
            <p:ph type="title"/>
          </p:nvPr>
        </p:nvSpPr>
        <p:spPr>
          <a:xfrm>
            <a:off x="395288" y="520700"/>
            <a:ext cx="8291512" cy="2260600"/>
          </a:xfrm>
        </p:spPr>
        <p:txBody>
          <a:bodyPr/>
          <a:lstStyle/>
          <a:p>
            <a:pPr>
              <a:defRPr/>
            </a:pPr>
            <a:r>
              <a:rPr lang="en-US" b="1" dirty="0">
                <a:cs typeface="Times New Roman" pitchFamily="18" charset="0"/>
              </a:rPr>
              <a:t>International Health Care Management </a:t>
            </a:r>
            <a:r>
              <a:rPr lang="en-US" b="1" dirty="0" smtClean="0">
                <a:cs typeface="Times New Roman" pitchFamily="18" charset="0"/>
              </a:rPr>
              <a:t>II</a:t>
            </a:r>
            <a:r>
              <a:rPr lang="en-US" b="1" dirty="0">
                <a:cs typeface="Times New Roman" pitchFamily="18" charset="0"/>
              </a:rPr>
              <a:t/>
            </a:r>
            <a:br>
              <a:rPr lang="en-US" b="1" dirty="0">
                <a:cs typeface="Times New Roman" pitchFamily="18" charset="0"/>
              </a:rPr>
            </a:br>
            <a:r>
              <a:rPr lang="en-US" b="1" dirty="0">
                <a:cs typeface="Times New Roman" pitchFamily="18" charset="0"/>
              </a:rPr>
              <a:t>Part </a:t>
            </a:r>
            <a:r>
              <a:rPr lang="en-US" b="1" dirty="0" smtClean="0">
                <a:cs typeface="Times New Roman" pitchFamily="18" charset="0"/>
              </a:rPr>
              <a:t>1.2-5</a:t>
            </a:r>
            <a:endParaRPr lang="de-DE" b="1" dirty="0">
              <a:cs typeface="Times New Roman" pitchFamily="18" charset="0"/>
            </a:endParaRPr>
          </a:p>
        </p:txBody>
      </p:sp>
      <p:sp>
        <p:nvSpPr>
          <p:cNvPr id="4" name="Text Box 3"/>
          <p:cNvSpPr txBox="1">
            <a:spLocks noChangeArrowheads="1"/>
          </p:cNvSpPr>
          <p:nvPr/>
        </p:nvSpPr>
        <p:spPr bwMode="auto">
          <a:xfrm>
            <a:off x="899592" y="4149725"/>
            <a:ext cx="7416824" cy="1569660"/>
          </a:xfrm>
          <a:prstGeom prst="rect">
            <a:avLst/>
          </a:prstGeom>
          <a:noFill/>
          <a:ln w="9525">
            <a:noFill/>
            <a:miter lim="800000"/>
            <a:headEnd/>
            <a:tailEnd/>
          </a:ln>
          <a:effectLst/>
        </p:spPr>
        <p:txBody>
          <a:bodyPr wrap="square">
            <a:spAutoFit/>
          </a:bodyPr>
          <a:lstStyle/>
          <a:p>
            <a:pPr>
              <a:defRPr/>
            </a:pPr>
            <a:r>
              <a:rPr lang="en-US" sz="3200" dirty="0">
                <a:effectLst/>
                <a:latin typeface="Arial" pitchFamily="34" charset="0"/>
                <a:cs typeface="Times New Roman" pitchFamily="18" charset="0"/>
              </a:rPr>
              <a:t>Steffen Fleßa</a:t>
            </a:r>
          </a:p>
          <a:p>
            <a:pPr>
              <a:defRPr/>
            </a:pPr>
            <a:r>
              <a:rPr lang="en-US" sz="3200" dirty="0">
                <a:effectLst/>
                <a:latin typeface="Arial" pitchFamily="34" charset="0"/>
                <a:cs typeface="Times New Roman" pitchFamily="18" charset="0"/>
              </a:rPr>
              <a:t>Institute of Health Care Management</a:t>
            </a:r>
          </a:p>
          <a:p>
            <a:pPr>
              <a:defRPr/>
            </a:pPr>
            <a:r>
              <a:rPr lang="en-US" sz="3200">
                <a:effectLst/>
                <a:latin typeface="Arial" pitchFamily="34" charset="0"/>
                <a:cs typeface="Times New Roman" pitchFamily="18" charset="0"/>
              </a:rPr>
              <a:t>University of Greifswald </a:t>
            </a:r>
            <a:endParaRPr lang="en-US" sz="3200" dirty="0">
              <a:effectLst>
                <a:outerShdw blurRad="38100" dist="38100" dir="2700000" algn="tl">
                  <a:srgbClr val="000000"/>
                </a:outerShdw>
              </a:effectLst>
            </a:endParaRPr>
          </a:p>
        </p:txBody>
      </p:sp>
      <p:sp>
        <p:nvSpPr>
          <p:cNvPr id="2" name="Foliennummernplatzhalter 1"/>
          <p:cNvSpPr>
            <a:spLocks noGrp="1"/>
          </p:cNvSpPr>
          <p:nvPr>
            <p:ph type="sldNum" sz="quarter" idx="12"/>
          </p:nvPr>
        </p:nvSpPr>
        <p:spPr/>
        <p:txBody>
          <a:bodyPr/>
          <a:lstStyle/>
          <a:p>
            <a:pPr>
              <a:defRPr/>
            </a:pPr>
            <a:fld id="{93BB58EF-26E1-43B4-A732-945802794231}" type="slidenum">
              <a:rPr lang="de-DE" smtClean="0"/>
              <a:pPr>
                <a:defRPr/>
              </a:pPr>
              <a:t>1</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6195"/>
    </mc:Choice>
    <mc:Fallback xmlns="">
      <p:transition spd="slow" advTm="6195"/>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4" name="Rectangle 2"/>
          <p:cNvSpPr>
            <a:spLocks noGrp="1" noChangeArrowheads="1"/>
          </p:cNvSpPr>
          <p:nvPr>
            <p:ph type="title"/>
          </p:nvPr>
        </p:nvSpPr>
        <p:spPr/>
        <p:txBody>
          <a:bodyPr>
            <a:normAutofit fontScale="90000"/>
          </a:bodyPr>
          <a:lstStyle/>
          <a:p>
            <a:pPr marL="838200" indent="-838200" eaLnBrk="1" hangingPunct="1">
              <a:defRPr/>
            </a:pPr>
            <a:r>
              <a:rPr lang="en-US" sz="4000" dirty="0" smtClean="0">
                <a:effectLst/>
              </a:rPr>
              <a:t>1.2.6 </a:t>
            </a:r>
            <a:r>
              <a:rPr lang="en-US" sz="4000" dirty="0">
                <a:effectLst/>
              </a:rPr>
              <a:t>Healt</a:t>
            </a:r>
            <a:r>
              <a:rPr lang="en-US" sz="4000" dirty="0"/>
              <a:t>h and Health Care in Megacities</a:t>
            </a:r>
          </a:p>
        </p:txBody>
      </p:sp>
      <p:sp>
        <p:nvSpPr>
          <p:cNvPr id="602115" name="Rectangle 3"/>
          <p:cNvSpPr>
            <a:spLocks noGrp="1" noChangeArrowheads="1"/>
          </p:cNvSpPr>
          <p:nvPr>
            <p:ph idx="1"/>
          </p:nvPr>
        </p:nvSpPr>
        <p:spPr/>
        <p:txBody>
          <a:bodyPr/>
          <a:lstStyle/>
          <a:p>
            <a:pPr eaLnBrk="1" hangingPunct="1">
              <a:defRPr/>
            </a:pPr>
            <a:r>
              <a:rPr lang="en-US" dirty="0" smtClean="0"/>
              <a:t>Mega City: Definition: ≥ 10 million inhabitants</a:t>
            </a:r>
          </a:p>
          <a:p>
            <a:pPr eaLnBrk="1" hangingPunct="1">
              <a:defRPr/>
            </a:pPr>
            <a:r>
              <a:rPr lang="en-US" dirty="0" smtClean="0"/>
              <a:t>Reason</a:t>
            </a:r>
            <a:r>
              <a:rPr lang="en-US" dirty="0"/>
              <a:t>:</a:t>
            </a:r>
          </a:p>
          <a:p>
            <a:pPr lvl="1" eaLnBrk="1" hangingPunct="1">
              <a:defRPr/>
            </a:pPr>
            <a:r>
              <a:rPr lang="en-US" dirty="0"/>
              <a:t>High urbanization in developing countries</a:t>
            </a:r>
          </a:p>
          <a:p>
            <a:pPr lvl="1" eaLnBrk="1" hangingPunct="1">
              <a:defRPr/>
            </a:pPr>
            <a:r>
              <a:rPr lang="en-US" dirty="0"/>
              <a:t>Strong attention to rural problems</a:t>
            </a:r>
          </a:p>
        </p:txBody>
      </p:sp>
      <p:sp>
        <p:nvSpPr>
          <p:cNvPr id="2" name="Foliennummernplatzhalter 1"/>
          <p:cNvSpPr>
            <a:spLocks noGrp="1"/>
          </p:cNvSpPr>
          <p:nvPr>
            <p:ph type="sldNum" sz="quarter" idx="12"/>
          </p:nvPr>
        </p:nvSpPr>
        <p:spPr/>
        <p:txBody>
          <a:bodyPr/>
          <a:lstStyle/>
          <a:p>
            <a:pPr>
              <a:defRPr/>
            </a:pPr>
            <a:fld id="{E270FE4C-E118-475B-82AD-4246968C3DE4}" type="slidenum">
              <a:rPr lang="de-DE" smtClean="0"/>
              <a:pPr>
                <a:defRPr/>
              </a:pPr>
              <a:t>10</a:t>
            </a:fld>
            <a:endParaRPr lang="de-DE"/>
          </a:p>
        </p:txBody>
      </p:sp>
    </p:spTree>
    <p:extLst>
      <p:ext uri="{BB962C8B-B14F-4D97-AF65-F5344CB8AC3E}">
        <p14:creationId xmlns:p14="http://schemas.microsoft.com/office/powerpoint/2010/main" val="453872680"/>
      </p:ext>
    </p:extLst>
  </p:cSld>
  <p:clrMapOvr>
    <a:masterClrMapping/>
  </p:clrMapOvr>
  <mc:AlternateContent xmlns:mc="http://schemas.openxmlformats.org/markup-compatibility/2006" xmlns:p14="http://schemas.microsoft.com/office/powerpoint/2010/main">
    <mc:Choice Requires="p14">
      <p:transition spd="slow" p14:dur="2000" advTm="57012"/>
    </mc:Choice>
    <mc:Fallback xmlns="">
      <p:transition spd="slow" advTm="57012"/>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Rectangle 2"/>
          <p:cNvSpPr>
            <a:spLocks noGrp="1" noChangeArrowheads="1"/>
          </p:cNvSpPr>
          <p:nvPr>
            <p:ph type="title"/>
          </p:nvPr>
        </p:nvSpPr>
        <p:spPr>
          <a:xfrm>
            <a:off x="468313" y="115888"/>
            <a:ext cx="8229600" cy="648816"/>
          </a:xfrm>
        </p:spPr>
        <p:txBody>
          <a:bodyPr/>
          <a:lstStyle/>
          <a:p>
            <a:pPr eaLnBrk="1" hangingPunct="1">
              <a:defRPr/>
            </a:pPr>
            <a:r>
              <a:rPr lang="en-US" sz="3600" dirty="0">
                <a:effectLst/>
              </a:rPr>
              <a:t>Urbanization in Least Developed Countries</a:t>
            </a:r>
            <a:endParaRPr lang="de-DE" sz="3600" dirty="0"/>
          </a:p>
        </p:txBody>
      </p:sp>
      <p:sp>
        <p:nvSpPr>
          <p:cNvPr id="2" name="Inhaltsplatzhalter 1"/>
          <p:cNvSpPr>
            <a:spLocks noGrp="1"/>
          </p:cNvSpPr>
          <p:nvPr>
            <p:ph idx="1"/>
          </p:nvPr>
        </p:nvSpPr>
        <p:spPr>
          <a:xfrm>
            <a:off x="518864" y="6381328"/>
            <a:ext cx="8229600" cy="476672"/>
          </a:xfrm>
        </p:spPr>
        <p:txBody>
          <a:bodyPr>
            <a:normAutofit/>
          </a:bodyPr>
          <a:lstStyle/>
          <a:p>
            <a:pPr>
              <a:buNone/>
            </a:pPr>
            <a:r>
              <a:rPr lang="en-US" sz="1050" dirty="0">
                <a:hlinkClick r:id="rId4"/>
              </a:rPr>
              <a:t>http://esa.un.org/unpd/wpp/index.htm</a:t>
            </a:r>
            <a:endParaRPr lang="en-US" sz="1050" dirty="0"/>
          </a:p>
          <a:p>
            <a:pPr>
              <a:buNone/>
            </a:pPr>
            <a:r>
              <a:rPr lang="en-US" sz="1050" dirty="0"/>
              <a:t>Side Condition: already in 2008 the majority of the world‘s population is living in urban regions!</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graphicFrame>
        <p:nvGraphicFramePr>
          <p:cNvPr id="4" name="Objekt 3"/>
          <p:cNvGraphicFramePr>
            <a:graphicFrameLocks noChangeAspect="1"/>
          </p:cNvGraphicFramePr>
          <p:nvPr>
            <p:extLst>
              <p:ext uri="{D42A27DB-BD31-4B8C-83A1-F6EECF244321}">
                <p14:modId xmlns:p14="http://schemas.microsoft.com/office/powerpoint/2010/main" val="2862093224"/>
              </p:ext>
            </p:extLst>
          </p:nvPr>
        </p:nvGraphicFramePr>
        <p:xfrm>
          <a:off x="235744" y="764704"/>
          <a:ext cx="8672512" cy="5732462"/>
        </p:xfrm>
        <a:graphic>
          <a:graphicData uri="http://schemas.openxmlformats.org/presentationml/2006/ole">
            <mc:AlternateContent xmlns:mc="http://schemas.openxmlformats.org/markup-compatibility/2006">
              <mc:Choice xmlns:v="urn:schemas-microsoft-com:vml" Requires="v">
                <p:oleObj spid="_x0000_s24650" name="Arbeitsblatt" r:id="rId6" imgW="11325099" imgH="7515221" progId="Excel.Sheet.12">
                  <p:embed/>
                </p:oleObj>
              </mc:Choice>
              <mc:Fallback>
                <p:oleObj name="Arbeitsblatt" r:id="rId6" imgW="11325099" imgH="7515221" progId="Excel.Sheet.12">
                  <p:embed/>
                  <p:pic>
                    <p:nvPicPr>
                      <p:cNvPr id="0" name="Picture 18"/>
                      <p:cNvPicPr>
                        <a:picLocks noChangeAspect="1" noChangeArrowheads="1"/>
                      </p:cNvPicPr>
                      <p:nvPr/>
                    </p:nvPicPr>
                    <p:blipFill>
                      <a:blip r:embed="rId7"/>
                      <a:srcRect/>
                      <a:stretch>
                        <a:fillRect/>
                      </a:stretch>
                    </p:blipFill>
                    <p:spPr bwMode="auto">
                      <a:xfrm>
                        <a:off x="235744" y="764704"/>
                        <a:ext cx="8672512" cy="5732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Foliennummernplatzhalter 4"/>
          <p:cNvSpPr>
            <a:spLocks noGrp="1"/>
          </p:cNvSpPr>
          <p:nvPr>
            <p:ph type="sldNum" sz="quarter" idx="12"/>
          </p:nvPr>
        </p:nvSpPr>
        <p:spPr/>
        <p:txBody>
          <a:bodyPr/>
          <a:lstStyle/>
          <a:p>
            <a:pPr>
              <a:defRPr/>
            </a:pPr>
            <a:fld id="{E270FE4C-E118-475B-82AD-4246968C3DE4}" type="slidenum">
              <a:rPr lang="de-DE" smtClean="0"/>
              <a:pPr>
                <a:defRPr/>
              </a:pPr>
              <a:t>11</a:t>
            </a:fld>
            <a:endParaRPr lang="de-DE"/>
          </a:p>
        </p:txBody>
      </p:sp>
    </p:spTree>
    <p:extLst>
      <p:ext uri="{BB962C8B-B14F-4D97-AF65-F5344CB8AC3E}">
        <p14:creationId xmlns:p14="http://schemas.microsoft.com/office/powerpoint/2010/main" val="877082077"/>
      </p:ext>
    </p:extLst>
  </p:cSld>
  <p:clrMapOvr>
    <a:masterClrMapping/>
  </p:clrMapOvr>
  <mc:AlternateContent xmlns:mc="http://schemas.openxmlformats.org/markup-compatibility/2006" xmlns:p14="http://schemas.microsoft.com/office/powerpoint/2010/main">
    <mc:Choice Requires="p14">
      <p:transition spd="slow" p14:dur="2000" advTm="70040"/>
    </mc:Choice>
    <mc:Fallback xmlns="">
      <p:transition spd="slow" advTm="7004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Rectangle 2"/>
          <p:cNvSpPr>
            <a:spLocks noGrp="1" noChangeArrowheads="1"/>
          </p:cNvSpPr>
          <p:nvPr>
            <p:ph type="title"/>
          </p:nvPr>
        </p:nvSpPr>
        <p:spPr/>
        <p:txBody>
          <a:bodyPr/>
          <a:lstStyle/>
          <a:p>
            <a:pPr eaLnBrk="1" hangingPunct="1">
              <a:defRPr/>
            </a:pPr>
            <a:r>
              <a:rPr lang="de-DE"/>
              <a:t>„Urban Penalty“</a:t>
            </a:r>
          </a:p>
        </p:txBody>
      </p:sp>
      <p:sp>
        <p:nvSpPr>
          <p:cNvPr id="605187" name="Rectangle 3"/>
          <p:cNvSpPr>
            <a:spLocks noGrp="1" noChangeArrowheads="1"/>
          </p:cNvSpPr>
          <p:nvPr>
            <p:ph idx="1"/>
          </p:nvPr>
        </p:nvSpPr>
        <p:spPr/>
        <p:txBody>
          <a:bodyPr/>
          <a:lstStyle/>
          <a:p>
            <a:pPr eaLnBrk="1" hangingPunct="1">
              <a:defRPr/>
            </a:pPr>
            <a:r>
              <a:rPr lang="en-US" dirty="0"/>
              <a:t>Early Industrial Revolution: Life expectancy in cities is significantly lower than in rural areas = urban penalty</a:t>
            </a:r>
          </a:p>
          <a:p>
            <a:pPr eaLnBrk="1" hangingPunct="1">
              <a:defRPr/>
            </a:pPr>
            <a:r>
              <a:rPr lang="en-US" dirty="0"/>
              <a:t>Development: since 20</a:t>
            </a:r>
            <a:r>
              <a:rPr lang="en-US" baseline="30000" dirty="0"/>
              <a:t>th</a:t>
            </a:r>
            <a:r>
              <a:rPr lang="en-US" dirty="0"/>
              <a:t> century non existent</a:t>
            </a:r>
          </a:p>
        </p:txBody>
      </p:sp>
      <p:sp>
        <p:nvSpPr>
          <p:cNvPr id="2" name="Foliennummernplatzhalter 1"/>
          <p:cNvSpPr>
            <a:spLocks noGrp="1"/>
          </p:cNvSpPr>
          <p:nvPr>
            <p:ph type="sldNum" sz="quarter" idx="12"/>
          </p:nvPr>
        </p:nvSpPr>
        <p:spPr/>
        <p:txBody>
          <a:bodyPr/>
          <a:lstStyle/>
          <a:p>
            <a:pPr>
              <a:defRPr/>
            </a:pPr>
            <a:fld id="{E270FE4C-E118-475B-82AD-4246968C3DE4}" type="slidenum">
              <a:rPr lang="de-DE" smtClean="0"/>
              <a:pPr>
                <a:defRPr/>
              </a:pPr>
              <a:t>12</a:t>
            </a:fld>
            <a:endParaRPr lang="de-DE"/>
          </a:p>
        </p:txBody>
      </p:sp>
    </p:spTree>
    <p:extLst>
      <p:ext uri="{BB962C8B-B14F-4D97-AF65-F5344CB8AC3E}">
        <p14:creationId xmlns:p14="http://schemas.microsoft.com/office/powerpoint/2010/main" val="3944090141"/>
      </p:ext>
    </p:extLst>
  </p:cSld>
  <p:clrMapOvr>
    <a:masterClrMapping/>
  </p:clrMapOvr>
  <mc:AlternateContent xmlns:mc="http://schemas.openxmlformats.org/markup-compatibility/2006" xmlns:p14="http://schemas.microsoft.com/office/powerpoint/2010/main">
    <mc:Choice Requires="p14">
      <p:transition spd="slow" p14:dur="2000" advTm="49919"/>
    </mc:Choice>
    <mc:Fallback xmlns="">
      <p:transition spd="slow" advTm="49919"/>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571" name="Group 3"/>
          <p:cNvGrpSpPr>
            <a:grpSpLocks/>
          </p:cNvGrpSpPr>
          <p:nvPr/>
        </p:nvGrpSpPr>
        <p:grpSpPr bwMode="auto">
          <a:xfrm>
            <a:off x="827088" y="12700"/>
            <a:ext cx="7734817" cy="6624902"/>
            <a:chOff x="0" y="0"/>
            <a:chExt cx="3388" cy="3577"/>
          </a:xfrm>
        </p:grpSpPr>
        <p:pic>
          <p:nvPicPr>
            <p:cNvPr id="109572" name="Picture 4" descr="szreter tmi369_f1"/>
            <p:cNvPicPr>
              <a:picLocks noChangeAspect="1" noChangeArrowheads="1"/>
            </p:cNvPicPr>
            <p:nvPr/>
          </p:nvPicPr>
          <p:blipFill>
            <a:blip r:embed="rId2" cstate="print"/>
            <a:srcRect/>
            <a:stretch>
              <a:fillRect/>
            </a:stretch>
          </p:blipFill>
          <p:spPr bwMode="auto">
            <a:xfrm>
              <a:off x="0" y="0"/>
              <a:ext cx="3264" cy="3139"/>
            </a:xfrm>
            <a:prstGeom prst="rect">
              <a:avLst/>
            </a:prstGeom>
            <a:noFill/>
            <a:ln w="9525">
              <a:noFill/>
              <a:miter lim="800000"/>
              <a:headEnd/>
              <a:tailEnd/>
            </a:ln>
          </p:spPr>
        </p:pic>
        <p:sp>
          <p:nvSpPr>
            <p:cNvPr id="109575" name="Text Box 7"/>
            <p:cNvSpPr txBox="1">
              <a:spLocks noChangeArrowheads="1"/>
            </p:cNvSpPr>
            <p:nvPr/>
          </p:nvSpPr>
          <p:spPr bwMode="auto">
            <a:xfrm>
              <a:off x="768" y="566"/>
              <a:ext cx="1680" cy="214"/>
            </a:xfrm>
            <a:prstGeom prst="rect">
              <a:avLst/>
            </a:prstGeom>
            <a:noFill/>
            <a:ln w="9525">
              <a:noFill/>
              <a:miter lim="800000"/>
              <a:headEnd/>
              <a:tailEnd/>
            </a:ln>
          </p:spPr>
          <p:txBody>
            <a:bodyPr>
              <a:spAutoFit/>
            </a:bodyPr>
            <a:lstStyle/>
            <a:p>
              <a:pPr algn="l" eaLnBrk="0" hangingPunct="0">
                <a:spcBef>
                  <a:spcPct val="50000"/>
                </a:spcBef>
              </a:pPr>
              <a:r>
                <a:rPr lang="de-DE">
                  <a:solidFill>
                    <a:schemeClr val="bg1"/>
                  </a:solidFill>
                  <a:effectLst/>
                  <a:latin typeface="Bookman Old Style" pitchFamily="18" charset="0"/>
                </a:rPr>
                <a:t>Land, </a:t>
              </a:r>
              <a:r>
                <a:rPr lang="de-DE" dirty="0">
                  <a:solidFill>
                    <a:schemeClr val="bg1"/>
                  </a:solidFill>
                  <a:effectLst/>
                  <a:latin typeface="Bookman Old Style" pitchFamily="18" charset="0"/>
                </a:rPr>
                <a:t>Kleinstädte</a:t>
              </a:r>
              <a:endParaRPr lang="de-DE" sz="2800" dirty="0">
                <a:solidFill>
                  <a:schemeClr val="bg1"/>
                </a:solidFill>
                <a:effectLst/>
                <a:latin typeface="Bookman Old Style" pitchFamily="18" charset="0"/>
              </a:endParaRPr>
            </a:p>
          </p:txBody>
        </p:sp>
        <p:sp>
          <p:nvSpPr>
            <p:cNvPr id="109576" name="Text Box 8"/>
            <p:cNvSpPr txBox="1">
              <a:spLocks noChangeArrowheads="1"/>
            </p:cNvSpPr>
            <p:nvPr/>
          </p:nvSpPr>
          <p:spPr bwMode="auto">
            <a:xfrm>
              <a:off x="1680" y="2304"/>
              <a:ext cx="1104" cy="214"/>
            </a:xfrm>
            <a:prstGeom prst="rect">
              <a:avLst/>
            </a:prstGeom>
            <a:noFill/>
            <a:ln w="9525">
              <a:noFill/>
              <a:miter lim="800000"/>
              <a:headEnd/>
              <a:tailEnd/>
            </a:ln>
          </p:spPr>
          <p:txBody>
            <a:bodyPr>
              <a:spAutoFit/>
            </a:bodyPr>
            <a:lstStyle/>
            <a:p>
              <a:pPr algn="l" eaLnBrk="0" hangingPunct="0">
                <a:spcBef>
                  <a:spcPct val="50000"/>
                </a:spcBef>
              </a:pPr>
              <a:r>
                <a:rPr lang="de-DE">
                  <a:solidFill>
                    <a:schemeClr val="bg1"/>
                  </a:solidFill>
                  <a:effectLst/>
                  <a:latin typeface="Bookman Old Style" pitchFamily="18" charset="0"/>
                </a:rPr>
                <a:t>Großstädte</a:t>
              </a:r>
              <a:endParaRPr lang="de-DE" sz="2800">
                <a:solidFill>
                  <a:schemeClr val="bg1"/>
                </a:solidFill>
                <a:effectLst/>
                <a:latin typeface="Bookman Old Style" pitchFamily="18" charset="0"/>
              </a:endParaRPr>
            </a:p>
          </p:txBody>
        </p:sp>
        <p:sp>
          <p:nvSpPr>
            <p:cNvPr id="606217" name="Rectangle 9"/>
            <p:cNvSpPr>
              <a:spLocks noChangeArrowheads="1"/>
            </p:cNvSpPr>
            <p:nvPr/>
          </p:nvSpPr>
          <p:spPr bwMode="auto">
            <a:xfrm>
              <a:off x="0" y="576"/>
              <a:ext cx="192" cy="2016"/>
            </a:xfrm>
            <a:prstGeom prst="rect">
              <a:avLst/>
            </a:prstGeom>
            <a:solidFill>
              <a:schemeClr val="tx1"/>
            </a:solidFill>
            <a:ln w="9525">
              <a:solidFill>
                <a:schemeClr val="tx1"/>
              </a:solidFill>
              <a:miter lim="800000"/>
              <a:headEnd/>
              <a:tailEnd/>
            </a:ln>
            <a:effectLst/>
          </p:spPr>
          <p:txBody>
            <a:bodyPr wrap="none" anchor="ctr"/>
            <a:lstStyle/>
            <a:p>
              <a:pPr>
                <a:defRPr/>
              </a:pPr>
              <a:endParaRPr lang="de-DE"/>
            </a:p>
          </p:txBody>
        </p:sp>
        <p:sp>
          <p:nvSpPr>
            <p:cNvPr id="109578" name="Text Box 10"/>
            <p:cNvSpPr txBox="1">
              <a:spLocks noChangeArrowheads="1"/>
            </p:cNvSpPr>
            <p:nvPr/>
          </p:nvSpPr>
          <p:spPr bwMode="auto">
            <a:xfrm rot="16200000">
              <a:off x="-1123" y="1288"/>
              <a:ext cx="2457" cy="148"/>
            </a:xfrm>
            <a:prstGeom prst="rect">
              <a:avLst/>
            </a:prstGeom>
            <a:noFill/>
            <a:ln w="9525">
              <a:noFill/>
              <a:miter lim="800000"/>
              <a:headEnd/>
              <a:tailEnd/>
            </a:ln>
          </p:spPr>
          <p:txBody>
            <a:bodyPr>
              <a:spAutoFit/>
            </a:bodyPr>
            <a:lstStyle/>
            <a:p>
              <a:pPr algn="l" eaLnBrk="0" hangingPunct="0">
                <a:spcBef>
                  <a:spcPct val="50000"/>
                </a:spcBef>
              </a:pPr>
              <a:r>
                <a:rPr lang="en-US" sz="1600" dirty="0">
                  <a:solidFill>
                    <a:schemeClr val="bg1"/>
                  </a:solidFill>
                  <a:effectLst/>
                  <a:latin typeface="Bookman Old Style" pitchFamily="18" charset="0"/>
                </a:rPr>
                <a:t>Life Expectancy at Birth (Years)</a:t>
              </a:r>
            </a:p>
          </p:txBody>
        </p:sp>
        <p:sp>
          <p:nvSpPr>
            <p:cNvPr id="109579" name="Text Box 11"/>
            <p:cNvSpPr txBox="1">
              <a:spLocks noChangeArrowheads="1"/>
            </p:cNvSpPr>
            <p:nvPr/>
          </p:nvSpPr>
          <p:spPr bwMode="auto">
            <a:xfrm>
              <a:off x="316" y="3128"/>
              <a:ext cx="3072" cy="449"/>
            </a:xfrm>
            <a:prstGeom prst="rect">
              <a:avLst/>
            </a:prstGeom>
            <a:noFill/>
            <a:ln w="9525">
              <a:noFill/>
              <a:miter lim="800000"/>
              <a:headEnd/>
              <a:tailEnd/>
            </a:ln>
          </p:spPr>
          <p:txBody>
            <a:bodyPr>
              <a:spAutoFit/>
            </a:bodyPr>
            <a:lstStyle/>
            <a:p>
              <a:pPr algn="l" eaLnBrk="0" hangingPunct="0">
                <a:spcBef>
                  <a:spcPct val="50000"/>
                </a:spcBef>
              </a:pPr>
              <a:r>
                <a:rPr lang="en-US" sz="2400" dirty="0">
                  <a:effectLst/>
                  <a:latin typeface="Bookman Old Style" pitchFamily="18" charset="0"/>
                </a:rPr>
                <a:t>Life Expectancy in England and Wales (</a:t>
              </a:r>
              <a:r>
                <a:rPr lang="en-US" sz="2400" dirty="0" err="1">
                  <a:effectLst/>
                  <a:latin typeface="Bookman Old Style" pitchFamily="18" charset="0"/>
                </a:rPr>
                <a:t>Szreter</a:t>
              </a:r>
              <a:r>
                <a:rPr lang="en-US" sz="2400" dirty="0">
                  <a:effectLst/>
                  <a:latin typeface="Bookman Old Style" pitchFamily="18" charset="0"/>
                </a:rPr>
                <a:t> 1999)</a:t>
              </a:r>
              <a:endParaRPr lang="en-US" sz="2800" dirty="0">
                <a:effectLst/>
                <a:latin typeface="Bookman Old Style" pitchFamily="18" charset="0"/>
              </a:endParaRPr>
            </a:p>
          </p:txBody>
        </p:sp>
      </p:grpSp>
      <p:sp>
        <p:nvSpPr>
          <p:cNvPr id="2" name="Foliennummernplatzhalter 1"/>
          <p:cNvSpPr>
            <a:spLocks noGrp="1"/>
          </p:cNvSpPr>
          <p:nvPr>
            <p:ph type="sldNum" sz="quarter" idx="12"/>
          </p:nvPr>
        </p:nvSpPr>
        <p:spPr/>
        <p:txBody>
          <a:bodyPr/>
          <a:lstStyle/>
          <a:p>
            <a:pPr>
              <a:defRPr/>
            </a:pPr>
            <a:fld id="{E270FE4C-E118-475B-82AD-4246968C3DE4}" type="slidenum">
              <a:rPr lang="de-DE" smtClean="0"/>
              <a:pPr>
                <a:defRPr/>
              </a:pPr>
              <a:t>13</a:t>
            </a:fld>
            <a:endParaRPr lang="de-DE"/>
          </a:p>
        </p:txBody>
      </p:sp>
      <p:sp>
        <p:nvSpPr>
          <p:cNvPr id="10" name="Text Box 7"/>
          <p:cNvSpPr txBox="1">
            <a:spLocks noChangeArrowheads="1"/>
          </p:cNvSpPr>
          <p:nvPr/>
        </p:nvSpPr>
        <p:spPr bwMode="auto">
          <a:xfrm>
            <a:off x="2580435" y="1060979"/>
            <a:ext cx="3835447" cy="396346"/>
          </a:xfrm>
          <a:prstGeom prst="rect">
            <a:avLst/>
          </a:prstGeom>
          <a:noFill/>
          <a:ln w="9525">
            <a:noFill/>
            <a:miter lim="800000"/>
            <a:headEnd/>
            <a:tailEnd/>
          </a:ln>
        </p:spPr>
        <p:txBody>
          <a:bodyPr>
            <a:spAutoFit/>
          </a:bodyPr>
          <a:lstStyle/>
          <a:p>
            <a:pPr algn="l" eaLnBrk="0" hangingPunct="0">
              <a:spcBef>
                <a:spcPct val="50000"/>
              </a:spcBef>
            </a:pPr>
            <a:r>
              <a:rPr lang="de-DE" dirty="0">
                <a:effectLst/>
                <a:latin typeface="Bookman Old Style" pitchFamily="18" charset="0"/>
              </a:rPr>
              <a:t>Rural and sub-urban </a:t>
            </a:r>
            <a:endParaRPr lang="de-DE" sz="2800" dirty="0">
              <a:effectLst/>
              <a:latin typeface="Bookman Old Style" pitchFamily="18" charset="0"/>
            </a:endParaRPr>
          </a:p>
        </p:txBody>
      </p:sp>
      <p:sp>
        <p:nvSpPr>
          <p:cNvPr id="11" name="Text Box 7"/>
          <p:cNvSpPr txBox="1">
            <a:spLocks noChangeArrowheads="1"/>
          </p:cNvSpPr>
          <p:nvPr/>
        </p:nvSpPr>
        <p:spPr bwMode="auto">
          <a:xfrm>
            <a:off x="6588225" y="2276872"/>
            <a:ext cx="1008112" cy="396346"/>
          </a:xfrm>
          <a:prstGeom prst="rect">
            <a:avLst/>
          </a:prstGeom>
          <a:noFill/>
          <a:ln w="9525">
            <a:noFill/>
            <a:miter lim="800000"/>
            <a:headEnd/>
            <a:tailEnd/>
          </a:ln>
        </p:spPr>
        <p:txBody>
          <a:bodyPr wrap="square">
            <a:spAutoFit/>
          </a:bodyPr>
          <a:lstStyle/>
          <a:p>
            <a:pPr algn="l" eaLnBrk="0" hangingPunct="0">
              <a:spcBef>
                <a:spcPct val="50000"/>
              </a:spcBef>
            </a:pPr>
            <a:r>
              <a:rPr lang="de-DE" dirty="0">
                <a:effectLst/>
                <a:latin typeface="Bookman Old Style" pitchFamily="18" charset="0"/>
              </a:rPr>
              <a:t>Urban</a:t>
            </a:r>
            <a:endParaRPr lang="de-DE" sz="2800" dirty="0">
              <a:effectLst/>
              <a:latin typeface="Bookman Old Style" pitchFamily="18" charset="0"/>
            </a:endParaRPr>
          </a:p>
        </p:txBody>
      </p:sp>
    </p:spTree>
    <p:extLst>
      <p:ext uri="{BB962C8B-B14F-4D97-AF65-F5344CB8AC3E}">
        <p14:creationId xmlns:p14="http://schemas.microsoft.com/office/powerpoint/2010/main" val="2653775444"/>
      </p:ext>
    </p:extLst>
  </p:cSld>
  <p:clrMapOvr>
    <a:masterClrMapping/>
  </p:clrMapOvr>
  <mc:AlternateContent xmlns:mc="http://schemas.openxmlformats.org/markup-compatibility/2006" xmlns:p14="http://schemas.microsoft.com/office/powerpoint/2010/main">
    <mc:Choice Requires="p14">
      <p:transition spd="slow" p14:dur="2000" advTm="60502"/>
    </mc:Choice>
    <mc:Fallback xmlns="">
      <p:transition spd="slow" advTm="60502"/>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Rectangle 2"/>
          <p:cNvSpPr>
            <a:spLocks noGrp="1" noChangeArrowheads="1"/>
          </p:cNvSpPr>
          <p:nvPr>
            <p:ph type="title"/>
          </p:nvPr>
        </p:nvSpPr>
        <p:spPr>
          <a:xfrm>
            <a:off x="395536" y="0"/>
            <a:ext cx="8229600" cy="1048668"/>
          </a:xfrm>
        </p:spPr>
        <p:txBody>
          <a:bodyPr/>
          <a:lstStyle/>
          <a:p>
            <a:pPr eaLnBrk="1" hangingPunct="1">
              <a:defRPr/>
            </a:pPr>
            <a:r>
              <a:rPr lang="en-US" sz="4000" dirty="0"/>
              <a:t>Mega-City</a:t>
            </a:r>
          </a:p>
        </p:txBody>
      </p:sp>
      <p:sp>
        <p:nvSpPr>
          <p:cNvPr id="607235" name="Rectangle 3"/>
          <p:cNvSpPr>
            <a:spLocks noGrp="1" noChangeArrowheads="1"/>
          </p:cNvSpPr>
          <p:nvPr>
            <p:ph type="body" sz="half" idx="1"/>
          </p:nvPr>
        </p:nvSpPr>
        <p:spPr>
          <a:xfrm>
            <a:off x="323528" y="908720"/>
            <a:ext cx="8686800" cy="576064"/>
          </a:xfrm>
        </p:spPr>
        <p:txBody>
          <a:bodyPr>
            <a:normAutofit/>
          </a:bodyPr>
          <a:lstStyle/>
          <a:p>
            <a:pPr eaLnBrk="1" hangingPunct="1">
              <a:buNone/>
              <a:defRPr/>
            </a:pPr>
            <a:r>
              <a:rPr lang="en-US" sz="2800" dirty="0"/>
              <a:t>Def.: City with more than 10 million inhabitants</a:t>
            </a:r>
          </a:p>
        </p:txBody>
      </p:sp>
      <p:sp>
        <p:nvSpPr>
          <p:cNvPr id="2" name="Foliennummernplatzhalter 1"/>
          <p:cNvSpPr>
            <a:spLocks noGrp="1"/>
          </p:cNvSpPr>
          <p:nvPr>
            <p:ph type="sldNum" sz="quarter" idx="12"/>
          </p:nvPr>
        </p:nvSpPr>
        <p:spPr/>
        <p:txBody>
          <a:bodyPr/>
          <a:lstStyle/>
          <a:p>
            <a:pPr>
              <a:defRPr/>
            </a:pPr>
            <a:fld id="{4D4C71C4-BF01-41F8-A67B-2CDC7971976E}" type="slidenum">
              <a:rPr lang="de-DE" smtClean="0"/>
              <a:pPr>
                <a:defRPr/>
              </a:pPr>
              <a:t>14</a:t>
            </a:fld>
            <a:endParaRPr lang="de-DE"/>
          </a:p>
        </p:txBody>
      </p:sp>
      <p:graphicFrame>
        <p:nvGraphicFramePr>
          <p:cNvPr id="4" name="Tabelle 3"/>
          <p:cNvGraphicFramePr>
            <a:graphicFrameLocks noGrp="1"/>
          </p:cNvGraphicFramePr>
          <p:nvPr>
            <p:extLst>
              <p:ext uri="{D42A27DB-BD31-4B8C-83A1-F6EECF244321}">
                <p14:modId xmlns:p14="http://schemas.microsoft.com/office/powerpoint/2010/main" val="1790550983"/>
              </p:ext>
            </p:extLst>
          </p:nvPr>
        </p:nvGraphicFramePr>
        <p:xfrm>
          <a:off x="0" y="1340769"/>
          <a:ext cx="9144000" cy="5517232"/>
        </p:xfrm>
        <a:graphic>
          <a:graphicData uri="http://schemas.openxmlformats.org/drawingml/2006/table">
            <a:tbl>
              <a:tblPr>
                <a:tableStyleId>{5C22544A-7EE6-4342-B048-85BDC9FD1C3A}</a:tableStyleId>
              </a:tblPr>
              <a:tblGrid>
                <a:gridCol w="1828800"/>
                <a:gridCol w="1828800"/>
                <a:gridCol w="1828800"/>
                <a:gridCol w="1828800"/>
                <a:gridCol w="1828800"/>
              </a:tblGrid>
              <a:tr h="473881">
                <a:tc>
                  <a:txBody>
                    <a:bodyPr/>
                    <a:lstStyle/>
                    <a:p>
                      <a:pPr>
                        <a:lnSpc>
                          <a:spcPct val="107000"/>
                        </a:lnSpc>
                        <a:spcAft>
                          <a:spcPts val="800"/>
                        </a:spcAft>
                      </a:pPr>
                      <a:r>
                        <a:rPr lang="de-DE" sz="1600" smtClean="0">
                          <a:effectLst/>
                        </a:rPr>
                        <a:t>1980</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82321" marR="82321" marT="41161" marB="41161"/>
                </a:tc>
                <a:tc>
                  <a:txBody>
                    <a:bodyPr/>
                    <a:lstStyle/>
                    <a:p>
                      <a:pPr>
                        <a:lnSpc>
                          <a:spcPct val="107000"/>
                        </a:lnSpc>
                        <a:spcAft>
                          <a:spcPts val="800"/>
                        </a:spcAft>
                      </a:pPr>
                      <a:r>
                        <a:rPr lang="de-DE" sz="1600" smtClean="0">
                          <a:effectLst/>
                        </a:rPr>
                        <a:t>1990</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82321" marR="82321" marT="41161" marB="41161"/>
                </a:tc>
                <a:tc>
                  <a:txBody>
                    <a:bodyPr/>
                    <a:lstStyle/>
                    <a:p>
                      <a:pPr>
                        <a:lnSpc>
                          <a:spcPct val="107000"/>
                        </a:lnSpc>
                        <a:spcAft>
                          <a:spcPts val="800"/>
                        </a:spcAft>
                      </a:pPr>
                      <a:r>
                        <a:rPr lang="de-DE" sz="1600" smtClean="0">
                          <a:effectLst/>
                        </a:rPr>
                        <a:t>2000</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82321" marR="82321" marT="41161" marB="41161"/>
                </a:tc>
                <a:tc>
                  <a:txBody>
                    <a:bodyPr/>
                    <a:lstStyle/>
                    <a:p>
                      <a:pPr>
                        <a:lnSpc>
                          <a:spcPct val="107000"/>
                        </a:lnSpc>
                        <a:spcAft>
                          <a:spcPts val="800"/>
                        </a:spcAft>
                      </a:pPr>
                      <a:r>
                        <a:rPr lang="de-DE" sz="1600" smtClean="0">
                          <a:effectLst/>
                        </a:rPr>
                        <a:t>2015</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82321" marR="82321" marT="41161" marB="41161"/>
                </a:tc>
                <a:tc>
                  <a:txBody>
                    <a:bodyPr/>
                    <a:lstStyle/>
                    <a:p>
                      <a:pPr>
                        <a:lnSpc>
                          <a:spcPct val="107000"/>
                        </a:lnSpc>
                        <a:spcAft>
                          <a:spcPts val="800"/>
                        </a:spcAft>
                      </a:pPr>
                      <a:r>
                        <a:rPr lang="de-DE" sz="1600" dirty="0" smtClean="0">
                          <a:effectLst/>
                        </a:rPr>
                        <a:t>2020</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5043351">
                <a:tc>
                  <a:txBody>
                    <a:bodyPr/>
                    <a:lstStyle/>
                    <a:p>
                      <a:pPr>
                        <a:lnSpc>
                          <a:spcPct val="107000"/>
                        </a:lnSpc>
                        <a:spcAft>
                          <a:spcPts val="800"/>
                        </a:spcAft>
                      </a:pPr>
                      <a:r>
                        <a:rPr lang="en-GB" sz="1200" dirty="0">
                          <a:effectLst/>
                        </a:rPr>
                        <a:t>New York, Mexico City, Sao Paulo, Shanghai, Tokyo</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2321" marR="82321" marT="41161" marB="41161"/>
                </a:tc>
                <a:tc>
                  <a:txBody>
                    <a:bodyPr/>
                    <a:lstStyle/>
                    <a:p>
                      <a:pPr>
                        <a:lnSpc>
                          <a:spcPct val="107000"/>
                        </a:lnSpc>
                        <a:spcAft>
                          <a:spcPts val="800"/>
                        </a:spcAft>
                      </a:pPr>
                      <a:r>
                        <a:rPr lang="en-GB" sz="1200" dirty="0">
                          <a:effectLst/>
                        </a:rPr>
                        <a:t>New York, Mexico City, Sao Paulo, Shanghai, Tokyo, Los Angeles, Buenos Aires, Mumbai, </a:t>
                      </a:r>
                      <a:r>
                        <a:rPr lang="en-GB" sz="1200" dirty="0" err="1">
                          <a:effectLst/>
                        </a:rPr>
                        <a:t>Kalkuta</a:t>
                      </a:r>
                      <a:r>
                        <a:rPr lang="en-GB" sz="1200" dirty="0">
                          <a:effectLst/>
                        </a:rPr>
                        <a:t>, Peking, Seoul</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2321" marR="82321" marT="41161" marB="41161"/>
                </a:tc>
                <a:tc>
                  <a:txBody>
                    <a:bodyPr/>
                    <a:lstStyle/>
                    <a:p>
                      <a:pPr>
                        <a:lnSpc>
                          <a:spcPct val="107000"/>
                        </a:lnSpc>
                        <a:spcAft>
                          <a:spcPts val="800"/>
                        </a:spcAft>
                      </a:pPr>
                      <a:r>
                        <a:rPr lang="en-GB" sz="1200" dirty="0">
                          <a:effectLst/>
                        </a:rPr>
                        <a:t>New York, Mexico City, Sao Paulo, Shanghai, Tokyo, Los Angeles, Buenos Aires, Mumbai, </a:t>
                      </a:r>
                      <a:r>
                        <a:rPr lang="en-GB" sz="1200" dirty="0" err="1">
                          <a:effectLst/>
                        </a:rPr>
                        <a:t>Kalkuta</a:t>
                      </a:r>
                      <a:r>
                        <a:rPr lang="en-GB" sz="1200" dirty="0">
                          <a:effectLst/>
                        </a:rPr>
                        <a:t>, Peking, Seoul, </a:t>
                      </a:r>
                      <a:r>
                        <a:rPr lang="en-GB" sz="1200" dirty="0" err="1">
                          <a:effectLst/>
                        </a:rPr>
                        <a:t>Reio</a:t>
                      </a:r>
                      <a:r>
                        <a:rPr lang="en-GB" sz="1200" dirty="0">
                          <a:effectLst/>
                        </a:rPr>
                        <a:t> de Janeiro, Lagos, Cairo, </a:t>
                      </a:r>
                      <a:r>
                        <a:rPr lang="en-GB" sz="1200" dirty="0" err="1">
                          <a:effectLst/>
                        </a:rPr>
                        <a:t>Krachi</a:t>
                      </a:r>
                      <a:r>
                        <a:rPr lang="en-GB" sz="1200" dirty="0">
                          <a:effectLst/>
                        </a:rPr>
                        <a:t>, Delhi, Dhaka, Jakarta, Manila</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2321" marR="82321" marT="41161" marB="41161"/>
                </a:tc>
                <a:tc>
                  <a:txBody>
                    <a:bodyPr/>
                    <a:lstStyle/>
                    <a:p>
                      <a:pPr>
                        <a:lnSpc>
                          <a:spcPct val="107000"/>
                        </a:lnSpc>
                        <a:spcAft>
                          <a:spcPts val="800"/>
                        </a:spcAft>
                      </a:pPr>
                      <a:r>
                        <a:rPr lang="en-US" sz="1200" dirty="0">
                          <a:effectLst/>
                        </a:rPr>
                        <a:t>Tokyo, Jakarta, Delhi, Karachi, Seoul, Shanghai, Mumbai, New York City, Mexico City, Beijing, Sao Paulo, Lagos, Osaka, Manila, Cairo, Los Angeles, Dhaka, Moscow, Buenos  Aires, Lahore, Bangkok, Istanbul, Rio de Janeiro, Tehran, London, Guangzhou, Kinshasa, Paris, Shenzhen, Kolkata, Rhine-Ruhr, Tianjin, Bengaluru, Chennai, Hyderabad, Chongqing</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2321" marR="82321" marT="41161" marB="41161"/>
                </a:tc>
                <a:tc>
                  <a:txBody>
                    <a:bodyPr/>
                    <a:lstStyle/>
                    <a:p>
                      <a:pPr>
                        <a:lnSpc>
                          <a:spcPct val="107000"/>
                        </a:lnSpc>
                        <a:spcAft>
                          <a:spcPts val="0"/>
                        </a:spcAft>
                      </a:pPr>
                      <a:r>
                        <a:rPr lang="en-GB" sz="1200" dirty="0">
                          <a:effectLst/>
                        </a:rPr>
                        <a:t>Shanghai, Chongqing, Peking, Guangzhou, Delhi, Kinshasa, Karachi, Shenzhen, Istanbul, Lagos, </a:t>
                      </a:r>
                      <a:r>
                        <a:rPr lang="en-GB" sz="1200" dirty="0" err="1">
                          <a:effectLst/>
                        </a:rPr>
                        <a:t>Tokio</a:t>
                      </a:r>
                      <a:r>
                        <a:rPr lang="en-GB" sz="1200" dirty="0">
                          <a:effectLst/>
                        </a:rPr>
                        <a:t>, </a:t>
                      </a:r>
                      <a:r>
                        <a:rPr lang="en-GB" sz="1200" dirty="0" err="1">
                          <a:effectLst/>
                        </a:rPr>
                        <a:t>Moskau</a:t>
                      </a:r>
                      <a:r>
                        <a:rPr lang="en-GB" sz="1200" dirty="0">
                          <a:effectLst/>
                        </a:rPr>
                        <a:t>, Mumbai, São Paulo, Chengdu, Lahore, Tianjin, Jakarta, Bangkok, Lima, Seoul, </a:t>
                      </a:r>
                      <a:r>
                        <a:rPr lang="en-GB" sz="1200" dirty="0" err="1">
                          <a:effectLst/>
                        </a:rPr>
                        <a:t>Kairo</a:t>
                      </a:r>
                      <a:r>
                        <a:rPr lang="en-GB" sz="1200" dirty="0">
                          <a:effectLst/>
                        </a:rPr>
                        <a:t>, Hyderabad, </a:t>
                      </a:r>
                      <a:r>
                        <a:rPr lang="en-GB" sz="1200" dirty="0" err="1">
                          <a:effectLst/>
                        </a:rPr>
                        <a:t>Mexiko-Stadt</a:t>
                      </a:r>
                      <a:r>
                        <a:rPr lang="en-GB" sz="1200" dirty="0">
                          <a:effectLst/>
                        </a:rPr>
                        <a:t>, Hangzhou, Ho Chi Minh </a:t>
                      </a:r>
                      <a:r>
                        <a:rPr lang="en-GB" sz="1200" dirty="0" err="1">
                          <a:effectLst/>
                        </a:rPr>
                        <a:t>Stadt</a:t>
                      </a:r>
                      <a:r>
                        <a:rPr lang="en-GB" sz="1200" dirty="0">
                          <a:effectLst/>
                        </a:rPr>
                        <a:t>, London, Dhaka, Wuhan, </a:t>
                      </a:r>
                      <a:r>
                        <a:rPr lang="en-GB" sz="1200" dirty="0" err="1">
                          <a:effectLst/>
                        </a:rPr>
                        <a:t>Teheran,New</a:t>
                      </a:r>
                      <a:r>
                        <a:rPr lang="en-GB" sz="1200" dirty="0">
                          <a:effectLst/>
                        </a:rPr>
                        <a:t> York City, Bangalore, Shenyang, Dongguan, Bagdad, </a:t>
                      </a:r>
                      <a:r>
                        <a:rPr lang="en-GB" sz="1200" dirty="0" err="1">
                          <a:effectLst/>
                        </a:rPr>
                        <a:t>Riad</a:t>
                      </a:r>
                      <a:r>
                        <a:rPr lang="en-GB" sz="1200" dirty="0">
                          <a:effectLst/>
                        </a:rPr>
                        <a:t>, </a:t>
                      </a:r>
                      <a:r>
                        <a:rPr lang="en-GB" sz="1200" dirty="0" err="1">
                          <a:effectLst/>
                        </a:rPr>
                        <a:t>Hongkong</a:t>
                      </a:r>
                      <a:r>
                        <a:rPr lang="en-GB" sz="1200" dirty="0">
                          <a:effectLst/>
                        </a:rPr>
                        <a:t>, Bogota, Foshan, Xi’an, Chennai, Rio de Janeiro, Zhengzhou, Nanjing, </a:t>
                      </a:r>
                      <a:r>
                        <a:rPr lang="en-GB" sz="1200" dirty="0" err="1">
                          <a:effectLst/>
                        </a:rPr>
                        <a:t>Daressalam</a:t>
                      </a:r>
                      <a:r>
                        <a:rPr lang="en-GB" sz="1200" dirty="0">
                          <a:effectLst/>
                        </a:rPr>
                        <a:t>, Santiago, Surat, Qingdao, </a:t>
                      </a:r>
                      <a:r>
                        <a:rPr lang="en-GB" sz="1200" dirty="0" err="1">
                          <a:effectLst/>
                        </a:rPr>
                        <a:t>Singapur</a:t>
                      </a:r>
                      <a:r>
                        <a:rPr lang="en-GB" sz="1200" dirty="0">
                          <a:effectLst/>
                        </a:rPr>
                        <a:t>, Ankara, Ahmedabad, Shantou, Sankt Petersburg, Alexandria, </a:t>
                      </a:r>
                      <a:r>
                        <a:rPr lang="en-GB" sz="1200" dirty="0" err="1">
                          <a:effectLst/>
                        </a:rPr>
                        <a:t>Rangun</a:t>
                      </a:r>
                      <a:r>
                        <a:rPr lang="en-GB" sz="1200" dirty="0">
                          <a:effectLst/>
                        </a:rPr>
                        <a:t>, Casablanca, Harbin</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bl>
          </a:graphicData>
        </a:graphic>
      </p:graphicFrame>
      <p:sp>
        <p:nvSpPr>
          <p:cNvPr id="5" name="Rechteck 4"/>
          <p:cNvSpPr/>
          <p:nvPr/>
        </p:nvSpPr>
        <p:spPr>
          <a:xfrm>
            <a:off x="2380928" y="6145824"/>
            <a:ext cx="4572000" cy="215444"/>
          </a:xfrm>
          <a:prstGeom prst="rect">
            <a:avLst/>
          </a:prstGeom>
        </p:spPr>
        <p:txBody>
          <a:bodyPr>
            <a:spAutoFit/>
          </a:bodyPr>
          <a:lstStyle/>
          <a:p>
            <a:r>
              <a:rPr lang="de-DE" sz="800" dirty="0">
                <a:effectLst/>
              </a:rPr>
              <a:t>https://www.laenderdaten.info/megacities.php</a:t>
            </a:r>
          </a:p>
        </p:txBody>
      </p:sp>
      <p:sp>
        <p:nvSpPr>
          <p:cNvPr id="6" name="Abgerundete rechteckige Legende 5"/>
          <p:cNvSpPr/>
          <p:nvPr/>
        </p:nvSpPr>
        <p:spPr>
          <a:xfrm>
            <a:off x="1115616" y="3501008"/>
            <a:ext cx="2664296" cy="1728192"/>
          </a:xfrm>
          <a:prstGeom prst="wedgeRoundRectCallout">
            <a:avLst>
              <a:gd name="adj1" fmla="val 185692"/>
              <a:gd name="adj2" fmla="val -16121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China: 18</a:t>
            </a:r>
          </a:p>
          <a:p>
            <a:pPr algn="ctr"/>
            <a:r>
              <a:rPr lang="de-DE" dirty="0" smtClean="0"/>
              <a:t>Indien: 7</a:t>
            </a:r>
            <a:endParaRPr lang="de-DE" dirty="0"/>
          </a:p>
        </p:txBody>
      </p:sp>
    </p:spTree>
    <p:extLst>
      <p:ext uri="{BB962C8B-B14F-4D97-AF65-F5344CB8AC3E}">
        <p14:creationId xmlns:p14="http://schemas.microsoft.com/office/powerpoint/2010/main" val="2799702625"/>
      </p:ext>
    </p:extLst>
  </p:cSld>
  <p:clrMapOvr>
    <a:masterClrMapping/>
  </p:clrMapOvr>
  <mc:AlternateContent xmlns:mc="http://schemas.openxmlformats.org/markup-compatibility/2006" xmlns:p14="http://schemas.microsoft.com/office/powerpoint/2010/main">
    <mc:Choice Requires="p14">
      <p:transition spd="slow" p14:dur="2000" advTm="25858"/>
    </mc:Choice>
    <mc:Fallback xmlns="">
      <p:transition spd="slow" advTm="258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Rectangle 2"/>
          <p:cNvSpPr>
            <a:spLocks noGrp="1" noChangeArrowheads="1"/>
          </p:cNvSpPr>
          <p:nvPr>
            <p:ph type="title"/>
          </p:nvPr>
        </p:nvSpPr>
        <p:spPr>
          <a:xfrm>
            <a:off x="457200" y="53975"/>
            <a:ext cx="8229600" cy="1143000"/>
          </a:xfrm>
        </p:spPr>
        <p:txBody>
          <a:bodyPr>
            <a:normAutofit/>
          </a:bodyPr>
          <a:lstStyle/>
          <a:p>
            <a:pPr eaLnBrk="1" hangingPunct="1">
              <a:defRPr/>
            </a:pPr>
            <a:r>
              <a:rPr lang="en-US" sz="3200" dirty="0"/>
              <a:t>Development of Population of Selected Cities, </a:t>
            </a:r>
            <a:r>
              <a:rPr lang="en-US" sz="3200" dirty="0" smtClean="0"/>
              <a:t>1950-2023</a:t>
            </a:r>
            <a:endParaRPr lang="en-US" sz="3200" dirty="0"/>
          </a:p>
        </p:txBody>
      </p:sp>
      <p:sp>
        <p:nvSpPr>
          <p:cNvPr id="2" name="Foliennummernplatzhalter 1"/>
          <p:cNvSpPr>
            <a:spLocks noGrp="1"/>
          </p:cNvSpPr>
          <p:nvPr>
            <p:ph type="sldNum" sz="quarter" idx="12"/>
          </p:nvPr>
        </p:nvSpPr>
        <p:spPr/>
        <p:txBody>
          <a:bodyPr/>
          <a:lstStyle/>
          <a:p>
            <a:pPr>
              <a:defRPr/>
            </a:pPr>
            <a:fld id="{E270FE4C-E118-475B-82AD-4246968C3DE4}" type="slidenum">
              <a:rPr lang="de-DE" smtClean="0"/>
              <a:pPr>
                <a:defRPr/>
              </a:pPr>
              <a:t>15</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1896432442"/>
              </p:ext>
            </p:extLst>
          </p:nvPr>
        </p:nvGraphicFramePr>
        <p:xfrm>
          <a:off x="179509" y="1962501"/>
          <a:ext cx="8856985" cy="3424584"/>
        </p:xfrm>
        <a:graphic>
          <a:graphicData uri="http://schemas.openxmlformats.org/drawingml/2006/table">
            <a:tbl>
              <a:tblPr>
                <a:tableStyleId>{5C22544A-7EE6-4342-B048-85BDC9FD1C3A}</a:tableStyleId>
              </a:tblPr>
              <a:tblGrid>
                <a:gridCol w="1771397"/>
                <a:gridCol w="1771397"/>
                <a:gridCol w="1771397"/>
                <a:gridCol w="1771397"/>
                <a:gridCol w="1771397"/>
              </a:tblGrid>
              <a:tr h="437544">
                <a:tc>
                  <a:txBody>
                    <a:bodyPr/>
                    <a:lstStyle/>
                    <a:p>
                      <a:pPr algn="l" fontAlgn="b"/>
                      <a:r>
                        <a:rPr lang="de-DE" sz="2400" b="1" u="none" strike="noStrike" dirty="0">
                          <a:effectLst/>
                        </a:rPr>
                        <a:t>City</a:t>
                      </a:r>
                      <a:endParaRPr lang="de-DE" sz="2400" b="1" i="0" u="none" strike="noStrike" dirty="0">
                        <a:solidFill>
                          <a:srgbClr val="000000"/>
                        </a:solidFill>
                        <a:effectLst/>
                        <a:latin typeface="Calibri" panose="020F0502020204030204" pitchFamily="34" charset="0"/>
                      </a:endParaRPr>
                    </a:p>
                  </a:txBody>
                  <a:tcPr marL="7620" marR="7620" marT="7620" marB="0" anchor="b">
                    <a:solidFill>
                      <a:schemeClr val="bg1">
                        <a:lumMod val="65000"/>
                      </a:schemeClr>
                    </a:solidFill>
                  </a:tcPr>
                </a:tc>
                <a:tc>
                  <a:txBody>
                    <a:bodyPr/>
                    <a:lstStyle/>
                    <a:p>
                      <a:pPr algn="ctr" fontAlgn="b"/>
                      <a:r>
                        <a:rPr lang="de-DE" sz="2400" b="1" u="none" strike="noStrike" dirty="0">
                          <a:effectLst/>
                        </a:rPr>
                        <a:t>1950 [Mio.]</a:t>
                      </a:r>
                      <a:endParaRPr lang="de-DE" sz="2400" b="1" i="0" u="none" strike="noStrike" dirty="0">
                        <a:solidFill>
                          <a:srgbClr val="000000"/>
                        </a:solidFill>
                        <a:effectLst/>
                        <a:latin typeface="Calibri" panose="020F0502020204030204" pitchFamily="34" charset="0"/>
                      </a:endParaRPr>
                    </a:p>
                  </a:txBody>
                  <a:tcPr marL="7620" marR="7620" marT="7620" marB="0" anchor="b">
                    <a:solidFill>
                      <a:schemeClr val="bg1">
                        <a:lumMod val="65000"/>
                      </a:schemeClr>
                    </a:solidFill>
                  </a:tcPr>
                </a:tc>
                <a:tc>
                  <a:txBody>
                    <a:bodyPr/>
                    <a:lstStyle/>
                    <a:p>
                      <a:pPr algn="ctr" fontAlgn="b"/>
                      <a:r>
                        <a:rPr lang="de-DE" sz="2400" b="1" u="none" strike="noStrike" dirty="0">
                          <a:effectLst/>
                        </a:rPr>
                        <a:t>2023 [Mio.]</a:t>
                      </a:r>
                      <a:endParaRPr lang="de-DE" sz="2400" b="1" i="0" u="none" strike="noStrike" dirty="0">
                        <a:solidFill>
                          <a:srgbClr val="000000"/>
                        </a:solidFill>
                        <a:effectLst/>
                        <a:latin typeface="Calibri" panose="020F0502020204030204" pitchFamily="34" charset="0"/>
                      </a:endParaRPr>
                    </a:p>
                  </a:txBody>
                  <a:tcPr marL="7620" marR="7620" marT="7620" marB="0" anchor="b">
                    <a:solidFill>
                      <a:schemeClr val="bg1">
                        <a:lumMod val="65000"/>
                      </a:schemeClr>
                    </a:solidFill>
                  </a:tcPr>
                </a:tc>
                <a:tc>
                  <a:txBody>
                    <a:bodyPr/>
                    <a:lstStyle/>
                    <a:p>
                      <a:pPr algn="ctr" fontAlgn="b"/>
                      <a:r>
                        <a:rPr lang="de-DE" sz="2400" b="1" u="none" strike="noStrike" dirty="0" err="1">
                          <a:effectLst/>
                        </a:rPr>
                        <a:t>Factor</a:t>
                      </a:r>
                      <a:endParaRPr lang="de-DE" sz="2400" b="1" i="0" u="none" strike="noStrike" dirty="0">
                        <a:solidFill>
                          <a:srgbClr val="000000"/>
                        </a:solidFill>
                        <a:effectLst/>
                        <a:latin typeface="Calibri" panose="020F0502020204030204" pitchFamily="34" charset="0"/>
                      </a:endParaRPr>
                    </a:p>
                  </a:txBody>
                  <a:tcPr marL="7620" marR="7620" marT="7620" marB="0" anchor="b">
                    <a:solidFill>
                      <a:schemeClr val="bg1">
                        <a:lumMod val="65000"/>
                      </a:schemeClr>
                    </a:solidFill>
                  </a:tcPr>
                </a:tc>
                <a:tc>
                  <a:txBody>
                    <a:bodyPr/>
                    <a:lstStyle/>
                    <a:p>
                      <a:pPr algn="ctr" fontAlgn="b"/>
                      <a:r>
                        <a:rPr lang="de-DE" sz="2400" b="1" u="none" strike="noStrike" dirty="0">
                          <a:effectLst/>
                        </a:rPr>
                        <a:t>p.a.</a:t>
                      </a:r>
                      <a:endParaRPr lang="de-DE" sz="2400" b="1" i="0" u="none" strike="noStrike" dirty="0">
                        <a:solidFill>
                          <a:srgbClr val="000000"/>
                        </a:solidFill>
                        <a:effectLst/>
                        <a:latin typeface="Calibri" panose="020F0502020204030204" pitchFamily="34" charset="0"/>
                      </a:endParaRPr>
                    </a:p>
                  </a:txBody>
                  <a:tcPr marL="7620" marR="7620" marT="7620" marB="0" anchor="b">
                    <a:solidFill>
                      <a:schemeClr val="bg1">
                        <a:lumMod val="65000"/>
                      </a:schemeClr>
                    </a:solidFill>
                  </a:tcPr>
                </a:tc>
              </a:tr>
              <a:tr h="0">
                <a:tc>
                  <a:txBody>
                    <a:bodyPr/>
                    <a:lstStyle/>
                    <a:p>
                      <a:pPr algn="l" fontAlgn="b"/>
                      <a:r>
                        <a:rPr lang="de-DE" sz="2400" u="none" strike="noStrike" dirty="0">
                          <a:effectLst/>
                        </a:rPr>
                        <a:t>Lagos</a:t>
                      </a:r>
                      <a:endParaRPr lang="de-DE" sz="2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de-DE" sz="2400" u="none" strike="noStrike" dirty="0">
                          <a:effectLst/>
                        </a:rPr>
                        <a:t>0,29</a:t>
                      </a:r>
                      <a:endParaRPr lang="de-DE" sz="2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de-DE" sz="2400" u="none" strike="noStrike" dirty="0">
                          <a:effectLst/>
                        </a:rPr>
                        <a:t>14,23</a:t>
                      </a:r>
                      <a:endParaRPr lang="de-DE" sz="2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de-DE" sz="2400" u="none" strike="noStrike">
                          <a:effectLst/>
                        </a:rPr>
                        <a:t>49,1</a:t>
                      </a:r>
                      <a:endParaRPr lang="de-DE"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de-DE" sz="2400" u="none" strike="noStrike">
                          <a:effectLst/>
                        </a:rPr>
                        <a:t>5,48%</a:t>
                      </a:r>
                      <a:endParaRPr lang="de-DE" sz="2400" b="0" i="0" u="none" strike="noStrike">
                        <a:solidFill>
                          <a:srgbClr val="000000"/>
                        </a:solidFill>
                        <a:effectLst/>
                        <a:latin typeface="Calibri" panose="020F0502020204030204" pitchFamily="34" charset="0"/>
                      </a:endParaRPr>
                    </a:p>
                  </a:txBody>
                  <a:tcPr marL="7620" marR="7620" marT="7620" marB="0" anchor="b"/>
                </a:tc>
              </a:tr>
              <a:tr h="0">
                <a:tc>
                  <a:txBody>
                    <a:bodyPr/>
                    <a:lstStyle/>
                    <a:p>
                      <a:pPr algn="l" fontAlgn="b"/>
                      <a:r>
                        <a:rPr lang="de-DE" sz="2400" u="none" strike="noStrike" dirty="0">
                          <a:effectLst/>
                        </a:rPr>
                        <a:t>Kinshasa</a:t>
                      </a:r>
                      <a:endParaRPr lang="de-DE" sz="2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de-DE" sz="2400" u="none" strike="noStrike" dirty="0">
                          <a:effectLst/>
                        </a:rPr>
                        <a:t>0,2</a:t>
                      </a:r>
                      <a:endParaRPr lang="de-DE" sz="2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de-DE" sz="2400" u="none" strike="noStrike" dirty="0">
                          <a:effectLst/>
                        </a:rPr>
                        <a:t>14,67</a:t>
                      </a:r>
                      <a:endParaRPr lang="de-DE" sz="2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de-DE" sz="2400" u="none" strike="noStrike">
                          <a:effectLst/>
                        </a:rPr>
                        <a:t>73,4</a:t>
                      </a:r>
                      <a:endParaRPr lang="de-DE"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de-DE" sz="2400" u="none" strike="noStrike">
                          <a:effectLst/>
                        </a:rPr>
                        <a:t>6,06%</a:t>
                      </a:r>
                      <a:endParaRPr lang="de-DE" sz="2400" b="0" i="0" u="none" strike="noStrike">
                        <a:solidFill>
                          <a:srgbClr val="000000"/>
                        </a:solidFill>
                        <a:effectLst/>
                        <a:latin typeface="Calibri" panose="020F0502020204030204" pitchFamily="34" charset="0"/>
                      </a:endParaRPr>
                    </a:p>
                  </a:txBody>
                  <a:tcPr marL="7620" marR="7620" marT="7620" marB="0" anchor="b"/>
                </a:tc>
              </a:tr>
              <a:tr h="0">
                <a:tc>
                  <a:txBody>
                    <a:bodyPr/>
                    <a:lstStyle/>
                    <a:p>
                      <a:pPr algn="l" fontAlgn="b"/>
                      <a:r>
                        <a:rPr lang="de-DE" sz="2400" u="none" strike="noStrike" dirty="0">
                          <a:effectLst/>
                        </a:rPr>
                        <a:t>Sao </a:t>
                      </a:r>
                      <a:r>
                        <a:rPr lang="de-DE" sz="2400" u="none" strike="noStrike" dirty="0" smtClean="0">
                          <a:effectLst/>
                        </a:rPr>
                        <a:t>Paulo</a:t>
                      </a:r>
                      <a:endParaRPr lang="de-DE" sz="2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de-DE" sz="2400" u="none" strike="noStrike" dirty="0">
                          <a:effectLst/>
                        </a:rPr>
                        <a:t>2,33</a:t>
                      </a:r>
                      <a:endParaRPr lang="de-DE" sz="2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de-DE" sz="2400" u="none" strike="noStrike" dirty="0">
                          <a:effectLst/>
                        </a:rPr>
                        <a:t>12,41</a:t>
                      </a:r>
                      <a:endParaRPr lang="de-DE" sz="2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de-DE" sz="2400" u="none" strike="noStrike" dirty="0">
                          <a:effectLst/>
                        </a:rPr>
                        <a:t>5,3</a:t>
                      </a:r>
                      <a:endParaRPr lang="de-DE" sz="2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de-DE" sz="2400" u="none" strike="noStrike" dirty="0">
                          <a:effectLst/>
                        </a:rPr>
                        <a:t>2,32%</a:t>
                      </a:r>
                      <a:endParaRPr lang="de-DE" sz="2400" b="0" i="0" u="none" strike="noStrike" dirty="0">
                        <a:solidFill>
                          <a:srgbClr val="000000"/>
                        </a:solidFill>
                        <a:effectLst/>
                        <a:latin typeface="Calibri" panose="020F0502020204030204" pitchFamily="34" charset="0"/>
                      </a:endParaRPr>
                    </a:p>
                  </a:txBody>
                  <a:tcPr marL="7620" marR="7620" marT="7620" marB="0" anchor="b"/>
                </a:tc>
              </a:tr>
              <a:tr h="0">
                <a:tc>
                  <a:txBody>
                    <a:bodyPr/>
                    <a:lstStyle/>
                    <a:p>
                      <a:pPr algn="l" fontAlgn="b"/>
                      <a:r>
                        <a:rPr lang="de-DE" sz="2400" u="none" strike="noStrike">
                          <a:effectLst/>
                        </a:rPr>
                        <a:t>Mexico City</a:t>
                      </a:r>
                      <a:endParaRPr lang="de-DE"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de-DE" sz="2400" u="none" strike="noStrike">
                          <a:effectLst/>
                        </a:rPr>
                        <a:t>2,88</a:t>
                      </a:r>
                      <a:endParaRPr lang="de-DE"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de-DE" sz="2400" u="none" strike="noStrike">
                          <a:effectLst/>
                        </a:rPr>
                        <a:t>9,21</a:t>
                      </a:r>
                      <a:endParaRPr lang="de-DE"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de-DE" sz="2400" u="none" strike="noStrike" dirty="0">
                          <a:effectLst/>
                        </a:rPr>
                        <a:t>3,2</a:t>
                      </a:r>
                      <a:endParaRPr lang="de-DE" sz="2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de-DE" sz="2400" u="none" strike="noStrike" dirty="0">
                          <a:effectLst/>
                        </a:rPr>
                        <a:t>1,61%</a:t>
                      </a:r>
                      <a:endParaRPr lang="de-DE" sz="2400" b="0" i="0" u="none" strike="noStrike" dirty="0">
                        <a:solidFill>
                          <a:srgbClr val="000000"/>
                        </a:solidFill>
                        <a:effectLst/>
                        <a:latin typeface="Calibri" panose="020F0502020204030204" pitchFamily="34" charset="0"/>
                      </a:endParaRPr>
                    </a:p>
                  </a:txBody>
                  <a:tcPr marL="7620" marR="7620" marT="7620" marB="0" anchor="b"/>
                </a:tc>
              </a:tr>
              <a:tr h="0">
                <a:tc>
                  <a:txBody>
                    <a:bodyPr/>
                    <a:lstStyle/>
                    <a:p>
                      <a:pPr algn="l" fontAlgn="b"/>
                      <a:r>
                        <a:rPr lang="de-DE" sz="2400" u="none" strike="noStrike">
                          <a:effectLst/>
                        </a:rPr>
                        <a:t>Mumbai</a:t>
                      </a:r>
                      <a:endParaRPr lang="de-DE"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de-DE" sz="2400" u="none" strike="noStrike" dirty="0">
                          <a:effectLst/>
                        </a:rPr>
                        <a:t>2,86</a:t>
                      </a:r>
                      <a:endParaRPr lang="de-DE" sz="2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de-DE" sz="2400" u="none" strike="noStrike">
                          <a:effectLst/>
                        </a:rPr>
                        <a:t>12,44</a:t>
                      </a:r>
                      <a:endParaRPr lang="de-DE"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de-DE" sz="2400" u="none" strike="noStrike" dirty="0">
                          <a:effectLst/>
                        </a:rPr>
                        <a:t>4,3</a:t>
                      </a:r>
                      <a:endParaRPr lang="de-DE" sz="2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de-DE" sz="2400" u="none" strike="noStrike" dirty="0">
                          <a:effectLst/>
                        </a:rPr>
                        <a:t>2,03%</a:t>
                      </a:r>
                      <a:endParaRPr lang="de-DE" sz="2400" b="0" i="0" u="none" strike="noStrike" dirty="0">
                        <a:solidFill>
                          <a:srgbClr val="000000"/>
                        </a:solidFill>
                        <a:effectLst/>
                        <a:latin typeface="Calibri" panose="020F0502020204030204" pitchFamily="34" charset="0"/>
                      </a:endParaRPr>
                    </a:p>
                  </a:txBody>
                  <a:tcPr marL="7620" marR="7620" marT="7620" marB="0" anchor="b"/>
                </a:tc>
              </a:tr>
              <a:tr h="0">
                <a:tc>
                  <a:txBody>
                    <a:bodyPr/>
                    <a:lstStyle/>
                    <a:p>
                      <a:pPr algn="l" fontAlgn="b"/>
                      <a:r>
                        <a:rPr lang="de-DE" sz="2400" u="none" strike="noStrike">
                          <a:effectLst/>
                        </a:rPr>
                        <a:t>Tokio</a:t>
                      </a:r>
                      <a:endParaRPr lang="de-DE"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de-DE" sz="2400" u="none" strike="noStrike">
                          <a:effectLst/>
                        </a:rPr>
                        <a:t>11,28</a:t>
                      </a:r>
                      <a:endParaRPr lang="de-DE"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de-DE" sz="2400" u="none" strike="noStrike">
                          <a:effectLst/>
                        </a:rPr>
                        <a:t>13,96</a:t>
                      </a:r>
                      <a:endParaRPr lang="de-DE"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de-DE" sz="2400" u="none" strike="noStrike" dirty="0">
                          <a:effectLst/>
                        </a:rPr>
                        <a:t>1,2</a:t>
                      </a:r>
                      <a:endParaRPr lang="de-DE" sz="2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de-DE" sz="2400" u="none" strike="noStrike" dirty="0">
                          <a:effectLst/>
                        </a:rPr>
                        <a:t>0,29%</a:t>
                      </a:r>
                      <a:endParaRPr lang="de-DE" sz="2400" b="0" i="0" u="none" strike="noStrike" dirty="0">
                        <a:solidFill>
                          <a:srgbClr val="000000"/>
                        </a:solidFill>
                        <a:effectLst/>
                        <a:latin typeface="Calibri" panose="020F0502020204030204" pitchFamily="34" charset="0"/>
                      </a:endParaRPr>
                    </a:p>
                  </a:txBody>
                  <a:tcPr marL="7620" marR="7620" marT="7620" marB="0" anchor="b"/>
                </a:tc>
              </a:tr>
              <a:tr h="0">
                <a:tc>
                  <a:txBody>
                    <a:bodyPr/>
                    <a:lstStyle/>
                    <a:p>
                      <a:pPr algn="l" fontAlgn="b"/>
                      <a:r>
                        <a:rPr lang="de-DE" sz="2400" u="none" strike="noStrike">
                          <a:effectLst/>
                        </a:rPr>
                        <a:t>Shanghai</a:t>
                      </a:r>
                      <a:endParaRPr lang="de-DE"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de-DE" sz="2400" u="none" strike="noStrike">
                          <a:effectLst/>
                        </a:rPr>
                        <a:t>6,07</a:t>
                      </a:r>
                      <a:endParaRPr lang="de-DE"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de-DE" sz="2400" u="none" strike="noStrike">
                          <a:effectLst/>
                        </a:rPr>
                        <a:t>24,87</a:t>
                      </a:r>
                      <a:endParaRPr lang="de-DE"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de-DE" sz="2400" u="none" strike="noStrike" dirty="0">
                          <a:effectLst/>
                        </a:rPr>
                        <a:t>4,1</a:t>
                      </a:r>
                      <a:endParaRPr lang="de-DE" sz="2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de-DE" sz="2400" u="none" strike="noStrike" dirty="0">
                          <a:effectLst/>
                        </a:rPr>
                        <a:t>1,95%</a:t>
                      </a:r>
                      <a:endParaRPr lang="de-DE" sz="2400" b="0" i="0" u="none" strike="noStrike" dirty="0">
                        <a:solidFill>
                          <a:srgbClr val="000000"/>
                        </a:solidFill>
                        <a:effectLst/>
                        <a:latin typeface="Calibri" panose="020F0502020204030204" pitchFamily="34" charset="0"/>
                      </a:endParaRPr>
                    </a:p>
                  </a:txBody>
                  <a:tcPr marL="7620" marR="7620" marT="7620" marB="0" anchor="b"/>
                </a:tc>
              </a:tr>
              <a:tr h="0">
                <a:tc>
                  <a:txBody>
                    <a:bodyPr/>
                    <a:lstStyle/>
                    <a:p>
                      <a:pPr algn="l" fontAlgn="b"/>
                      <a:r>
                        <a:rPr lang="de-DE" sz="2400" u="none" strike="noStrike" dirty="0">
                          <a:effectLst/>
                        </a:rPr>
                        <a:t>Berlin</a:t>
                      </a:r>
                      <a:endParaRPr lang="de-DE" sz="2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de-DE" sz="2400" u="none" strike="noStrike" dirty="0">
                          <a:effectLst/>
                        </a:rPr>
                        <a:t>3,34</a:t>
                      </a:r>
                      <a:endParaRPr lang="de-DE" sz="2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de-DE" sz="2400" u="none" strike="noStrike" dirty="0">
                          <a:effectLst/>
                        </a:rPr>
                        <a:t>3,65</a:t>
                      </a:r>
                      <a:endParaRPr lang="de-DE" sz="2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de-DE" sz="2400" u="none" strike="noStrike" dirty="0">
                          <a:effectLst/>
                        </a:rPr>
                        <a:t>1,1</a:t>
                      </a:r>
                      <a:endParaRPr lang="de-DE" sz="2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de-DE" sz="2400" u="none" strike="noStrike" dirty="0">
                          <a:effectLst/>
                        </a:rPr>
                        <a:t>0,12%</a:t>
                      </a:r>
                      <a:endParaRPr lang="de-DE" sz="2400" b="0" i="0" u="none" strike="noStrike" dirty="0">
                        <a:solidFill>
                          <a:srgbClr val="000000"/>
                        </a:solidFill>
                        <a:effectLst/>
                        <a:latin typeface="Calibri" panose="020F0502020204030204" pitchFamily="34" charset="0"/>
                      </a:endParaRPr>
                    </a:p>
                  </a:txBody>
                  <a:tcPr marL="7620" marR="7620" marT="7620" marB="0" anchor="b"/>
                </a:tc>
              </a:tr>
            </a:tbl>
          </a:graphicData>
        </a:graphic>
      </p:graphicFrame>
      <p:sp>
        <p:nvSpPr>
          <p:cNvPr id="9" name="Rechteck 8"/>
          <p:cNvSpPr/>
          <p:nvPr/>
        </p:nvSpPr>
        <p:spPr>
          <a:xfrm>
            <a:off x="2322002" y="6560090"/>
            <a:ext cx="4572000" cy="215444"/>
          </a:xfrm>
          <a:prstGeom prst="rect">
            <a:avLst/>
          </a:prstGeom>
        </p:spPr>
        <p:txBody>
          <a:bodyPr>
            <a:spAutoFit/>
          </a:bodyPr>
          <a:lstStyle/>
          <a:p>
            <a:r>
              <a:rPr lang="de-DE" sz="800" dirty="0">
                <a:effectLst/>
              </a:rPr>
              <a:t>https://www.laenderdaten.info/megacities.php</a:t>
            </a:r>
          </a:p>
        </p:txBody>
      </p:sp>
    </p:spTree>
    <p:extLst>
      <p:ext uri="{BB962C8B-B14F-4D97-AF65-F5344CB8AC3E}">
        <p14:creationId xmlns:p14="http://schemas.microsoft.com/office/powerpoint/2010/main" val="1491817462"/>
      </p:ext>
    </p:extLst>
  </p:cSld>
  <p:clrMapOvr>
    <a:masterClrMapping/>
  </p:clrMapOvr>
  <p:transition advTm="77380">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5496" y="0"/>
            <a:ext cx="8229600" cy="836712"/>
          </a:xfrm>
        </p:spPr>
        <p:txBody>
          <a:bodyPr>
            <a:normAutofit fontScale="90000"/>
          </a:bodyPr>
          <a:lstStyle/>
          <a:p>
            <a:r>
              <a:rPr lang="de-DE" dirty="0"/>
              <a:t>Mega-Cities in </a:t>
            </a:r>
            <a:r>
              <a:rPr lang="de-DE" dirty="0" err="1"/>
              <a:t>low</a:t>
            </a:r>
            <a:r>
              <a:rPr lang="de-DE" dirty="0"/>
              <a:t> and </a:t>
            </a:r>
            <a:r>
              <a:rPr lang="de-DE" dirty="0" err="1"/>
              <a:t>lower</a:t>
            </a:r>
            <a:r>
              <a:rPr lang="de-DE" dirty="0"/>
              <a:t> </a:t>
            </a:r>
            <a:r>
              <a:rPr lang="de-DE" dirty="0" err="1"/>
              <a:t>middle</a:t>
            </a:r>
            <a:r>
              <a:rPr lang="de-DE" dirty="0"/>
              <a:t> </a:t>
            </a:r>
            <a:r>
              <a:rPr lang="de-DE" dirty="0" err="1"/>
              <a:t>income</a:t>
            </a:r>
            <a:r>
              <a:rPr lang="de-DE" dirty="0"/>
              <a:t> countries</a:t>
            </a:r>
          </a:p>
        </p:txBody>
      </p:sp>
      <p:sp>
        <p:nvSpPr>
          <p:cNvPr id="4" name="Foliennummernplatzhalter 3"/>
          <p:cNvSpPr>
            <a:spLocks noGrp="1"/>
          </p:cNvSpPr>
          <p:nvPr>
            <p:ph type="sldNum" sz="quarter" idx="12"/>
          </p:nvPr>
        </p:nvSpPr>
        <p:spPr/>
        <p:txBody>
          <a:bodyPr/>
          <a:lstStyle/>
          <a:p>
            <a:pPr>
              <a:defRPr/>
            </a:pPr>
            <a:fld id="{E270FE4C-E118-475B-82AD-4246968C3DE4}" type="slidenum">
              <a:rPr lang="de-DE" smtClean="0"/>
              <a:pPr>
                <a:defRPr/>
              </a:pPr>
              <a:t>16</a:t>
            </a:fld>
            <a:endParaRPr lang="de-DE"/>
          </a:p>
        </p:txBody>
      </p:sp>
      <p:sp>
        <p:nvSpPr>
          <p:cNvPr id="6" name="Inhaltsplatzhalter 5"/>
          <p:cNvSpPr>
            <a:spLocks noGrp="1"/>
          </p:cNvSpPr>
          <p:nvPr>
            <p:ph idx="1"/>
          </p:nvPr>
        </p:nvSpPr>
        <p:spPr/>
        <p:txBody>
          <a:bodyPr/>
          <a:lstStyle/>
          <a:p>
            <a:endParaRPr lang="de-DE" dirty="0"/>
          </a:p>
        </p:txBody>
      </p:sp>
      <p:graphicFrame>
        <p:nvGraphicFramePr>
          <p:cNvPr id="7" name="Inhaltsplatzhalter 4"/>
          <p:cNvGraphicFramePr>
            <a:graphicFrameLocks/>
          </p:cNvGraphicFramePr>
          <p:nvPr>
            <p:extLst>
              <p:ext uri="{D42A27DB-BD31-4B8C-83A1-F6EECF244321}">
                <p14:modId xmlns:p14="http://schemas.microsoft.com/office/powerpoint/2010/main" val="2743873433"/>
              </p:ext>
            </p:extLst>
          </p:nvPr>
        </p:nvGraphicFramePr>
        <p:xfrm>
          <a:off x="1763688" y="1172493"/>
          <a:ext cx="4558208" cy="5059680"/>
        </p:xfrm>
        <a:graphic>
          <a:graphicData uri="http://schemas.openxmlformats.org/drawingml/2006/table">
            <a:tbl>
              <a:tblPr>
                <a:tableStyleId>{5C22544A-7EE6-4342-B048-85BDC9FD1C3A}</a:tableStyleId>
              </a:tblPr>
              <a:tblGrid>
                <a:gridCol w="2325960"/>
                <a:gridCol w="2232248"/>
              </a:tblGrid>
              <a:tr h="267346">
                <a:tc>
                  <a:txBody>
                    <a:bodyPr/>
                    <a:lstStyle/>
                    <a:p>
                      <a:pPr algn="l" fontAlgn="ctr"/>
                      <a:r>
                        <a:rPr lang="de-DE" sz="2400" u="none" strike="noStrike" dirty="0" err="1">
                          <a:effectLst/>
                        </a:rPr>
                        <a:t>Megacity</a:t>
                      </a:r>
                      <a:endParaRPr lang="de-DE" sz="24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de-DE" sz="2400" u="none" strike="noStrike" dirty="0" err="1">
                          <a:effectLst/>
                        </a:rPr>
                        <a:t>Inhabitants</a:t>
                      </a:r>
                      <a:endParaRPr lang="de-DE" sz="2400" b="1" i="0" u="none" strike="noStrike" dirty="0">
                        <a:solidFill>
                          <a:srgbClr val="000000"/>
                        </a:solidFill>
                        <a:effectLst/>
                        <a:latin typeface="Calibri" panose="020F0502020204030204" pitchFamily="34" charset="0"/>
                      </a:endParaRPr>
                    </a:p>
                  </a:txBody>
                  <a:tcPr marL="7620" marR="7620" marT="7620" marB="0" anchor="ctr"/>
                </a:tc>
              </a:tr>
              <a:tr h="36000">
                <a:tc>
                  <a:txBody>
                    <a:bodyPr/>
                    <a:lstStyle/>
                    <a:p>
                      <a:pPr algn="l" fontAlgn="ctr"/>
                      <a:r>
                        <a:rPr lang="de-DE" sz="2000" u="none" strike="noStrike" dirty="0">
                          <a:effectLst/>
                        </a:rPr>
                        <a:t>Delhi</a:t>
                      </a:r>
                      <a:endParaRPr lang="de-DE"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fontAlgn="ctr"/>
                      <a:r>
                        <a:rPr lang="de-DE" sz="2000" u="none" strike="noStrike">
                          <a:effectLst/>
                        </a:rPr>
                        <a:t>18498200</a:t>
                      </a:r>
                      <a:endParaRPr lang="de-DE" sz="2000" b="0" i="0" u="none" strike="noStrike">
                        <a:solidFill>
                          <a:srgbClr val="000000"/>
                        </a:solidFill>
                        <a:effectLst/>
                        <a:latin typeface="Calibri" panose="020F0502020204030204" pitchFamily="34" charset="0"/>
                      </a:endParaRPr>
                    </a:p>
                  </a:txBody>
                  <a:tcPr marL="7620" marR="7620" marT="7620" marB="0" anchor="ctr"/>
                </a:tc>
              </a:tr>
              <a:tr h="36000">
                <a:tc>
                  <a:txBody>
                    <a:bodyPr/>
                    <a:lstStyle/>
                    <a:p>
                      <a:pPr algn="l" fontAlgn="ctr"/>
                      <a:r>
                        <a:rPr lang="de-DE" sz="2000" u="none" strike="noStrike" dirty="0">
                          <a:effectLst/>
                        </a:rPr>
                        <a:t>Kinshasa</a:t>
                      </a:r>
                      <a:endParaRPr lang="de-DE"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fontAlgn="ctr"/>
                      <a:r>
                        <a:rPr lang="de-DE" sz="2000" u="none" strike="noStrike">
                          <a:effectLst/>
                        </a:rPr>
                        <a:t>14970000</a:t>
                      </a:r>
                      <a:endParaRPr lang="de-DE" sz="2000" b="0" i="0" u="none" strike="noStrike">
                        <a:solidFill>
                          <a:srgbClr val="000000"/>
                        </a:solidFill>
                        <a:effectLst/>
                        <a:latin typeface="Calibri" panose="020F0502020204030204" pitchFamily="34" charset="0"/>
                      </a:endParaRPr>
                    </a:p>
                  </a:txBody>
                  <a:tcPr marL="7620" marR="7620" marT="7620" marB="0" anchor="ctr"/>
                </a:tc>
              </a:tr>
              <a:tr h="36000">
                <a:tc>
                  <a:txBody>
                    <a:bodyPr/>
                    <a:lstStyle/>
                    <a:p>
                      <a:pPr algn="l" fontAlgn="ctr"/>
                      <a:r>
                        <a:rPr lang="de-DE" sz="2000" u="none" strike="noStrike" dirty="0">
                          <a:effectLst/>
                        </a:rPr>
                        <a:t>Karachi</a:t>
                      </a:r>
                      <a:endParaRPr lang="de-DE"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fontAlgn="ctr"/>
                      <a:r>
                        <a:rPr lang="de-DE" sz="2000" u="none" strike="noStrike" dirty="0">
                          <a:effectLst/>
                        </a:rPr>
                        <a:t>14910400</a:t>
                      </a:r>
                      <a:endParaRPr lang="de-DE" sz="2000" b="0" i="0" u="none" strike="noStrike" dirty="0">
                        <a:solidFill>
                          <a:srgbClr val="000000"/>
                        </a:solidFill>
                        <a:effectLst/>
                        <a:latin typeface="Calibri" panose="020F0502020204030204" pitchFamily="34" charset="0"/>
                      </a:endParaRPr>
                    </a:p>
                  </a:txBody>
                  <a:tcPr marL="7620" marR="7620" marT="7620" marB="0" anchor="ctr"/>
                </a:tc>
              </a:tr>
              <a:tr h="36000">
                <a:tc>
                  <a:txBody>
                    <a:bodyPr/>
                    <a:lstStyle/>
                    <a:p>
                      <a:pPr algn="l" fontAlgn="ctr"/>
                      <a:r>
                        <a:rPr lang="de-DE" sz="2000" u="none" strike="noStrike" dirty="0">
                          <a:effectLst/>
                        </a:rPr>
                        <a:t>Lagos</a:t>
                      </a:r>
                      <a:endParaRPr lang="de-DE"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fontAlgn="ctr"/>
                      <a:r>
                        <a:rPr lang="de-DE" sz="2000" u="none" strike="noStrike" dirty="0">
                          <a:effectLst/>
                        </a:rPr>
                        <a:t>14234000</a:t>
                      </a:r>
                      <a:endParaRPr lang="de-DE" sz="2000" b="0" i="0" u="none" strike="noStrike" dirty="0">
                        <a:solidFill>
                          <a:srgbClr val="000000"/>
                        </a:solidFill>
                        <a:effectLst/>
                        <a:latin typeface="Calibri" panose="020F0502020204030204" pitchFamily="34" charset="0"/>
                      </a:endParaRPr>
                    </a:p>
                  </a:txBody>
                  <a:tcPr marL="7620" marR="7620" marT="7620" marB="0" anchor="ctr"/>
                </a:tc>
              </a:tr>
              <a:tr h="36000">
                <a:tc>
                  <a:txBody>
                    <a:bodyPr/>
                    <a:lstStyle/>
                    <a:p>
                      <a:pPr algn="l" fontAlgn="ctr"/>
                      <a:r>
                        <a:rPr lang="de-DE" sz="2000" u="none" strike="noStrike" dirty="0">
                          <a:effectLst/>
                        </a:rPr>
                        <a:t>Mumbai</a:t>
                      </a:r>
                      <a:endParaRPr lang="de-DE"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fontAlgn="ctr"/>
                      <a:r>
                        <a:rPr lang="de-DE" sz="2000" u="none" strike="noStrike" dirty="0">
                          <a:effectLst/>
                        </a:rPr>
                        <a:t>12442400</a:t>
                      </a:r>
                      <a:endParaRPr lang="de-DE" sz="2000" b="0" i="0" u="none" strike="noStrike" dirty="0">
                        <a:solidFill>
                          <a:srgbClr val="000000"/>
                        </a:solidFill>
                        <a:effectLst/>
                        <a:latin typeface="Calibri" panose="020F0502020204030204" pitchFamily="34" charset="0"/>
                      </a:endParaRPr>
                    </a:p>
                  </a:txBody>
                  <a:tcPr marL="7620" marR="7620" marT="7620" marB="0" anchor="ctr"/>
                </a:tc>
              </a:tr>
              <a:tr h="36000">
                <a:tc>
                  <a:txBody>
                    <a:bodyPr/>
                    <a:lstStyle/>
                    <a:p>
                      <a:pPr algn="l" fontAlgn="ctr"/>
                      <a:r>
                        <a:rPr lang="de-DE" sz="2000" u="none" strike="noStrike">
                          <a:effectLst/>
                        </a:rPr>
                        <a:t>Lahore</a:t>
                      </a:r>
                      <a:endParaRPr lang="de-DE" sz="2000" b="0" i="0" u="none" strike="noStrike">
                        <a:solidFill>
                          <a:srgbClr val="000000"/>
                        </a:solidFill>
                        <a:effectLst/>
                        <a:latin typeface="Calibri" panose="020F0502020204030204" pitchFamily="34" charset="0"/>
                      </a:endParaRPr>
                    </a:p>
                  </a:txBody>
                  <a:tcPr marL="7620" marR="7620" marT="7620" marB="0" anchor="ctr"/>
                </a:tc>
                <a:tc>
                  <a:txBody>
                    <a:bodyPr/>
                    <a:lstStyle/>
                    <a:p>
                      <a:pPr algn="r" fontAlgn="ctr"/>
                      <a:r>
                        <a:rPr lang="de-DE" sz="2000" u="none" strike="noStrike" dirty="0">
                          <a:effectLst/>
                        </a:rPr>
                        <a:t>11126300</a:t>
                      </a:r>
                      <a:endParaRPr lang="de-DE" sz="2000" b="0" i="0" u="none" strike="noStrike" dirty="0">
                        <a:solidFill>
                          <a:srgbClr val="000000"/>
                        </a:solidFill>
                        <a:effectLst/>
                        <a:latin typeface="Calibri" panose="020F0502020204030204" pitchFamily="34" charset="0"/>
                      </a:endParaRPr>
                    </a:p>
                  </a:txBody>
                  <a:tcPr marL="7620" marR="7620" marT="7620" marB="0" anchor="ctr"/>
                </a:tc>
              </a:tr>
              <a:tr h="36000">
                <a:tc>
                  <a:txBody>
                    <a:bodyPr/>
                    <a:lstStyle/>
                    <a:p>
                      <a:pPr algn="l" fontAlgn="ctr"/>
                      <a:r>
                        <a:rPr lang="de-DE" sz="2000" u="none" strike="noStrike">
                          <a:effectLst/>
                        </a:rPr>
                        <a:t>Hyderabad</a:t>
                      </a:r>
                      <a:endParaRPr lang="de-DE" sz="2000" b="0" i="0" u="none" strike="noStrike">
                        <a:solidFill>
                          <a:srgbClr val="000000"/>
                        </a:solidFill>
                        <a:effectLst/>
                        <a:latin typeface="Calibri" panose="020F0502020204030204" pitchFamily="34" charset="0"/>
                      </a:endParaRPr>
                    </a:p>
                  </a:txBody>
                  <a:tcPr marL="7620" marR="7620" marT="7620" marB="0" anchor="ctr"/>
                </a:tc>
                <a:tc>
                  <a:txBody>
                    <a:bodyPr/>
                    <a:lstStyle/>
                    <a:p>
                      <a:pPr algn="r" fontAlgn="ctr"/>
                      <a:r>
                        <a:rPr lang="de-DE" sz="2000" u="none" strike="noStrike" dirty="0">
                          <a:effectLst/>
                        </a:rPr>
                        <a:t>9482000</a:t>
                      </a:r>
                      <a:endParaRPr lang="de-DE" sz="2000" b="0" i="0" u="none" strike="noStrike" dirty="0">
                        <a:solidFill>
                          <a:srgbClr val="000000"/>
                        </a:solidFill>
                        <a:effectLst/>
                        <a:latin typeface="Calibri" panose="020F0502020204030204" pitchFamily="34" charset="0"/>
                      </a:endParaRPr>
                    </a:p>
                  </a:txBody>
                  <a:tcPr marL="7620" marR="7620" marT="7620" marB="0" anchor="ctr"/>
                </a:tc>
              </a:tr>
              <a:tr h="36000">
                <a:tc>
                  <a:txBody>
                    <a:bodyPr/>
                    <a:lstStyle/>
                    <a:p>
                      <a:pPr algn="l" fontAlgn="ctr"/>
                      <a:r>
                        <a:rPr lang="de-DE" sz="2000" u="none" strike="noStrike" dirty="0">
                          <a:effectLst/>
                        </a:rPr>
                        <a:t>Ho Chi Minh </a:t>
                      </a:r>
                      <a:r>
                        <a:rPr lang="de-DE" sz="2000" u="none" strike="noStrike" dirty="0" smtClean="0">
                          <a:effectLst/>
                        </a:rPr>
                        <a:t>City</a:t>
                      </a:r>
                      <a:endParaRPr lang="de-DE"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fontAlgn="ctr"/>
                      <a:r>
                        <a:rPr lang="de-DE" sz="2000" u="none" strike="noStrike" dirty="0">
                          <a:effectLst/>
                        </a:rPr>
                        <a:t>8993100</a:t>
                      </a:r>
                      <a:endParaRPr lang="de-DE" sz="2000" b="0" i="0" u="none" strike="noStrike" dirty="0">
                        <a:solidFill>
                          <a:srgbClr val="000000"/>
                        </a:solidFill>
                        <a:effectLst/>
                        <a:latin typeface="Calibri" panose="020F0502020204030204" pitchFamily="34" charset="0"/>
                      </a:endParaRPr>
                    </a:p>
                  </a:txBody>
                  <a:tcPr marL="7620" marR="7620" marT="7620" marB="0" anchor="ctr"/>
                </a:tc>
              </a:tr>
              <a:tr h="36000">
                <a:tc>
                  <a:txBody>
                    <a:bodyPr/>
                    <a:lstStyle/>
                    <a:p>
                      <a:pPr algn="l" fontAlgn="ctr"/>
                      <a:r>
                        <a:rPr lang="de-DE" sz="2000" u="none" strike="noStrike">
                          <a:effectLst/>
                        </a:rPr>
                        <a:t>Dhaka</a:t>
                      </a:r>
                      <a:endParaRPr lang="de-DE" sz="2000" b="0" i="0" u="none" strike="noStrike">
                        <a:solidFill>
                          <a:srgbClr val="000000"/>
                        </a:solidFill>
                        <a:effectLst/>
                        <a:latin typeface="Calibri" panose="020F0502020204030204" pitchFamily="34" charset="0"/>
                      </a:endParaRPr>
                    </a:p>
                  </a:txBody>
                  <a:tcPr marL="7620" marR="7620" marT="7620" marB="0" anchor="ctr"/>
                </a:tc>
                <a:tc>
                  <a:txBody>
                    <a:bodyPr/>
                    <a:lstStyle/>
                    <a:p>
                      <a:pPr algn="r" fontAlgn="ctr"/>
                      <a:r>
                        <a:rPr lang="de-DE" sz="2000" u="none" strike="noStrike" dirty="0">
                          <a:effectLst/>
                        </a:rPr>
                        <a:t>8906000</a:t>
                      </a:r>
                      <a:endParaRPr lang="de-DE" sz="2000" b="0" i="0" u="none" strike="noStrike" dirty="0">
                        <a:solidFill>
                          <a:srgbClr val="000000"/>
                        </a:solidFill>
                        <a:effectLst/>
                        <a:latin typeface="Calibri" panose="020F0502020204030204" pitchFamily="34" charset="0"/>
                      </a:endParaRPr>
                    </a:p>
                  </a:txBody>
                  <a:tcPr marL="7620" marR="7620" marT="7620" marB="0" anchor="ctr"/>
                </a:tc>
              </a:tr>
              <a:tr h="36000">
                <a:tc>
                  <a:txBody>
                    <a:bodyPr/>
                    <a:lstStyle/>
                    <a:p>
                      <a:pPr algn="l" fontAlgn="ctr"/>
                      <a:r>
                        <a:rPr lang="de-DE" sz="2000" u="none" strike="noStrike">
                          <a:effectLst/>
                        </a:rPr>
                        <a:t>Bangalore</a:t>
                      </a:r>
                      <a:endParaRPr lang="de-DE" sz="2000" b="0" i="0" u="none" strike="noStrike">
                        <a:solidFill>
                          <a:srgbClr val="000000"/>
                        </a:solidFill>
                        <a:effectLst/>
                        <a:latin typeface="Calibri" panose="020F0502020204030204" pitchFamily="34" charset="0"/>
                      </a:endParaRPr>
                    </a:p>
                  </a:txBody>
                  <a:tcPr marL="7620" marR="7620" marT="7620" marB="0" anchor="ctr"/>
                </a:tc>
                <a:tc>
                  <a:txBody>
                    <a:bodyPr/>
                    <a:lstStyle/>
                    <a:p>
                      <a:pPr algn="r" fontAlgn="ctr"/>
                      <a:r>
                        <a:rPr lang="de-DE" sz="2000" u="none" strike="noStrike" dirty="0">
                          <a:effectLst/>
                        </a:rPr>
                        <a:t>8443700</a:t>
                      </a:r>
                      <a:endParaRPr lang="de-DE" sz="2000" b="0" i="0" u="none" strike="noStrike" dirty="0">
                        <a:solidFill>
                          <a:srgbClr val="000000"/>
                        </a:solidFill>
                        <a:effectLst/>
                        <a:latin typeface="Calibri" panose="020F0502020204030204" pitchFamily="34" charset="0"/>
                      </a:endParaRPr>
                    </a:p>
                  </a:txBody>
                  <a:tcPr marL="7620" marR="7620" marT="7620" marB="0" anchor="ctr"/>
                </a:tc>
              </a:tr>
              <a:tr h="36000">
                <a:tc>
                  <a:txBody>
                    <a:bodyPr/>
                    <a:lstStyle/>
                    <a:p>
                      <a:pPr algn="l" fontAlgn="ctr"/>
                      <a:r>
                        <a:rPr lang="de-DE" sz="2000" u="none" strike="noStrike">
                          <a:effectLst/>
                        </a:rPr>
                        <a:t>Chennai</a:t>
                      </a:r>
                      <a:endParaRPr lang="de-DE" sz="2000" b="0" i="0" u="none" strike="noStrike">
                        <a:solidFill>
                          <a:srgbClr val="000000"/>
                        </a:solidFill>
                        <a:effectLst/>
                        <a:latin typeface="Calibri" panose="020F0502020204030204" pitchFamily="34" charset="0"/>
                      </a:endParaRPr>
                    </a:p>
                  </a:txBody>
                  <a:tcPr marL="7620" marR="7620" marT="7620" marB="0" anchor="ctr"/>
                </a:tc>
                <a:tc>
                  <a:txBody>
                    <a:bodyPr/>
                    <a:lstStyle/>
                    <a:p>
                      <a:pPr algn="r" fontAlgn="ctr"/>
                      <a:r>
                        <a:rPr lang="de-DE" sz="2000" u="none" strike="noStrike" dirty="0">
                          <a:effectLst/>
                        </a:rPr>
                        <a:t>7088000</a:t>
                      </a:r>
                      <a:endParaRPr lang="de-DE" sz="2000" b="0" i="0" u="none" strike="noStrike" dirty="0">
                        <a:solidFill>
                          <a:srgbClr val="000000"/>
                        </a:solidFill>
                        <a:effectLst/>
                        <a:latin typeface="Calibri" panose="020F0502020204030204" pitchFamily="34" charset="0"/>
                      </a:endParaRPr>
                    </a:p>
                  </a:txBody>
                  <a:tcPr marL="7620" marR="7620" marT="7620" marB="0" anchor="ctr"/>
                </a:tc>
              </a:tr>
              <a:tr h="36000">
                <a:tc>
                  <a:txBody>
                    <a:bodyPr/>
                    <a:lstStyle/>
                    <a:p>
                      <a:pPr algn="l" fontAlgn="ctr"/>
                      <a:r>
                        <a:rPr lang="de-DE" sz="2000" u="none" strike="noStrike">
                          <a:effectLst/>
                        </a:rPr>
                        <a:t>Daressalam</a:t>
                      </a:r>
                      <a:endParaRPr lang="de-DE" sz="2000" b="0" i="0" u="none" strike="noStrike">
                        <a:solidFill>
                          <a:srgbClr val="000000"/>
                        </a:solidFill>
                        <a:effectLst/>
                        <a:latin typeface="Calibri" panose="020F0502020204030204" pitchFamily="34" charset="0"/>
                      </a:endParaRPr>
                    </a:p>
                  </a:txBody>
                  <a:tcPr marL="7620" marR="7620" marT="7620" marB="0" anchor="ctr"/>
                </a:tc>
                <a:tc>
                  <a:txBody>
                    <a:bodyPr/>
                    <a:lstStyle/>
                    <a:p>
                      <a:pPr algn="r" fontAlgn="ctr"/>
                      <a:r>
                        <a:rPr lang="de-DE" sz="2000" u="none" strike="noStrike" dirty="0">
                          <a:effectLst/>
                        </a:rPr>
                        <a:t>6400000</a:t>
                      </a:r>
                      <a:endParaRPr lang="de-DE" sz="2000" b="0" i="0" u="none" strike="noStrike" dirty="0">
                        <a:solidFill>
                          <a:srgbClr val="000000"/>
                        </a:solidFill>
                        <a:effectLst/>
                        <a:latin typeface="Calibri" panose="020F0502020204030204" pitchFamily="34" charset="0"/>
                      </a:endParaRPr>
                    </a:p>
                  </a:txBody>
                  <a:tcPr marL="7620" marR="7620" marT="7620" marB="0" anchor="ctr"/>
                </a:tc>
              </a:tr>
              <a:tr h="36000">
                <a:tc>
                  <a:txBody>
                    <a:bodyPr/>
                    <a:lstStyle/>
                    <a:p>
                      <a:pPr algn="l" fontAlgn="ctr"/>
                      <a:r>
                        <a:rPr lang="de-DE" sz="2000" u="none" strike="noStrike">
                          <a:effectLst/>
                        </a:rPr>
                        <a:t>Surat</a:t>
                      </a:r>
                      <a:endParaRPr lang="de-DE" sz="2000" b="0" i="0" u="none" strike="noStrike">
                        <a:solidFill>
                          <a:srgbClr val="000000"/>
                        </a:solidFill>
                        <a:effectLst/>
                        <a:latin typeface="Calibri" panose="020F0502020204030204" pitchFamily="34" charset="0"/>
                      </a:endParaRPr>
                    </a:p>
                  </a:txBody>
                  <a:tcPr marL="7620" marR="7620" marT="7620" marB="0" anchor="ctr"/>
                </a:tc>
                <a:tc>
                  <a:txBody>
                    <a:bodyPr/>
                    <a:lstStyle/>
                    <a:p>
                      <a:pPr algn="r" fontAlgn="ctr"/>
                      <a:r>
                        <a:rPr lang="de-DE" sz="2000" u="none" strike="noStrike" dirty="0">
                          <a:effectLst/>
                        </a:rPr>
                        <a:t>6176000</a:t>
                      </a:r>
                      <a:endParaRPr lang="de-DE" sz="2000" b="0" i="0" u="none" strike="noStrike" dirty="0">
                        <a:solidFill>
                          <a:srgbClr val="000000"/>
                        </a:solidFill>
                        <a:effectLst/>
                        <a:latin typeface="Calibri" panose="020F0502020204030204" pitchFamily="34" charset="0"/>
                      </a:endParaRPr>
                    </a:p>
                  </a:txBody>
                  <a:tcPr marL="7620" marR="7620" marT="7620" marB="0" anchor="ctr"/>
                </a:tc>
              </a:tr>
              <a:tr h="36000">
                <a:tc>
                  <a:txBody>
                    <a:bodyPr/>
                    <a:lstStyle/>
                    <a:p>
                      <a:pPr algn="l" fontAlgn="ctr"/>
                      <a:r>
                        <a:rPr lang="de-DE" sz="2000" u="none" strike="noStrike">
                          <a:effectLst/>
                        </a:rPr>
                        <a:t>Ahmedabad</a:t>
                      </a:r>
                      <a:endParaRPr lang="de-DE" sz="2000" b="0" i="0" u="none" strike="noStrike">
                        <a:solidFill>
                          <a:srgbClr val="000000"/>
                        </a:solidFill>
                        <a:effectLst/>
                        <a:latin typeface="Calibri" panose="020F0502020204030204" pitchFamily="34" charset="0"/>
                      </a:endParaRPr>
                    </a:p>
                  </a:txBody>
                  <a:tcPr marL="7620" marR="7620" marT="7620" marB="0" anchor="ctr"/>
                </a:tc>
                <a:tc>
                  <a:txBody>
                    <a:bodyPr/>
                    <a:lstStyle/>
                    <a:p>
                      <a:pPr algn="r" fontAlgn="ctr"/>
                      <a:r>
                        <a:rPr lang="de-DE" sz="2000" u="none" strike="noStrike" dirty="0">
                          <a:effectLst/>
                        </a:rPr>
                        <a:t>5633900</a:t>
                      </a:r>
                      <a:endParaRPr lang="de-DE" sz="2000" b="0" i="0" u="none" strike="noStrike" dirty="0">
                        <a:solidFill>
                          <a:srgbClr val="000000"/>
                        </a:solidFill>
                        <a:effectLst/>
                        <a:latin typeface="Calibri" panose="020F0502020204030204" pitchFamily="34" charset="0"/>
                      </a:endParaRPr>
                    </a:p>
                  </a:txBody>
                  <a:tcPr marL="7620" marR="7620" marT="7620" marB="0" anchor="ctr"/>
                </a:tc>
              </a:tr>
              <a:tr h="36000">
                <a:tc>
                  <a:txBody>
                    <a:bodyPr/>
                    <a:lstStyle/>
                    <a:p>
                      <a:pPr algn="l" fontAlgn="ctr"/>
                      <a:r>
                        <a:rPr lang="de-DE" sz="2000" u="none" strike="noStrike">
                          <a:effectLst/>
                        </a:rPr>
                        <a:t>Rangun</a:t>
                      </a:r>
                      <a:endParaRPr lang="de-DE" sz="2000" b="0" i="0" u="none" strike="noStrike">
                        <a:solidFill>
                          <a:srgbClr val="000000"/>
                        </a:solidFill>
                        <a:effectLst/>
                        <a:latin typeface="Calibri" panose="020F0502020204030204" pitchFamily="34" charset="0"/>
                      </a:endParaRPr>
                    </a:p>
                  </a:txBody>
                  <a:tcPr marL="7620" marR="7620" marT="7620" marB="0" anchor="ctr"/>
                </a:tc>
                <a:tc>
                  <a:txBody>
                    <a:bodyPr/>
                    <a:lstStyle/>
                    <a:p>
                      <a:pPr algn="r" fontAlgn="ctr"/>
                      <a:r>
                        <a:rPr lang="de-DE" sz="2000" u="none" strike="noStrike" dirty="0">
                          <a:effectLst/>
                        </a:rPr>
                        <a:t>5160500</a:t>
                      </a:r>
                      <a:endParaRPr lang="de-DE" sz="2000" b="0" i="0" u="none" strike="noStrike" dirty="0">
                        <a:solidFill>
                          <a:srgbClr val="000000"/>
                        </a:solidFill>
                        <a:effectLst/>
                        <a:latin typeface="Calibri" panose="020F0502020204030204" pitchFamily="34" charset="0"/>
                      </a:endParaRPr>
                    </a:p>
                  </a:txBody>
                  <a:tcPr marL="7620" marR="7620" marT="7620" marB="0" anchor="ctr"/>
                </a:tc>
              </a:tr>
            </a:tbl>
          </a:graphicData>
        </a:graphic>
      </p:graphicFrame>
    </p:spTree>
    <p:extLst>
      <p:ext uri="{BB962C8B-B14F-4D97-AF65-F5344CB8AC3E}">
        <p14:creationId xmlns:p14="http://schemas.microsoft.com/office/powerpoint/2010/main" val="2493020097"/>
      </p:ext>
    </p:extLst>
  </p:cSld>
  <p:clrMapOvr>
    <a:masterClrMapping/>
  </p:clrMapOvr>
  <mc:AlternateContent xmlns:mc="http://schemas.openxmlformats.org/markup-compatibility/2006" xmlns:p14="http://schemas.microsoft.com/office/powerpoint/2010/main">
    <mc:Choice Requires="p14">
      <p:transition spd="slow" p14:dur="2000" advTm="16345"/>
    </mc:Choice>
    <mc:Fallback xmlns="">
      <p:transition spd="slow" advTm="16345"/>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6" name="Rectangle 2"/>
          <p:cNvSpPr>
            <a:spLocks noGrp="1" noChangeArrowheads="1"/>
          </p:cNvSpPr>
          <p:nvPr>
            <p:ph type="title"/>
          </p:nvPr>
        </p:nvSpPr>
        <p:spPr>
          <a:xfrm>
            <a:off x="457200" y="-26987"/>
            <a:ext cx="8229600" cy="668636"/>
          </a:xfrm>
        </p:spPr>
        <p:txBody>
          <a:bodyPr>
            <a:normAutofit fontScale="90000"/>
          </a:bodyPr>
          <a:lstStyle/>
          <a:p>
            <a:pPr eaLnBrk="1" hangingPunct="1">
              <a:defRPr/>
            </a:pPr>
            <a:r>
              <a:rPr lang="en-US" dirty="0"/>
              <a:t>Health Promotion: here?</a:t>
            </a:r>
          </a:p>
        </p:txBody>
      </p:sp>
      <p:sp>
        <p:nvSpPr>
          <p:cNvPr id="610307" name="Rectangle 3"/>
          <p:cNvSpPr>
            <a:spLocks noGrp="1" noChangeArrowheads="1"/>
          </p:cNvSpPr>
          <p:nvPr>
            <p:ph idx="1"/>
          </p:nvPr>
        </p:nvSpPr>
        <p:spPr/>
        <p:txBody>
          <a:bodyPr/>
          <a:lstStyle/>
          <a:p>
            <a:pPr eaLnBrk="1" hangingPunct="1">
              <a:defRPr/>
            </a:pPr>
            <a:endParaRPr lang="de-DE"/>
          </a:p>
        </p:txBody>
      </p:sp>
      <p:pic>
        <p:nvPicPr>
          <p:cNvPr id="276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62000"/>
            <a:ext cx="9144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liennummernplatzhalter 1"/>
          <p:cNvSpPr>
            <a:spLocks noGrp="1"/>
          </p:cNvSpPr>
          <p:nvPr>
            <p:ph type="sldNum" sz="quarter" idx="12"/>
          </p:nvPr>
        </p:nvSpPr>
        <p:spPr/>
        <p:txBody>
          <a:bodyPr/>
          <a:lstStyle/>
          <a:p>
            <a:pPr>
              <a:defRPr/>
            </a:pPr>
            <a:fld id="{E270FE4C-E118-475B-82AD-4246968C3DE4}" type="slidenum">
              <a:rPr lang="de-DE" smtClean="0"/>
              <a:pPr>
                <a:defRPr/>
              </a:pPr>
              <a:t>17</a:t>
            </a:fld>
            <a:endParaRPr lang="de-DE"/>
          </a:p>
        </p:txBody>
      </p:sp>
    </p:spTree>
    <p:extLst>
      <p:ext uri="{BB962C8B-B14F-4D97-AF65-F5344CB8AC3E}">
        <p14:creationId xmlns:p14="http://schemas.microsoft.com/office/powerpoint/2010/main" val="3405551180"/>
      </p:ext>
    </p:extLst>
  </p:cSld>
  <p:clrMapOvr>
    <a:masterClrMapping/>
  </p:clrMapOvr>
  <mc:AlternateContent xmlns:mc="http://schemas.openxmlformats.org/markup-compatibility/2006" xmlns:p14="http://schemas.microsoft.com/office/powerpoint/2010/main">
    <mc:Choice Requires="p14">
      <p:transition spd="slow" p14:dur="2000" advTm="41151"/>
    </mc:Choice>
    <mc:Fallback xmlns="">
      <p:transition spd="slow" advTm="41151"/>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46" y="722412"/>
            <a:ext cx="9244458" cy="6162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2356" name="Text Box 4"/>
          <p:cNvSpPr txBox="1">
            <a:spLocks noChangeArrowheads="1"/>
          </p:cNvSpPr>
          <p:nvPr/>
        </p:nvSpPr>
        <p:spPr bwMode="auto">
          <a:xfrm>
            <a:off x="251520" y="188640"/>
            <a:ext cx="1499001" cy="523220"/>
          </a:xfrm>
          <a:prstGeom prst="rect">
            <a:avLst/>
          </a:prstGeom>
          <a:noFill/>
          <a:ln w="9525">
            <a:noFill/>
            <a:miter lim="800000"/>
            <a:headEnd/>
            <a:tailEnd/>
          </a:ln>
          <a:effectLst/>
        </p:spPr>
        <p:txBody>
          <a:bodyPr wrap="none">
            <a:spAutoFit/>
          </a:bodyPr>
          <a:lstStyle/>
          <a:p>
            <a:pPr>
              <a:defRPr/>
            </a:pPr>
            <a:r>
              <a:rPr lang="en-US" sz="2800" dirty="0">
                <a:effectLst/>
              </a:rPr>
              <a:t>or here?</a:t>
            </a:r>
          </a:p>
        </p:txBody>
      </p:sp>
      <p:sp>
        <p:nvSpPr>
          <p:cNvPr id="2" name="Foliennummernplatzhalter 1"/>
          <p:cNvSpPr>
            <a:spLocks noGrp="1"/>
          </p:cNvSpPr>
          <p:nvPr>
            <p:ph type="sldNum" sz="quarter" idx="12"/>
          </p:nvPr>
        </p:nvSpPr>
        <p:spPr/>
        <p:txBody>
          <a:bodyPr/>
          <a:lstStyle/>
          <a:p>
            <a:pPr>
              <a:defRPr/>
            </a:pPr>
            <a:fld id="{E270FE4C-E118-475B-82AD-4246968C3DE4}" type="slidenum">
              <a:rPr lang="de-DE" smtClean="0"/>
              <a:pPr>
                <a:defRPr/>
              </a:pPr>
              <a:t>18</a:t>
            </a:fld>
            <a:endParaRPr lang="de-DE"/>
          </a:p>
        </p:txBody>
      </p:sp>
    </p:spTree>
    <p:extLst>
      <p:ext uri="{BB962C8B-B14F-4D97-AF65-F5344CB8AC3E}">
        <p14:creationId xmlns:p14="http://schemas.microsoft.com/office/powerpoint/2010/main" val="4167550851"/>
      </p:ext>
    </p:extLst>
  </p:cSld>
  <p:clrMapOvr>
    <a:masterClrMapping/>
  </p:clrMapOvr>
  <mc:AlternateContent xmlns:mc="http://schemas.openxmlformats.org/markup-compatibility/2006" xmlns:p14="http://schemas.microsoft.com/office/powerpoint/2010/main">
    <mc:Choice Requires="p14">
      <p:transition spd="slow" p14:dur="2000" advTm="21714"/>
    </mc:Choice>
    <mc:Fallback xmlns="">
      <p:transition spd="slow" advTm="21714"/>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95536" y="6310808"/>
            <a:ext cx="8229600" cy="502568"/>
          </a:xfrm>
        </p:spPr>
        <p:txBody>
          <a:bodyPr>
            <a:normAutofit fontScale="47500" lnSpcReduction="20000"/>
          </a:bodyPr>
          <a:lstStyle/>
          <a:p>
            <a:pPr>
              <a:buNone/>
            </a:pPr>
            <a:r>
              <a:rPr lang="de-DE" dirty="0">
                <a:hlinkClick r:id="rId2"/>
              </a:rPr>
              <a:t>http://www.thelancet.com/journals/lancet/article/PIIS0140673613608697/images?imageId=fx1&amp;sectionType=lightBlue&amp;hasDownloadImagesLink=false</a:t>
            </a:r>
            <a:endParaRPr lang="de-DE" dirty="0"/>
          </a:p>
        </p:txBody>
      </p:sp>
      <p:pic>
        <p:nvPicPr>
          <p:cNvPr id="26626" name="Picture 2" descr="http://download.thelancet.com/images/journalimages/0140-6736/PIIS0140673613608697.fx1.lr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9144000" cy="6210678"/>
          </a:xfrm>
          <a:prstGeom prst="rect">
            <a:avLst/>
          </a:prstGeom>
          <a:noFill/>
          <a:extLst>
            <a:ext uri="{909E8E84-426E-40DD-AFC4-6F175D3DCCD1}">
              <a14:hiddenFill xmlns:a14="http://schemas.microsoft.com/office/drawing/2010/main">
                <a:solidFill>
                  <a:srgbClr val="FFFFFF"/>
                </a:solidFill>
              </a14:hiddenFill>
            </a:ext>
          </a:extLst>
        </p:spPr>
      </p:pic>
      <p:sp>
        <p:nvSpPr>
          <p:cNvPr id="2" name="Foliennummernplatzhalter 1"/>
          <p:cNvSpPr>
            <a:spLocks noGrp="1"/>
          </p:cNvSpPr>
          <p:nvPr>
            <p:ph type="sldNum" sz="quarter" idx="12"/>
          </p:nvPr>
        </p:nvSpPr>
        <p:spPr/>
        <p:txBody>
          <a:bodyPr/>
          <a:lstStyle/>
          <a:p>
            <a:pPr>
              <a:defRPr/>
            </a:pPr>
            <a:fld id="{E270FE4C-E118-475B-82AD-4246968C3DE4}" type="slidenum">
              <a:rPr lang="de-DE" smtClean="0"/>
              <a:pPr>
                <a:defRPr/>
              </a:pPr>
              <a:t>19</a:t>
            </a:fld>
            <a:endParaRPr lang="de-DE"/>
          </a:p>
        </p:txBody>
      </p:sp>
    </p:spTree>
    <p:extLst>
      <p:ext uri="{BB962C8B-B14F-4D97-AF65-F5344CB8AC3E}">
        <p14:creationId xmlns:p14="http://schemas.microsoft.com/office/powerpoint/2010/main" val="3659950777"/>
      </p:ext>
    </p:extLst>
  </p:cSld>
  <p:clrMapOvr>
    <a:masterClrMapping/>
  </p:clrMapOvr>
  <mc:AlternateContent xmlns:mc="http://schemas.openxmlformats.org/markup-compatibility/2006" xmlns:p14="http://schemas.microsoft.com/office/powerpoint/2010/main">
    <mc:Choice Requires="p14">
      <p:transition spd="slow" p14:dur="2000" advTm="20799"/>
    </mc:Choice>
    <mc:Fallback xmlns="">
      <p:transition spd="slow" advTm="20799"/>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p:txBody>
          <a:bodyPr>
            <a:normAutofit/>
          </a:bodyPr>
          <a:lstStyle/>
          <a:p>
            <a:pPr>
              <a:defRPr/>
            </a:pPr>
            <a:r>
              <a:rPr lang="af-ZA" sz="4000" dirty="0"/>
              <a:t>Risk Factors</a:t>
            </a:r>
          </a:p>
        </p:txBody>
      </p:sp>
      <p:sp>
        <p:nvSpPr>
          <p:cNvPr id="593923" name="Rectangle 3"/>
          <p:cNvSpPr>
            <a:spLocks noGrp="1" noChangeArrowheads="1"/>
          </p:cNvSpPr>
          <p:nvPr>
            <p:ph idx="1"/>
          </p:nvPr>
        </p:nvSpPr>
        <p:spPr/>
        <p:txBody>
          <a:bodyPr>
            <a:normAutofit lnSpcReduction="10000"/>
          </a:bodyPr>
          <a:lstStyle/>
          <a:p>
            <a:pPr marL="514350" indent="-514350">
              <a:lnSpc>
                <a:spcPct val="90000"/>
              </a:lnSpc>
              <a:buFont typeface="+mj-lt"/>
              <a:buAutoNum type="arabicPeriod"/>
              <a:defRPr/>
            </a:pPr>
            <a:r>
              <a:rPr lang="en-US" dirty="0" smtClean="0"/>
              <a:t>Demand </a:t>
            </a:r>
            <a:r>
              <a:rPr lang="en-US" dirty="0"/>
              <a:t>for Health Services</a:t>
            </a:r>
          </a:p>
          <a:p>
            <a:pPr marL="971550" lvl="1" indent="-514350">
              <a:lnSpc>
                <a:spcPct val="90000"/>
              </a:lnSpc>
              <a:buFont typeface="+mj-lt"/>
              <a:buAutoNum type="arabicPeriod"/>
              <a:defRPr/>
            </a:pPr>
            <a:r>
              <a:rPr lang="en-US" dirty="0" smtClean="0"/>
              <a:t>Epidemiology </a:t>
            </a:r>
            <a:r>
              <a:rPr lang="en-US" dirty="0"/>
              <a:t>of Non-Infectious Diseases</a:t>
            </a:r>
          </a:p>
          <a:p>
            <a:pPr marL="971550" lvl="1" indent="-514350" eaLnBrk="1" hangingPunct="1">
              <a:lnSpc>
                <a:spcPct val="90000"/>
              </a:lnSpc>
              <a:buFont typeface="+mj-lt"/>
              <a:buAutoNum type="arabicPeriod"/>
              <a:defRPr/>
            </a:pPr>
            <a:r>
              <a:rPr lang="en-US" dirty="0" smtClean="0"/>
              <a:t>Risk </a:t>
            </a:r>
            <a:r>
              <a:rPr lang="en-US" dirty="0"/>
              <a:t>Factors</a:t>
            </a:r>
          </a:p>
          <a:p>
            <a:pPr marL="1371600" lvl="2" indent="-457200">
              <a:buFont typeface="+mj-lt"/>
              <a:buAutoNum type="arabicPeriod"/>
            </a:pPr>
            <a:r>
              <a:rPr lang="en-US" dirty="0" smtClean="0"/>
              <a:t>Nutrition </a:t>
            </a:r>
            <a:endParaRPr lang="en-US" dirty="0"/>
          </a:p>
          <a:p>
            <a:pPr marL="1371600" lvl="2" indent="-457200">
              <a:buFont typeface="+mj-lt"/>
              <a:buAutoNum type="arabicPeriod"/>
            </a:pPr>
            <a:r>
              <a:rPr lang="en-US" dirty="0" smtClean="0"/>
              <a:t>Water </a:t>
            </a:r>
            <a:r>
              <a:rPr lang="en-US" dirty="0"/>
              <a:t>and Hygiene</a:t>
            </a:r>
          </a:p>
          <a:p>
            <a:pPr marL="1371600" lvl="2" indent="-457200">
              <a:buFont typeface="+mj-lt"/>
              <a:buAutoNum type="arabicPeriod"/>
            </a:pPr>
            <a:r>
              <a:rPr lang="en-US" dirty="0" smtClean="0"/>
              <a:t>Smoking</a:t>
            </a:r>
            <a:r>
              <a:rPr lang="en-US" dirty="0"/>
              <a:t>, Alcohol and Environmental Influences</a:t>
            </a:r>
          </a:p>
          <a:p>
            <a:pPr marL="1371600" lvl="2" indent="-457200">
              <a:buFont typeface="+mj-lt"/>
              <a:buAutoNum type="arabicPeriod"/>
            </a:pPr>
            <a:r>
              <a:rPr lang="en-US" dirty="0" smtClean="0"/>
              <a:t>Pregnancy </a:t>
            </a:r>
            <a:r>
              <a:rPr lang="en-US" dirty="0"/>
              <a:t>and Delivery</a:t>
            </a:r>
          </a:p>
          <a:p>
            <a:pPr marL="1371600" lvl="2" indent="-457200">
              <a:buFont typeface="+mj-lt"/>
              <a:buAutoNum type="arabicPeriod"/>
            </a:pPr>
            <a:r>
              <a:rPr lang="en-US" b="1" dirty="0" smtClean="0"/>
              <a:t>Health </a:t>
            </a:r>
            <a:r>
              <a:rPr lang="en-US" b="1" dirty="0"/>
              <a:t>in unstable Populations</a:t>
            </a:r>
          </a:p>
          <a:p>
            <a:pPr marL="1371600" lvl="2" indent="-457200">
              <a:buFont typeface="+mj-lt"/>
              <a:buAutoNum type="arabicPeriod"/>
            </a:pPr>
            <a:r>
              <a:rPr lang="en-US" b="1" dirty="0" smtClean="0"/>
              <a:t>Health </a:t>
            </a:r>
            <a:r>
              <a:rPr lang="en-US" b="1" dirty="0"/>
              <a:t>and Health Care in Megacities</a:t>
            </a:r>
          </a:p>
          <a:p>
            <a:pPr marL="971550" lvl="1" indent="-514350" eaLnBrk="1" hangingPunct="1">
              <a:lnSpc>
                <a:spcPct val="90000"/>
              </a:lnSpc>
              <a:buFont typeface="+mj-lt"/>
              <a:buAutoNum type="arabicPeriod"/>
              <a:defRPr/>
            </a:pPr>
            <a:r>
              <a:rPr lang="en-US" dirty="0" smtClean="0"/>
              <a:t>Filter </a:t>
            </a:r>
            <a:r>
              <a:rPr lang="en-US" dirty="0"/>
              <a:t>Between Need and Demand</a:t>
            </a:r>
            <a:endParaRPr lang="en-US" sz="2400" b="1" dirty="0"/>
          </a:p>
        </p:txBody>
      </p:sp>
      <p:sp>
        <p:nvSpPr>
          <p:cNvPr id="2" name="Foliennummernplatzhalter 1"/>
          <p:cNvSpPr>
            <a:spLocks noGrp="1"/>
          </p:cNvSpPr>
          <p:nvPr>
            <p:ph type="sldNum" sz="quarter" idx="12"/>
          </p:nvPr>
        </p:nvSpPr>
        <p:spPr/>
        <p:txBody>
          <a:bodyPr/>
          <a:lstStyle/>
          <a:p>
            <a:pPr>
              <a:defRPr/>
            </a:pPr>
            <a:fld id="{E270FE4C-E118-475B-82AD-4246968C3DE4}" type="slidenum">
              <a:rPr lang="de-DE" smtClean="0"/>
              <a:pPr>
                <a:defRPr/>
              </a:pPr>
              <a:t>2</a:t>
            </a:fld>
            <a:endParaRPr lang="de-DE"/>
          </a:p>
        </p:txBody>
      </p:sp>
    </p:spTree>
    <p:extLst>
      <p:ext uri="{BB962C8B-B14F-4D97-AF65-F5344CB8AC3E}">
        <p14:creationId xmlns:p14="http://schemas.microsoft.com/office/powerpoint/2010/main" val="2520324712"/>
      </p:ext>
    </p:extLst>
  </p:cSld>
  <p:clrMapOvr>
    <a:masterClrMapping/>
  </p:clrMapOvr>
  <mc:AlternateContent xmlns:mc="http://schemas.openxmlformats.org/markup-compatibility/2006" xmlns:p14="http://schemas.microsoft.com/office/powerpoint/2010/main">
    <mc:Choice Requires="p14">
      <p:transition spd="slow" p14:dur="2000" advTm="58542"/>
    </mc:Choice>
    <mc:Fallback xmlns="">
      <p:transition spd="slow" advTm="58542"/>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Rectangle 2"/>
          <p:cNvSpPr>
            <a:spLocks noGrp="1" noChangeArrowheads="1"/>
          </p:cNvSpPr>
          <p:nvPr>
            <p:ph type="title"/>
          </p:nvPr>
        </p:nvSpPr>
        <p:spPr/>
        <p:txBody>
          <a:bodyPr>
            <a:normAutofit fontScale="90000"/>
          </a:bodyPr>
          <a:lstStyle/>
          <a:p>
            <a:pPr eaLnBrk="1" hangingPunct="1">
              <a:defRPr/>
            </a:pPr>
            <a:r>
              <a:rPr lang="en-US" sz="4000" dirty="0"/>
              <a:t>Diseases of Higher Prevalence in Megacities</a:t>
            </a:r>
          </a:p>
        </p:txBody>
      </p:sp>
      <p:sp>
        <p:nvSpPr>
          <p:cNvPr id="614403" name="Rectangle 3"/>
          <p:cNvSpPr>
            <a:spLocks noGrp="1" noChangeArrowheads="1"/>
          </p:cNvSpPr>
          <p:nvPr>
            <p:ph idx="1"/>
          </p:nvPr>
        </p:nvSpPr>
        <p:spPr/>
        <p:txBody>
          <a:bodyPr/>
          <a:lstStyle/>
          <a:p>
            <a:pPr eaLnBrk="1" hangingPunct="1">
              <a:lnSpc>
                <a:spcPct val="80000"/>
              </a:lnSpc>
              <a:defRPr/>
            </a:pPr>
            <a:r>
              <a:rPr lang="en-US" sz="2400" dirty="0"/>
              <a:t>Diseases of Digestive Organs</a:t>
            </a:r>
          </a:p>
          <a:p>
            <a:pPr lvl="1" eaLnBrk="1" hangingPunct="1">
              <a:lnSpc>
                <a:spcPct val="80000"/>
              </a:lnSpc>
              <a:defRPr/>
            </a:pPr>
            <a:r>
              <a:rPr lang="en-US" sz="2000" dirty="0"/>
              <a:t>High child mortality</a:t>
            </a:r>
          </a:p>
          <a:p>
            <a:pPr eaLnBrk="1" hangingPunct="1">
              <a:lnSpc>
                <a:spcPct val="80000"/>
              </a:lnSpc>
              <a:defRPr/>
            </a:pPr>
            <a:r>
              <a:rPr lang="en-US" sz="2400" dirty="0"/>
              <a:t>Diseases of the Lungs, Asthma</a:t>
            </a:r>
          </a:p>
          <a:p>
            <a:pPr lvl="1" eaLnBrk="1" hangingPunct="1">
              <a:lnSpc>
                <a:spcPct val="80000"/>
              </a:lnSpc>
              <a:defRPr/>
            </a:pPr>
            <a:r>
              <a:rPr lang="en-US" sz="2000" dirty="0"/>
              <a:t>Strong pollution</a:t>
            </a:r>
          </a:p>
          <a:p>
            <a:pPr lvl="2" eaLnBrk="1" hangingPunct="1">
              <a:lnSpc>
                <a:spcPct val="80000"/>
              </a:lnSpc>
              <a:defRPr/>
            </a:pPr>
            <a:r>
              <a:rPr lang="en-US" sz="1800" dirty="0"/>
              <a:t>Mexico City is considered the “most dirty city”</a:t>
            </a:r>
          </a:p>
          <a:p>
            <a:pPr lvl="2" eaLnBrk="1" hangingPunct="1">
              <a:lnSpc>
                <a:spcPct val="80000"/>
              </a:lnSpc>
              <a:defRPr/>
            </a:pPr>
            <a:r>
              <a:rPr lang="en-US" sz="1800" dirty="0"/>
              <a:t>Ozone &gt; WHO standard on more that 300 days / year</a:t>
            </a:r>
          </a:p>
          <a:p>
            <a:pPr eaLnBrk="1" hangingPunct="1">
              <a:lnSpc>
                <a:spcPct val="80000"/>
              </a:lnSpc>
              <a:defRPr/>
            </a:pPr>
            <a:r>
              <a:rPr lang="en-US" sz="2400" dirty="0"/>
              <a:t>Hearing Loss</a:t>
            </a:r>
          </a:p>
          <a:p>
            <a:pPr lvl="1" eaLnBrk="1" hangingPunct="1">
              <a:lnSpc>
                <a:spcPct val="80000"/>
              </a:lnSpc>
              <a:defRPr/>
            </a:pPr>
            <a:r>
              <a:rPr lang="en-US" sz="2000" dirty="0"/>
              <a:t>Noise pollution</a:t>
            </a:r>
          </a:p>
          <a:p>
            <a:pPr lvl="2" eaLnBrk="1" hangingPunct="1">
              <a:lnSpc>
                <a:spcPct val="80000"/>
              </a:lnSpc>
              <a:defRPr/>
            </a:pPr>
            <a:r>
              <a:rPr lang="en-US" sz="1800" dirty="0"/>
              <a:t>Nervousness, communication disorders, sleep disorder</a:t>
            </a:r>
          </a:p>
          <a:p>
            <a:pPr eaLnBrk="1" hangingPunct="1">
              <a:lnSpc>
                <a:spcPct val="80000"/>
              </a:lnSpc>
              <a:defRPr/>
            </a:pPr>
            <a:r>
              <a:rPr lang="en-US" sz="2400" dirty="0"/>
              <a:t>Obesity</a:t>
            </a:r>
          </a:p>
          <a:p>
            <a:pPr eaLnBrk="1" hangingPunct="1">
              <a:lnSpc>
                <a:spcPct val="80000"/>
              </a:lnSpc>
              <a:defRPr/>
            </a:pPr>
            <a:r>
              <a:rPr lang="en-US" sz="2400" dirty="0"/>
              <a:t>Allergies</a:t>
            </a:r>
          </a:p>
          <a:p>
            <a:pPr eaLnBrk="1" hangingPunct="1">
              <a:lnSpc>
                <a:spcPct val="80000"/>
              </a:lnSpc>
              <a:defRPr/>
            </a:pPr>
            <a:r>
              <a:rPr lang="en-US" sz="2400" dirty="0"/>
              <a:t>Diabetes</a:t>
            </a:r>
          </a:p>
        </p:txBody>
      </p:sp>
      <p:sp>
        <p:nvSpPr>
          <p:cNvPr id="2" name="Foliennummernplatzhalter 1"/>
          <p:cNvSpPr>
            <a:spLocks noGrp="1"/>
          </p:cNvSpPr>
          <p:nvPr>
            <p:ph type="sldNum" sz="quarter" idx="12"/>
          </p:nvPr>
        </p:nvSpPr>
        <p:spPr/>
        <p:txBody>
          <a:bodyPr/>
          <a:lstStyle/>
          <a:p>
            <a:pPr>
              <a:defRPr/>
            </a:pPr>
            <a:fld id="{E270FE4C-E118-475B-82AD-4246968C3DE4}" type="slidenum">
              <a:rPr lang="de-DE" smtClean="0"/>
              <a:pPr>
                <a:defRPr/>
              </a:pPr>
              <a:t>20</a:t>
            </a:fld>
            <a:endParaRPr lang="de-DE"/>
          </a:p>
        </p:txBody>
      </p:sp>
    </p:spTree>
    <p:extLst>
      <p:ext uri="{BB962C8B-B14F-4D97-AF65-F5344CB8AC3E}">
        <p14:creationId xmlns:p14="http://schemas.microsoft.com/office/powerpoint/2010/main" val="2500056602"/>
      </p:ext>
    </p:extLst>
  </p:cSld>
  <p:clrMapOvr>
    <a:masterClrMapping/>
  </p:clrMapOvr>
  <mc:AlternateContent xmlns:mc="http://schemas.openxmlformats.org/markup-compatibility/2006" xmlns:p14="http://schemas.microsoft.com/office/powerpoint/2010/main">
    <mc:Choice Requires="p14">
      <p:transition spd="slow" p14:dur="2000" advTm="80149"/>
    </mc:Choice>
    <mc:Fallback xmlns="">
      <p:transition spd="slow" advTm="80149"/>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3069436"/>
            <a:ext cx="7772400" cy="1470025"/>
          </a:xfrm>
        </p:spPr>
        <p:txBody>
          <a:bodyPr/>
          <a:lstStyle/>
          <a:p>
            <a:endParaRPr lang="de-DE" dirty="0"/>
          </a:p>
        </p:txBody>
      </p:sp>
      <p:sp>
        <p:nvSpPr>
          <p:cNvPr id="3" name="Untertitel 2"/>
          <p:cNvSpPr>
            <a:spLocks noGrp="1"/>
          </p:cNvSpPr>
          <p:nvPr>
            <p:ph type="subTitle" idx="1"/>
          </p:nvPr>
        </p:nvSpPr>
        <p:spPr>
          <a:xfrm>
            <a:off x="1371600" y="4825211"/>
            <a:ext cx="6400800" cy="1752600"/>
          </a:xfrm>
        </p:spPr>
        <p:txBody>
          <a:bodyPr/>
          <a:lstStyle/>
          <a:p>
            <a:endParaRPr lang="de-DE" dirty="0"/>
          </a:p>
        </p:txBody>
      </p:sp>
      <p:pic>
        <p:nvPicPr>
          <p:cNvPr id="4" name="Grafik 3"/>
          <p:cNvPicPr>
            <a:picLocks noChangeAspect="1"/>
          </p:cNvPicPr>
          <p:nvPr/>
        </p:nvPicPr>
        <p:blipFill rotWithShape="1">
          <a:blip r:embed="rId2"/>
          <a:srcRect l="3532" t="12264" r="1546" b="4145"/>
          <a:stretch/>
        </p:blipFill>
        <p:spPr>
          <a:xfrm>
            <a:off x="0" y="1772816"/>
            <a:ext cx="9147131" cy="4531021"/>
          </a:xfrm>
          <a:prstGeom prst="rect">
            <a:avLst/>
          </a:prstGeom>
        </p:spPr>
      </p:pic>
      <p:sp>
        <p:nvSpPr>
          <p:cNvPr id="5" name="Textfeld 4"/>
          <p:cNvSpPr txBox="1"/>
          <p:nvPr/>
        </p:nvSpPr>
        <p:spPr>
          <a:xfrm>
            <a:off x="3563889" y="6494229"/>
            <a:ext cx="1580148" cy="215444"/>
          </a:xfrm>
          <a:prstGeom prst="rect">
            <a:avLst/>
          </a:prstGeom>
          <a:noFill/>
        </p:spPr>
        <p:txBody>
          <a:bodyPr wrap="square" rtlCol="0">
            <a:spAutoFit/>
          </a:bodyPr>
          <a:lstStyle/>
          <a:p>
            <a:r>
              <a:rPr lang="de-DE" sz="800" dirty="0">
                <a:effectLst/>
              </a:rPr>
              <a:t>https://waqi.info/de</a:t>
            </a:r>
          </a:p>
        </p:txBody>
      </p:sp>
      <p:sp>
        <p:nvSpPr>
          <p:cNvPr id="6" name="Rechteck 5"/>
          <p:cNvSpPr/>
          <p:nvPr/>
        </p:nvSpPr>
        <p:spPr>
          <a:xfrm>
            <a:off x="4860032" y="5590798"/>
            <a:ext cx="720000" cy="713039"/>
          </a:xfrm>
          <a:prstGeom prst="rect">
            <a:avLst/>
          </a:prstGeom>
          <a:solidFill>
            <a:srgbClr val="00B050"/>
          </a:solidFill>
          <a:ln>
            <a:solidFill>
              <a:srgbClr val="0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sz="900" dirty="0"/>
              <a:t>Good</a:t>
            </a:r>
          </a:p>
        </p:txBody>
      </p:sp>
      <p:sp>
        <p:nvSpPr>
          <p:cNvPr id="7" name="Rechteck 6"/>
          <p:cNvSpPr/>
          <p:nvPr/>
        </p:nvSpPr>
        <p:spPr>
          <a:xfrm>
            <a:off x="5581694" y="5588681"/>
            <a:ext cx="720000" cy="713039"/>
          </a:xfrm>
          <a:prstGeom prst="rect">
            <a:avLst/>
          </a:prstGeom>
          <a:solidFill>
            <a:srgbClr val="FFCC00"/>
          </a:solidFill>
          <a:ln>
            <a:solidFill>
              <a:srgbClr val="0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900" dirty="0"/>
              <a:t>Medium</a:t>
            </a:r>
          </a:p>
        </p:txBody>
      </p:sp>
      <p:sp>
        <p:nvSpPr>
          <p:cNvPr id="8" name="Rechteck 7"/>
          <p:cNvSpPr/>
          <p:nvPr/>
        </p:nvSpPr>
        <p:spPr>
          <a:xfrm>
            <a:off x="6272570" y="5595061"/>
            <a:ext cx="720000" cy="713039"/>
          </a:xfrm>
          <a:prstGeom prst="rect">
            <a:avLst/>
          </a:prstGeom>
          <a:solidFill>
            <a:srgbClr val="FF9900"/>
          </a:solidFill>
          <a:ln>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sz="900" dirty="0" err="1"/>
              <a:t>Unhealthy</a:t>
            </a:r>
            <a:r>
              <a:rPr lang="de-DE" sz="900" dirty="0"/>
              <a:t> for sensitive groups</a:t>
            </a:r>
          </a:p>
        </p:txBody>
      </p:sp>
      <p:sp>
        <p:nvSpPr>
          <p:cNvPr id="9" name="Rechteck 8"/>
          <p:cNvSpPr/>
          <p:nvPr/>
        </p:nvSpPr>
        <p:spPr>
          <a:xfrm>
            <a:off x="6974170" y="5595061"/>
            <a:ext cx="720000" cy="713039"/>
          </a:xfrm>
          <a:prstGeom prst="rect">
            <a:avLst/>
          </a:prstGeom>
          <a:solidFill>
            <a:srgbClr val="CC0066"/>
          </a:solidFill>
          <a:ln>
            <a:solidFill>
              <a:srgbClr val="0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sz="900" dirty="0"/>
              <a:t>Unhealthy</a:t>
            </a:r>
          </a:p>
        </p:txBody>
      </p:sp>
      <p:sp>
        <p:nvSpPr>
          <p:cNvPr id="10" name="Rechteck 9"/>
          <p:cNvSpPr/>
          <p:nvPr/>
        </p:nvSpPr>
        <p:spPr>
          <a:xfrm>
            <a:off x="7687036" y="5596620"/>
            <a:ext cx="720000" cy="713039"/>
          </a:xfrm>
          <a:prstGeom prst="rect">
            <a:avLst/>
          </a:prstGeom>
          <a:solidFill>
            <a:srgbClr val="9933FF"/>
          </a:solidFill>
          <a:ln>
            <a:solidFill>
              <a:srgbClr val="0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sz="900" dirty="0"/>
              <a:t>Very un-healthy</a:t>
            </a:r>
          </a:p>
        </p:txBody>
      </p:sp>
      <p:sp>
        <p:nvSpPr>
          <p:cNvPr id="11" name="Rechteck 10"/>
          <p:cNvSpPr/>
          <p:nvPr/>
        </p:nvSpPr>
        <p:spPr>
          <a:xfrm>
            <a:off x="8408698" y="5596620"/>
            <a:ext cx="720000" cy="713039"/>
          </a:xfrm>
          <a:prstGeom prst="rect">
            <a:avLst/>
          </a:prstGeom>
          <a:solidFill>
            <a:srgbClr val="990033"/>
          </a:solidFill>
          <a:ln>
            <a:solidFill>
              <a:srgbClr val="0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sz="900" dirty="0" err="1"/>
              <a:t>Dangerous</a:t>
            </a:r>
            <a:endParaRPr lang="de-DE" sz="900" dirty="0"/>
          </a:p>
        </p:txBody>
      </p:sp>
      <p:sp>
        <p:nvSpPr>
          <p:cNvPr id="12" name="Titel 1"/>
          <p:cNvSpPr txBox="1">
            <a:spLocks/>
          </p:cNvSpPr>
          <p:nvPr/>
        </p:nvSpPr>
        <p:spPr>
          <a:xfrm>
            <a:off x="457200" y="27463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GB" b="1" dirty="0" smtClean="0">
                <a:effectLst/>
              </a:rPr>
              <a:t>Air-Quality Index (AQI US) Cities Ranking</a:t>
            </a:r>
            <a:endParaRPr lang="de-DE" dirty="0">
              <a:effectLst/>
            </a:endParaRPr>
          </a:p>
        </p:txBody>
      </p:sp>
    </p:spTree>
    <p:extLst>
      <p:ext uri="{BB962C8B-B14F-4D97-AF65-F5344CB8AC3E}">
        <p14:creationId xmlns:p14="http://schemas.microsoft.com/office/powerpoint/2010/main" val="2232205027"/>
      </p:ext>
    </p:extLst>
  </p:cSld>
  <p:clrMapOvr>
    <a:masterClrMapping/>
  </p:clrMapOvr>
  <mc:AlternateContent xmlns:mc="http://schemas.openxmlformats.org/markup-compatibility/2006" xmlns:p14="http://schemas.microsoft.com/office/powerpoint/2010/main">
    <mc:Choice Requires="p14">
      <p:transition spd="slow" p14:dur="2000" advTm="27806"/>
    </mc:Choice>
    <mc:Fallback xmlns="">
      <p:transition spd="slow" advTm="27806"/>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b="1" dirty="0"/>
              <a:t>Air-Quality Index (AQI US) Cities Ranking</a:t>
            </a:r>
            <a:endParaRPr lang="de-DE" dirty="0"/>
          </a:p>
        </p:txBody>
      </p:sp>
      <p:sp>
        <p:nvSpPr>
          <p:cNvPr id="3" name="Inhaltsplatzhalter 2"/>
          <p:cNvSpPr>
            <a:spLocks noGrp="1"/>
          </p:cNvSpPr>
          <p:nvPr>
            <p:ph idx="1"/>
          </p:nvPr>
        </p:nvSpPr>
        <p:spPr>
          <a:xfrm>
            <a:off x="628650" y="2226468"/>
            <a:ext cx="3043497" cy="4298875"/>
          </a:xfrm>
        </p:spPr>
        <p:txBody>
          <a:bodyPr>
            <a:normAutofit fontScale="70000" lnSpcReduction="20000"/>
          </a:bodyPr>
          <a:lstStyle/>
          <a:p>
            <a:r>
              <a:rPr lang="en-GB" dirty="0"/>
              <a:t>1 Shijiazhuang 188</a:t>
            </a:r>
            <a:endParaRPr lang="de-DE" dirty="0"/>
          </a:p>
          <a:p>
            <a:r>
              <a:rPr lang="en-GB" dirty="0"/>
              <a:t>2 Xingtai 187</a:t>
            </a:r>
            <a:endParaRPr lang="de-DE" dirty="0"/>
          </a:p>
          <a:p>
            <a:r>
              <a:rPr lang="en-GB" dirty="0"/>
              <a:t>3 Delhi 185</a:t>
            </a:r>
            <a:endParaRPr lang="de-DE" dirty="0"/>
          </a:p>
          <a:p>
            <a:r>
              <a:rPr lang="en-GB" dirty="0"/>
              <a:t>4 Dubai 181</a:t>
            </a:r>
            <a:endParaRPr lang="de-DE" dirty="0"/>
          </a:p>
          <a:p>
            <a:r>
              <a:rPr lang="en-GB" dirty="0"/>
              <a:t>5 Abu Dhabi 177</a:t>
            </a:r>
            <a:endParaRPr lang="de-DE" dirty="0"/>
          </a:p>
          <a:p>
            <a:r>
              <a:rPr lang="en-GB" dirty="0"/>
              <a:t>6 Dhaka 165</a:t>
            </a:r>
            <a:endParaRPr lang="de-DE" dirty="0"/>
          </a:p>
          <a:p>
            <a:r>
              <a:rPr lang="en-GB" dirty="0"/>
              <a:t>7 New Delhi 164</a:t>
            </a:r>
            <a:endParaRPr lang="de-DE" dirty="0"/>
          </a:p>
          <a:p>
            <a:r>
              <a:rPr lang="en-GB" dirty="0"/>
              <a:t>8 Noida 164</a:t>
            </a:r>
            <a:endParaRPr lang="de-DE" dirty="0"/>
          </a:p>
          <a:p>
            <a:r>
              <a:rPr lang="en-GB" dirty="0"/>
              <a:t>9 Gurugram 162</a:t>
            </a:r>
            <a:endParaRPr lang="de-DE" dirty="0"/>
          </a:p>
          <a:p>
            <a:r>
              <a:rPr lang="en-GB" dirty="0"/>
              <a:t>10 Beijing 159</a:t>
            </a:r>
            <a:endParaRPr lang="de-DE" dirty="0"/>
          </a:p>
          <a:p>
            <a:r>
              <a:rPr lang="en-GB" dirty="0"/>
              <a:t>11 Tianjin 153</a:t>
            </a:r>
            <a:endParaRPr lang="de-DE" dirty="0"/>
          </a:p>
          <a:p>
            <a:r>
              <a:rPr lang="en-GB" dirty="0"/>
              <a:t>12 Manama 141</a:t>
            </a:r>
            <a:endParaRPr lang="de-DE" dirty="0"/>
          </a:p>
        </p:txBody>
      </p:sp>
      <p:sp>
        <p:nvSpPr>
          <p:cNvPr id="4" name="Rechteck 3"/>
          <p:cNvSpPr/>
          <p:nvPr/>
        </p:nvSpPr>
        <p:spPr>
          <a:xfrm>
            <a:off x="3610919" y="6525343"/>
            <a:ext cx="1380506" cy="184666"/>
          </a:xfrm>
          <a:prstGeom prst="rect">
            <a:avLst/>
          </a:prstGeom>
        </p:spPr>
        <p:txBody>
          <a:bodyPr wrap="none">
            <a:spAutoFit/>
          </a:bodyPr>
          <a:lstStyle/>
          <a:p>
            <a:r>
              <a:rPr lang="en-GB" sz="600" b="1" dirty="0">
                <a:effectLst/>
              </a:rPr>
              <a:t>https://air-quality.com/places</a:t>
            </a:r>
            <a:endParaRPr lang="de-DE" sz="600" dirty="0">
              <a:effectLst/>
            </a:endParaRPr>
          </a:p>
        </p:txBody>
      </p:sp>
      <p:sp>
        <p:nvSpPr>
          <p:cNvPr id="5" name="Inhaltsplatzhalter 2"/>
          <p:cNvSpPr txBox="1">
            <a:spLocks/>
          </p:cNvSpPr>
          <p:nvPr/>
        </p:nvSpPr>
        <p:spPr>
          <a:xfrm>
            <a:off x="4891878" y="2125266"/>
            <a:ext cx="3064498" cy="4184054"/>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spcBef>
                <a:spcPts val="500"/>
              </a:spcBef>
            </a:pPr>
            <a:r>
              <a:rPr lang="de-DE" sz="2200" dirty="0">
                <a:effectLst/>
              </a:rPr>
              <a:t>... </a:t>
            </a:r>
          </a:p>
          <a:p>
            <a:pPr>
              <a:lnSpc>
                <a:spcPct val="80000"/>
              </a:lnSpc>
              <a:spcBef>
                <a:spcPts val="500"/>
              </a:spcBef>
            </a:pPr>
            <a:r>
              <a:rPr lang="en-GB" sz="2200" dirty="0">
                <a:effectLst/>
              </a:rPr>
              <a:t>121 Hamburg 42</a:t>
            </a:r>
            <a:endParaRPr lang="de-DE" sz="2200" dirty="0">
              <a:effectLst/>
            </a:endParaRPr>
          </a:p>
          <a:p>
            <a:pPr>
              <a:lnSpc>
                <a:spcPct val="80000"/>
              </a:lnSpc>
              <a:spcBef>
                <a:spcPts val="500"/>
              </a:spcBef>
            </a:pPr>
            <a:r>
              <a:rPr lang="en-GB" sz="2200" dirty="0">
                <a:effectLst/>
              </a:rPr>
              <a:t>122 Nuremberg 42</a:t>
            </a:r>
            <a:endParaRPr lang="de-DE" sz="2200" dirty="0">
              <a:effectLst/>
            </a:endParaRPr>
          </a:p>
          <a:p>
            <a:pPr>
              <a:lnSpc>
                <a:spcPct val="80000"/>
              </a:lnSpc>
              <a:spcBef>
                <a:spcPts val="500"/>
              </a:spcBef>
            </a:pPr>
            <a:r>
              <a:rPr lang="de-DE" sz="2200" dirty="0">
                <a:effectLst/>
              </a:rPr>
              <a:t> …</a:t>
            </a:r>
          </a:p>
          <a:p>
            <a:pPr>
              <a:lnSpc>
                <a:spcPct val="80000"/>
              </a:lnSpc>
              <a:spcBef>
                <a:spcPts val="500"/>
              </a:spcBef>
            </a:pPr>
            <a:r>
              <a:rPr lang="de-DE" sz="2200" dirty="0">
                <a:effectLst/>
              </a:rPr>
              <a:t>Greifswald 28</a:t>
            </a:r>
          </a:p>
          <a:p>
            <a:pPr>
              <a:lnSpc>
                <a:spcPct val="80000"/>
              </a:lnSpc>
              <a:spcBef>
                <a:spcPts val="500"/>
              </a:spcBef>
            </a:pPr>
            <a:r>
              <a:rPr lang="de-DE" sz="2200" dirty="0">
                <a:effectLst/>
              </a:rPr>
              <a:t>…</a:t>
            </a:r>
          </a:p>
          <a:p>
            <a:pPr>
              <a:lnSpc>
                <a:spcPct val="80000"/>
              </a:lnSpc>
              <a:spcBef>
                <a:spcPts val="500"/>
              </a:spcBef>
            </a:pPr>
            <a:r>
              <a:rPr lang="de-DE" sz="2200" dirty="0">
                <a:effectLst/>
              </a:rPr>
              <a:t> </a:t>
            </a:r>
            <a:r>
              <a:rPr lang="en-GB" sz="2200" dirty="0">
                <a:effectLst/>
              </a:rPr>
              <a:t>154  Lausanne 27</a:t>
            </a:r>
            <a:endParaRPr lang="de-DE" sz="2200" dirty="0">
              <a:effectLst/>
            </a:endParaRPr>
          </a:p>
          <a:p>
            <a:pPr>
              <a:lnSpc>
                <a:spcPct val="80000"/>
              </a:lnSpc>
              <a:spcBef>
                <a:spcPts val="500"/>
              </a:spcBef>
            </a:pPr>
            <a:r>
              <a:rPr lang="en-GB" sz="2200" dirty="0">
                <a:effectLst/>
              </a:rPr>
              <a:t>155  Vilnius 25</a:t>
            </a:r>
            <a:endParaRPr lang="de-DE" sz="2200" dirty="0">
              <a:effectLst/>
            </a:endParaRPr>
          </a:p>
          <a:p>
            <a:pPr>
              <a:lnSpc>
                <a:spcPct val="80000"/>
              </a:lnSpc>
              <a:spcBef>
                <a:spcPts val="500"/>
              </a:spcBef>
            </a:pPr>
            <a:r>
              <a:rPr lang="de-DE" sz="2200" dirty="0">
                <a:effectLst/>
              </a:rPr>
              <a:t>156 Wellington 20</a:t>
            </a:r>
          </a:p>
          <a:p>
            <a:pPr>
              <a:lnSpc>
                <a:spcPct val="80000"/>
              </a:lnSpc>
              <a:spcBef>
                <a:spcPts val="500"/>
              </a:spcBef>
            </a:pPr>
            <a:r>
              <a:rPr lang="de-DE" sz="2200" dirty="0">
                <a:effectLst/>
              </a:rPr>
              <a:t>157 Stockholm 16</a:t>
            </a:r>
          </a:p>
          <a:p>
            <a:pPr>
              <a:lnSpc>
                <a:spcPct val="80000"/>
              </a:lnSpc>
              <a:spcBef>
                <a:spcPts val="500"/>
              </a:spcBef>
            </a:pPr>
            <a:endParaRPr lang="de-DE" sz="2200" dirty="0">
              <a:effectLst/>
            </a:endParaRPr>
          </a:p>
        </p:txBody>
      </p:sp>
    </p:spTree>
    <p:extLst>
      <p:ext uri="{BB962C8B-B14F-4D97-AF65-F5344CB8AC3E}">
        <p14:creationId xmlns:p14="http://schemas.microsoft.com/office/powerpoint/2010/main" val="3948625160"/>
      </p:ext>
    </p:extLst>
  </p:cSld>
  <p:clrMapOvr>
    <a:masterClrMapping/>
  </p:clrMapOvr>
  <mc:AlternateContent xmlns:mc="http://schemas.openxmlformats.org/markup-compatibility/2006" xmlns:p14="http://schemas.microsoft.com/office/powerpoint/2010/main">
    <mc:Choice Requires="p14">
      <p:transition spd="slow" p14:dur="2000" advTm="20250"/>
    </mc:Choice>
    <mc:Fallback xmlns="">
      <p:transition spd="slow" advTm="2025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Problems in Slums</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graphicFrame>
        <p:nvGraphicFramePr>
          <p:cNvPr id="5" name="Objekt 4"/>
          <p:cNvGraphicFramePr>
            <a:graphicFrameLocks noChangeAspect="1"/>
          </p:cNvGraphicFramePr>
          <p:nvPr>
            <p:extLst>
              <p:ext uri="{D42A27DB-BD31-4B8C-83A1-F6EECF244321}">
                <p14:modId xmlns:p14="http://schemas.microsoft.com/office/powerpoint/2010/main" val="2272360757"/>
              </p:ext>
            </p:extLst>
          </p:nvPr>
        </p:nvGraphicFramePr>
        <p:xfrm>
          <a:off x="11183" y="1196752"/>
          <a:ext cx="9433703" cy="6090264"/>
        </p:xfrm>
        <a:graphic>
          <a:graphicData uri="http://schemas.openxmlformats.org/presentationml/2006/ole">
            <mc:AlternateContent xmlns:mc="http://schemas.openxmlformats.org/markup-compatibility/2006">
              <mc:Choice xmlns:v="urn:schemas-microsoft-com:vml" Requires="v">
                <p:oleObj spid="_x0000_s25674" name="Picture" r:id="rId3" imgW="10801440" imgH="6680160" progId="Word.Picture.8">
                  <p:embed/>
                </p:oleObj>
              </mc:Choice>
              <mc:Fallback>
                <p:oleObj name="Picture" r:id="rId3" imgW="10801440" imgH="6680160" progId="Word.Picture.8">
                  <p:embed/>
                  <p:pic>
                    <p:nvPicPr>
                      <p:cNvPr id="0" name="Picture 18"/>
                      <p:cNvPicPr>
                        <a:picLocks noChangeAspect="1" noChangeArrowheads="1"/>
                      </p:cNvPicPr>
                      <p:nvPr/>
                    </p:nvPicPr>
                    <p:blipFill>
                      <a:blip r:embed="rId4"/>
                      <a:srcRect/>
                      <a:stretch>
                        <a:fillRect/>
                      </a:stretch>
                    </p:blipFill>
                    <p:spPr bwMode="auto">
                      <a:xfrm>
                        <a:off x="11183" y="1196752"/>
                        <a:ext cx="9433703" cy="6090264"/>
                      </a:xfrm>
                      <a:prstGeom prst="rect">
                        <a:avLst/>
                      </a:prstGeom>
                      <a:solidFill>
                        <a:srgbClr val="FFFFCC"/>
                      </a:solidFill>
                    </p:spPr>
                  </p:pic>
                </p:oleObj>
              </mc:Fallback>
            </mc:AlternateContent>
          </a:graphicData>
        </a:graphic>
      </p:graphicFrame>
      <p:sp>
        <p:nvSpPr>
          <p:cNvPr id="3" name="Foliennummernplatzhalter 2"/>
          <p:cNvSpPr>
            <a:spLocks noGrp="1"/>
          </p:cNvSpPr>
          <p:nvPr>
            <p:ph type="sldNum" sz="quarter" idx="12"/>
          </p:nvPr>
        </p:nvSpPr>
        <p:spPr/>
        <p:txBody>
          <a:bodyPr/>
          <a:lstStyle/>
          <a:p>
            <a:pPr>
              <a:defRPr/>
            </a:pPr>
            <a:fld id="{E270FE4C-E118-475B-82AD-4246968C3DE4}" type="slidenum">
              <a:rPr lang="de-DE" smtClean="0"/>
              <a:pPr>
                <a:defRPr/>
              </a:pPr>
              <a:t>23</a:t>
            </a:fld>
            <a:endParaRPr lang="de-DE"/>
          </a:p>
        </p:txBody>
      </p:sp>
    </p:spTree>
    <p:extLst>
      <p:ext uri="{BB962C8B-B14F-4D97-AF65-F5344CB8AC3E}">
        <p14:creationId xmlns:p14="http://schemas.microsoft.com/office/powerpoint/2010/main" val="1744248211"/>
      </p:ext>
    </p:extLst>
  </p:cSld>
  <p:clrMapOvr>
    <a:masterClrMapping/>
  </p:clrMapOvr>
  <mc:AlternateContent xmlns:mc="http://schemas.openxmlformats.org/markup-compatibility/2006" xmlns:p14="http://schemas.microsoft.com/office/powerpoint/2010/main">
    <mc:Choice Requires="p14">
      <p:transition spd="slow" p14:dur="2000" advTm="202197"/>
    </mc:Choice>
    <mc:Fallback xmlns="">
      <p:transition spd="slow" advTm="202197"/>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p:txBody>
          <a:bodyPr>
            <a:normAutofit/>
          </a:bodyPr>
          <a:lstStyle/>
          <a:p>
            <a:pPr>
              <a:defRPr/>
            </a:pPr>
            <a:r>
              <a:rPr lang="af-ZA" sz="4000" dirty="0"/>
              <a:t>Risk Factors</a:t>
            </a:r>
          </a:p>
        </p:txBody>
      </p:sp>
      <p:sp>
        <p:nvSpPr>
          <p:cNvPr id="593923" name="Rectangle 3"/>
          <p:cNvSpPr>
            <a:spLocks noGrp="1" noChangeArrowheads="1"/>
          </p:cNvSpPr>
          <p:nvPr>
            <p:ph idx="1"/>
          </p:nvPr>
        </p:nvSpPr>
        <p:spPr/>
        <p:txBody>
          <a:bodyPr>
            <a:normAutofit lnSpcReduction="10000"/>
          </a:bodyPr>
          <a:lstStyle/>
          <a:p>
            <a:pPr marL="514350" indent="-514350">
              <a:lnSpc>
                <a:spcPct val="90000"/>
              </a:lnSpc>
              <a:buFont typeface="+mj-lt"/>
              <a:buAutoNum type="arabicPeriod"/>
              <a:defRPr/>
            </a:pPr>
            <a:r>
              <a:rPr lang="en-US" dirty="0" smtClean="0"/>
              <a:t>Demand </a:t>
            </a:r>
            <a:r>
              <a:rPr lang="en-US" dirty="0"/>
              <a:t>for Health Services</a:t>
            </a:r>
          </a:p>
          <a:p>
            <a:pPr marL="971550" lvl="1" indent="-514350">
              <a:lnSpc>
                <a:spcPct val="90000"/>
              </a:lnSpc>
              <a:buFont typeface="+mj-lt"/>
              <a:buAutoNum type="arabicPeriod"/>
              <a:defRPr/>
            </a:pPr>
            <a:r>
              <a:rPr lang="en-US" dirty="0" smtClean="0"/>
              <a:t>Epidemiology </a:t>
            </a:r>
            <a:r>
              <a:rPr lang="en-US" dirty="0"/>
              <a:t>of Non-Infectious Diseases</a:t>
            </a:r>
          </a:p>
          <a:p>
            <a:pPr marL="971550" lvl="1" indent="-514350" eaLnBrk="1" hangingPunct="1">
              <a:lnSpc>
                <a:spcPct val="90000"/>
              </a:lnSpc>
              <a:buFont typeface="+mj-lt"/>
              <a:buAutoNum type="arabicPeriod"/>
              <a:defRPr/>
            </a:pPr>
            <a:r>
              <a:rPr lang="en-US" dirty="0" smtClean="0"/>
              <a:t>Risk </a:t>
            </a:r>
            <a:r>
              <a:rPr lang="en-US" dirty="0"/>
              <a:t>Factors</a:t>
            </a:r>
          </a:p>
          <a:p>
            <a:pPr marL="1371600" lvl="2" indent="-457200">
              <a:buFont typeface="+mj-lt"/>
              <a:buAutoNum type="arabicPeriod"/>
            </a:pPr>
            <a:r>
              <a:rPr lang="en-US" dirty="0" smtClean="0"/>
              <a:t>Nutrition </a:t>
            </a:r>
            <a:endParaRPr lang="en-US" dirty="0"/>
          </a:p>
          <a:p>
            <a:pPr marL="1371600" lvl="2" indent="-457200">
              <a:buFont typeface="+mj-lt"/>
              <a:buAutoNum type="arabicPeriod"/>
            </a:pPr>
            <a:r>
              <a:rPr lang="en-US" dirty="0" smtClean="0"/>
              <a:t>Water </a:t>
            </a:r>
            <a:r>
              <a:rPr lang="en-US" dirty="0"/>
              <a:t>and Hygiene</a:t>
            </a:r>
          </a:p>
          <a:p>
            <a:pPr marL="1371600" lvl="2" indent="-457200">
              <a:buFont typeface="+mj-lt"/>
              <a:buAutoNum type="arabicPeriod"/>
            </a:pPr>
            <a:r>
              <a:rPr lang="en-US" dirty="0" smtClean="0"/>
              <a:t>Smoking</a:t>
            </a:r>
            <a:r>
              <a:rPr lang="en-US" dirty="0"/>
              <a:t>, Alcohol and Environmental Influences</a:t>
            </a:r>
          </a:p>
          <a:p>
            <a:pPr marL="1371600" lvl="2" indent="-457200">
              <a:buFont typeface="+mj-lt"/>
              <a:buAutoNum type="arabicPeriod"/>
            </a:pPr>
            <a:r>
              <a:rPr lang="en-US" dirty="0" smtClean="0"/>
              <a:t>Pregnancy </a:t>
            </a:r>
            <a:r>
              <a:rPr lang="en-US" dirty="0"/>
              <a:t>and Delivery</a:t>
            </a:r>
          </a:p>
          <a:p>
            <a:pPr marL="1371600" lvl="2" indent="-457200">
              <a:buFont typeface="+mj-lt"/>
              <a:buAutoNum type="arabicPeriod"/>
            </a:pPr>
            <a:r>
              <a:rPr lang="en-US" b="1" dirty="0" smtClean="0"/>
              <a:t>Health </a:t>
            </a:r>
            <a:r>
              <a:rPr lang="en-US" b="1" dirty="0"/>
              <a:t>in unstable Populations</a:t>
            </a:r>
          </a:p>
          <a:p>
            <a:pPr marL="1371600" lvl="2" indent="-457200">
              <a:buFont typeface="+mj-lt"/>
              <a:buAutoNum type="arabicPeriod"/>
            </a:pPr>
            <a:r>
              <a:rPr lang="en-US" b="1" dirty="0" smtClean="0"/>
              <a:t>Health </a:t>
            </a:r>
            <a:r>
              <a:rPr lang="en-US" b="1" dirty="0"/>
              <a:t>and Health Care in Megacities</a:t>
            </a:r>
          </a:p>
          <a:p>
            <a:pPr marL="971550" lvl="1" indent="-514350" eaLnBrk="1" hangingPunct="1">
              <a:lnSpc>
                <a:spcPct val="90000"/>
              </a:lnSpc>
              <a:buFont typeface="+mj-lt"/>
              <a:buAutoNum type="arabicPeriod"/>
              <a:defRPr/>
            </a:pPr>
            <a:r>
              <a:rPr lang="en-US" dirty="0" smtClean="0"/>
              <a:t>Filter </a:t>
            </a:r>
            <a:r>
              <a:rPr lang="en-US" dirty="0"/>
              <a:t>Between Need and Demand</a:t>
            </a:r>
            <a:endParaRPr lang="en-US" sz="2400" b="1" dirty="0"/>
          </a:p>
        </p:txBody>
      </p:sp>
      <p:sp>
        <p:nvSpPr>
          <p:cNvPr id="2" name="Foliennummernplatzhalter 1"/>
          <p:cNvSpPr>
            <a:spLocks noGrp="1"/>
          </p:cNvSpPr>
          <p:nvPr>
            <p:ph type="sldNum" sz="quarter" idx="12"/>
          </p:nvPr>
        </p:nvSpPr>
        <p:spPr/>
        <p:txBody>
          <a:bodyPr/>
          <a:lstStyle/>
          <a:p>
            <a:pPr>
              <a:defRPr/>
            </a:pPr>
            <a:fld id="{E270FE4C-E118-475B-82AD-4246968C3DE4}" type="slidenum">
              <a:rPr lang="de-DE" smtClean="0"/>
              <a:pPr>
                <a:defRPr/>
              </a:pPr>
              <a:t>24</a:t>
            </a:fld>
            <a:endParaRPr lang="de-DE"/>
          </a:p>
        </p:txBody>
      </p:sp>
    </p:spTree>
    <p:extLst>
      <p:ext uri="{BB962C8B-B14F-4D97-AF65-F5344CB8AC3E}">
        <p14:creationId xmlns:p14="http://schemas.microsoft.com/office/powerpoint/2010/main" val="2293287784"/>
      </p:ext>
    </p:extLst>
  </p:cSld>
  <p:clrMapOvr>
    <a:masterClrMapping/>
  </p:clrMapOvr>
  <mc:AlternateContent xmlns:mc="http://schemas.openxmlformats.org/markup-compatibility/2006" xmlns:p14="http://schemas.microsoft.com/office/powerpoint/2010/main">
    <mc:Choice Requires="p14">
      <p:transition spd="slow" p14:dur="2000" advTm="58542"/>
    </mc:Choice>
    <mc:Fallback xmlns="">
      <p:transition spd="slow" advTm="58542"/>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1.2.</a:t>
            </a:r>
            <a:r>
              <a:rPr lang="de-DE" dirty="0" smtClean="0"/>
              <a:t>5</a:t>
            </a:r>
            <a:r>
              <a:rPr lang="de-DE" dirty="0"/>
              <a:t>. Health in </a:t>
            </a:r>
            <a:r>
              <a:rPr lang="de-DE" dirty="0" err="1"/>
              <a:t>Unstable</a:t>
            </a:r>
            <a:r>
              <a:rPr lang="de-DE" dirty="0"/>
              <a:t> </a:t>
            </a:r>
            <a:r>
              <a:rPr lang="de-DE" dirty="0" err="1"/>
              <a:t>Populations</a:t>
            </a:r>
            <a:endParaRPr lang="de-DE" dirty="0"/>
          </a:p>
        </p:txBody>
      </p:sp>
      <p:sp>
        <p:nvSpPr>
          <p:cNvPr id="3" name="Inhaltsplatzhalter 2"/>
          <p:cNvSpPr>
            <a:spLocks noGrp="1"/>
          </p:cNvSpPr>
          <p:nvPr>
            <p:ph idx="1"/>
          </p:nvPr>
        </p:nvSpPr>
        <p:spPr/>
        <p:txBody>
          <a:bodyPr/>
          <a:lstStyle/>
          <a:p>
            <a:endParaRPr lang="de-DE" dirty="0"/>
          </a:p>
        </p:txBody>
      </p:sp>
      <p:sp>
        <p:nvSpPr>
          <p:cNvPr id="4" name="Foliennummernplatzhalter 3"/>
          <p:cNvSpPr>
            <a:spLocks noGrp="1"/>
          </p:cNvSpPr>
          <p:nvPr>
            <p:ph type="sldNum" sz="quarter" idx="12"/>
          </p:nvPr>
        </p:nvSpPr>
        <p:spPr/>
        <p:txBody>
          <a:bodyPr/>
          <a:lstStyle/>
          <a:p>
            <a:pPr>
              <a:defRPr/>
            </a:pPr>
            <a:fld id="{E270FE4C-E118-475B-82AD-4246968C3DE4}" type="slidenum">
              <a:rPr lang="de-DE" smtClean="0"/>
              <a:pPr>
                <a:defRPr/>
              </a:pPr>
              <a:t>3</a:t>
            </a:fld>
            <a:endParaRPr lang="de-DE"/>
          </a:p>
        </p:txBody>
      </p:sp>
      <p:pic>
        <p:nvPicPr>
          <p:cNvPr id="6" name="Grafik 5" descr="http://ec.europa.eu/echo/sites/echo-site/files/3029418934.jpg"/>
          <p:cNvPicPr/>
          <p:nvPr/>
        </p:nvPicPr>
        <p:blipFill>
          <a:blip r:embed="rId2">
            <a:extLst>
              <a:ext uri="{28A0092B-C50C-407E-A947-70E740481C1C}">
                <a14:useLocalDpi xmlns:a14="http://schemas.microsoft.com/office/drawing/2010/main" val="0"/>
              </a:ext>
            </a:extLst>
          </a:blip>
          <a:srcRect/>
          <a:stretch>
            <a:fillRect/>
          </a:stretch>
        </p:blipFill>
        <p:spPr bwMode="auto">
          <a:xfrm>
            <a:off x="0" y="1268760"/>
            <a:ext cx="9144000" cy="5589240"/>
          </a:xfrm>
          <a:prstGeom prst="rect">
            <a:avLst/>
          </a:prstGeom>
          <a:noFill/>
          <a:ln>
            <a:noFill/>
          </a:ln>
        </p:spPr>
      </p:pic>
      <p:sp>
        <p:nvSpPr>
          <p:cNvPr id="7" name="Textfeld 6"/>
          <p:cNvSpPr txBox="1"/>
          <p:nvPr/>
        </p:nvSpPr>
        <p:spPr>
          <a:xfrm>
            <a:off x="6775228" y="5875328"/>
            <a:ext cx="2137124" cy="276999"/>
          </a:xfrm>
          <a:prstGeom prst="rect">
            <a:avLst/>
          </a:prstGeom>
          <a:noFill/>
        </p:spPr>
        <p:txBody>
          <a:bodyPr wrap="none" rtlCol="0">
            <a:spAutoFit/>
          </a:bodyPr>
          <a:lstStyle/>
          <a:p>
            <a:r>
              <a:rPr lang="de-DE" sz="600" dirty="0">
                <a:hlinkClick r:id="rId3"/>
              </a:rPr>
              <a:t>https://ec.europa.eu/echo/what-we-do/humanitarian-aid/</a:t>
            </a:r>
            <a:endParaRPr lang="de-DE" sz="600" dirty="0"/>
          </a:p>
          <a:p>
            <a:r>
              <a:rPr lang="de-DE" sz="600" dirty="0" err="1"/>
              <a:t>efugees-and-internally-displaced-persons_en</a:t>
            </a:r>
            <a:endParaRPr lang="de-DE" sz="600" dirty="0"/>
          </a:p>
        </p:txBody>
      </p:sp>
    </p:spTree>
    <p:extLst>
      <p:ext uri="{BB962C8B-B14F-4D97-AF65-F5344CB8AC3E}">
        <p14:creationId xmlns:p14="http://schemas.microsoft.com/office/powerpoint/2010/main" val="3453242822"/>
      </p:ext>
    </p:extLst>
  </p:cSld>
  <p:clrMapOvr>
    <a:masterClrMapping/>
  </p:clrMapOvr>
  <mc:AlternateContent xmlns:mc="http://schemas.openxmlformats.org/markup-compatibility/2006" xmlns:p14="http://schemas.microsoft.com/office/powerpoint/2010/main">
    <mc:Choice Requires="p14">
      <p:transition spd="slow" p14:dur="2000" advTm="58448"/>
    </mc:Choice>
    <mc:Fallback xmlns="">
      <p:transition spd="slow" advTm="58448"/>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Refugees</a:t>
            </a:r>
            <a:r>
              <a:rPr lang="de-DE" dirty="0"/>
              <a:t>: </a:t>
            </a:r>
            <a:r>
              <a:rPr lang="de-DE" dirty="0" err="1"/>
              <a:t>hosting</a:t>
            </a:r>
            <a:r>
              <a:rPr lang="de-DE" dirty="0"/>
              <a:t> countries</a:t>
            </a:r>
          </a:p>
        </p:txBody>
      </p:sp>
      <p:sp>
        <p:nvSpPr>
          <p:cNvPr id="3" name="Inhaltsplatzhalter 2"/>
          <p:cNvSpPr>
            <a:spLocks noGrp="1"/>
          </p:cNvSpPr>
          <p:nvPr>
            <p:ph idx="1"/>
          </p:nvPr>
        </p:nvSpPr>
        <p:spPr/>
        <p:txBody>
          <a:bodyPr/>
          <a:lstStyle/>
          <a:p>
            <a:endParaRPr lang="de-DE"/>
          </a:p>
        </p:txBody>
      </p:sp>
      <p:sp>
        <p:nvSpPr>
          <p:cNvPr id="4" name="Foliennummernplatzhalter 3"/>
          <p:cNvSpPr>
            <a:spLocks noGrp="1"/>
          </p:cNvSpPr>
          <p:nvPr>
            <p:ph type="sldNum" sz="quarter" idx="12"/>
          </p:nvPr>
        </p:nvSpPr>
        <p:spPr/>
        <p:txBody>
          <a:bodyPr/>
          <a:lstStyle/>
          <a:p>
            <a:pPr>
              <a:defRPr/>
            </a:pPr>
            <a:fld id="{E270FE4C-E118-475B-82AD-4246968C3DE4}" type="slidenum">
              <a:rPr lang="de-DE" smtClean="0"/>
              <a:pPr>
                <a:defRPr/>
              </a:pPr>
              <a:t>4</a:t>
            </a:fld>
            <a:endParaRPr lang="de-DE"/>
          </a:p>
        </p:txBody>
      </p:sp>
      <p:pic>
        <p:nvPicPr>
          <p:cNvPr id="6" name="Grafik 5"/>
          <p:cNvPicPr>
            <a:picLocks noChangeAspect="1"/>
          </p:cNvPicPr>
          <p:nvPr/>
        </p:nvPicPr>
        <p:blipFill rotWithShape="1">
          <a:blip r:embed="rId2"/>
          <a:srcRect l="8268" t="11900" r="24884" b="4101"/>
          <a:stretch/>
        </p:blipFill>
        <p:spPr>
          <a:xfrm>
            <a:off x="323528" y="1124744"/>
            <a:ext cx="8172400" cy="5776425"/>
          </a:xfrm>
          <a:prstGeom prst="rect">
            <a:avLst/>
          </a:prstGeom>
        </p:spPr>
      </p:pic>
      <p:sp>
        <p:nvSpPr>
          <p:cNvPr id="5" name="Rechteck 4"/>
          <p:cNvSpPr/>
          <p:nvPr/>
        </p:nvSpPr>
        <p:spPr>
          <a:xfrm>
            <a:off x="971600" y="274638"/>
            <a:ext cx="7920880" cy="215444"/>
          </a:xfrm>
          <a:prstGeom prst="rect">
            <a:avLst/>
          </a:prstGeom>
        </p:spPr>
        <p:txBody>
          <a:bodyPr wrap="square">
            <a:spAutoFit/>
          </a:bodyPr>
          <a:lstStyle/>
          <a:p>
            <a:r>
              <a:rPr lang="de-DE" sz="800" dirty="0">
                <a:effectLst/>
              </a:rPr>
              <a:t>https://</a:t>
            </a:r>
            <a:r>
              <a:rPr lang="de-DE" sz="800" dirty="0" smtClean="0">
                <a:effectLst/>
              </a:rPr>
              <a:t>reliefweb.int/map/world/world-refugee-day-refugees-hosting-countries-2017-emergency-response-coordination-centre</a:t>
            </a:r>
            <a:endParaRPr lang="de-DE" sz="800" dirty="0">
              <a:effectLst/>
            </a:endParaRPr>
          </a:p>
        </p:txBody>
      </p:sp>
    </p:spTree>
    <p:extLst>
      <p:ext uri="{BB962C8B-B14F-4D97-AF65-F5344CB8AC3E}">
        <p14:creationId xmlns:p14="http://schemas.microsoft.com/office/powerpoint/2010/main" val="542730481"/>
      </p:ext>
    </p:extLst>
  </p:cSld>
  <p:clrMapOvr>
    <a:masterClrMapping/>
  </p:clrMapOvr>
  <mc:AlternateContent xmlns:mc="http://schemas.openxmlformats.org/markup-compatibility/2006" xmlns:p14="http://schemas.microsoft.com/office/powerpoint/2010/main">
    <mc:Choice Requires="p14">
      <p:transition spd="slow" p14:dur="2000" advTm="41396"/>
    </mc:Choice>
    <mc:Fallback xmlns="">
      <p:transition spd="slow" advTm="41396"/>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p:cNvPicPr>
            <a:picLocks noGrp="1" noChangeAspect="1"/>
          </p:cNvPicPr>
          <p:nvPr>
            <p:ph idx="1"/>
          </p:nvPr>
        </p:nvPicPr>
        <p:blipFill rotWithShape="1">
          <a:blip r:embed="rId2">
            <a:extLst>
              <a:ext uri="{28A0092B-C50C-407E-A947-70E740481C1C}">
                <a14:useLocalDpi xmlns:a14="http://schemas.microsoft.com/office/drawing/2010/main" val="0"/>
              </a:ext>
            </a:extLst>
          </a:blip>
          <a:srcRect t="7675"/>
          <a:stretch/>
        </p:blipFill>
        <p:spPr>
          <a:xfrm>
            <a:off x="0" y="836712"/>
            <a:ext cx="9144000" cy="5969848"/>
          </a:xfrm>
        </p:spPr>
      </p:pic>
      <p:sp>
        <p:nvSpPr>
          <p:cNvPr id="4" name="Foliennummernplatzhalter 3"/>
          <p:cNvSpPr>
            <a:spLocks noGrp="1"/>
          </p:cNvSpPr>
          <p:nvPr>
            <p:ph type="sldNum" sz="quarter" idx="12"/>
          </p:nvPr>
        </p:nvSpPr>
        <p:spPr/>
        <p:txBody>
          <a:bodyPr/>
          <a:lstStyle/>
          <a:p>
            <a:pPr>
              <a:defRPr/>
            </a:pPr>
            <a:fld id="{E270FE4C-E118-475B-82AD-4246968C3DE4}" type="slidenum">
              <a:rPr lang="de-DE" smtClean="0"/>
              <a:pPr>
                <a:defRPr/>
              </a:pPr>
              <a:t>5</a:t>
            </a:fld>
            <a:endParaRPr lang="de-DE"/>
          </a:p>
        </p:txBody>
      </p:sp>
      <p:sp>
        <p:nvSpPr>
          <p:cNvPr id="6" name="Rechteck 5"/>
          <p:cNvSpPr/>
          <p:nvPr/>
        </p:nvSpPr>
        <p:spPr>
          <a:xfrm>
            <a:off x="1907704" y="6356350"/>
            <a:ext cx="7056784" cy="215444"/>
          </a:xfrm>
          <a:prstGeom prst="rect">
            <a:avLst/>
          </a:prstGeom>
        </p:spPr>
        <p:txBody>
          <a:bodyPr wrap="square">
            <a:spAutoFit/>
          </a:bodyPr>
          <a:lstStyle/>
          <a:p>
            <a:r>
              <a:rPr lang="de-DE" sz="800" dirty="0">
                <a:effectLst/>
              </a:rPr>
              <a:t>https://reliefweb.int/report/world/global-report-internal-displacement-2023-grid-2023-internal-displacement-and-food-security</a:t>
            </a:r>
          </a:p>
        </p:txBody>
      </p:sp>
      <p:sp>
        <p:nvSpPr>
          <p:cNvPr id="7" name="Titel 1"/>
          <p:cNvSpPr txBox="1">
            <a:spLocks/>
          </p:cNvSpPr>
          <p:nvPr/>
        </p:nvSpPr>
        <p:spPr>
          <a:xfrm>
            <a:off x="457200" y="19108"/>
            <a:ext cx="8229600" cy="582838"/>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de-DE" dirty="0" smtClean="0">
                <a:effectLst/>
              </a:rPr>
              <a:t>Internal </a:t>
            </a:r>
            <a:r>
              <a:rPr lang="de-DE" dirty="0" err="1" smtClean="0">
                <a:effectLst/>
              </a:rPr>
              <a:t>displacement</a:t>
            </a:r>
            <a:endParaRPr lang="de-DE" dirty="0">
              <a:effectLst/>
            </a:endParaRPr>
          </a:p>
        </p:txBody>
      </p:sp>
    </p:spTree>
    <p:extLst>
      <p:ext uri="{BB962C8B-B14F-4D97-AF65-F5344CB8AC3E}">
        <p14:creationId xmlns:p14="http://schemas.microsoft.com/office/powerpoint/2010/main" val="980229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Groups</a:t>
            </a:r>
          </a:p>
        </p:txBody>
      </p:sp>
      <p:sp>
        <p:nvSpPr>
          <p:cNvPr id="3" name="Inhaltsplatzhalter 2"/>
          <p:cNvSpPr>
            <a:spLocks noGrp="1"/>
          </p:cNvSpPr>
          <p:nvPr>
            <p:ph idx="1"/>
          </p:nvPr>
        </p:nvSpPr>
        <p:spPr>
          <a:xfrm>
            <a:off x="435772" y="1589368"/>
            <a:ext cx="5792412" cy="4525963"/>
          </a:xfrm>
        </p:spPr>
        <p:txBody>
          <a:bodyPr>
            <a:normAutofit fontScale="77500" lnSpcReduction="20000"/>
          </a:bodyPr>
          <a:lstStyle/>
          <a:p>
            <a:r>
              <a:rPr lang="en-US" dirty="0"/>
              <a:t>Refugees</a:t>
            </a:r>
          </a:p>
          <a:p>
            <a:pPr lvl="1"/>
            <a:r>
              <a:rPr lang="en-US" dirty="0"/>
              <a:t>Flee their own country</a:t>
            </a:r>
          </a:p>
          <a:p>
            <a:pPr lvl="1"/>
            <a:r>
              <a:rPr lang="en-US" dirty="0"/>
              <a:t>Special protection of “United Nations High Commissioner for Refugees” (UNHCR)</a:t>
            </a:r>
          </a:p>
          <a:p>
            <a:r>
              <a:rPr lang="en-US" dirty="0"/>
              <a:t>Internally displaced persons</a:t>
            </a:r>
          </a:p>
          <a:p>
            <a:pPr lvl="1"/>
            <a:r>
              <a:rPr lang="en-US" dirty="0"/>
              <a:t>leave their homes and livelihoods behind </a:t>
            </a:r>
          </a:p>
          <a:p>
            <a:pPr lvl="1"/>
            <a:r>
              <a:rPr lang="en-US" dirty="0"/>
              <a:t>Remain in own country</a:t>
            </a:r>
          </a:p>
          <a:p>
            <a:r>
              <a:rPr lang="en-US" dirty="0"/>
              <a:t>Residents affected by complex emergencies</a:t>
            </a:r>
          </a:p>
          <a:p>
            <a:pPr lvl="1"/>
            <a:r>
              <a:rPr lang="en-US" dirty="0"/>
              <a:t>non-displaced populations </a:t>
            </a:r>
          </a:p>
          <a:p>
            <a:endParaRPr lang="en-US" dirty="0"/>
          </a:p>
          <a:p>
            <a:pPr marL="0" lvl="0" indent="0" eaLnBrk="0" fontAlgn="base" hangingPunct="0">
              <a:spcBef>
                <a:spcPct val="0"/>
              </a:spcBef>
              <a:spcAft>
                <a:spcPct val="0"/>
              </a:spcAft>
              <a:buNone/>
            </a:pPr>
            <a:r>
              <a:rPr lang="de-DE" altLang="de-DE" sz="1000" dirty="0" err="1">
                <a:latin typeface="Arial" panose="020B0604020202020204" pitchFamily="34" charset="0"/>
              </a:rPr>
              <a:t>Heudtlass</a:t>
            </a:r>
            <a:r>
              <a:rPr lang="de-DE" altLang="de-DE" sz="1000" dirty="0">
                <a:latin typeface="Arial" panose="020B0604020202020204" pitchFamily="34" charset="0"/>
              </a:rPr>
              <a:t>,  </a:t>
            </a:r>
            <a:r>
              <a:rPr lang="de-DE" altLang="de-DE" sz="1000" dirty="0" err="1">
                <a:latin typeface="Arial" panose="020B0604020202020204" pitchFamily="34" charset="0"/>
              </a:rPr>
              <a:t>Speybroeck</a:t>
            </a:r>
            <a:r>
              <a:rPr lang="de-DE" altLang="de-DE" sz="1000" dirty="0">
                <a:latin typeface="Arial" panose="020B0604020202020204" pitchFamily="34" charset="0"/>
              </a:rPr>
              <a:t> &amp;Guha-Sapir (2016)</a:t>
            </a:r>
          </a:p>
          <a:p>
            <a:endParaRPr lang="en-US" dirty="0"/>
          </a:p>
        </p:txBody>
      </p:sp>
      <p:sp>
        <p:nvSpPr>
          <p:cNvPr id="4" name="Foliennummernplatzhalter 3"/>
          <p:cNvSpPr>
            <a:spLocks noGrp="1"/>
          </p:cNvSpPr>
          <p:nvPr>
            <p:ph type="sldNum" sz="quarter" idx="12"/>
          </p:nvPr>
        </p:nvSpPr>
        <p:spPr/>
        <p:txBody>
          <a:bodyPr/>
          <a:lstStyle/>
          <a:p>
            <a:pPr>
              <a:defRPr/>
            </a:pPr>
            <a:fld id="{E270FE4C-E118-475B-82AD-4246968C3DE4}" type="slidenum">
              <a:rPr lang="de-DE" smtClean="0"/>
              <a:pPr>
                <a:defRPr/>
              </a:pPr>
              <a:t>6</a:t>
            </a:fld>
            <a:endParaRPr lang="de-DE"/>
          </a:p>
        </p:txBody>
      </p:sp>
      <p:graphicFrame>
        <p:nvGraphicFramePr>
          <p:cNvPr id="5" name="Diagramm 4"/>
          <p:cNvGraphicFramePr>
            <a:graphicFrameLocks noGrp="1"/>
          </p:cNvGraphicFramePr>
          <p:nvPr>
            <p:extLst/>
          </p:nvPr>
        </p:nvGraphicFramePr>
        <p:xfrm>
          <a:off x="4932040" y="3501008"/>
          <a:ext cx="4295304" cy="29343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75558256"/>
      </p:ext>
    </p:extLst>
  </p:cSld>
  <p:clrMapOvr>
    <a:masterClrMapping/>
  </p:clrMapOvr>
  <mc:AlternateContent xmlns:mc="http://schemas.openxmlformats.org/markup-compatibility/2006" xmlns:p14="http://schemas.microsoft.com/office/powerpoint/2010/main">
    <mc:Choice Requires="p14">
      <p:transition spd="slow" p14:dur="2000" advTm="71418"/>
    </mc:Choice>
    <mc:Fallback xmlns="">
      <p:transition spd="slow" advTm="71418"/>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Health problems</a:t>
            </a:r>
            <a:endParaRPr lang="de-DE" dirty="0"/>
          </a:p>
        </p:txBody>
      </p:sp>
      <p:sp>
        <p:nvSpPr>
          <p:cNvPr id="3" name="Inhaltsplatzhalter 2"/>
          <p:cNvSpPr>
            <a:spLocks noGrp="1"/>
          </p:cNvSpPr>
          <p:nvPr>
            <p:ph idx="1"/>
          </p:nvPr>
        </p:nvSpPr>
        <p:spPr>
          <a:xfrm>
            <a:off x="457200" y="1600200"/>
            <a:ext cx="8229600" cy="5121275"/>
          </a:xfrm>
        </p:spPr>
        <p:txBody>
          <a:bodyPr>
            <a:normAutofit fontScale="62500" lnSpcReduction="20000"/>
          </a:bodyPr>
          <a:lstStyle/>
          <a:p>
            <a:pPr lvl="0"/>
            <a:r>
              <a:rPr lang="en-US" dirty="0"/>
              <a:t>Violence</a:t>
            </a:r>
          </a:p>
          <a:p>
            <a:pPr lvl="1"/>
            <a:r>
              <a:rPr lang="en-US" dirty="0"/>
              <a:t>War</a:t>
            </a:r>
          </a:p>
          <a:p>
            <a:pPr lvl="1"/>
            <a:r>
              <a:rPr lang="en-US" dirty="0"/>
              <a:t>genocide</a:t>
            </a:r>
          </a:p>
          <a:p>
            <a:pPr lvl="0"/>
            <a:r>
              <a:rPr lang="en-US" dirty="0"/>
              <a:t>Non-violence (more fatality than violence)</a:t>
            </a:r>
          </a:p>
          <a:p>
            <a:pPr lvl="1"/>
            <a:r>
              <a:rPr lang="en-US" dirty="0"/>
              <a:t>Poor public health support, </a:t>
            </a:r>
            <a:endParaRPr lang="de-DE" dirty="0"/>
          </a:p>
          <a:p>
            <a:pPr lvl="2"/>
            <a:r>
              <a:rPr lang="en-US" dirty="0"/>
              <a:t>E.g. vaccination coverage</a:t>
            </a:r>
            <a:endParaRPr lang="de-DE" dirty="0"/>
          </a:p>
          <a:p>
            <a:pPr lvl="1"/>
            <a:r>
              <a:rPr lang="en-US" dirty="0"/>
              <a:t>Shelter and sanitation</a:t>
            </a:r>
            <a:endParaRPr lang="de-DE" dirty="0"/>
          </a:p>
          <a:p>
            <a:pPr lvl="1"/>
            <a:r>
              <a:rPr lang="en-US" dirty="0"/>
              <a:t>Nutrition, lack of access to food and water</a:t>
            </a:r>
            <a:endParaRPr lang="de-DE" dirty="0"/>
          </a:p>
          <a:p>
            <a:pPr lvl="2"/>
            <a:r>
              <a:rPr lang="en-US" dirty="0"/>
              <a:t>E.g. anemia</a:t>
            </a:r>
            <a:endParaRPr lang="de-DE" dirty="0"/>
          </a:p>
          <a:p>
            <a:pPr lvl="1"/>
            <a:r>
              <a:rPr lang="en-US" dirty="0"/>
              <a:t>Availability of medication</a:t>
            </a:r>
            <a:endParaRPr lang="de-DE" dirty="0"/>
          </a:p>
          <a:p>
            <a:pPr lvl="2"/>
            <a:r>
              <a:rPr lang="en-US" dirty="0"/>
              <a:t>E.g. anti-diabetic drugs</a:t>
            </a:r>
            <a:endParaRPr lang="de-DE" dirty="0"/>
          </a:p>
          <a:p>
            <a:pPr lvl="1"/>
            <a:r>
              <a:rPr lang="en-US" dirty="0"/>
              <a:t>Stress and mental diseases</a:t>
            </a:r>
            <a:endParaRPr lang="de-DE" dirty="0"/>
          </a:p>
          <a:p>
            <a:pPr lvl="1"/>
            <a:r>
              <a:rPr lang="en-US" dirty="0"/>
              <a:t>Birth-giving and contraceptives</a:t>
            </a:r>
            <a:endParaRPr lang="de-DE" dirty="0"/>
          </a:p>
          <a:p>
            <a:pPr lvl="1"/>
            <a:r>
              <a:rPr lang="en-US" dirty="0"/>
              <a:t>Cardiovascular diseases</a:t>
            </a:r>
            <a:endParaRPr lang="de-DE" dirty="0"/>
          </a:p>
          <a:p>
            <a:pPr lvl="1"/>
            <a:r>
              <a:rPr lang="en-US" dirty="0"/>
              <a:t>Communicable Diseases</a:t>
            </a:r>
            <a:endParaRPr lang="de-DE" dirty="0"/>
          </a:p>
          <a:p>
            <a:pPr lvl="2"/>
            <a:r>
              <a:rPr lang="en-US" dirty="0"/>
              <a:t>E.g. TB, STDs, parasitic infections, worm infections</a:t>
            </a:r>
          </a:p>
          <a:p>
            <a:r>
              <a:rPr lang="en-US" dirty="0"/>
              <a:t>NB: The majority of refugees does not live in camps but (illegally) in cities</a:t>
            </a:r>
            <a:endParaRPr lang="de-DE" dirty="0"/>
          </a:p>
          <a:p>
            <a:endParaRPr lang="de-DE" dirty="0"/>
          </a:p>
        </p:txBody>
      </p:sp>
      <p:sp>
        <p:nvSpPr>
          <p:cNvPr id="4" name="Foliennummernplatzhalter 3"/>
          <p:cNvSpPr>
            <a:spLocks noGrp="1"/>
          </p:cNvSpPr>
          <p:nvPr>
            <p:ph type="sldNum" sz="quarter" idx="12"/>
          </p:nvPr>
        </p:nvSpPr>
        <p:spPr/>
        <p:txBody>
          <a:bodyPr/>
          <a:lstStyle/>
          <a:p>
            <a:pPr>
              <a:defRPr/>
            </a:pPr>
            <a:fld id="{E270FE4C-E118-475B-82AD-4246968C3DE4}" type="slidenum">
              <a:rPr lang="de-DE" smtClean="0"/>
              <a:pPr>
                <a:defRPr/>
              </a:pPr>
              <a:t>7</a:t>
            </a:fld>
            <a:endParaRPr lang="de-DE"/>
          </a:p>
        </p:txBody>
      </p:sp>
    </p:spTree>
    <p:extLst>
      <p:ext uri="{BB962C8B-B14F-4D97-AF65-F5344CB8AC3E}">
        <p14:creationId xmlns:p14="http://schemas.microsoft.com/office/powerpoint/2010/main" val="3950492344"/>
      </p:ext>
    </p:extLst>
  </p:cSld>
  <p:clrMapOvr>
    <a:masterClrMapping/>
  </p:clrMapOvr>
  <mc:AlternateContent xmlns:mc="http://schemas.openxmlformats.org/markup-compatibility/2006" xmlns:p14="http://schemas.microsoft.com/office/powerpoint/2010/main">
    <mc:Choice Requires="p14">
      <p:transition spd="slow" p14:dur="2000" advTm="207721"/>
    </mc:Choice>
    <mc:Fallback xmlns="">
      <p:transition spd="slow" advTm="207721"/>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a:t>Excess mortality in humanitarian emergencies </a:t>
            </a:r>
            <a:endParaRPr lang="de-DE" dirty="0"/>
          </a:p>
        </p:txBody>
      </p:sp>
      <p:sp>
        <p:nvSpPr>
          <p:cNvPr id="4" name="Foliennummernplatzhalter 3"/>
          <p:cNvSpPr>
            <a:spLocks noGrp="1"/>
          </p:cNvSpPr>
          <p:nvPr>
            <p:ph type="sldNum" sz="quarter" idx="12"/>
          </p:nvPr>
        </p:nvSpPr>
        <p:spPr/>
        <p:txBody>
          <a:bodyPr/>
          <a:lstStyle/>
          <a:p>
            <a:pPr>
              <a:defRPr/>
            </a:pPr>
            <a:fld id="{E270FE4C-E118-475B-82AD-4246968C3DE4}" type="slidenum">
              <a:rPr lang="de-DE" smtClean="0"/>
              <a:pPr>
                <a:defRPr/>
              </a:pPr>
              <a:t>8</a:t>
            </a:fld>
            <a:endParaRPr lang="de-DE"/>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2022852"/>
            <a:ext cx="5256584" cy="4698623"/>
          </a:xfrm>
          <a:prstGeom prst="rect">
            <a:avLst/>
          </a:prstGeom>
        </p:spPr>
      </p:pic>
      <p:sp>
        <p:nvSpPr>
          <p:cNvPr id="6" name="Abgerundete rechteckige Legende 5"/>
          <p:cNvSpPr/>
          <p:nvPr/>
        </p:nvSpPr>
        <p:spPr>
          <a:xfrm>
            <a:off x="6444208" y="6021288"/>
            <a:ext cx="2667380" cy="802708"/>
          </a:xfrm>
          <a:prstGeom prst="wedgeRoundRectCallout">
            <a:avLst>
              <a:gd name="adj1" fmla="val -108950"/>
              <a:gd name="adj2" fmla="val 2882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emergency death rates / baseline death rates </a:t>
            </a:r>
            <a:endParaRPr lang="de-DE" dirty="0"/>
          </a:p>
        </p:txBody>
      </p:sp>
      <p:sp>
        <p:nvSpPr>
          <p:cNvPr id="7" name="Abgerundete rechteckige Legende 6"/>
          <p:cNvSpPr/>
          <p:nvPr/>
        </p:nvSpPr>
        <p:spPr>
          <a:xfrm>
            <a:off x="6443305" y="4869160"/>
            <a:ext cx="2667380" cy="802708"/>
          </a:xfrm>
          <a:prstGeom prst="wedgeRoundRectCallout">
            <a:avLst>
              <a:gd name="adj1" fmla="val -93103"/>
              <a:gd name="adj2" fmla="val -556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Refugees: no significant additional mortality</a:t>
            </a:r>
            <a:endParaRPr lang="de-DE" dirty="0"/>
          </a:p>
        </p:txBody>
      </p:sp>
      <p:sp>
        <p:nvSpPr>
          <p:cNvPr id="8" name="Abgerundete rechteckige Legende 7"/>
          <p:cNvSpPr/>
          <p:nvPr/>
        </p:nvSpPr>
        <p:spPr>
          <a:xfrm>
            <a:off x="6315364" y="3688570"/>
            <a:ext cx="2667380" cy="802708"/>
          </a:xfrm>
          <a:prstGeom prst="wedgeRoundRectCallout">
            <a:avLst>
              <a:gd name="adj1" fmla="val -89869"/>
              <a:gd name="adj2" fmla="val -19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IDP: highly significant additional mortality</a:t>
            </a:r>
            <a:endParaRPr lang="de-DE" dirty="0"/>
          </a:p>
        </p:txBody>
      </p:sp>
      <p:sp>
        <p:nvSpPr>
          <p:cNvPr id="10" name="Abgerundete rechteckige Legende 9"/>
          <p:cNvSpPr/>
          <p:nvPr/>
        </p:nvSpPr>
        <p:spPr>
          <a:xfrm>
            <a:off x="6417978" y="2507980"/>
            <a:ext cx="2667380" cy="802708"/>
          </a:xfrm>
          <a:prstGeom prst="wedgeRoundRectCallout">
            <a:avLst>
              <a:gd name="adj1" fmla="val -89869"/>
              <a:gd name="adj2" fmla="val -19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residents: significant additional mortality</a:t>
            </a:r>
            <a:endParaRPr lang="de-DE" dirty="0"/>
          </a:p>
        </p:txBody>
      </p:sp>
      <p:sp>
        <p:nvSpPr>
          <p:cNvPr id="3" name="Inhaltsplatzhalter 2"/>
          <p:cNvSpPr>
            <a:spLocks noGrp="1"/>
          </p:cNvSpPr>
          <p:nvPr>
            <p:ph idx="1"/>
          </p:nvPr>
        </p:nvSpPr>
        <p:spPr>
          <a:xfrm>
            <a:off x="457200" y="1417638"/>
            <a:ext cx="8229600" cy="4708525"/>
          </a:xfrm>
        </p:spPr>
        <p:txBody>
          <a:bodyPr/>
          <a:lstStyle/>
          <a:p>
            <a:r>
              <a:rPr lang="de-DE" dirty="0"/>
              <a:t>EMR=</a:t>
            </a:r>
            <a:r>
              <a:rPr lang="en-US" dirty="0"/>
              <a:t>emergency death rates / baseline death rates </a:t>
            </a:r>
            <a:endParaRPr lang="de-DE" dirty="0"/>
          </a:p>
        </p:txBody>
      </p:sp>
    </p:spTree>
    <p:extLst>
      <p:ext uri="{BB962C8B-B14F-4D97-AF65-F5344CB8AC3E}">
        <p14:creationId xmlns:p14="http://schemas.microsoft.com/office/powerpoint/2010/main" val="2218532156"/>
      </p:ext>
    </p:extLst>
  </p:cSld>
  <p:clrMapOvr>
    <a:masterClrMapping/>
  </p:clrMapOvr>
  <mc:AlternateContent xmlns:mc="http://schemas.openxmlformats.org/markup-compatibility/2006" xmlns:p14="http://schemas.microsoft.com/office/powerpoint/2010/main">
    <mc:Choice Requires="p14">
      <p:transition spd="slow" p14:dur="2000" advTm="112310"/>
    </mc:Choice>
    <mc:Fallback xmlns="">
      <p:transition spd="slow" advTm="11231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5" name="Inhaltsplatzhalt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2915816" cy="2144246"/>
          </a:xfrm>
        </p:spPr>
      </p:pic>
      <p:sp>
        <p:nvSpPr>
          <p:cNvPr id="4" name="Foliennummernplatzhalter 3"/>
          <p:cNvSpPr>
            <a:spLocks noGrp="1"/>
          </p:cNvSpPr>
          <p:nvPr>
            <p:ph type="sldNum" sz="quarter" idx="12"/>
          </p:nvPr>
        </p:nvSpPr>
        <p:spPr/>
        <p:txBody>
          <a:bodyPr/>
          <a:lstStyle/>
          <a:p>
            <a:pPr>
              <a:defRPr/>
            </a:pPr>
            <a:fld id="{E270FE4C-E118-475B-82AD-4246968C3DE4}" type="slidenum">
              <a:rPr lang="de-DE" smtClean="0"/>
              <a:pPr>
                <a:defRPr/>
              </a:pPr>
              <a:t>9</a:t>
            </a:fld>
            <a:endParaRPr lang="de-DE"/>
          </a:p>
        </p:txBody>
      </p:sp>
      <p:pic>
        <p:nvPicPr>
          <p:cNvPr id="6" name="Grafik 5"/>
          <p:cNvPicPr/>
          <p:nvPr/>
        </p:nvPicPr>
        <p:blipFill rotWithShape="1">
          <a:blip r:embed="rId3"/>
          <a:srcRect l="14036" t="27758" r="38669" b="34562"/>
          <a:stretch/>
        </p:blipFill>
        <p:spPr bwMode="auto">
          <a:xfrm>
            <a:off x="2890664" y="10308"/>
            <a:ext cx="3337520" cy="2133939"/>
          </a:xfrm>
          <a:prstGeom prst="rect">
            <a:avLst/>
          </a:prstGeom>
          <a:ln>
            <a:noFill/>
          </a:ln>
          <a:extLst>
            <a:ext uri="{53640926-AAD7-44D8-BBD7-CCE9431645EC}">
              <a14:shadowObscured xmlns:a14="http://schemas.microsoft.com/office/drawing/2010/main"/>
            </a:ext>
          </a:extLst>
        </p:spPr>
      </p:pic>
      <p:pic>
        <p:nvPicPr>
          <p:cNvPr id="8" name="Grafi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0467" y="4450100"/>
            <a:ext cx="4283968" cy="2407900"/>
          </a:xfrm>
          <a:prstGeom prst="rect">
            <a:avLst/>
          </a:prstGeom>
        </p:spPr>
      </p:pic>
      <p:pic>
        <p:nvPicPr>
          <p:cNvPr id="9" name="Grafik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191" y="4764246"/>
            <a:ext cx="4832275" cy="2188979"/>
          </a:xfrm>
          <a:prstGeom prst="rect">
            <a:avLst/>
          </a:prstGeom>
        </p:spPr>
      </p:pic>
      <p:pic>
        <p:nvPicPr>
          <p:cNvPr id="10" name="Grafik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8184" y="-30670"/>
            <a:ext cx="3142841" cy="2407900"/>
          </a:xfrm>
          <a:prstGeom prst="rect">
            <a:avLst/>
          </a:prstGeom>
        </p:spPr>
      </p:pic>
      <p:pic>
        <p:nvPicPr>
          <p:cNvPr id="7" name="Grafik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96450" y="2126405"/>
            <a:ext cx="4357094" cy="2448272"/>
          </a:xfrm>
          <a:prstGeom prst="rect">
            <a:avLst/>
          </a:prstGeom>
        </p:spPr>
      </p:pic>
      <p:sp>
        <p:nvSpPr>
          <p:cNvPr id="11" name="Inhaltsplatzhalter 2"/>
          <p:cNvSpPr txBox="1">
            <a:spLocks/>
          </p:cNvSpPr>
          <p:nvPr/>
        </p:nvSpPr>
        <p:spPr>
          <a:xfrm>
            <a:off x="107504" y="2185225"/>
            <a:ext cx="2288946" cy="2467911"/>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pPr>
            <a:r>
              <a:rPr lang="en-US" dirty="0">
                <a:effectLst/>
              </a:rPr>
              <a:t>Refugees in camps are in the focus of international aid – but not worst problem</a:t>
            </a:r>
          </a:p>
        </p:txBody>
      </p:sp>
      <p:sp>
        <p:nvSpPr>
          <p:cNvPr id="12" name="Inhaltsplatzhalter 2"/>
          <p:cNvSpPr txBox="1">
            <a:spLocks/>
          </p:cNvSpPr>
          <p:nvPr/>
        </p:nvSpPr>
        <p:spPr>
          <a:xfrm>
            <a:off x="6917811" y="2248547"/>
            <a:ext cx="2288946" cy="2467911"/>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pPr>
            <a:r>
              <a:rPr lang="en-US" sz="2000" dirty="0">
                <a:effectLst/>
              </a:rPr>
              <a:t>Internally displaced persons and in particular population residing in emergency situations are the main problems – unaddressed. </a:t>
            </a:r>
          </a:p>
        </p:txBody>
      </p:sp>
    </p:spTree>
    <p:extLst>
      <p:ext uri="{BB962C8B-B14F-4D97-AF65-F5344CB8AC3E}">
        <p14:creationId xmlns:p14="http://schemas.microsoft.com/office/powerpoint/2010/main" val="911353646"/>
      </p:ext>
    </p:extLst>
  </p:cSld>
  <p:clrMapOvr>
    <a:masterClrMapping/>
  </p:clrMapOvr>
  <mc:AlternateContent xmlns:mc="http://schemas.openxmlformats.org/markup-compatibility/2006" xmlns:p14="http://schemas.microsoft.com/office/powerpoint/2010/main">
    <mc:Choice Requires="p14">
      <p:transition spd="slow" p14:dur="2000" advTm="33181"/>
    </mc:Choice>
    <mc:Fallback xmlns="">
      <p:transition spd="slow" advTm="33181"/>
    </mc:Fallback>
  </mc:AlternateContent>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1160</Words>
  <Application>Microsoft Office PowerPoint</Application>
  <PresentationFormat>Bildschirmpräsentation (4:3)</PresentationFormat>
  <Paragraphs>269</Paragraphs>
  <Slides>24</Slides>
  <Notes>4</Notes>
  <HiddenSlides>0</HiddenSlides>
  <MMClips>0</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2</vt:i4>
      </vt:variant>
      <vt:variant>
        <vt:lpstr>Folientitel</vt:lpstr>
      </vt:variant>
      <vt:variant>
        <vt:i4>24</vt:i4>
      </vt:variant>
    </vt:vector>
  </HeadingPairs>
  <TitlesOfParts>
    <vt:vector size="33" baseType="lpstr">
      <vt:lpstr>Arial</vt:lpstr>
      <vt:lpstr>Bookman Old Style</vt:lpstr>
      <vt:lpstr>Calibri</vt:lpstr>
      <vt:lpstr>Tahoma</vt:lpstr>
      <vt:lpstr>Times New Roman</vt:lpstr>
      <vt:lpstr>Wingdings</vt:lpstr>
      <vt:lpstr>Larissa</vt:lpstr>
      <vt:lpstr>Arbeitsblatt</vt:lpstr>
      <vt:lpstr>Picture</vt:lpstr>
      <vt:lpstr>International Health Care Management II Part 1.2-5</vt:lpstr>
      <vt:lpstr>Risk Factors</vt:lpstr>
      <vt:lpstr>1.2.5. Health in Unstable Populations</vt:lpstr>
      <vt:lpstr>Refugees: hosting countries</vt:lpstr>
      <vt:lpstr>PowerPoint-Präsentation</vt:lpstr>
      <vt:lpstr>Groups</vt:lpstr>
      <vt:lpstr>Health problems</vt:lpstr>
      <vt:lpstr>Excess mortality in humanitarian emergencies </vt:lpstr>
      <vt:lpstr>PowerPoint-Präsentation</vt:lpstr>
      <vt:lpstr>1.2.6 Health and Health Care in Megacities</vt:lpstr>
      <vt:lpstr>Urbanization in Least Developed Countries</vt:lpstr>
      <vt:lpstr>„Urban Penalty“</vt:lpstr>
      <vt:lpstr>PowerPoint-Präsentation</vt:lpstr>
      <vt:lpstr>Mega-City</vt:lpstr>
      <vt:lpstr>Development of Population of Selected Cities, 1950-2023</vt:lpstr>
      <vt:lpstr>Mega-Cities in low and lower middle income countries</vt:lpstr>
      <vt:lpstr>Health Promotion: here?</vt:lpstr>
      <vt:lpstr>PowerPoint-Präsentation</vt:lpstr>
      <vt:lpstr>PowerPoint-Präsentation</vt:lpstr>
      <vt:lpstr>Diseases of Higher Prevalence in Megacities</vt:lpstr>
      <vt:lpstr>PowerPoint-Präsentation</vt:lpstr>
      <vt:lpstr>Air-Quality Index (AQI US) Cities Ranking</vt:lpstr>
      <vt:lpstr>Problems in Slums</vt:lpstr>
      <vt:lpstr>Risk Factors</vt:lpstr>
    </vt:vector>
  </TitlesOfParts>
  <Company>ATHOEG Klinikum HD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Grundlagen der Gesundheitsökonomik</dc:title>
  <dc:creator>SteffenF</dc:creator>
  <cp:lastModifiedBy>Steffen Flessa</cp:lastModifiedBy>
  <cp:revision>409</cp:revision>
  <cp:lastPrinted>1601-01-01T00:00:00Z</cp:lastPrinted>
  <dcterms:created xsi:type="dcterms:W3CDTF">2003-05-27T08:12:45Z</dcterms:created>
  <dcterms:modified xsi:type="dcterms:W3CDTF">2023-07-13T08:08:42Z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6</vt:i4>
  </property>
</Properties>
</file>