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7"/>
  </p:notesMasterIdLst>
  <p:sldIdLst>
    <p:sldId id="503" r:id="rId2"/>
    <p:sldId id="821" r:id="rId3"/>
    <p:sldId id="481" r:id="rId4"/>
    <p:sldId id="482" r:id="rId5"/>
    <p:sldId id="484" r:id="rId6"/>
    <p:sldId id="485" r:id="rId7"/>
    <p:sldId id="673" r:id="rId8"/>
    <p:sldId id="674" r:id="rId9"/>
    <p:sldId id="675" r:id="rId10"/>
    <p:sldId id="676" r:id="rId11"/>
    <p:sldId id="790" r:id="rId12"/>
    <p:sldId id="791" r:id="rId13"/>
    <p:sldId id="486" r:id="rId14"/>
    <p:sldId id="487" r:id="rId15"/>
    <p:sldId id="488" r:id="rId16"/>
    <p:sldId id="489" r:id="rId17"/>
    <p:sldId id="823" r:id="rId18"/>
    <p:sldId id="824" r:id="rId19"/>
    <p:sldId id="825" r:id="rId20"/>
    <p:sldId id="671" r:id="rId21"/>
    <p:sldId id="777" r:id="rId22"/>
    <p:sldId id="826" r:id="rId23"/>
    <p:sldId id="786" r:id="rId24"/>
    <p:sldId id="787" r:id="rId25"/>
    <p:sldId id="788" r:id="rId26"/>
    <p:sldId id="780" r:id="rId27"/>
    <p:sldId id="779" r:id="rId28"/>
    <p:sldId id="808" r:id="rId29"/>
    <p:sldId id="827" r:id="rId30"/>
    <p:sldId id="807" r:id="rId31"/>
    <p:sldId id="696" r:id="rId32"/>
    <p:sldId id="697" r:id="rId33"/>
    <p:sldId id="672" r:id="rId34"/>
    <p:sldId id="501" r:id="rId35"/>
    <p:sldId id="828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66"/>
    <a:srgbClr val="CC0000"/>
    <a:srgbClr val="990033"/>
    <a:srgbClr val="000000"/>
    <a:srgbClr val="CC9900"/>
    <a:srgbClr val="FFFFCC"/>
    <a:srgbClr val="FFFF99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6" autoAdjust="0"/>
    <p:restoredTop sz="95819" autoAdjust="0"/>
  </p:normalViewPr>
  <p:slideViewPr>
    <p:cSldViewPr>
      <p:cViewPr varScale="1">
        <p:scale>
          <a:sx n="95" d="100"/>
          <a:sy n="95" d="100"/>
        </p:scale>
        <p:origin x="10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Japan</c:v>
                </c:pt>
                <c:pt idx="2">
                  <c:v>Germany</c:v>
                </c:pt>
                <c:pt idx="3">
                  <c:v>China</c:v>
                </c:pt>
                <c:pt idx="4">
                  <c:v>France</c:v>
                </c:pt>
                <c:pt idx="5">
                  <c:v>United Kingdom</c:v>
                </c:pt>
                <c:pt idx="6">
                  <c:v>Switzerland</c:v>
                </c:pt>
                <c:pt idx="7">
                  <c:v>Canada</c:v>
                </c:pt>
                <c:pt idx="8">
                  <c:v>Italy</c:v>
                </c:pt>
                <c:pt idx="9">
                  <c:v>Netherlands</c:v>
                </c:pt>
                <c:pt idx="10">
                  <c:v>Australia</c:v>
                </c:pt>
                <c:pt idx="11">
                  <c:v>India</c:v>
                </c:pt>
                <c:pt idx="12">
                  <c:v>South Korea</c:v>
                </c:pt>
                <c:pt idx="13">
                  <c:v>Spain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5909</c:v>
                </c:pt>
                <c:pt idx="1">
                  <c:v>3387</c:v>
                </c:pt>
                <c:pt idx="2">
                  <c:v>1466</c:v>
                </c:pt>
                <c:pt idx="3">
                  <c:v>1317</c:v>
                </c:pt>
                <c:pt idx="4">
                  <c:v>702</c:v>
                </c:pt>
                <c:pt idx="5">
                  <c:v>591</c:v>
                </c:pt>
                <c:pt idx="6">
                  <c:v>438</c:v>
                </c:pt>
                <c:pt idx="7">
                  <c:v>392</c:v>
                </c:pt>
                <c:pt idx="8">
                  <c:v>298</c:v>
                </c:pt>
                <c:pt idx="9">
                  <c:v>287</c:v>
                </c:pt>
                <c:pt idx="10">
                  <c:v>284</c:v>
                </c:pt>
                <c:pt idx="11">
                  <c:v>263</c:v>
                </c:pt>
                <c:pt idx="12">
                  <c:v>243</c:v>
                </c:pt>
                <c:pt idx="13">
                  <c:v>235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8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USA</c:v>
                </c:pt>
                <c:pt idx="1">
                  <c:v>Japan</c:v>
                </c:pt>
                <c:pt idx="2">
                  <c:v>Germany</c:v>
                </c:pt>
                <c:pt idx="3">
                  <c:v>China</c:v>
                </c:pt>
                <c:pt idx="4">
                  <c:v>France</c:v>
                </c:pt>
                <c:pt idx="5">
                  <c:v>United Kingdom</c:v>
                </c:pt>
                <c:pt idx="6">
                  <c:v>Switzerland</c:v>
                </c:pt>
                <c:pt idx="7">
                  <c:v>Canada</c:v>
                </c:pt>
                <c:pt idx="8">
                  <c:v>Italy</c:v>
                </c:pt>
                <c:pt idx="9">
                  <c:v>Netherlands</c:v>
                </c:pt>
                <c:pt idx="10">
                  <c:v>Australia</c:v>
                </c:pt>
                <c:pt idx="11">
                  <c:v>India</c:v>
                </c:pt>
                <c:pt idx="12">
                  <c:v>South Korea</c:v>
                </c:pt>
                <c:pt idx="13">
                  <c:v>Spain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5322</c:v>
                </c:pt>
                <c:pt idx="1">
                  <c:v>3151</c:v>
                </c:pt>
                <c:pt idx="2">
                  <c:v>1350</c:v>
                </c:pt>
                <c:pt idx="3">
                  <c:v>1189</c:v>
                </c:pt>
                <c:pt idx="4">
                  <c:v>635</c:v>
                </c:pt>
                <c:pt idx="5">
                  <c:v>556</c:v>
                </c:pt>
                <c:pt idx="6">
                  <c:v>384</c:v>
                </c:pt>
                <c:pt idx="7">
                  <c:v>362</c:v>
                </c:pt>
                <c:pt idx="8">
                  <c:v>275</c:v>
                </c:pt>
                <c:pt idx="9">
                  <c:v>259</c:v>
                </c:pt>
                <c:pt idx="10">
                  <c:v>266</c:v>
                </c:pt>
                <c:pt idx="11">
                  <c:v>256</c:v>
                </c:pt>
                <c:pt idx="12">
                  <c:v>235</c:v>
                </c:pt>
                <c:pt idx="13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749454784"/>
        <c:axId val="749450864"/>
      </c:barChart>
      <c:catAx>
        <c:axId val="749454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525">
            <a:solidFill>
              <a:srgbClr val="2F2F2F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749450864"/>
        <c:crosses val="autoZero"/>
        <c:auto val="0"/>
        <c:lblAlgn val="ctr"/>
        <c:lblOffset val="100"/>
        <c:noMultiLvlLbl val="0"/>
      </c:catAx>
      <c:valAx>
        <c:axId val="749450864"/>
        <c:scaling>
          <c:orientation val="minMax"/>
          <c:min val="0"/>
        </c:scaling>
        <c:delete val="0"/>
        <c:axPos val="t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74945478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A9E32-65FB-49F6-812C-4F3CF545DC16}" type="slidenum">
              <a:rPr lang="de-DE"/>
              <a:pPr/>
              <a:t>7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1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0EC4-66B7-444A-B35C-87A1AD43ECE6}" type="slidenum">
              <a:rPr lang="de-DE"/>
              <a:pPr/>
              <a:t>8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4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63B55-DD0D-4F61-82FF-D7C46D4C754A}" type="slidenum">
              <a:rPr lang="de-DE"/>
              <a:pPr/>
              <a:t>9</a:t>
            </a:fld>
            <a:endParaRPr 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16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6E348-5EDE-4C71-B078-8D7B0776177C}" type="slidenum">
              <a:rPr lang="de-DE"/>
              <a:pPr/>
              <a:t>10</a:t>
            </a:fld>
            <a:endParaRPr lang="de-DE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11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F0A66-1E8B-4978-9D5C-F10BF38492CE}" type="slidenum">
              <a:rPr lang="de-DE"/>
              <a:pPr/>
              <a:t>20</a:t>
            </a:fld>
            <a:endParaRPr lang="de-DE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38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13.07.2023</a:t>
            </a:fld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76806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-Arbeitsblat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#_ENREF_36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://www.statista.com/statistics/263491/countries-with-the-most-millionair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1.3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4149725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Fleßa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9"/>
    </mc:Choice>
    <mc:Fallback xmlns="">
      <p:transition spd="slow" advTm="68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41490"/>
              </p:ext>
            </p:extLst>
          </p:nvPr>
        </p:nvGraphicFramePr>
        <p:xfrm>
          <a:off x="0" y="838200"/>
          <a:ext cx="9117013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Arbeitsblatt" r:id="rId4" imgW="9734608" imgH="6353157" progId="Excel.Sheet.8">
                  <p:embed/>
                </p:oleObj>
              </mc:Choice>
              <mc:Fallback>
                <p:oleObj name="Arbeitsblatt" r:id="rId4" imgW="9734608" imgH="6353157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117013" cy="59547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8179" name="Rectangle 3"/>
          <p:cNvSpPr>
            <a:spLocks noChangeArrowheads="1"/>
          </p:cNvSpPr>
          <p:nvPr/>
        </p:nvSpPr>
        <p:spPr bwMode="auto">
          <a:xfrm>
            <a:off x="971600" y="0"/>
            <a:ext cx="7416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>
                <a:effectLst/>
              </a:rPr>
              <a:t>Catchment Area </a:t>
            </a:r>
            <a:r>
              <a:rPr lang="en-US" sz="2800" dirty="0" err="1">
                <a:effectLst/>
              </a:rPr>
              <a:t>Thikai</a:t>
            </a:r>
            <a:r>
              <a:rPr lang="en-US" sz="2800" dirty="0">
                <a:effectLst/>
              </a:rPr>
              <a:t> </a:t>
            </a:r>
            <a:r>
              <a:rPr lang="en-US" sz="2800">
                <a:effectLst/>
              </a:rPr>
              <a:t>Health Centre, </a:t>
            </a:r>
            <a:r>
              <a:rPr lang="en-US" sz="2800" dirty="0">
                <a:effectLst/>
              </a:rPr>
              <a:t>Kenya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1"/>
    </mc:Choice>
    <mc:Fallback xmlns="">
      <p:transition spd="slow" advTm="486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151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de-DE" dirty="0"/>
              <a:t>Health Care in </a:t>
            </a:r>
            <a:r>
              <a:rPr lang="de-DE"/>
              <a:t>Balkh Province, </a:t>
            </a:r>
            <a:r>
              <a:rPr lang="de-DE" dirty="0"/>
              <a:t>Afghanistan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13378" t="9855" r="10685" b="5085"/>
          <a:stretch/>
        </p:blipFill>
        <p:spPr bwMode="auto">
          <a:xfrm>
            <a:off x="395536" y="1124745"/>
            <a:ext cx="8640960" cy="5739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73"/>
    </mc:Choice>
    <mc:Fallback xmlns="">
      <p:transition spd="slow" advTm="399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Travel time </a:t>
            </a:r>
            <a:r>
              <a:rPr lang="de-DE" dirty="0" err="1"/>
              <a:t>to</a:t>
            </a:r>
            <a:r>
              <a:rPr lang="de-DE" dirty="0"/>
              <a:t> Balkh </a:t>
            </a:r>
            <a:r>
              <a:rPr lang="de-DE" u="sng" dirty="0"/>
              <a:t>Provincial</a:t>
            </a:r>
            <a:r>
              <a:rPr lang="de-DE" dirty="0"/>
              <a:t> Hospital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9278"/>
              </p:ext>
            </p:extLst>
          </p:nvPr>
        </p:nvGraphicFramePr>
        <p:xfrm>
          <a:off x="30547" y="1916832"/>
          <a:ext cx="9075965" cy="494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Arbeitsblatt" r:id="rId4" imgW="6886462" imgH="3762334" progId="Excel.Sheet.12">
                  <p:embed/>
                </p:oleObj>
              </mc:Choice>
              <mc:Fallback>
                <p:oleObj name="Arbeitsblatt" r:id="rId4" imgW="6886462" imgH="376233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7" y="1916832"/>
                        <a:ext cx="9075965" cy="4941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4"/>
    </mc:Choice>
    <mc:Fallback xmlns="">
      <p:transition spd="slow" advTm="3183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435100" eaLnBrk="1" hangingPunct="1"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1.3.2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Price Elasticity and Insurance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Procedure: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Economic basics implied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/>
              <a:t>Here: exceptions</a:t>
            </a:r>
          </a:p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To Repeat: Definition of Elasticity</a:t>
            </a:r>
            <a:r>
              <a:rPr lang="en-US" sz="2800" dirty="0"/>
              <a:t> </a:t>
            </a:r>
          </a:p>
          <a:p>
            <a:pPr lvl="1" eaLnBrk="1" hangingPunct="1">
              <a:defRPr/>
            </a:pPr>
            <a:r>
              <a:rPr lang="en-US" sz="2400" dirty="0"/>
              <a:t>Price Elasticity</a:t>
            </a:r>
          </a:p>
          <a:p>
            <a:pPr lvl="1" eaLnBrk="1" hangingPunct="1">
              <a:defRPr/>
            </a:pPr>
            <a:r>
              <a:rPr lang="en-US" sz="2400" dirty="0"/>
              <a:t>Cross-Price Elasticity</a:t>
            </a:r>
          </a:p>
          <a:p>
            <a:pPr lvl="1" eaLnBrk="1" hangingPunct="1">
              <a:defRPr/>
            </a:pPr>
            <a:r>
              <a:rPr lang="en-US" sz="2400" dirty="0"/>
              <a:t>Income Elasticity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2"/>
    </mc:Choice>
    <mc:Fallback xmlns="">
      <p:transition spd="slow" advTm="547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Occupancy and Fees of 24 Church Hospitals</a:t>
            </a:r>
            <a:endParaRPr lang="en-US" sz="4000" dirty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05908"/>
              </p:ext>
            </p:extLst>
          </p:nvPr>
        </p:nvGraphicFramePr>
        <p:xfrm>
          <a:off x="285750" y="1844675"/>
          <a:ext cx="8320088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Arbeitsblatt" r:id="rId3" imgW="2971779" imgH="1428758" progId="Excel.Sheet.8">
                  <p:embed/>
                </p:oleObj>
              </mc:Choice>
              <mc:Fallback>
                <p:oleObj name="Arbeitsblatt" r:id="rId3" imgW="2971779" imgH="1428758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844675"/>
                        <a:ext cx="8320088" cy="4232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44"/>
    </mc:Choice>
    <mc:Fallback xmlns="">
      <p:transition spd="slow" advTm="14914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Demand for Outpatient Services in </a:t>
            </a:r>
            <a:r>
              <a:rPr lang="en-US" dirty="0" err="1">
                <a:cs typeface="Times New Roman" pitchFamily="18" charset="0"/>
              </a:rPr>
              <a:t>Mvumi</a:t>
            </a:r>
            <a:r>
              <a:rPr lang="en-US" dirty="0">
                <a:cs typeface="Times New Roman" pitchFamily="18" charset="0"/>
              </a:rPr>
              <a:t> Hospital</a:t>
            </a:r>
            <a:r>
              <a:rPr lang="en-US" dirty="0"/>
              <a:t> 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49885"/>
              </p:ext>
            </p:extLst>
          </p:nvPr>
        </p:nvGraphicFramePr>
        <p:xfrm>
          <a:off x="56579" y="2209800"/>
          <a:ext cx="905192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Arbeitsblatt" r:id="rId3" imgW="3429059" imgH="1676288" progId="Excel.Sheet.8">
                  <p:embed/>
                </p:oleObj>
              </mc:Choice>
              <mc:Fallback>
                <p:oleObj name="Arbeitsblatt" r:id="rId3" imgW="3429059" imgH="1676288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9" y="2209800"/>
                        <a:ext cx="9051925" cy="441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3"/>
    </mc:Choice>
    <mc:Fallback xmlns="">
      <p:transition spd="slow" advTm="5396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Fee Waiver for Poverty Groups</a:t>
            </a:r>
            <a:r>
              <a:rPr lang="en-US" dirty="0"/>
              <a:t> 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Definition of Poverty</a:t>
            </a:r>
            <a:r>
              <a:rPr lang="en-US" sz="2800" dirty="0"/>
              <a:t>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absolute poverty (1 US$)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relative poverty: exclusion from “normal” way of life</a:t>
            </a:r>
            <a:endParaRPr lang="en-US" sz="2400" dirty="0"/>
          </a:p>
          <a:p>
            <a:pPr eaLnBrk="1" hangingPunct="1">
              <a:defRPr/>
            </a:pPr>
            <a:r>
              <a:rPr lang="en-US" sz="2800" dirty="0"/>
              <a:t>Problems:</a:t>
            </a:r>
          </a:p>
          <a:p>
            <a:pPr lvl="1" eaLnBrk="1" hangingPunct="1">
              <a:defRPr/>
            </a:pPr>
            <a:r>
              <a:rPr lang="en-US" sz="2400" dirty="0"/>
              <a:t>Determining criteria</a:t>
            </a:r>
          </a:p>
          <a:p>
            <a:pPr lvl="2" eaLnBrk="1" hangingPunct="1">
              <a:defRPr/>
            </a:pPr>
            <a:r>
              <a:rPr lang="en-US" sz="2000" dirty="0"/>
              <a:t>Poverty in income?</a:t>
            </a:r>
          </a:p>
          <a:p>
            <a:pPr lvl="2" eaLnBrk="1" hangingPunct="1">
              <a:defRPr/>
            </a:pPr>
            <a:r>
              <a:rPr lang="en-US" sz="2000" dirty="0"/>
              <a:t>Poverty in assets? (</a:t>
            </a:r>
            <a:r>
              <a:rPr lang="en-US" sz="2000" dirty="0" err="1"/>
              <a:t>Massai</a:t>
            </a:r>
            <a:r>
              <a:rPr lang="en-US" sz="2000" dirty="0"/>
              <a:t> owning 200 cows?)</a:t>
            </a:r>
          </a:p>
          <a:p>
            <a:pPr lvl="1" eaLnBrk="1" hangingPunct="1">
              <a:defRPr/>
            </a:pPr>
            <a:r>
              <a:rPr lang="en-US" sz="2400" dirty="0"/>
              <a:t>Side-payments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064"/>
    </mc:Choice>
    <mc:Fallback xmlns="">
      <p:transition spd="slow" advTm="26506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6" y="1094642"/>
            <a:ext cx="843428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6156176" cy="1586462"/>
          </a:xfrm>
        </p:spPr>
        <p:txBody>
          <a:bodyPr>
            <a:normAutofit/>
          </a:bodyPr>
          <a:lstStyle/>
          <a:p>
            <a:r>
              <a:rPr lang="en-GB" dirty="0"/>
              <a:t>Poverty </a:t>
            </a:r>
            <a:r>
              <a:rPr lang="en-GB" dirty="0" smtClean="0"/>
              <a:t>measurement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361846" y="5764486"/>
            <a:ext cx="7505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Fernandes, 2022</a:t>
            </a:r>
          </a:p>
        </p:txBody>
      </p:sp>
    </p:spTree>
    <p:extLst>
      <p:ext uri="{BB962C8B-B14F-4D97-AF65-F5344CB8AC3E}">
        <p14:creationId xmlns:p14="http://schemas.microsoft.com/office/powerpoint/2010/main" val="1035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418" y="0"/>
            <a:ext cx="7886700" cy="994172"/>
          </a:xfrm>
        </p:spPr>
        <p:txBody>
          <a:bodyPr/>
          <a:lstStyle/>
          <a:p>
            <a:r>
              <a:rPr lang="de-DE" dirty="0" err="1" smtClean="0"/>
              <a:t>Impoverishment</a:t>
            </a:r>
            <a:endParaRPr lang="de-DE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74" y="857251"/>
            <a:ext cx="74027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8009678" y="5429250"/>
            <a:ext cx="7505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Fernandes, 2022</a:t>
            </a:r>
          </a:p>
        </p:txBody>
      </p:sp>
    </p:spTree>
    <p:extLst>
      <p:ext uri="{BB962C8B-B14F-4D97-AF65-F5344CB8AC3E}">
        <p14:creationId xmlns:p14="http://schemas.microsoft.com/office/powerpoint/2010/main" val="220996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Impoverishment</a:t>
            </a:r>
            <a:r>
              <a:rPr lang="de-DE" dirty="0" smtClean="0"/>
              <a:t> for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2009 and 2014 (Cambodia).</a:t>
            </a:r>
            <a:endParaRPr lang="de-DE" dirty="0"/>
          </a:p>
        </p:txBody>
      </p:sp>
      <p:pic>
        <p:nvPicPr>
          <p:cNvPr id="4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8425958" y="3356992"/>
            <a:ext cx="7505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Fernandes, </a:t>
            </a:r>
            <a:r>
              <a:rPr lang="en-GB" sz="600" dirty="0" smtClean="0"/>
              <a:t>2022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110628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af-ZA" sz="4000" dirty="0"/>
              <a:t>Filters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Epidemiology </a:t>
            </a:r>
            <a:r>
              <a:rPr lang="en-US" dirty="0"/>
              <a:t>of Non-Infectious Diseases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Filter </a:t>
            </a:r>
            <a:r>
              <a:rPr lang="en-US" b="1" dirty="0"/>
              <a:t>Between Need and Demand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Distance </a:t>
            </a:r>
            <a:r>
              <a:rPr lang="en-US" b="1" dirty="0"/>
              <a:t>and Demand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Price </a:t>
            </a:r>
            <a:r>
              <a:rPr lang="en-US" b="1" dirty="0"/>
              <a:t>Elasticity and Insurance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3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9"/>
    </mc:Choice>
    <mc:Fallback xmlns="">
      <p:transition spd="slow" advTm="824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Share of Costumers of Health Facilities Having to Pay for Services  That Are Free of Charge (Kenya)</a:t>
            </a:r>
          </a:p>
        </p:txBody>
      </p:sp>
      <p:sp>
        <p:nvSpPr>
          <p:cNvPr id="802821" name="AutoShape 5"/>
          <p:cNvSpPr>
            <a:spLocks noChangeAspect="1" noChangeArrowheads="1" noTextEdit="1"/>
          </p:cNvSpPr>
          <p:nvPr/>
        </p:nvSpPr>
        <p:spPr bwMode="auto">
          <a:xfrm>
            <a:off x="0" y="1196975"/>
            <a:ext cx="9144000" cy="56165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3" name="Rectangle 7"/>
          <p:cNvSpPr>
            <a:spLocks noChangeArrowheads="1"/>
          </p:cNvSpPr>
          <p:nvPr/>
        </p:nvSpPr>
        <p:spPr bwMode="auto">
          <a:xfrm>
            <a:off x="903288" y="1436688"/>
            <a:ext cx="7296150" cy="420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4" name="Line 8"/>
          <p:cNvSpPr>
            <a:spLocks noChangeShapeType="1"/>
          </p:cNvSpPr>
          <p:nvPr/>
        </p:nvSpPr>
        <p:spPr bwMode="auto">
          <a:xfrm>
            <a:off x="903288" y="5038725"/>
            <a:ext cx="72961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5" name="Line 9"/>
          <p:cNvSpPr>
            <a:spLocks noChangeShapeType="1"/>
          </p:cNvSpPr>
          <p:nvPr/>
        </p:nvSpPr>
        <p:spPr bwMode="auto">
          <a:xfrm>
            <a:off x="903288" y="4437063"/>
            <a:ext cx="72961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6" name="Line 10"/>
          <p:cNvSpPr>
            <a:spLocks noChangeShapeType="1"/>
          </p:cNvSpPr>
          <p:nvPr/>
        </p:nvSpPr>
        <p:spPr bwMode="auto">
          <a:xfrm>
            <a:off x="903288" y="3836988"/>
            <a:ext cx="72961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7" name="Line 11"/>
          <p:cNvSpPr>
            <a:spLocks noChangeShapeType="1"/>
          </p:cNvSpPr>
          <p:nvPr/>
        </p:nvSpPr>
        <p:spPr bwMode="auto">
          <a:xfrm>
            <a:off x="903288" y="3236913"/>
            <a:ext cx="72961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8" name="Line 12"/>
          <p:cNvSpPr>
            <a:spLocks noChangeShapeType="1"/>
          </p:cNvSpPr>
          <p:nvPr/>
        </p:nvSpPr>
        <p:spPr bwMode="auto">
          <a:xfrm>
            <a:off x="903288" y="2636838"/>
            <a:ext cx="72961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29" name="Line 13"/>
          <p:cNvSpPr>
            <a:spLocks noChangeShapeType="1"/>
          </p:cNvSpPr>
          <p:nvPr/>
        </p:nvSpPr>
        <p:spPr bwMode="auto">
          <a:xfrm>
            <a:off x="903288" y="2035175"/>
            <a:ext cx="72961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0" name="Line 14"/>
          <p:cNvSpPr>
            <a:spLocks noChangeShapeType="1"/>
          </p:cNvSpPr>
          <p:nvPr/>
        </p:nvSpPr>
        <p:spPr bwMode="auto">
          <a:xfrm>
            <a:off x="903288" y="1436688"/>
            <a:ext cx="72961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1" name="Rectangle 15"/>
          <p:cNvSpPr>
            <a:spLocks noChangeArrowheads="1"/>
          </p:cNvSpPr>
          <p:nvPr/>
        </p:nvSpPr>
        <p:spPr bwMode="auto">
          <a:xfrm>
            <a:off x="903288" y="1436688"/>
            <a:ext cx="7296150" cy="42005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2" name="Rectangle 16"/>
          <p:cNvSpPr>
            <a:spLocks noChangeArrowheads="1"/>
          </p:cNvSpPr>
          <p:nvPr/>
        </p:nvSpPr>
        <p:spPr bwMode="auto">
          <a:xfrm>
            <a:off x="1449388" y="2925763"/>
            <a:ext cx="731837" cy="2711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3" name="Rectangle 17"/>
          <p:cNvSpPr>
            <a:spLocks noChangeArrowheads="1"/>
          </p:cNvSpPr>
          <p:nvPr/>
        </p:nvSpPr>
        <p:spPr bwMode="auto">
          <a:xfrm>
            <a:off x="1449388" y="2925763"/>
            <a:ext cx="731837" cy="2711450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4" name="Rectangle 18"/>
          <p:cNvSpPr>
            <a:spLocks noChangeArrowheads="1"/>
          </p:cNvSpPr>
          <p:nvPr/>
        </p:nvSpPr>
        <p:spPr bwMode="auto">
          <a:xfrm>
            <a:off x="3275013" y="2325688"/>
            <a:ext cx="728662" cy="3311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5" name="Rectangle 19"/>
          <p:cNvSpPr>
            <a:spLocks noChangeArrowheads="1"/>
          </p:cNvSpPr>
          <p:nvPr/>
        </p:nvSpPr>
        <p:spPr bwMode="auto">
          <a:xfrm>
            <a:off x="3275013" y="2325688"/>
            <a:ext cx="728662" cy="33115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6" name="Rectangle 20"/>
          <p:cNvSpPr>
            <a:spLocks noChangeArrowheads="1"/>
          </p:cNvSpPr>
          <p:nvPr/>
        </p:nvSpPr>
        <p:spPr bwMode="auto">
          <a:xfrm>
            <a:off x="5097463" y="2019300"/>
            <a:ext cx="731837" cy="36179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7" name="Rectangle 21"/>
          <p:cNvSpPr>
            <a:spLocks noChangeArrowheads="1"/>
          </p:cNvSpPr>
          <p:nvPr/>
        </p:nvSpPr>
        <p:spPr bwMode="auto">
          <a:xfrm>
            <a:off x="5097463" y="2019300"/>
            <a:ext cx="731837" cy="3617913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6923088" y="2382838"/>
            <a:ext cx="728662" cy="3254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39" name="Rectangle 23"/>
          <p:cNvSpPr>
            <a:spLocks noChangeArrowheads="1"/>
          </p:cNvSpPr>
          <p:nvPr/>
        </p:nvSpPr>
        <p:spPr bwMode="auto">
          <a:xfrm>
            <a:off x="6923088" y="2382838"/>
            <a:ext cx="728662" cy="325437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40" name="Line 24"/>
          <p:cNvSpPr>
            <a:spLocks noChangeShapeType="1"/>
          </p:cNvSpPr>
          <p:nvPr/>
        </p:nvSpPr>
        <p:spPr bwMode="auto">
          <a:xfrm>
            <a:off x="758676" y="1408341"/>
            <a:ext cx="1587" cy="4200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1" name="Line 25"/>
          <p:cNvSpPr>
            <a:spLocks noChangeShapeType="1"/>
          </p:cNvSpPr>
          <p:nvPr/>
        </p:nvSpPr>
        <p:spPr bwMode="auto">
          <a:xfrm>
            <a:off x="717401" y="5608866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2" name="Line 26"/>
          <p:cNvSpPr>
            <a:spLocks noChangeShapeType="1"/>
          </p:cNvSpPr>
          <p:nvPr/>
        </p:nvSpPr>
        <p:spPr bwMode="auto">
          <a:xfrm>
            <a:off x="717401" y="5010378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3" name="Line 27"/>
          <p:cNvSpPr>
            <a:spLocks noChangeShapeType="1"/>
          </p:cNvSpPr>
          <p:nvPr/>
        </p:nvSpPr>
        <p:spPr bwMode="auto">
          <a:xfrm>
            <a:off x="717401" y="4408716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4" name="Line 28"/>
          <p:cNvSpPr>
            <a:spLocks noChangeShapeType="1"/>
          </p:cNvSpPr>
          <p:nvPr/>
        </p:nvSpPr>
        <p:spPr bwMode="auto">
          <a:xfrm>
            <a:off x="717401" y="3808641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5" name="Line 29"/>
          <p:cNvSpPr>
            <a:spLocks noChangeShapeType="1"/>
          </p:cNvSpPr>
          <p:nvPr/>
        </p:nvSpPr>
        <p:spPr bwMode="auto">
          <a:xfrm>
            <a:off x="717401" y="3208566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6" name="Line 30"/>
          <p:cNvSpPr>
            <a:spLocks noChangeShapeType="1"/>
          </p:cNvSpPr>
          <p:nvPr/>
        </p:nvSpPr>
        <p:spPr bwMode="auto">
          <a:xfrm>
            <a:off x="717401" y="2608491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7" name="Line 31"/>
          <p:cNvSpPr>
            <a:spLocks noChangeShapeType="1"/>
          </p:cNvSpPr>
          <p:nvPr/>
        </p:nvSpPr>
        <p:spPr bwMode="auto">
          <a:xfrm>
            <a:off x="717401" y="2006828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8" name="Line 32"/>
          <p:cNvSpPr>
            <a:spLocks noChangeShapeType="1"/>
          </p:cNvSpPr>
          <p:nvPr/>
        </p:nvSpPr>
        <p:spPr bwMode="auto">
          <a:xfrm>
            <a:off x="717401" y="1408341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49" name="Line 33"/>
          <p:cNvSpPr>
            <a:spLocks noChangeShapeType="1"/>
          </p:cNvSpPr>
          <p:nvPr/>
        </p:nvSpPr>
        <p:spPr bwMode="auto">
          <a:xfrm>
            <a:off x="903288" y="5637213"/>
            <a:ext cx="7296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50" name="Line 34"/>
          <p:cNvSpPr>
            <a:spLocks noChangeShapeType="1"/>
          </p:cNvSpPr>
          <p:nvPr/>
        </p:nvSpPr>
        <p:spPr bwMode="auto">
          <a:xfrm flipV="1">
            <a:off x="758676" y="5608866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3600"/>
          </a:p>
        </p:txBody>
      </p:sp>
      <p:sp>
        <p:nvSpPr>
          <p:cNvPr id="802851" name="Line 35"/>
          <p:cNvSpPr>
            <a:spLocks noChangeShapeType="1"/>
          </p:cNvSpPr>
          <p:nvPr/>
        </p:nvSpPr>
        <p:spPr bwMode="auto">
          <a:xfrm flipV="1">
            <a:off x="2727325" y="56372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52" name="Line 36"/>
          <p:cNvSpPr>
            <a:spLocks noChangeShapeType="1"/>
          </p:cNvSpPr>
          <p:nvPr/>
        </p:nvSpPr>
        <p:spPr bwMode="auto">
          <a:xfrm flipV="1">
            <a:off x="4551363" y="56372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53" name="Line 37"/>
          <p:cNvSpPr>
            <a:spLocks noChangeShapeType="1"/>
          </p:cNvSpPr>
          <p:nvPr/>
        </p:nvSpPr>
        <p:spPr bwMode="auto">
          <a:xfrm flipV="1">
            <a:off x="6375400" y="56372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54" name="Line 38"/>
          <p:cNvSpPr>
            <a:spLocks noChangeShapeType="1"/>
          </p:cNvSpPr>
          <p:nvPr/>
        </p:nvSpPr>
        <p:spPr bwMode="auto">
          <a:xfrm flipV="1">
            <a:off x="8199438" y="56372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6836" name="Rectangle 42"/>
          <p:cNvSpPr>
            <a:spLocks noChangeArrowheads="1"/>
          </p:cNvSpPr>
          <p:nvPr/>
        </p:nvSpPr>
        <p:spPr bwMode="auto">
          <a:xfrm>
            <a:off x="1476375" y="24209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effectLst/>
                <a:latin typeface="Arial" pitchFamily="34" charset="0"/>
              </a:rPr>
              <a:t>45%</a:t>
            </a:r>
          </a:p>
        </p:txBody>
      </p:sp>
      <p:sp>
        <p:nvSpPr>
          <p:cNvPr id="76837" name="Rectangle 46"/>
          <p:cNvSpPr>
            <a:spLocks noChangeArrowheads="1"/>
          </p:cNvSpPr>
          <p:nvPr/>
        </p:nvSpPr>
        <p:spPr bwMode="auto">
          <a:xfrm>
            <a:off x="3419475" y="1773238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effectLst/>
                <a:latin typeface="Arial" pitchFamily="34" charset="0"/>
              </a:rPr>
              <a:t>55%</a:t>
            </a:r>
          </a:p>
        </p:txBody>
      </p:sp>
      <p:sp>
        <p:nvSpPr>
          <p:cNvPr id="802863" name="Rectangle 47"/>
          <p:cNvSpPr>
            <a:spLocks noChangeArrowheads="1"/>
          </p:cNvSpPr>
          <p:nvPr/>
        </p:nvSpPr>
        <p:spPr bwMode="auto">
          <a:xfrm>
            <a:off x="5588000" y="1787525"/>
            <a:ext cx="22225" cy="2111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02864" name="Rectangle 48"/>
          <p:cNvSpPr>
            <a:spLocks noChangeArrowheads="1"/>
          </p:cNvSpPr>
          <p:nvPr/>
        </p:nvSpPr>
        <p:spPr bwMode="auto">
          <a:xfrm>
            <a:off x="5337175" y="1978025"/>
            <a:ext cx="273050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6840" name="Rectangle 50"/>
          <p:cNvSpPr>
            <a:spLocks noChangeArrowheads="1"/>
          </p:cNvSpPr>
          <p:nvPr/>
        </p:nvSpPr>
        <p:spPr bwMode="auto">
          <a:xfrm>
            <a:off x="5219700" y="1628775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effectLst/>
                <a:latin typeface="Arial" pitchFamily="34" charset="0"/>
              </a:rPr>
              <a:t>60%</a:t>
            </a:r>
          </a:p>
        </p:txBody>
      </p:sp>
      <p:sp>
        <p:nvSpPr>
          <p:cNvPr id="76841" name="Rectangle 54"/>
          <p:cNvSpPr>
            <a:spLocks noChangeArrowheads="1"/>
          </p:cNvSpPr>
          <p:nvPr/>
        </p:nvSpPr>
        <p:spPr bwMode="auto">
          <a:xfrm>
            <a:off x="7092950" y="1844675"/>
            <a:ext cx="611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  <a:effectLst/>
                <a:latin typeface="Arial" pitchFamily="34" charset="0"/>
              </a:rPr>
              <a:t>54%</a:t>
            </a:r>
          </a:p>
        </p:txBody>
      </p:sp>
      <p:sp>
        <p:nvSpPr>
          <p:cNvPr id="802871" name="Rectangle 55"/>
          <p:cNvSpPr>
            <a:spLocks noChangeArrowheads="1"/>
          </p:cNvSpPr>
          <p:nvPr/>
        </p:nvSpPr>
        <p:spPr bwMode="auto">
          <a:xfrm>
            <a:off x="470877" y="5531078"/>
            <a:ext cx="2596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000000"/>
                </a:solidFill>
                <a:effectLst/>
                <a:latin typeface="Arial" pitchFamily="34" charset="0"/>
              </a:rPr>
              <a:t>0%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2" name="Rectangle 56"/>
          <p:cNvSpPr>
            <a:spLocks noChangeArrowheads="1"/>
          </p:cNvSpPr>
          <p:nvPr/>
        </p:nvSpPr>
        <p:spPr bwMode="auto">
          <a:xfrm>
            <a:off x="386259" y="4931003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000000"/>
                </a:solidFill>
                <a:effectLst/>
                <a:latin typeface="Arial" pitchFamily="34" charset="0"/>
              </a:rPr>
              <a:t>10%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3" name="Rectangle 57"/>
          <p:cNvSpPr>
            <a:spLocks noChangeArrowheads="1"/>
          </p:cNvSpPr>
          <p:nvPr/>
        </p:nvSpPr>
        <p:spPr bwMode="auto">
          <a:xfrm>
            <a:off x="386259" y="4330928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000000"/>
                </a:solidFill>
                <a:effectLst/>
                <a:latin typeface="Arial" pitchFamily="34" charset="0"/>
              </a:rPr>
              <a:t>20%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4" name="Rectangle 58"/>
          <p:cNvSpPr>
            <a:spLocks noChangeArrowheads="1"/>
          </p:cNvSpPr>
          <p:nvPr/>
        </p:nvSpPr>
        <p:spPr bwMode="auto">
          <a:xfrm>
            <a:off x="386259" y="3730853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000000"/>
                </a:solidFill>
                <a:effectLst/>
                <a:latin typeface="Arial" pitchFamily="34" charset="0"/>
              </a:rPr>
              <a:t>30%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5" name="Rectangle 59"/>
          <p:cNvSpPr>
            <a:spLocks noChangeArrowheads="1"/>
          </p:cNvSpPr>
          <p:nvPr/>
        </p:nvSpPr>
        <p:spPr bwMode="auto">
          <a:xfrm>
            <a:off x="386259" y="3130778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000000"/>
                </a:solidFill>
                <a:effectLst/>
                <a:latin typeface="Arial" pitchFamily="34" charset="0"/>
              </a:rPr>
              <a:t>40%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6" name="Rectangle 60"/>
          <p:cNvSpPr>
            <a:spLocks noChangeArrowheads="1"/>
          </p:cNvSpPr>
          <p:nvPr/>
        </p:nvSpPr>
        <p:spPr bwMode="auto">
          <a:xfrm>
            <a:off x="386259" y="2530703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000000"/>
                </a:solidFill>
                <a:effectLst/>
                <a:latin typeface="Arial" pitchFamily="34" charset="0"/>
              </a:rPr>
              <a:t>50%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7" name="Rectangle 61"/>
          <p:cNvSpPr>
            <a:spLocks noChangeArrowheads="1"/>
          </p:cNvSpPr>
          <p:nvPr/>
        </p:nvSpPr>
        <p:spPr bwMode="auto">
          <a:xfrm>
            <a:off x="386259" y="1929041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rgbClr val="000000"/>
                </a:solidFill>
                <a:effectLst/>
                <a:latin typeface="Arial" pitchFamily="34" charset="0"/>
              </a:rPr>
              <a:t>60%</a:t>
            </a:r>
            <a:endParaRPr lang="de-DE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2878" name="Rectangle 62"/>
          <p:cNvSpPr>
            <a:spLocks noChangeArrowheads="1"/>
          </p:cNvSpPr>
          <p:nvPr/>
        </p:nvSpPr>
        <p:spPr bwMode="auto">
          <a:xfrm>
            <a:off x="386259" y="1328966"/>
            <a:ext cx="359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rgbClr val="000000"/>
                </a:solidFill>
                <a:effectLst/>
                <a:latin typeface="Arial" pitchFamily="34" charset="0"/>
              </a:rPr>
              <a:t>70%</a:t>
            </a:r>
            <a:endParaRPr lang="de-DE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50" name="Rectangle 63"/>
          <p:cNvSpPr>
            <a:spLocks noChangeArrowheads="1"/>
          </p:cNvSpPr>
          <p:nvPr/>
        </p:nvSpPr>
        <p:spPr bwMode="auto">
          <a:xfrm>
            <a:off x="971550" y="5753100"/>
            <a:ext cx="18145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  <a:effectLst/>
                <a:latin typeface="Arial" pitchFamily="34" charset="0"/>
              </a:rPr>
              <a:t>Immunisation</a:t>
            </a:r>
          </a:p>
        </p:txBody>
      </p:sp>
      <p:sp>
        <p:nvSpPr>
          <p:cNvPr id="76851" name="Rectangle 64"/>
          <p:cNvSpPr>
            <a:spLocks noChangeArrowheads="1"/>
          </p:cNvSpPr>
          <p:nvPr/>
        </p:nvSpPr>
        <p:spPr bwMode="auto">
          <a:xfrm>
            <a:off x="3052763" y="5753100"/>
            <a:ext cx="1289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  <a:effectLst/>
                <a:latin typeface="Arial" pitchFamily="34" charset="0"/>
              </a:rPr>
              <a:t>Antenatal</a:t>
            </a:r>
          </a:p>
        </p:txBody>
      </p:sp>
      <p:sp>
        <p:nvSpPr>
          <p:cNvPr id="76852" name="Rectangle 65"/>
          <p:cNvSpPr>
            <a:spLocks noChangeArrowheads="1"/>
          </p:cNvSpPr>
          <p:nvPr/>
        </p:nvSpPr>
        <p:spPr bwMode="auto">
          <a:xfrm>
            <a:off x="4932363" y="5753100"/>
            <a:ext cx="1666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  <a:effectLst/>
                <a:latin typeface="Arial" pitchFamily="34" charset="0"/>
              </a:rPr>
              <a:t>Family planning</a:t>
            </a:r>
          </a:p>
        </p:txBody>
      </p:sp>
      <p:sp>
        <p:nvSpPr>
          <p:cNvPr id="76853" name="Rectangle 66"/>
          <p:cNvSpPr>
            <a:spLocks noChangeArrowheads="1"/>
          </p:cNvSpPr>
          <p:nvPr/>
        </p:nvSpPr>
        <p:spPr bwMode="auto">
          <a:xfrm>
            <a:off x="6786563" y="5753100"/>
            <a:ext cx="1103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  <a:effectLst/>
                <a:latin typeface="Arial" pitchFamily="34" charset="0"/>
              </a:rPr>
              <a:t>Delivery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15"/>
    </mc:Choice>
    <mc:Fallback xmlns="">
      <p:transition spd="slow" advTm="9251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/>
              <a:t>Development Index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“Multidimensional Poverty”: Proportion of population that are considered poor under various dimensions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77008"/>
            <a:ext cx="7884368" cy="323822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491880" y="648233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https://hdr.undp.org/data-center/human-development-index#/indicies/HDI</a:t>
            </a:r>
          </a:p>
        </p:txBody>
      </p:sp>
    </p:spTree>
    <p:extLst>
      <p:ext uri="{BB962C8B-B14F-4D97-AF65-F5344CB8AC3E}">
        <p14:creationId xmlns:p14="http://schemas.microsoft.com/office/powerpoint/2010/main" val="16735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0"/>
    </mc:Choice>
    <mc:Fallback xmlns="">
      <p:transition spd="slow" advTm="2386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4549370" y="2846113"/>
            <a:ext cx="6835225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Human Development Ranking</a:t>
            </a:r>
            <a:endParaRPr lang="de-DE" sz="32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7055"/>
              </p:ext>
            </p:extLst>
          </p:nvPr>
        </p:nvGraphicFramePr>
        <p:xfrm>
          <a:off x="18220" y="0"/>
          <a:ext cx="7362092" cy="6883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443"/>
                <a:gridCol w="4690209"/>
                <a:gridCol w="1768440"/>
              </a:tblGrid>
              <a:tr h="17944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HDI rank</a:t>
                      </a:r>
                      <a:endParaRPr lang="de-D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 err="1">
                          <a:effectLst/>
                        </a:rPr>
                        <a:t>country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effectLst/>
                        </a:rPr>
                        <a:t>HDI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160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Tanzania (United Republic of)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0,549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17944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161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Pakistan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0,544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162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Togo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0,539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163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Haiti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0,535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163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Nigeria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0,535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165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Rwanda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0,534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166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Benin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0,525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166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Uganda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0,525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168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Lesotho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0,514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169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Malawi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0,512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Senegal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0,511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Djibouti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0,509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Sudan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0,508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Madagascar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0,501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Gambia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0,500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Ethiopia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0,498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Eritrea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0,492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Guinea-Bissau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0,483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17944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Liberia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0,481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Congo (Democratic Republic of the)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0,479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Afghanistan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0,478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Sierra Leone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0,477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182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Guinea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0,465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183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Yemen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0,455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184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Burkina Faso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0,449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185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Mozambique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0,446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186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Mali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0,428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187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Burundi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0,426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188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Central African Republic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0,404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189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Niger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0,400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190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Chad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0,394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  <a:tr h="21065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191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South Sudan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0,385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9" marR="5149" marT="5149" marB="0"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 rot="5400000">
            <a:off x="6326642" y="300889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https://hdr.undp.org/sites/default/files/2021-22_HDR/HDR21-22_Statistical_Annex_HDI_Table.xlsx</a:t>
            </a:r>
          </a:p>
        </p:txBody>
      </p:sp>
    </p:spTree>
    <p:extLst>
      <p:ext uri="{BB962C8B-B14F-4D97-AF65-F5344CB8AC3E}">
        <p14:creationId xmlns:p14="http://schemas.microsoft.com/office/powerpoint/2010/main" val="13754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Lorenz-Chart of Cambodia (2004) </a:t>
            </a:r>
            <a:br>
              <a:rPr lang="en-GB" dirty="0"/>
            </a:br>
            <a:r>
              <a:rPr lang="en-GB" sz="800" dirty="0"/>
              <a:t>(</a:t>
            </a:r>
            <a:r>
              <a:rPr lang="en-GB" sz="800" dirty="0">
                <a:hlinkClick r:id="rId2" action="ppaction://hlinkfile" tooltip="World Bank, 2008 #56"/>
              </a:rPr>
              <a:t>World Bank 2008</a:t>
            </a:r>
            <a:r>
              <a:rPr lang="en-GB" sz="800" dirty="0"/>
              <a:t>)</a:t>
            </a:r>
            <a:endParaRPr lang="de-DE" sz="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90" y="1340768"/>
            <a:ext cx="9171689" cy="5555967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9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33"/>
    </mc:Choice>
    <mc:Fallback xmlns="">
      <p:transition spd="slow" advTm="13133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Consumption</a:t>
            </a:r>
            <a:r>
              <a:rPr lang="de-DE" dirty="0"/>
              <a:t> per </a:t>
            </a:r>
            <a:r>
              <a:rPr lang="de-DE" dirty="0" err="1"/>
              <a:t>capita</a:t>
            </a:r>
            <a:r>
              <a:rPr lang="de-DE" dirty="0"/>
              <a:t> in </a:t>
            </a:r>
            <a:r>
              <a:rPr lang="de-DE" dirty="0" err="1"/>
              <a:t>Cambodia</a:t>
            </a:r>
            <a:r>
              <a:rPr lang="de-DE" dirty="0"/>
              <a:t> </a:t>
            </a:r>
            <a:r>
              <a:rPr lang="de-DE" sz="900" dirty="0"/>
              <a:t>(</a:t>
            </a:r>
            <a:r>
              <a:rPr lang="de-DE" sz="900" dirty="0" err="1"/>
              <a:t>Worldbank</a:t>
            </a:r>
            <a:r>
              <a:rPr lang="de-DE" sz="900" dirty="0"/>
              <a:t> 2012)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" y="1916832"/>
            <a:ext cx="9227565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6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91"/>
    </mc:Choice>
    <mc:Fallback xmlns="">
      <p:transition spd="slow" advTm="10149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Dynamics of </a:t>
            </a:r>
            <a:r>
              <a:rPr lang="de-DE" dirty="0" err="1"/>
              <a:t>Poverty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40550"/>
              </p:ext>
            </p:extLst>
          </p:nvPr>
        </p:nvGraphicFramePr>
        <p:xfrm>
          <a:off x="9525" y="2133600"/>
          <a:ext cx="9318625" cy="472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Picture" r:id="rId3" imgW="10621080" imgH="5420520" progId="Word.Picture.8">
                  <p:embed/>
                </p:oleObj>
              </mc:Choice>
              <mc:Fallback>
                <p:oleObj name="Picture" r:id="rId3" imgW="10621080" imgH="542052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2133600"/>
                        <a:ext cx="9318625" cy="472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6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62"/>
    </mc:Choice>
    <mc:Fallback xmlns="">
      <p:transition spd="slow" advTm="18856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Assets</a:t>
            </a:r>
          </a:p>
          <a:p>
            <a:pPr lvl="1"/>
            <a:r>
              <a:rPr lang="en-US" dirty="0"/>
              <a:t>Financial Assets</a:t>
            </a:r>
          </a:p>
          <a:p>
            <a:pPr lvl="1"/>
            <a:r>
              <a:rPr lang="en-US" dirty="0"/>
              <a:t>Real Estate Assets</a:t>
            </a:r>
          </a:p>
          <a:p>
            <a:r>
              <a:rPr lang="en-US" dirty="0"/>
              <a:t>Wealth of Income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 Statistics vary significantly!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4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78"/>
    </mc:Choice>
    <mc:Fallback xmlns="">
      <p:transition spd="slow" advTm="2667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2858"/>
          </a:xfrm>
        </p:spPr>
        <p:txBody>
          <a:bodyPr>
            <a:normAutofit fontScale="90000"/>
          </a:bodyPr>
          <a:lstStyle/>
          <a:p>
            <a:r>
              <a:rPr lang="en-US" dirty="0"/>
              <a:t>Millionaires Worldwide [in thousands]</a:t>
            </a:r>
          </a:p>
        </p:txBody>
      </p:sp>
      <p:pic>
        <p:nvPicPr>
          <p:cNvPr id="27650" name="Picture 2" descr="http://polpix.sueddeutsche.com/bild/1.709002.1356240952/860x860/vermoe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7" y="817482"/>
            <a:ext cx="76200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3923928" y="5949280"/>
            <a:ext cx="1296144" cy="1711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79712" y="65610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www.sueddeutsche.de</a:t>
            </a:r>
            <a:r>
              <a:rPr lang="de-DE" sz="800" dirty="0"/>
              <a:t>/</a:t>
            </a:r>
            <a:r>
              <a:rPr lang="de-DE" sz="800" dirty="0" err="1"/>
              <a:t>geld</a:t>
            </a:r>
            <a:r>
              <a:rPr lang="de-DE" sz="800" dirty="0"/>
              <a:t>/</a:t>
            </a:r>
            <a:r>
              <a:rPr lang="de-DE" sz="800" dirty="0" err="1"/>
              <a:t>vermoegen</a:t>
            </a:r>
            <a:r>
              <a:rPr lang="de-DE" sz="800" dirty="0"/>
              <a:t>-weltweit-neue-deutsche-</a:t>
            </a:r>
            <a:r>
              <a:rPr lang="de-DE" sz="800" dirty="0" err="1"/>
              <a:t>millionaere</a:t>
            </a:r>
            <a:r>
              <a:rPr lang="de-DE" sz="800" dirty="0"/>
              <a:t>-1.708921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064" y="2787025"/>
            <a:ext cx="252028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Millionaire</a:t>
            </a:r>
            <a:r>
              <a:rPr lang="de-DE" dirty="0"/>
              <a:t> </a:t>
            </a:r>
            <a:r>
              <a:rPr lang="de-DE" dirty="0" err="1"/>
              <a:t>housholds</a:t>
            </a:r>
            <a:r>
              <a:rPr lang="de-DE" dirty="0"/>
              <a:t> [%]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820383" y="3217912"/>
            <a:ext cx="1383712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Northern </a:t>
            </a:r>
            <a:r>
              <a:rPr lang="de-DE" sz="1200" dirty="0" err="1"/>
              <a:t>America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3441548" y="4124845"/>
            <a:ext cx="1109599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err="1"/>
              <a:t>Latin</a:t>
            </a:r>
            <a:r>
              <a:rPr lang="de-DE" sz="1200" dirty="0"/>
              <a:t> </a:t>
            </a:r>
            <a:r>
              <a:rPr lang="de-DE" sz="1200" dirty="0" err="1"/>
              <a:t>America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5075473" y="3689270"/>
            <a:ext cx="1572098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err="1"/>
              <a:t>Near</a:t>
            </a:r>
            <a:r>
              <a:rPr lang="de-DE" sz="1200" dirty="0"/>
              <a:t> East and </a:t>
            </a:r>
            <a:r>
              <a:rPr lang="de-DE" sz="1200" dirty="0" err="1"/>
              <a:t>Africa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67184" y="3140968"/>
            <a:ext cx="944490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err="1"/>
              <a:t>Asia</a:t>
            </a:r>
            <a:r>
              <a:rPr lang="de-DE" sz="1200" dirty="0"/>
              <a:t>/Pacific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94110" y="2510026"/>
            <a:ext cx="663195" cy="276999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842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60"/>
    </mc:Choice>
    <mc:Fallback xmlns="">
      <p:transition spd="slow" advTm="6546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statista.com/graphic/1/263488/millionaires-worldwide-by-re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6554787"/>
            <a:ext cx="6304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</a:rPr>
              <a:t>https://d28wbuch0jlv7v.cloudfront.net/images/infografik/normal/chartoftheday_3890_the_countries_with_the_most_millionaires_n.jpg</a:t>
            </a:r>
          </a:p>
        </p:txBody>
      </p:sp>
    </p:spTree>
    <p:extLst>
      <p:ext uri="{BB962C8B-B14F-4D97-AF65-F5344CB8AC3E}">
        <p14:creationId xmlns:p14="http://schemas.microsoft.com/office/powerpoint/2010/main" val="27672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27"/>
    </mc:Choice>
    <mc:Fallback xmlns="">
      <p:transition spd="slow" advTm="3972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ew shape"/>
          <p:cNvSpPr/>
          <p:nvPr/>
        </p:nvSpPr>
        <p:spPr>
          <a:xfrm>
            <a:off x="8116966" y="6443090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/>
          </a:p>
        </p:txBody>
      </p:sp>
      <p:sp>
        <p:nvSpPr>
          <p:cNvPr id="10" name="New shape"/>
          <p:cNvSpPr/>
          <p:nvPr/>
        </p:nvSpPr>
        <p:spPr>
          <a:xfrm>
            <a:off x="538066" y="6443090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/>
          </a:p>
        </p:txBody>
      </p:sp>
      <p:sp>
        <p:nvSpPr>
          <p:cNvPr id="2" name="New shape"/>
          <p:cNvSpPr/>
          <p:nvPr/>
        </p:nvSpPr>
        <p:spPr>
          <a:xfrm>
            <a:off x="733071" y="242586"/>
            <a:ext cx="8127000" cy="44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 fontScale="85000"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2400">
                <a:solidFill>
                  <a:srgbClr val="0A85E6"/>
                </a:solidFill>
                <a:latin typeface="Open Sans Light"/>
              </a:rPr>
              <a:t>Countries with the most millionaires in 2018 and 2019 (in 1,000s)</a:t>
            </a:r>
          </a:p>
        </p:txBody>
      </p:sp>
      <p:sp>
        <p:nvSpPr>
          <p:cNvPr id="4" name="New shape"/>
          <p:cNvSpPr/>
          <p:nvPr/>
        </p:nvSpPr>
        <p:spPr>
          <a:xfrm>
            <a:off x="748666" y="6083990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>
                <a:solidFill>
                  <a:srgbClr val="555555"/>
                </a:solidFill>
                <a:latin typeface="Open Sans"/>
              </a:rPr>
              <a:t>Note(s):</a:t>
            </a:r>
            <a:r>
              <a:rPr sz="600">
                <a:solidFill>
                  <a:srgbClr val="555555"/>
                </a:solidFill>
                <a:latin typeface="Open Sans"/>
              </a:rPr>
              <a:t> Worldwide; 2018 and 2019</a:t>
            </a:r>
          </a:p>
          <a:p>
            <a:pPr algn="l"/>
            <a:r>
              <a:rPr sz="60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60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page 8</a:t>
            </a:r>
            <a:r>
              <a:rPr sz="60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>
                <a:solidFill>
                  <a:srgbClr val="555555"/>
                </a:solidFill>
                <a:latin typeface="Open Sans"/>
              </a:rPr>
              <a:t>Source(s): </a:t>
            </a:r>
            <a:r>
              <a:rPr sz="600">
                <a:solidFill>
                  <a:srgbClr val="555555"/>
                </a:solidFill>
                <a:latin typeface="Open Sans"/>
              </a:rPr>
              <a:t>Capgemini; RBC Wealth Management; </a:t>
            </a:r>
            <a:r>
              <a:rPr sz="60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ID 263491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860307612"/>
              </p:ext>
            </p:extLst>
          </p:nvPr>
        </p:nvGraphicFramePr>
        <p:xfrm>
          <a:off x="423894" y="1556286"/>
          <a:ext cx="8056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New shape"/>
          <p:cNvSpPr/>
          <p:nvPr/>
        </p:nvSpPr>
        <p:spPr>
          <a:xfrm>
            <a:off x="3340612" y="1043286"/>
            <a:ext cx="2390775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628" tIns="35243" rIns="67628" bIns="35243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0F283E"/>
                </a:solidFill>
                <a:latin typeface="Open Sans Light"/>
              </a:rPr>
              <a:t>Number of millionaires in thousands</a:t>
            </a:r>
          </a:p>
        </p:txBody>
      </p:sp>
      <p:sp>
        <p:nvSpPr>
          <p:cNvPr id="9" name="New shape"/>
          <p:cNvSpPr/>
          <p:nvPr/>
        </p:nvSpPr>
        <p:spPr>
          <a:xfrm>
            <a:off x="443566" y="6464690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22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US" sz="3600" dirty="0" smtClean="0"/>
              <a:t>1.3 </a:t>
            </a:r>
            <a:r>
              <a:rPr lang="en-US" sz="3600" dirty="0"/>
              <a:t>Filter Between Need and Demand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 smtClean="0"/>
              <a:t>1.3.1 </a:t>
            </a:r>
            <a:r>
              <a:rPr lang="en-US" sz="3600" dirty="0"/>
              <a:t>Distance and Demand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Service Character: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Cannot be stored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Cannot be transported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Requires presence of patient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Consequence: Production and sales in unity of place, time and action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Consequence: Overcoming distance is essential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87"/>
    </mc:Choice>
    <mc:Fallback xmlns="">
      <p:transition spd="slow" advTm="8938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“Two worlds of health”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Health care for the poor majority and rich minority completely separate</a:t>
            </a:r>
          </a:p>
          <a:p>
            <a:r>
              <a:rPr lang="en-GB" dirty="0"/>
              <a:t>Example: Cambodia</a:t>
            </a:r>
          </a:p>
          <a:p>
            <a:pPr lvl="1"/>
            <a:r>
              <a:rPr lang="en-GB" dirty="0"/>
              <a:t>Strong increase of cosmetic surgery</a:t>
            </a:r>
          </a:p>
          <a:p>
            <a:pPr lvl="2"/>
            <a:r>
              <a:rPr lang="en-GB" dirty="0"/>
              <a:t>Status 2016: 32 hospitals / clinics in Cambodia offering </a:t>
            </a:r>
            <a:r>
              <a:rPr lang="en-GB"/>
              <a:t>cosmetic surgery!</a:t>
            </a:r>
            <a:endParaRPr lang="en-GB" dirty="0"/>
          </a:p>
          <a:p>
            <a:pPr lvl="1"/>
            <a:r>
              <a:rPr lang="en-GB" dirty="0"/>
              <a:t>Incl. hymen reconstruction</a:t>
            </a:r>
          </a:p>
          <a:p>
            <a:pPr lvl="1"/>
            <a:r>
              <a:rPr lang="en-GB" dirty="0"/>
              <a:t>Advertisement, discount, …: business!</a:t>
            </a:r>
          </a:p>
        </p:txBody>
      </p:sp>
      <p:sp>
        <p:nvSpPr>
          <p:cNvPr id="4" name="AutoShape 2" descr="IMG_00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598"/>
      </p:ext>
    </p:extLst>
  </p:cSld>
  <p:clrMapOvr>
    <a:masterClrMapping/>
  </p:clrMapOvr>
  <p:transition advTm="7203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32138" cy="1844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Poverty in Germany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165850"/>
            <a:ext cx="8229600" cy="692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/>
              <a:t>www.armutsatlas.de</a:t>
            </a:r>
          </a:p>
        </p:txBody>
      </p:sp>
      <p:pic>
        <p:nvPicPr>
          <p:cNvPr id="81924" name="Picture 5" descr="Armutsquoten nach Bundesländern 2007 in Proz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88" y="0"/>
            <a:ext cx="4951412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rmutsquoten nach Bundesländern 2007 in Prozent"/>
          <p:cNvPicPr>
            <a:picLocks noChangeAspect="1" noChangeArrowheads="1"/>
          </p:cNvPicPr>
          <p:nvPr/>
        </p:nvPicPr>
        <p:blipFill rotWithShape="1">
          <a:blip r:embed="rId2" cstate="print"/>
          <a:srcRect t="6823" r="73029" b="82486"/>
          <a:stretch/>
        </p:blipFill>
        <p:spPr bwMode="auto">
          <a:xfrm>
            <a:off x="3432867" y="476672"/>
            <a:ext cx="25076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3131840" y="1916832"/>
            <a:ext cx="4392488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179512" y="278092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</a:rPr>
              <a:t>Leader MV: 24.3%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51"/>
    </mc:Choice>
    <mc:Fallback xmlns="">
      <p:transition spd="slow" advTm="6455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07904" cy="22768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Poverty in Mecklenburg-Western Pomerania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165850"/>
            <a:ext cx="8229600" cy="692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/>
              <a:t>www.armutsatlas.de</a:t>
            </a:r>
          </a:p>
        </p:txBody>
      </p:sp>
      <p:pic>
        <p:nvPicPr>
          <p:cNvPr id="82948" name="Picture 6" descr="Armutsquoten nach Raumordnungsregionen in Mecklenburg-Vorpommern 2007 in Proz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788" y="0"/>
            <a:ext cx="4748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rmutsquoten nach Raumordnungsregionen in Mecklenburg-Vorpommern 2007 in Prozent"/>
          <p:cNvPicPr>
            <a:picLocks noChangeAspect="1" noChangeArrowheads="1"/>
          </p:cNvPicPr>
          <p:nvPr/>
        </p:nvPicPr>
        <p:blipFill rotWithShape="1">
          <a:blip r:embed="rId2" cstate="print"/>
          <a:srcRect t="8367" r="69990" b="78077"/>
          <a:stretch/>
        </p:blipFill>
        <p:spPr bwMode="auto">
          <a:xfrm>
            <a:off x="3779912" y="188640"/>
            <a:ext cx="29799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79512" y="2780928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effectLst/>
              </a:rPr>
              <a:t>Leader Western Pomerania: 27.0 %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2483768" y="3861048"/>
            <a:ext cx="2880320" cy="244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2"/>
    </mc:Choice>
    <mc:Fallback xmlns="">
      <p:transition spd="slow" advTm="3507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Consequences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Large proportion of the world’s population cannot afford even a minimum of health care</a:t>
            </a:r>
          </a:p>
          <a:p>
            <a:pPr eaLnBrk="1" hangingPunct="1">
              <a:defRPr/>
            </a:pPr>
            <a:r>
              <a:rPr lang="en-US" sz="2800" dirty="0"/>
              <a:t>Health insurance is a possibility to pool the risk of catastrophic payment</a:t>
            </a:r>
          </a:p>
          <a:p>
            <a:pPr eaLnBrk="1" hangingPunct="1">
              <a:defRPr/>
            </a:pPr>
            <a:r>
              <a:rPr lang="en-US" sz="2800" dirty="0"/>
              <a:t>A proportion of the German population would also not be able to pay for health care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65"/>
    </mc:Choice>
    <mc:Fallback xmlns="">
      <p:transition spd="slow" advTm="7976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Disadvantages of Insurance</a:t>
            </a:r>
            <a:endParaRPr lang="en-US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Standard  Knowledge: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Adverse Selection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Moral Hazard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Overhead Expenses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Risk</a:t>
            </a:r>
            <a:r>
              <a:rPr lang="en-US" sz="24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Disadvantages in Countries Poor of Resources: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Need for Catching Up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Problems in Institutions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Ethnological Problems</a:t>
            </a:r>
            <a:r>
              <a:rPr lang="en-US" sz="2400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29"/>
    </mc:Choice>
    <mc:Fallback xmlns="">
      <p:transition spd="slow" advTm="30792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af-ZA" sz="4000" dirty="0"/>
              <a:t>Filters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Epidemiology </a:t>
            </a:r>
            <a:r>
              <a:rPr lang="en-US" dirty="0"/>
              <a:t>of Non-Infectious Diseases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Filter </a:t>
            </a:r>
            <a:r>
              <a:rPr lang="en-US" b="1" dirty="0"/>
              <a:t>Between Need and Demand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Distance </a:t>
            </a:r>
            <a:r>
              <a:rPr lang="en-US" b="1" dirty="0"/>
              <a:t>and Demand</a:t>
            </a:r>
          </a:p>
          <a:p>
            <a:pPr marL="137160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Price </a:t>
            </a:r>
            <a:r>
              <a:rPr lang="en-US" b="1" dirty="0"/>
              <a:t>Elasticity and Insurance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5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9"/>
    </mc:Choice>
    <mc:Fallback xmlns="">
      <p:transition spd="slow" advTm="8243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Distance-Friction-Effect</a:t>
            </a:r>
            <a:endParaRPr lang="en-US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942720"/>
              </p:ext>
            </p:extLst>
          </p:nvPr>
        </p:nvGraphicFramePr>
        <p:xfrm>
          <a:off x="762000" y="1682750"/>
          <a:ext cx="762000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Microsoft-Zeichnung" r:id="rId3" imgW="24137280" imgH="14962320" progId="">
                  <p:embed/>
                </p:oleObj>
              </mc:Choice>
              <mc:Fallback>
                <p:oleObj name="Microsoft-Zeichnung" r:id="rId3" imgW="24137280" imgH="1496232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82750"/>
                        <a:ext cx="7620000" cy="4718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7"/>
    </mc:Choice>
    <mc:Fallback xmlns="">
      <p:transition spd="slow" advTm="869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0" y="1412875"/>
            <a:ext cx="9144000" cy="544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Distance-Friction-Effect</a:t>
            </a:r>
            <a:endParaRPr lang="de-DE" dirty="0"/>
          </a:p>
        </p:txBody>
      </p:sp>
      <p:grpSp>
        <p:nvGrpSpPr>
          <p:cNvPr id="73732" name="Group 9"/>
          <p:cNvGrpSpPr>
            <a:grpSpLocks/>
          </p:cNvGrpSpPr>
          <p:nvPr/>
        </p:nvGrpSpPr>
        <p:grpSpPr bwMode="auto">
          <a:xfrm>
            <a:off x="665164" y="2041525"/>
            <a:ext cx="7566026" cy="4119563"/>
            <a:chOff x="419" y="1286"/>
            <a:chExt cx="4766" cy="2595"/>
          </a:xfrm>
        </p:grpSpPr>
        <p:sp>
          <p:nvSpPr>
            <p:cNvPr id="496643" name="Rectangle 3"/>
            <p:cNvSpPr>
              <a:spLocks noChangeArrowheads="1"/>
            </p:cNvSpPr>
            <p:nvPr/>
          </p:nvSpPr>
          <p:spPr bwMode="auto">
            <a:xfrm>
              <a:off x="419" y="1286"/>
              <a:ext cx="60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de-DE" sz="2400" dirty="0">
                  <a:effectLst/>
                </a:rPr>
                <a:t>Trans-</a:t>
              </a:r>
              <a:br>
                <a:rPr lang="de-DE" sz="2400" dirty="0">
                  <a:effectLst/>
                </a:rPr>
              </a:br>
              <a:r>
                <a:rPr lang="de-DE" sz="2400" dirty="0" err="1">
                  <a:effectLst/>
                </a:rPr>
                <a:t>actions</a:t>
              </a:r>
              <a:endParaRPr lang="de-DE" sz="2400" dirty="0">
                <a:effectLst/>
              </a:endParaRPr>
            </a:p>
          </p:txBody>
        </p:sp>
        <p:sp>
          <p:nvSpPr>
            <p:cNvPr id="496644" name="Rectangle 4"/>
            <p:cNvSpPr>
              <a:spLocks noChangeArrowheads="1"/>
            </p:cNvSpPr>
            <p:nvPr/>
          </p:nvSpPr>
          <p:spPr bwMode="auto">
            <a:xfrm>
              <a:off x="4456" y="3648"/>
              <a:ext cx="7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 err="1">
                  <a:effectLst/>
                </a:rPr>
                <a:t>Distance</a:t>
              </a:r>
              <a:endParaRPr lang="de-DE" sz="2400" dirty="0">
                <a:effectLst/>
              </a:endParaRPr>
            </a:p>
          </p:txBody>
        </p:sp>
        <p:grpSp>
          <p:nvGrpSpPr>
            <p:cNvPr id="73735" name="Group 5"/>
            <p:cNvGrpSpPr>
              <a:grpSpLocks/>
            </p:cNvGrpSpPr>
            <p:nvPr/>
          </p:nvGrpSpPr>
          <p:grpSpPr bwMode="auto">
            <a:xfrm>
              <a:off x="1152" y="1296"/>
              <a:ext cx="3984" cy="2208"/>
              <a:chOff x="912" y="1104"/>
              <a:chExt cx="3984" cy="2208"/>
            </a:xfrm>
          </p:grpSpPr>
          <p:sp>
            <p:nvSpPr>
              <p:cNvPr id="496646" name="Freeform 6"/>
              <p:cNvSpPr>
                <a:spLocks/>
              </p:cNvSpPr>
              <p:nvPr/>
            </p:nvSpPr>
            <p:spPr bwMode="auto">
              <a:xfrm>
                <a:off x="1018" y="1623"/>
                <a:ext cx="3590" cy="15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35" y="1066"/>
                  </a:cxn>
                  <a:cxn ang="0">
                    <a:pos x="3013" y="1505"/>
                  </a:cxn>
                </a:cxnLst>
                <a:rect l="0" t="0" r="r" b="b"/>
                <a:pathLst>
                  <a:path w="3013" h="1505">
                    <a:moveTo>
                      <a:pt x="0" y="0"/>
                    </a:moveTo>
                    <a:cubicBezTo>
                      <a:pt x="266" y="407"/>
                      <a:pt x="533" y="815"/>
                      <a:pt x="1035" y="1066"/>
                    </a:cubicBezTo>
                    <a:cubicBezTo>
                      <a:pt x="1536" y="1316"/>
                      <a:pt x="2275" y="1410"/>
                      <a:pt x="3013" y="150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6647" name="Line 7"/>
              <p:cNvSpPr>
                <a:spLocks noChangeShapeType="1"/>
              </p:cNvSpPr>
              <p:nvPr/>
            </p:nvSpPr>
            <p:spPr bwMode="auto">
              <a:xfrm flipV="1">
                <a:off x="912" y="1104"/>
                <a:ext cx="0" cy="220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96648" name="Line 8"/>
              <p:cNvSpPr>
                <a:spLocks noChangeShapeType="1"/>
              </p:cNvSpPr>
              <p:nvPr/>
            </p:nvSpPr>
            <p:spPr bwMode="auto">
              <a:xfrm>
                <a:off x="912" y="3312"/>
                <a:ext cx="39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4"/>
    </mc:Choice>
    <mc:Fallback xmlns="">
      <p:transition spd="slow" advTm="348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Newton‘s Gravity Formula 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30531"/>
              </p:ext>
            </p:extLst>
          </p:nvPr>
        </p:nvGraphicFramePr>
        <p:xfrm>
          <a:off x="2505075" y="1860550"/>
          <a:ext cx="36210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Formel" r:id="rId3" imgW="863280" imgH="355320" progId="Equation.3">
                  <p:embed/>
                </p:oleObj>
              </mc:Choice>
              <mc:Fallback>
                <p:oleObj name="Formel" r:id="rId3" imgW="863280" imgH="3553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lum bright="-72000" contrast="-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860550"/>
                        <a:ext cx="3621088" cy="1509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86106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indent="-187325"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dirty="0">
                <a:effectLst/>
                <a:cs typeface="Times New Roman" pitchFamily="18" charset="0"/>
              </a:rPr>
              <a:t>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en-US" sz="2200" dirty="0">
                <a:effectLst/>
                <a:cs typeface="Times New Roman" pitchFamily="18" charset="0"/>
              </a:rPr>
              <a:t>Gravity within two centers</a:t>
            </a:r>
          </a:p>
          <a:p>
            <a:pPr marL="187325" indent="-187325"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dirty="0">
                <a:effectLst/>
                <a:cs typeface="Times New Roman" pitchFamily="18" charset="0"/>
              </a:rPr>
              <a:t>C	Constant</a:t>
            </a:r>
          </a:p>
          <a:p>
            <a:pPr marL="187325" indent="-187325"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dirty="0">
                <a:effectLst/>
                <a:cs typeface="Times New Roman" pitchFamily="18" charset="0"/>
              </a:rPr>
              <a:t>M</a:t>
            </a:r>
            <a:r>
              <a:rPr lang="en-US" sz="2200" baseline="-25000" dirty="0">
                <a:effectLst/>
                <a:cs typeface="Times New Roman" pitchFamily="18" charset="0"/>
              </a:rPr>
              <a:t>i	</a:t>
            </a:r>
            <a:r>
              <a:rPr lang="en-US" sz="2200" dirty="0">
                <a:effectLst/>
                <a:cs typeface="Times New Roman" pitchFamily="18" charset="0"/>
              </a:rPr>
              <a:t>Mass of center </a:t>
            </a:r>
            <a:r>
              <a:rPr lang="en-US" sz="2200" dirty="0" err="1">
                <a:effectLst/>
                <a:cs typeface="Times New Roman" pitchFamily="18" charset="0"/>
              </a:rPr>
              <a:t>i</a:t>
            </a:r>
            <a:endParaRPr lang="en-US" sz="2200" dirty="0">
              <a:effectLst/>
              <a:cs typeface="Times New Roman" pitchFamily="18" charset="0"/>
            </a:endParaRPr>
          </a:p>
          <a:p>
            <a:pPr marL="187325" indent="-187325"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dirty="0">
                <a:effectLst/>
                <a:cs typeface="Times New Roman" pitchFamily="18" charset="0"/>
              </a:rPr>
              <a:t>d	Distance between two centers</a:t>
            </a:r>
          </a:p>
          <a:p>
            <a:pPr marL="187325" indent="-187325" algn="l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 dirty="0">
                <a:effectLst/>
                <a:cs typeface="Times New Roman" pitchFamily="18" charset="0"/>
              </a:rPr>
              <a:t>α 	</a:t>
            </a:r>
            <a:r>
              <a:rPr lang="en-US" sz="2200">
                <a:effectLst/>
                <a:cs typeface="Times New Roman" pitchFamily="18" charset="0"/>
              </a:rPr>
              <a:t>Friction constant, </a:t>
            </a:r>
            <a:r>
              <a:rPr lang="en-US" sz="2200" dirty="0">
                <a:effectLst/>
                <a:cs typeface="Times New Roman" pitchFamily="18" charset="0"/>
              </a:rPr>
              <a:t>depending </a:t>
            </a:r>
            <a:r>
              <a:rPr lang="en-US" sz="2200">
                <a:effectLst/>
                <a:cs typeface="Times New Roman" pitchFamily="18" charset="0"/>
              </a:rPr>
              <a:t>on infrastructure, </a:t>
            </a:r>
            <a:r>
              <a:rPr lang="en-US" sz="2200" dirty="0">
                <a:effectLst/>
                <a:cs typeface="Times New Roman" pitchFamily="18" charset="0"/>
              </a:rPr>
              <a:t>mental </a:t>
            </a:r>
            <a:r>
              <a:rPr lang="en-US" sz="2200">
                <a:effectLst/>
                <a:cs typeface="Times New Roman" pitchFamily="18" charset="0"/>
              </a:rPr>
              <a:t>	mobility, </a:t>
            </a:r>
            <a:r>
              <a:rPr lang="en-US" sz="2200" dirty="0">
                <a:effectLst/>
                <a:cs typeface="Times New Roman" pitchFamily="18" charset="0"/>
              </a:rPr>
              <a:t>relative benefit</a:t>
            </a:r>
          </a:p>
          <a:p>
            <a:pPr marL="187325" indent="-187325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effectLst/>
                <a:cs typeface="Times New Roman" pitchFamily="18" charset="0"/>
              </a:rPr>
              <a:t>	Problem: Curative medicine shows </a:t>
            </a:r>
            <a:r>
              <a:rPr lang="en-US">
                <a:effectLst/>
                <a:cs typeface="Times New Roman" pitchFamily="18" charset="0"/>
              </a:rPr>
              <a:t>small alpha, </a:t>
            </a:r>
            <a:r>
              <a:rPr lang="en-US" dirty="0">
                <a:effectLst/>
                <a:cs typeface="Times New Roman" pitchFamily="18" charset="0"/>
              </a:rPr>
              <a:t>prevention high alpha</a:t>
            </a:r>
            <a:endParaRPr lang="en-US" sz="2200" dirty="0">
              <a:effectLst/>
              <a:cs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53"/>
    </mc:Choice>
    <mc:Fallback xmlns="">
      <p:transition spd="slow" advTm="2069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6265863" cy="6207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Actual Catchment Area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764704"/>
          <a:ext cx="9104313" cy="6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Worksheet" r:id="rId4" imgW="5429321" imgH="3914847" progId="Excel.Sheet.8">
                  <p:embed/>
                </p:oleObj>
              </mc:Choice>
              <mc:Fallback>
                <p:oleObj name="Worksheet" r:id="rId4" imgW="5429321" imgH="3914847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104313" cy="61356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7"/>
    </mc:Choice>
    <mc:Fallback xmlns="">
      <p:transition spd="slow" advTm="3300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6265863" cy="6207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Catchment Area of Minimal Distance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814084" name="Rectangle 4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0" y="749300"/>
          <a:ext cx="9086850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Worksheet" r:id="rId4" imgW="5362645" imgH="3590926" progId="Excel.Sheet.8">
                  <p:embed/>
                </p:oleObj>
              </mc:Choice>
              <mc:Fallback>
                <p:oleObj name="Worksheet" r:id="rId4" imgW="5362645" imgH="3590926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9300"/>
                        <a:ext cx="9086850" cy="6080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9"/>
    </mc:Choice>
    <mc:Fallback xmlns="">
      <p:transition spd="slow" advTm="478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1358900"/>
          <a:ext cx="9082088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Worksheet" r:id="rId4" imgW="6934241" imgH="4171823" progId="Excel.Sheet.8">
                  <p:embed/>
                </p:oleObj>
              </mc:Choice>
              <mc:Fallback>
                <p:oleObj name="Worksheet" r:id="rId4" imgW="6934241" imgH="4171823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8900"/>
                        <a:ext cx="9082088" cy="54625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1" name="Rectangle 3"/>
          <p:cNvSpPr>
            <a:spLocks noChangeArrowheads="1"/>
          </p:cNvSpPr>
          <p:nvPr/>
        </p:nvSpPr>
        <p:spPr bwMode="auto">
          <a:xfrm>
            <a:off x="970855" y="143991"/>
            <a:ext cx="720154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dirty="0">
                <a:effectLst/>
              </a:rPr>
              <a:t>Catchment Area </a:t>
            </a:r>
            <a:r>
              <a:rPr lang="en-US" sz="2800">
                <a:effectLst/>
              </a:rPr>
              <a:t>Kajiado Hospital, </a:t>
            </a:r>
            <a:r>
              <a:rPr lang="en-US" sz="2800" dirty="0">
                <a:effectLst/>
              </a:rPr>
              <a:t>Kenya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6"/>
    </mc:Choice>
    <mc:Fallback xmlns="">
      <p:transition spd="slow" advTm="395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722</Words>
  <Application>Microsoft Office PowerPoint</Application>
  <PresentationFormat>Bildschirmpräsentation (4:3)</PresentationFormat>
  <Paragraphs>274</Paragraphs>
  <Slides>35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35</vt:i4>
      </vt:variant>
    </vt:vector>
  </HeadingPairs>
  <TitlesOfParts>
    <vt:vector size="48" baseType="lpstr">
      <vt:lpstr>Arial</vt:lpstr>
      <vt:lpstr>Calibri</vt:lpstr>
      <vt:lpstr>Open Sans</vt:lpstr>
      <vt:lpstr>Open Sans Light</vt:lpstr>
      <vt:lpstr>Tahoma</vt:lpstr>
      <vt:lpstr>Times New Roman</vt:lpstr>
      <vt:lpstr>Wingdings</vt:lpstr>
      <vt:lpstr>Larissa</vt:lpstr>
      <vt:lpstr>Microsoft-Zeichnung</vt:lpstr>
      <vt:lpstr>Formel</vt:lpstr>
      <vt:lpstr>Worksheet</vt:lpstr>
      <vt:lpstr>Arbeitsblatt</vt:lpstr>
      <vt:lpstr>Picture</vt:lpstr>
      <vt:lpstr>International Health Care Management II Part 1.3</vt:lpstr>
      <vt:lpstr>Filters</vt:lpstr>
      <vt:lpstr>1.3 Filter Between Need and Demand  1.3.1 Distance and Demand</vt:lpstr>
      <vt:lpstr>Distance-Friction-Effect</vt:lpstr>
      <vt:lpstr>Distance-Friction-Effect</vt:lpstr>
      <vt:lpstr>Newton‘s Gravity Formula </vt:lpstr>
      <vt:lpstr>Actual Catchment Area</vt:lpstr>
      <vt:lpstr>Catchment Area of Minimal Distance</vt:lpstr>
      <vt:lpstr>PowerPoint-Präsentation</vt:lpstr>
      <vt:lpstr>PowerPoint-Präsentation</vt:lpstr>
      <vt:lpstr>Health Care in Balkh Province, Afghanistan</vt:lpstr>
      <vt:lpstr>Travel time to Balkh Provincial Hospital</vt:lpstr>
      <vt:lpstr>1.3.2 Price Elasticity and Insurance</vt:lpstr>
      <vt:lpstr>Occupancy and Fees of 24 Church Hospitals</vt:lpstr>
      <vt:lpstr>Demand for Outpatient Services in Mvumi Hospital </vt:lpstr>
      <vt:lpstr>Fee Waiver for Poverty Groups </vt:lpstr>
      <vt:lpstr>Poverty measurement </vt:lpstr>
      <vt:lpstr>Impoverishment</vt:lpstr>
      <vt:lpstr>Impoverishment for three measures 2009 and 2014 (Cambodia).</vt:lpstr>
      <vt:lpstr>Share of Costumers of Health Facilities Having to Pay for Services  That Are Free of Charge (Kenya)</vt:lpstr>
      <vt:lpstr>Human Development Index</vt:lpstr>
      <vt:lpstr>Human Development Ranking</vt:lpstr>
      <vt:lpstr>Lorenz-Chart of Cambodia (2004)  (World Bank 2008)</vt:lpstr>
      <vt:lpstr>Consumption per capita in Cambodia (Worldbank 2012)</vt:lpstr>
      <vt:lpstr>Dynamics of Poverty</vt:lpstr>
      <vt:lpstr>Wealth</vt:lpstr>
      <vt:lpstr>Millionaires Worldwide [in thousands]</vt:lpstr>
      <vt:lpstr>PowerPoint-Präsentation</vt:lpstr>
      <vt:lpstr>PowerPoint-Präsentation</vt:lpstr>
      <vt:lpstr>“Two worlds of health”</vt:lpstr>
      <vt:lpstr>Poverty in Germany</vt:lpstr>
      <vt:lpstr>Poverty in Mecklenburg-Western Pomerania</vt:lpstr>
      <vt:lpstr>Consequences</vt:lpstr>
      <vt:lpstr>Disadvantages of Insurance</vt:lpstr>
      <vt:lpstr>Filters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409</cp:revision>
  <cp:lastPrinted>1601-01-01T00:00:00Z</cp:lastPrinted>
  <dcterms:created xsi:type="dcterms:W3CDTF">2003-05-27T08:12:45Z</dcterms:created>
  <dcterms:modified xsi:type="dcterms:W3CDTF">2023-07-13T08:10:18Z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