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2"/>
  </p:notesMasterIdLst>
  <p:sldIdLst>
    <p:sldId id="551" r:id="rId2"/>
    <p:sldId id="552" r:id="rId3"/>
    <p:sldId id="676" r:id="rId4"/>
    <p:sldId id="692" r:id="rId5"/>
    <p:sldId id="696" r:id="rId6"/>
    <p:sldId id="693" r:id="rId7"/>
    <p:sldId id="694" r:id="rId8"/>
    <p:sldId id="677" r:id="rId9"/>
    <p:sldId id="695" r:id="rId10"/>
    <p:sldId id="688" r:id="rId11"/>
    <p:sldId id="684" r:id="rId12"/>
    <p:sldId id="685" r:id="rId13"/>
    <p:sldId id="686" r:id="rId14"/>
    <p:sldId id="687" r:id="rId15"/>
    <p:sldId id="690" r:id="rId16"/>
    <p:sldId id="681" r:id="rId17"/>
    <p:sldId id="682" r:id="rId18"/>
    <p:sldId id="711" r:id="rId19"/>
    <p:sldId id="716" r:id="rId20"/>
    <p:sldId id="718" r:id="rId2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99FF"/>
    <a:srgbClr val="DDDDDD"/>
    <a:srgbClr val="FF99CC"/>
    <a:srgbClr val="CC0000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7" autoAdjust="0"/>
    <p:restoredTop sz="95819" autoAdjust="0"/>
  </p:normalViewPr>
  <p:slideViewPr>
    <p:cSldViewPr>
      <p:cViewPr varScale="1">
        <p:scale>
          <a:sx n="95" d="100"/>
          <a:sy n="95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87458-F649-48B1-B0B9-1D947A68E849}" type="doc">
      <dgm:prSet loTypeId="urn:microsoft.com/office/officeart/2005/8/layout/cycle5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BBF882-8DD3-4AFC-B3ED-8DE8A7765B8A}">
      <dgm:prSet phldrT="[Text]"/>
      <dgm:spPr/>
      <dgm:t>
        <a:bodyPr/>
        <a:lstStyle/>
        <a:p>
          <a:r>
            <a:rPr lang="de-DE" dirty="0"/>
            <a:t>Demand Analysis</a:t>
          </a:r>
          <a:endParaRPr lang="en-US" dirty="0"/>
        </a:p>
      </dgm:t>
    </dgm:pt>
    <dgm:pt modelId="{5CF978A1-0EFB-4371-980E-3C1B6D541D24}" type="parTrans" cxnId="{C7010732-52BB-4370-9213-18311750C0CC}">
      <dgm:prSet/>
      <dgm:spPr/>
      <dgm:t>
        <a:bodyPr/>
        <a:lstStyle/>
        <a:p>
          <a:endParaRPr lang="en-US"/>
        </a:p>
      </dgm:t>
    </dgm:pt>
    <dgm:pt modelId="{B74FB47F-409B-4E12-8446-4FEF98BFCC88}" type="sibTrans" cxnId="{C7010732-52BB-4370-9213-18311750C0CC}">
      <dgm:prSet/>
      <dgm:spPr/>
      <dgm:t>
        <a:bodyPr/>
        <a:lstStyle/>
        <a:p>
          <a:endParaRPr lang="en-US"/>
        </a:p>
      </dgm:t>
    </dgm:pt>
    <dgm:pt modelId="{D55F2D46-24C4-4BCA-BA52-8E233DCF2AC7}">
      <dgm:prSet phldrT="[Text]"/>
      <dgm:spPr/>
      <dgm:t>
        <a:bodyPr/>
        <a:lstStyle/>
        <a:p>
          <a:r>
            <a:rPr lang="en-US" dirty="0"/>
            <a:t>Standardization</a:t>
          </a:r>
        </a:p>
      </dgm:t>
    </dgm:pt>
    <dgm:pt modelId="{D29FCF29-7294-43E9-A065-5278A396216A}" type="parTrans" cxnId="{247020F4-B057-4C50-B9E0-642DC583C3AB}">
      <dgm:prSet/>
      <dgm:spPr/>
      <dgm:t>
        <a:bodyPr/>
        <a:lstStyle/>
        <a:p>
          <a:endParaRPr lang="en-US"/>
        </a:p>
      </dgm:t>
    </dgm:pt>
    <dgm:pt modelId="{30F06558-2E2E-468A-A056-9A0D282BAB24}" type="sibTrans" cxnId="{247020F4-B057-4C50-B9E0-642DC583C3AB}">
      <dgm:prSet/>
      <dgm:spPr/>
      <dgm:t>
        <a:bodyPr/>
        <a:lstStyle/>
        <a:p>
          <a:endParaRPr lang="en-US"/>
        </a:p>
      </dgm:t>
    </dgm:pt>
    <dgm:pt modelId="{301095E0-705A-4101-BE3A-4528045D04F2}">
      <dgm:prSet phldrT="[Text]"/>
      <dgm:spPr/>
      <dgm:t>
        <a:bodyPr/>
        <a:lstStyle/>
        <a:p>
          <a:r>
            <a:rPr lang="de-DE" dirty="0"/>
            <a:t>Order</a:t>
          </a:r>
          <a:endParaRPr lang="en-US" dirty="0"/>
        </a:p>
      </dgm:t>
    </dgm:pt>
    <dgm:pt modelId="{389BBDF5-BCB2-4846-A1B6-E747A740FDAF}" type="parTrans" cxnId="{42152049-33F3-4B1D-A56F-AACDB9593279}">
      <dgm:prSet/>
      <dgm:spPr/>
      <dgm:t>
        <a:bodyPr/>
        <a:lstStyle/>
        <a:p>
          <a:endParaRPr lang="en-US"/>
        </a:p>
      </dgm:t>
    </dgm:pt>
    <dgm:pt modelId="{D1DC6DCA-51C3-4964-B717-AED015C0601E}" type="sibTrans" cxnId="{42152049-33F3-4B1D-A56F-AACDB9593279}">
      <dgm:prSet/>
      <dgm:spPr/>
      <dgm:t>
        <a:bodyPr/>
        <a:lstStyle/>
        <a:p>
          <a:endParaRPr lang="en-US"/>
        </a:p>
      </dgm:t>
    </dgm:pt>
    <dgm:pt modelId="{A5B55A72-F821-4B5D-A3C0-9D30BCB0BB94}">
      <dgm:prSet phldrT="[Text]"/>
      <dgm:spPr/>
      <dgm:t>
        <a:bodyPr/>
        <a:lstStyle/>
        <a:p>
          <a:r>
            <a:rPr lang="en-US" dirty="0"/>
            <a:t>Utilization and Maintenance</a:t>
          </a:r>
        </a:p>
      </dgm:t>
    </dgm:pt>
    <dgm:pt modelId="{B2A82A2A-278E-4CC6-B838-085D3D5346ED}" type="parTrans" cxnId="{FDA336AF-7F12-4A1A-87E6-82E3B360C89E}">
      <dgm:prSet/>
      <dgm:spPr/>
      <dgm:t>
        <a:bodyPr/>
        <a:lstStyle/>
        <a:p>
          <a:endParaRPr lang="en-US"/>
        </a:p>
      </dgm:t>
    </dgm:pt>
    <dgm:pt modelId="{6292A7AF-B536-4AC4-B92D-0FF2AC722671}" type="sibTrans" cxnId="{FDA336AF-7F12-4A1A-87E6-82E3B360C89E}">
      <dgm:prSet/>
      <dgm:spPr/>
      <dgm:t>
        <a:bodyPr/>
        <a:lstStyle/>
        <a:p>
          <a:endParaRPr lang="en-US"/>
        </a:p>
      </dgm:t>
    </dgm:pt>
    <dgm:pt modelId="{F3CB9294-AC3C-4628-911E-4852951B0A03}">
      <dgm:prSet phldrT="[Text]"/>
      <dgm:spPr/>
      <dgm:t>
        <a:bodyPr/>
        <a:lstStyle/>
        <a:p>
          <a:r>
            <a:rPr lang="de-DE" dirty="0" err="1"/>
            <a:t>Disposal</a:t>
          </a:r>
          <a:endParaRPr lang="en-US" dirty="0"/>
        </a:p>
      </dgm:t>
    </dgm:pt>
    <dgm:pt modelId="{06AFDE1B-CE9C-420B-A6A0-5B253A102504}" type="parTrans" cxnId="{6001375B-B8B5-4D71-8547-C73E5AE66137}">
      <dgm:prSet/>
      <dgm:spPr/>
      <dgm:t>
        <a:bodyPr/>
        <a:lstStyle/>
        <a:p>
          <a:endParaRPr lang="en-US"/>
        </a:p>
      </dgm:t>
    </dgm:pt>
    <dgm:pt modelId="{A9B5BCDB-F5E7-478B-9206-D6EFFB381A0C}" type="sibTrans" cxnId="{6001375B-B8B5-4D71-8547-C73E5AE66137}">
      <dgm:prSet/>
      <dgm:spPr/>
      <dgm:t>
        <a:bodyPr/>
        <a:lstStyle/>
        <a:p>
          <a:endParaRPr lang="en-US"/>
        </a:p>
      </dgm:t>
    </dgm:pt>
    <dgm:pt modelId="{6E6FE477-B176-4451-8974-449883B638B4}" type="pres">
      <dgm:prSet presAssocID="{11C87458-F649-48B1-B0B9-1D947A68E8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AB06D2A-D64A-42AF-B6BC-F1109BCE1F05}" type="pres">
      <dgm:prSet presAssocID="{77BBF882-8DD3-4AFC-B3ED-8DE8A7765B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AA1A2A-08EC-4B04-B8E3-CF4C42E648D9}" type="pres">
      <dgm:prSet presAssocID="{77BBF882-8DD3-4AFC-B3ED-8DE8A7765B8A}" presName="spNode" presStyleCnt="0"/>
      <dgm:spPr/>
    </dgm:pt>
    <dgm:pt modelId="{C48EDF3F-C782-4158-AB66-73A81BD9DAB5}" type="pres">
      <dgm:prSet presAssocID="{B74FB47F-409B-4E12-8446-4FEF98BFCC88}" presName="sibTrans" presStyleLbl="sibTrans1D1" presStyleIdx="0" presStyleCnt="5"/>
      <dgm:spPr/>
      <dgm:t>
        <a:bodyPr/>
        <a:lstStyle/>
        <a:p>
          <a:endParaRPr lang="de-DE"/>
        </a:p>
      </dgm:t>
    </dgm:pt>
    <dgm:pt modelId="{53B8BF23-D82F-4B36-B3A8-82B7E9AB9D65}" type="pres">
      <dgm:prSet presAssocID="{D55F2D46-24C4-4BCA-BA52-8E233DCF2A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E39638-5D0D-4B14-8A62-6A6E02CCDC24}" type="pres">
      <dgm:prSet presAssocID="{D55F2D46-24C4-4BCA-BA52-8E233DCF2AC7}" presName="spNode" presStyleCnt="0"/>
      <dgm:spPr/>
    </dgm:pt>
    <dgm:pt modelId="{C7BAF1D9-7114-42F6-BD57-D682B9940187}" type="pres">
      <dgm:prSet presAssocID="{30F06558-2E2E-468A-A056-9A0D282BAB24}" presName="sibTrans" presStyleLbl="sibTrans1D1" presStyleIdx="1" presStyleCnt="5"/>
      <dgm:spPr/>
      <dgm:t>
        <a:bodyPr/>
        <a:lstStyle/>
        <a:p>
          <a:endParaRPr lang="de-DE"/>
        </a:p>
      </dgm:t>
    </dgm:pt>
    <dgm:pt modelId="{A6C56A9F-4894-440C-B5E5-3481806E2EF4}" type="pres">
      <dgm:prSet presAssocID="{301095E0-705A-4101-BE3A-4528045D04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DF7D8E-C813-4294-9C53-A8BAB3115180}" type="pres">
      <dgm:prSet presAssocID="{301095E0-705A-4101-BE3A-4528045D04F2}" presName="spNode" presStyleCnt="0"/>
      <dgm:spPr/>
    </dgm:pt>
    <dgm:pt modelId="{DEFFE90A-BFAA-44DC-873E-C4BF525CF6BE}" type="pres">
      <dgm:prSet presAssocID="{D1DC6DCA-51C3-4964-B717-AED015C0601E}" presName="sibTrans" presStyleLbl="sibTrans1D1" presStyleIdx="2" presStyleCnt="5"/>
      <dgm:spPr/>
      <dgm:t>
        <a:bodyPr/>
        <a:lstStyle/>
        <a:p>
          <a:endParaRPr lang="de-DE"/>
        </a:p>
      </dgm:t>
    </dgm:pt>
    <dgm:pt modelId="{8F486F68-3176-4DE2-9517-06BE39D663C5}" type="pres">
      <dgm:prSet presAssocID="{A5B55A72-F821-4B5D-A3C0-9D30BCB0BB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2A2F1C-747D-4D7F-80BC-47D6F87CD8A6}" type="pres">
      <dgm:prSet presAssocID="{A5B55A72-F821-4B5D-A3C0-9D30BCB0BB94}" presName="spNode" presStyleCnt="0"/>
      <dgm:spPr/>
    </dgm:pt>
    <dgm:pt modelId="{204C1ADC-EF99-47F2-A609-105E6AA3FC7D}" type="pres">
      <dgm:prSet presAssocID="{6292A7AF-B536-4AC4-B92D-0FF2AC722671}" presName="sibTrans" presStyleLbl="sibTrans1D1" presStyleIdx="3" presStyleCnt="5"/>
      <dgm:spPr/>
      <dgm:t>
        <a:bodyPr/>
        <a:lstStyle/>
        <a:p>
          <a:endParaRPr lang="de-DE"/>
        </a:p>
      </dgm:t>
    </dgm:pt>
    <dgm:pt modelId="{EB801F58-2401-445F-AAD1-6B654326038D}" type="pres">
      <dgm:prSet presAssocID="{F3CB9294-AC3C-4628-911E-4852951B0A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000B71-6112-46BE-9C8B-10615FD2FDC2}" type="pres">
      <dgm:prSet presAssocID="{F3CB9294-AC3C-4628-911E-4852951B0A03}" presName="spNode" presStyleCnt="0"/>
      <dgm:spPr/>
    </dgm:pt>
    <dgm:pt modelId="{4DEC859D-5195-41ED-8A31-B18164B4EC9E}" type="pres">
      <dgm:prSet presAssocID="{A9B5BCDB-F5E7-478B-9206-D6EFFB381A0C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179A533E-6738-4342-A9DC-B585F81C8CDE}" type="presOf" srcId="{D55F2D46-24C4-4BCA-BA52-8E233DCF2AC7}" destId="{53B8BF23-D82F-4B36-B3A8-82B7E9AB9D65}" srcOrd="0" destOrd="0" presId="urn:microsoft.com/office/officeart/2005/8/layout/cycle5"/>
    <dgm:cxn modelId="{C7010732-52BB-4370-9213-18311750C0CC}" srcId="{11C87458-F649-48B1-B0B9-1D947A68E849}" destId="{77BBF882-8DD3-4AFC-B3ED-8DE8A7765B8A}" srcOrd="0" destOrd="0" parTransId="{5CF978A1-0EFB-4371-980E-3C1B6D541D24}" sibTransId="{B74FB47F-409B-4E12-8446-4FEF98BFCC88}"/>
    <dgm:cxn modelId="{F254216B-27DE-40A8-9538-202633C5C1CF}" type="presOf" srcId="{D1DC6DCA-51C3-4964-B717-AED015C0601E}" destId="{DEFFE90A-BFAA-44DC-873E-C4BF525CF6BE}" srcOrd="0" destOrd="0" presId="urn:microsoft.com/office/officeart/2005/8/layout/cycle5"/>
    <dgm:cxn modelId="{247020F4-B057-4C50-B9E0-642DC583C3AB}" srcId="{11C87458-F649-48B1-B0B9-1D947A68E849}" destId="{D55F2D46-24C4-4BCA-BA52-8E233DCF2AC7}" srcOrd="1" destOrd="0" parTransId="{D29FCF29-7294-43E9-A065-5278A396216A}" sibTransId="{30F06558-2E2E-468A-A056-9A0D282BAB24}"/>
    <dgm:cxn modelId="{42152049-33F3-4B1D-A56F-AACDB9593279}" srcId="{11C87458-F649-48B1-B0B9-1D947A68E849}" destId="{301095E0-705A-4101-BE3A-4528045D04F2}" srcOrd="2" destOrd="0" parTransId="{389BBDF5-BCB2-4846-A1B6-E747A740FDAF}" sibTransId="{D1DC6DCA-51C3-4964-B717-AED015C0601E}"/>
    <dgm:cxn modelId="{FDA336AF-7F12-4A1A-87E6-82E3B360C89E}" srcId="{11C87458-F649-48B1-B0B9-1D947A68E849}" destId="{A5B55A72-F821-4B5D-A3C0-9D30BCB0BB94}" srcOrd="3" destOrd="0" parTransId="{B2A82A2A-278E-4CC6-B838-085D3D5346ED}" sibTransId="{6292A7AF-B536-4AC4-B92D-0FF2AC722671}"/>
    <dgm:cxn modelId="{AD81EB5A-0A92-4A2C-8266-3C57AE97F97F}" type="presOf" srcId="{30F06558-2E2E-468A-A056-9A0D282BAB24}" destId="{C7BAF1D9-7114-42F6-BD57-D682B9940187}" srcOrd="0" destOrd="0" presId="urn:microsoft.com/office/officeart/2005/8/layout/cycle5"/>
    <dgm:cxn modelId="{BA2BAF95-CDC8-4653-9CA6-91F2C835BA70}" type="presOf" srcId="{301095E0-705A-4101-BE3A-4528045D04F2}" destId="{A6C56A9F-4894-440C-B5E5-3481806E2EF4}" srcOrd="0" destOrd="0" presId="urn:microsoft.com/office/officeart/2005/8/layout/cycle5"/>
    <dgm:cxn modelId="{F8BE0CE2-13A3-4A50-BEC9-64E9C948AEF1}" type="presOf" srcId="{A9B5BCDB-F5E7-478B-9206-D6EFFB381A0C}" destId="{4DEC859D-5195-41ED-8A31-B18164B4EC9E}" srcOrd="0" destOrd="0" presId="urn:microsoft.com/office/officeart/2005/8/layout/cycle5"/>
    <dgm:cxn modelId="{6001375B-B8B5-4D71-8547-C73E5AE66137}" srcId="{11C87458-F649-48B1-B0B9-1D947A68E849}" destId="{F3CB9294-AC3C-4628-911E-4852951B0A03}" srcOrd="4" destOrd="0" parTransId="{06AFDE1B-CE9C-420B-A6A0-5B253A102504}" sibTransId="{A9B5BCDB-F5E7-478B-9206-D6EFFB381A0C}"/>
    <dgm:cxn modelId="{610021B1-B1B0-471E-A8A7-CB815D71CE94}" type="presOf" srcId="{B74FB47F-409B-4E12-8446-4FEF98BFCC88}" destId="{C48EDF3F-C782-4158-AB66-73A81BD9DAB5}" srcOrd="0" destOrd="0" presId="urn:microsoft.com/office/officeart/2005/8/layout/cycle5"/>
    <dgm:cxn modelId="{87B443C5-202F-4C12-8E9F-91D1EF816FFF}" type="presOf" srcId="{6292A7AF-B536-4AC4-B92D-0FF2AC722671}" destId="{204C1ADC-EF99-47F2-A609-105E6AA3FC7D}" srcOrd="0" destOrd="0" presId="urn:microsoft.com/office/officeart/2005/8/layout/cycle5"/>
    <dgm:cxn modelId="{85A96E15-179A-4EA6-8FB7-2946E6CD9EDB}" type="presOf" srcId="{11C87458-F649-48B1-B0B9-1D947A68E849}" destId="{6E6FE477-B176-4451-8974-449883B638B4}" srcOrd="0" destOrd="0" presId="urn:microsoft.com/office/officeart/2005/8/layout/cycle5"/>
    <dgm:cxn modelId="{5DB03CA4-5450-4EE3-8374-BB898D1140B8}" type="presOf" srcId="{A5B55A72-F821-4B5D-A3C0-9D30BCB0BB94}" destId="{8F486F68-3176-4DE2-9517-06BE39D663C5}" srcOrd="0" destOrd="0" presId="urn:microsoft.com/office/officeart/2005/8/layout/cycle5"/>
    <dgm:cxn modelId="{50D0962B-03D5-4562-88D7-DE1C7CF491BE}" type="presOf" srcId="{77BBF882-8DD3-4AFC-B3ED-8DE8A7765B8A}" destId="{EAB06D2A-D64A-42AF-B6BC-F1109BCE1F05}" srcOrd="0" destOrd="0" presId="urn:microsoft.com/office/officeart/2005/8/layout/cycle5"/>
    <dgm:cxn modelId="{F40B11A5-EAC2-4D4E-9CDC-1D6EB6D08E2F}" type="presOf" srcId="{F3CB9294-AC3C-4628-911E-4852951B0A03}" destId="{EB801F58-2401-445F-AAD1-6B654326038D}" srcOrd="0" destOrd="0" presId="urn:microsoft.com/office/officeart/2005/8/layout/cycle5"/>
    <dgm:cxn modelId="{471BD2C1-8C67-40E1-B170-3F067EB0740D}" type="presParOf" srcId="{6E6FE477-B176-4451-8974-449883B638B4}" destId="{EAB06D2A-D64A-42AF-B6BC-F1109BCE1F05}" srcOrd="0" destOrd="0" presId="urn:microsoft.com/office/officeart/2005/8/layout/cycle5"/>
    <dgm:cxn modelId="{351F7BB5-2CCF-4291-830E-5C5DE3DEA863}" type="presParOf" srcId="{6E6FE477-B176-4451-8974-449883B638B4}" destId="{78AA1A2A-08EC-4B04-B8E3-CF4C42E648D9}" srcOrd="1" destOrd="0" presId="urn:microsoft.com/office/officeart/2005/8/layout/cycle5"/>
    <dgm:cxn modelId="{1CC14B27-9C43-4A9D-B807-2E3F1308B4AF}" type="presParOf" srcId="{6E6FE477-B176-4451-8974-449883B638B4}" destId="{C48EDF3F-C782-4158-AB66-73A81BD9DAB5}" srcOrd="2" destOrd="0" presId="urn:microsoft.com/office/officeart/2005/8/layout/cycle5"/>
    <dgm:cxn modelId="{D416C66E-223E-4AF6-A862-63BC3343C21D}" type="presParOf" srcId="{6E6FE477-B176-4451-8974-449883B638B4}" destId="{53B8BF23-D82F-4B36-B3A8-82B7E9AB9D65}" srcOrd="3" destOrd="0" presId="urn:microsoft.com/office/officeart/2005/8/layout/cycle5"/>
    <dgm:cxn modelId="{1BED062D-4351-4B43-A833-83C3051ADDCD}" type="presParOf" srcId="{6E6FE477-B176-4451-8974-449883B638B4}" destId="{2BE39638-5D0D-4B14-8A62-6A6E02CCDC24}" srcOrd="4" destOrd="0" presId="urn:microsoft.com/office/officeart/2005/8/layout/cycle5"/>
    <dgm:cxn modelId="{D3D19ED6-28DE-4D9D-A2A4-14D57B5D2E58}" type="presParOf" srcId="{6E6FE477-B176-4451-8974-449883B638B4}" destId="{C7BAF1D9-7114-42F6-BD57-D682B9940187}" srcOrd="5" destOrd="0" presId="urn:microsoft.com/office/officeart/2005/8/layout/cycle5"/>
    <dgm:cxn modelId="{6E5C13EC-7979-4BC7-AB1D-4D2FF25E97CC}" type="presParOf" srcId="{6E6FE477-B176-4451-8974-449883B638B4}" destId="{A6C56A9F-4894-440C-B5E5-3481806E2EF4}" srcOrd="6" destOrd="0" presId="urn:microsoft.com/office/officeart/2005/8/layout/cycle5"/>
    <dgm:cxn modelId="{1161CE9E-4A55-4DAB-97BB-37705DD25A37}" type="presParOf" srcId="{6E6FE477-B176-4451-8974-449883B638B4}" destId="{9EDF7D8E-C813-4294-9C53-A8BAB3115180}" srcOrd="7" destOrd="0" presId="urn:microsoft.com/office/officeart/2005/8/layout/cycle5"/>
    <dgm:cxn modelId="{A3752EA2-4C4B-447A-914E-CE7D4FA8AB31}" type="presParOf" srcId="{6E6FE477-B176-4451-8974-449883B638B4}" destId="{DEFFE90A-BFAA-44DC-873E-C4BF525CF6BE}" srcOrd="8" destOrd="0" presId="urn:microsoft.com/office/officeart/2005/8/layout/cycle5"/>
    <dgm:cxn modelId="{F6DC5BF0-99DF-4722-9957-449AD5B01DE1}" type="presParOf" srcId="{6E6FE477-B176-4451-8974-449883B638B4}" destId="{8F486F68-3176-4DE2-9517-06BE39D663C5}" srcOrd="9" destOrd="0" presId="urn:microsoft.com/office/officeart/2005/8/layout/cycle5"/>
    <dgm:cxn modelId="{6EC54E96-420E-4A14-9106-897B5E2E248B}" type="presParOf" srcId="{6E6FE477-B176-4451-8974-449883B638B4}" destId="{982A2F1C-747D-4D7F-80BC-47D6F87CD8A6}" srcOrd="10" destOrd="0" presId="urn:microsoft.com/office/officeart/2005/8/layout/cycle5"/>
    <dgm:cxn modelId="{A9CCEBCF-5C14-4245-AC32-50285F13A484}" type="presParOf" srcId="{6E6FE477-B176-4451-8974-449883B638B4}" destId="{204C1ADC-EF99-47F2-A609-105E6AA3FC7D}" srcOrd="11" destOrd="0" presId="urn:microsoft.com/office/officeart/2005/8/layout/cycle5"/>
    <dgm:cxn modelId="{EADF39C8-CE34-4F94-AC45-0C71A4C69528}" type="presParOf" srcId="{6E6FE477-B176-4451-8974-449883B638B4}" destId="{EB801F58-2401-445F-AAD1-6B654326038D}" srcOrd="12" destOrd="0" presId="urn:microsoft.com/office/officeart/2005/8/layout/cycle5"/>
    <dgm:cxn modelId="{AA365788-6788-435C-A3E5-55041663B3E6}" type="presParOf" srcId="{6E6FE477-B176-4451-8974-449883B638B4}" destId="{73000B71-6112-46BE-9C8B-10615FD2FDC2}" srcOrd="13" destOrd="0" presId="urn:microsoft.com/office/officeart/2005/8/layout/cycle5"/>
    <dgm:cxn modelId="{D09A9EDD-453E-4486-889B-2CC4187F8F8D}" type="presParOf" srcId="{6E6FE477-B176-4451-8974-449883B638B4}" destId="{4DEC859D-5195-41ED-8A31-B18164B4EC9E}" srcOrd="14" destOrd="0" presId="urn:microsoft.com/office/officeart/2005/8/layout/cycle5"/>
  </dgm:cxnLst>
  <dgm:bg>
    <a:solidFill>
      <a:srgbClr val="FF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33B4B17A-F95E-4F35-A875-7285A26DE0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0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84E53-20F9-4BEE-BC0F-4D1A41F04211}" type="slidenum">
              <a:rPr lang="de-DE"/>
              <a:pPr/>
              <a:t>15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05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Yet, much of the care received in high-, middle- and low-income settings does not meet these criteria.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0E2F-666C-0C40-931D-F8C4CA8CCEC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15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5BF54-1DE5-4771-8724-5FB4CFC20F7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EAAF8-DCCA-4AC2-AEF4-FA8FAE04873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D5F31-8CD3-45E9-A4EE-1C3517ECE18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C7CF-8E35-4DB1-ABA7-56E37119D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499E2-688C-42BA-BB79-DA11241DAD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E41C-763B-4A7B-94DC-F8B4EEBA8BC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7BF58-D75A-46E2-9A30-026F86D6EB9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932C7-08DE-429C-89A6-B154BB786B6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8836D-EA50-40BA-A3F5-40E42F53DE5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2499E2-688C-42BA-BB79-DA11241DAD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irahospital.org/wp-content/uploads/2010/08/external-fixatio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-Arbeitsblat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2.1-1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43608" y="4149725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"/>
    </mc:Choice>
    <mc:Fallback xmlns="">
      <p:transition spd="slow" advTm="68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1090613" cy="5441950"/>
          </a:xfrm>
        </p:spPr>
        <p:txBody>
          <a:bodyPr vert="eaVert">
            <a:normAutofit/>
          </a:bodyPr>
          <a:lstStyle/>
          <a:p>
            <a:pPr algn="l" eaLnBrk="1" hangingPunct="1">
              <a:defRPr/>
            </a:pPr>
            <a:r>
              <a:rPr lang="en-US" dirty="0"/>
              <a:t>In the beginning…</a:t>
            </a:r>
          </a:p>
        </p:txBody>
      </p:sp>
      <p:pic>
        <p:nvPicPr>
          <p:cNvPr id="14339" name="Picture 5" descr="Unbenannt-145 Kopie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619250" y="0"/>
            <a:ext cx="75247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1"/>
    </mc:Choice>
    <mc:Fallback xmlns="">
      <p:transition spd="slow" advTm="168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Unbenannt-162 Kopie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476375" y="-33338"/>
            <a:ext cx="7667625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4936" name="Rectangle 8"/>
          <p:cNvSpPr>
            <a:spLocks noChangeArrowheads="1"/>
          </p:cNvSpPr>
          <p:nvPr/>
        </p:nvSpPr>
        <p:spPr bwMode="auto">
          <a:xfrm>
            <a:off x="457200" y="292100"/>
            <a:ext cx="109061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l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then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3"/>
    </mc:Choice>
    <mc:Fallback xmlns="">
      <p:transition spd="slow" advTm="156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Unbenannt-142 Kopie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512887" y="0"/>
            <a:ext cx="766762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179388" y="260350"/>
            <a:ext cx="10906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l">
              <a:defRPr/>
            </a:pPr>
            <a:r>
              <a:rPr lang="en-GB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then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"/>
    </mc:Choice>
    <mc:Fallback xmlns="">
      <p:transition spd="slow" advTm="114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Unbenannt-175 Kopie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403648" y="-74613"/>
            <a:ext cx="774065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6984" name="Rectangle 8"/>
          <p:cNvSpPr>
            <a:spLocks noChangeArrowheads="1"/>
          </p:cNvSpPr>
          <p:nvPr/>
        </p:nvSpPr>
        <p:spPr bwMode="auto">
          <a:xfrm>
            <a:off x="457200" y="292100"/>
            <a:ext cx="109061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l">
              <a:defRPr/>
            </a:pPr>
            <a:r>
              <a:rPr lang="en-GB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and finally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9"/>
    </mc:Choice>
    <mc:Fallback xmlns="">
      <p:transition spd="slow" advTm="1593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0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8"/>
    </mc:Choice>
    <mc:Fallback xmlns="">
      <p:transition spd="slow" advTm="183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1989138"/>
            <a:ext cx="4511675" cy="41767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879" y="908720"/>
            <a:ext cx="44926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1520" y="332656"/>
            <a:ext cx="5256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effectLst/>
                <a:latin typeface="Arial" pitchFamily="34" charset="0"/>
              </a:rPr>
              <a:t>… the view of a woman in labor…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DC7CF-8E35-4DB1-ABA7-56E37119D76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0"/>
    </mc:Choice>
    <mc:Fallback xmlns="">
      <p:transition spd="slow" advTm="110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76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8640"/>
              </p:ext>
            </p:extLst>
          </p:nvPr>
        </p:nvGraphicFramePr>
        <p:xfrm>
          <a:off x="6350" y="23813"/>
          <a:ext cx="9131300" cy="682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icture" r:id="rId3" imgW="4770720" imgH="4070520" progId="Word.Picture.8">
                  <p:embed/>
                </p:oleObj>
              </mc:Choice>
              <mc:Fallback>
                <p:oleObj name="Picture" r:id="rId3" imgW="4770720" imgH="4070520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3813"/>
                        <a:ext cx="9131300" cy="6824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99"/>
    </mc:Choice>
    <mc:Fallback xmlns="">
      <p:transition spd="slow" advTm="524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4" name="Rectangle 4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57928"/>
              </p:ext>
            </p:extLst>
          </p:nvPr>
        </p:nvGraphicFramePr>
        <p:xfrm>
          <a:off x="3175" y="1266825"/>
          <a:ext cx="9136063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icture" r:id="rId3" imgW="8551440" imgH="4070520" progId="Word.Picture.8">
                  <p:embed/>
                </p:oleObj>
              </mc:Choice>
              <mc:Fallback>
                <p:oleObj name="Picture" r:id="rId3" imgW="8551440" imgH="4070520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266825"/>
                        <a:ext cx="9136063" cy="450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35"/>
    </mc:Choice>
    <mc:Fallback xmlns="">
      <p:transition spd="slow" advTm="1075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84578" y="116632"/>
            <a:ext cx="7772400" cy="1407369"/>
          </a:xfrm>
        </p:spPr>
        <p:txBody>
          <a:bodyPr/>
          <a:lstStyle/>
          <a:p>
            <a:r>
              <a:rPr lang="de-DE" dirty="0"/>
              <a:t>Quality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89434" cy="4895098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 421 million annual global hospitalizations, approx. 42.7 million result in adverse events</a:t>
            </a:r>
            <a:r>
              <a:rPr lang="de-DE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loss of 23 million disability adjusted-life years (DALYs);  2/3 occur in low and middle-income countries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Jha</a:t>
            </a:r>
            <a:r>
              <a:rPr lang="en-US" sz="2000" dirty="0">
                <a:solidFill>
                  <a:schemeClr val="tx1"/>
                </a:solidFill>
              </a:rPr>
              <a:t> AK, </a:t>
            </a:r>
            <a:r>
              <a:rPr lang="en-US" sz="2000" dirty="0" err="1">
                <a:solidFill>
                  <a:schemeClr val="tx1"/>
                </a:solidFill>
              </a:rPr>
              <a:t>Larizgoitia</a:t>
            </a:r>
            <a:r>
              <a:rPr lang="en-US" sz="2000" dirty="0">
                <a:solidFill>
                  <a:schemeClr val="tx1"/>
                </a:solidFill>
              </a:rPr>
              <a:t> I, </a:t>
            </a:r>
            <a:r>
              <a:rPr lang="en-US" sz="2000" dirty="0" err="1">
                <a:solidFill>
                  <a:schemeClr val="tx1"/>
                </a:solidFill>
              </a:rPr>
              <a:t>Audera</a:t>
            </a:r>
            <a:r>
              <a:rPr lang="en-US" sz="2000" dirty="0">
                <a:solidFill>
                  <a:schemeClr val="tx1"/>
                </a:solidFill>
              </a:rPr>
              <a:t>-Lopez C, </a:t>
            </a:r>
            <a:r>
              <a:rPr lang="en-US" sz="2000" dirty="0" err="1">
                <a:solidFill>
                  <a:schemeClr val="tx1"/>
                </a:solidFill>
              </a:rPr>
              <a:t>Prasopa-Plaizier</a:t>
            </a:r>
            <a:r>
              <a:rPr lang="en-US" sz="2000" dirty="0">
                <a:solidFill>
                  <a:schemeClr val="tx1"/>
                </a:solidFill>
              </a:rPr>
              <a:t> N, Waters H, Bates </a:t>
            </a:r>
            <a:r>
              <a:rPr lang="en-US" sz="2000" dirty="0" err="1">
                <a:solidFill>
                  <a:schemeClr val="tx1"/>
                </a:solidFill>
              </a:rPr>
              <a:t>DW</a:t>
            </a:r>
            <a:r>
              <a:rPr lang="en-US" sz="2000" dirty="0">
                <a:solidFill>
                  <a:schemeClr val="tx1"/>
                </a:solidFill>
              </a:rPr>
              <a:t>. The global burden of unsafe medical care: analytic modelling of observational studies. </a:t>
            </a:r>
            <a:r>
              <a:rPr lang="en-US" sz="2000" dirty="0" err="1">
                <a:solidFill>
                  <a:schemeClr val="tx1"/>
                </a:solidFill>
              </a:rPr>
              <a:t>BMJ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Saf</a:t>
            </a:r>
            <a:r>
              <a:rPr lang="en-US" sz="2000" dirty="0">
                <a:solidFill>
                  <a:schemeClr val="tx1"/>
                </a:solidFill>
              </a:rPr>
              <a:t> 2013; 22(10): 809-15.</a:t>
            </a:r>
            <a:endParaRPr lang="de-DE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WHO systematic review of 900 studies from 1990-2009: only 40% of patients in public health facilities, and only 6-19% of patients in private facilities were treated according to standard guidelines.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Holloway KA, </a:t>
            </a:r>
            <a:r>
              <a:rPr lang="en-US" sz="1900" dirty="0" err="1">
                <a:solidFill>
                  <a:schemeClr val="tx1"/>
                </a:solidFill>
              </a:rPr>
              <a:t>Ivanovska</a:t>
            </a:r>
            <a:r>
              <a:rPr lang="en-US" sz="1900" dirty="0">
                <a:solidFill>
                  <a:schemeClr val="tx1"/>
                </a:solidFill>
              </a:rPr>
              <a:t> V, Wagner AK, </a:t>
            </a:r>
            <a:r>
              <a:rPr lang="en-US" sz="1900" dirty="0" err="1">
                <a:solidFill>
                  <a:schemeClr val="tx1"/>
                </a:solidFill>
              </a:rPr>
              <a:t>Vialle</a:t>
            </a:r>
            <a:r>
              <a:rPr lang="en-US" sz="1900" dirty="0">
                <a:solidFill>
                  <a:schemeClr val="tx1"/>
                </a:solidFill>
              </a:rPr>
              <a:t>-Valentin C, Ross-</a:t>
            </a:r>
            <a:r>
              <a:rPr lang="en-US" sz="1900" dirty="0" err="1">
                <a:solidFill>
                  <a:schemeClr val="tx1"/>
                </a:solidFill>
              </a:rPr>
              <a:t>Degnan</a:t>
            </a:r>
            <a:r>
              <a:rPr lang="en-US" sz="1900" dirty="0">
                <a:solidFill>
                  <a:schemeClr val="tx1"/>
                </a:solidFill>
              </a:rPr>
              <a:t> D. Have we improved use of medicines in developing and transitional countries and do we know how to? Two decades of evidence. Trop Med </a:t>
            </a:r>
            <a:r>
              <a:rPr lang="en-US" sz="1900" dirty="0" err="1">
                <a:solidFill>
                  <a:schemeClr val="tx1"/>
                </a:solidFill>
              </a:rPr>
              <a:t>Int</a:t>
            </a:r>
            <a:r>
              <a:rPr lang="en-US" sz="1900" dirty="0">
                <a:solidFill>
                  <a:schemeClr val="tx1"/>
                </a:solidFill>
              </a:rPr>
              <a:t> Health 2013; 18(6): 656-64.</a:t>
            </a:r>
            <a:endParaRPr lang="de-DE" sz="19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3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7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62"/>
    </mc:Choice>
    <mc:Fallback xmlns="">
      <p:transition spd="slow" advTm="14616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But: </a:t>
            </a:r>
            <a:r>
              <a:rPr lang="de-DE" dirty="0" err="1"/>
              <a:t>middle-income</a:t>
            </a:r>
            <a:r>
              <a:rPr lang="de-DE" dirty="0"/>
              <a:t> countries!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" y="1196752"/>
            <a:ext cx="3024336" cy="20162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85" y="1284295"/>
            <a:ext cx="2768984" cy="18459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21" y="3036152"/>
            <a:ext cx="3347864" cy="22319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3" y="4807031"/>
            <a:ext cx="3076454" cy="20509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57749"/>
            <a:ext cx="2850377" cy="19002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23" y="1132594"/>
            <a:ext cx="2843808" cy="18958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30" y="5114750"/>
            <a:ext cx="2843808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9"/>
    </mc:Choice>
    <mc:Fallback xmlns="">
      <p:transition spd="slow" advTm="441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Supply of Health Services: Structure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 smtClean="0"/>
              <a:t>Supply </a:t>
            </a:r>
            <a:r>
              <a:rPr lang="en-US" b="1" dirty="0"/>
              <a:t>of Health Services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 smtClean="0"/>
              <a:t>Factors </a:t>
            </a:r>
            <a:r>
              <a:rPr lang="en-US" b="1" dirty="0"/>
              <a:t>of Production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 smtClean="0"/>
              <a:t>Buildings </a:t>
            </a:r>
            <a:r>
              <a:rPr lang="en-US" b="1" dirty="0"/>
              <a:t>and Equipment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Staff</a:t>
            </a:r>
            <a:endParaRPr lang="en-US" dirty="0"/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Problems </a:t>
            </a:r>
            <a:r>
              <a:rPr lang="en-US" dirty="0"/>
              <a:t>of Donations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Spatial </a:t>
            </a:r>
            <a:r>
              <a:rPr lang="en-US" dirty="0"/>
              <a:t>Structure of Supply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Levels </a:t>
            </a:r>
            <a:r>
              <a:rPr lang="en-US" dirty="0"/>
              <a:t>of Care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Provider </a:t>
            </a:r>
            <a:r>
              <a:rPr lang="en-US" dirty="0"/>
              <a:t>Portfolio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Health </a:t>
            </a:r>
            <a:r>
              <a:rPr lang="en-US" dirty="0"/>
              <a:t>Care Systems and Reforms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Supply of Health Services: Structure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 smtClean="0"/>
              <a:t>Supply </a:t>
            </a:r>
            <a:r>
              <a:rPr lang="en-US" b="1" dirty="0"/>
              <a:t>of Health Services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 smtClean="0"/>
              <a:t>Factors </a:t>
            </a:r>
            <a:r>
              <a:rPr lang="en-US" b="1" dirty="0"/>
              <a:t>of Production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 smtClean="0"/>
              <a:t>Buildings </a:t>
            </a:r>
            <a:r>
              <a:rPr lang="en-US" b="1" dirty="0"/>
              <a:t>and Equipment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Staff</a:t>
            </a:r>
            <a:endParaRPr lang="en-US" dirty="0"/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Problems </a:t>
            </a:r>
            <a:r>
              <a:rPr lang="en-US" dirty="0"/>
              <a:t>of Donations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Spatial </a:t>
            </a:r>
            <a:r>
              <a:rPr lang="en-US" dirty="0"/>
              <a:t>Structure of Supply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Levels </a:t>
            </a:r>
            <a:r>
              <a:rPr lang="en-US" dirty="0"/>
              <a:t>of Care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Provider </a:t>
            </a:r>
            <a:r>
              <a:rPr lang="en-US" dirty="0"/>
              <a:t>Portfolio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/>
              <a:t>Health </a:t>
            </a:r>
            <a:r>
              <a:rPr lang="en-US" dirty="0"/>
              <a:t>Care Systems and Reforms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0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2.1.1 </a:t>
            </a:r>
            <a:r>
              <a:rPr lang="en-US" dirty="0"/>
              <a:t>Buildings and Equipment</a:t>
            </a:r>
            <a:endParaRPr lang="en-US" sz="4000" b="1" dirty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Basic Problems:</a:t>
            </a:r>
          </a:p>
          <a:p>
            <a:pPr lvl="1" eaLnBrk="1" hangingPunct="1">
              <a:defRPr/>
            </a:pPr>
            <a:r>
              <a:rPr lang="en-US" dirty="0"/>
              <a:t>Applied Technology</a:t>
            </a:r>
          </a:p>
          <a:p>
            <a:pPr lvl="1" eaLnBrk="1" hangingPunct="1">
              <a:defRPr/>
            </a:pPr>
            <a:r>
              <a:rPr lang="en-US" dirty="0"/>
              <a:t>No maintenance</a:t>
            </a:r>
          </a:p>
          <a:p>
            <a:pPr lvl="1" eaLnBrk="1" hangingPunct="1">
              <a:defRPr/>
            </a:pPr>
            <a:r>
              <a:rPr lang="en-US" dirty="0"/>
              <a:t>Consumption of own structure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04"/>
    </mc:Choice>
    <mc:Fallback xmlns="">
      <p:transition spd="slow" advTm="609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Dimensions of Applied Technology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Functional Adjustment: </a:t>
            </a:r>
          </a:p>
          <a:p>
            <a:pPr lvl="1" eaLnBrk="1" hangingPunct="1">
              <a:defRPr/>
            </a:pPr>
            <a:r>
              <a:rPr lang="en-US" sz="2400" dirty="0"/>
              <a:t>Technology fulfils what is required, but not more than that </a:t>
            </a:r>
          </a:p>
          <a:p>
            <a:pPr lvl="1" eaLnBrk="1" hangingPunct="1">
              <a:defRPr/>
            </a:pPr>
            <a:r>
              <a:rPr lang="en-US" sz="2400" dirty="0"/>
              <a:t>e.g. </a:t>
            </a:r>
          </a:p>
          <a:p>
            <a:pPr lvl="2" eaLnBrk="1" hangingPunct="1">
              <a:defRPr/>
            </a:pPr>
            <a:r>
              <a:rPr lang="en-US" sz="2000" dirty="0"/>
              <a:t>Basic radiographic system</a:t>
            </a:r>
          </a:p>
          <a:p>
            <a:pPr lvl="2" eaLnBrk="1" hangingPunct="1">
              <a:defRPr/>
            </a:pPr>
            <a:r>
              <a:rPr lang="en-US" sz="2000" dirty="0"/>
              <a:t>Ramps instead of elevators in developing countries</a:t>
            </a:r>
          </a:p>
          <a:p>
            <a:pPr lvl="2" eaLnBrk="1" hangingPunct="1">
              <a:defRPr/>
            </a:pPr>
            <a:r>
              <a:rPr lang="en-US" sz="2000" dirty="0"/>
              <a:t>Robust equipment that does not need much maintenance</a:t>
            </a:r>
          </a:p>
          <a:p>
            <a:pPr eaLnBrk="1" hangingPunct="1">
              <a:defRPr/>
            </a:pPr>
            <a:r>
              <a:rPr lang="en-US" sz="2800" dirty="0"/>
              <a:t>Resource Adjustment: </a:t>
            </a:r>
          </a:p>
          <a:p>
            <a:pPr lvl="1" eaLnBrk="1" hangingPunct="1">
              <a:defRPr/>
            </a:pPr>
            <a:r>
              <a:rPr lang="en-US" sz="2400" dirty="0"/>
              <a:t>Technology is adjusted to resources</a:t>
            </a:r>
          </a:p>
          <a:p>
            <a:pPr lvl="1" eaLnBrk="1" hangingPunct="1">
              <a:defRPr/>
            </a:pPr>
            <a:r>
              <a:rPr lang="en-US" sz="2400" dirty="0"/>
              <a:t>E.g.</a:t>
            </a:r>
          </a:p>
          <a:p>
            <a:pPr lvl="2" eaLnBrk="1" hangingPunct="1">
              <a:defRPr/>
            </a:pPr>
            <a:r>
              <a:rPr lang="en-US" sz="2000" dirty="0"/>
              <a:t>No devices with high cost of maintenance</a:t>
            </a:r>
          </a:p>
          <a:p>
            <a:pPr lvl="2" eaLnBrk="1" hangingPunct="1">
              <a:defRPr/>
            </a:pPr>
            <a:r>
              <a:rPr lang="en-US" sz="2000" dirty="0"/>
              <a:t>Technology that can be operated by local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05"/>
    </mc:Choice>
    <mc:Fallback xmlns="">
      <p:transition spd="slow" advTm="1893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„</a:t>
            </a:r>
            <a:r>
              <a:rPr lang="en-US" dirty="0" err="1"/>
              <a:t>Fixateur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“ made from bicycle spokes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800" dirty="0"/>
              <a:t>	Source: http://www.airahospital.org/?tag=appropiate-technology</a:t>
            </a:r>
          </a:p>
        </p:txBody>
      </p:sp>
      <p:pic>
        <p:nvPicPr>
          <p:cNvPr id="121858" name="Picture 2" descr="external-fixation">
            <a:hlinkClick r:id="rId2" tooltip="external-fixa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267200" cy="2847976"/>
          </a:xfrm>
          <a:prstGeom prst="rect">
            <a:avLst/>
          </a:prstGeom>
          <a:noFill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22"/>
    </mc:Choice>
    <mc:Fallback xmlns="">
      <p:transition spd="slow" advTm="378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Precondition: Strategic Planning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Equipment Life Cycle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2915816" y="23173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57"/>
    </mc:Choice>
    <mc:Fallback xmlns="">
      <p:transition spd="slow" advTm="2057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Maintenance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Culture of Maintenance</a:t>
            </a:r>
          </a:p>
          <a:p>
            <a:pPr lvl="1" eaLnBrk="1" hangingPunct="1">
              <a:defRPr/>
            </a:pPr>
            <a:r>
              <a:rPr lang="en-US" dirty="0"/>
              <a:t>“Climate-Theory”: tropical climate with steady supply of food fosters short-term planning</a:t>
            </a:r>
          </a:p>
          <a:p>
            <a:pPr eaLnBrk="1" hangingPunct="1">
              <a:defRPr/>
            </a:pPr>
            <a:r>
              <a:rPr lang="en-US" dirty="0"/>
              <a:t>WHO-Standards:</a:t>
            </a:r>
          </a:p>
          <a:p>
            <a:pPr lvl="1" eaLnBrk="1" hangingPunct="1">
              <a:defRPr/>
            </a:pPr>
            <a:r>
              <a:rPr lang="en-US" dirty="0"/>
              <a:t>1% of original value of buildings for maintenance p.a.</a:t>
            </a:r>
          </a:p>
          <a:p>
            <a:pPr lvl="1" eaLnBrk="1" hangingPunct="1">
              <a:defRPr/>
            </a:pPr>
            <a:r>
              <a:rPr lang="en-US" dirty="0"/>
              <a:t>5% of original value of devices for maintenance p.a.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95"/>
    </mc:Choice>
    <mc:Fallback xmlns="">
      <p:transition spd="slow" advTm="1798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Consumption of Structure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4063" y="1600200"/>
          <a:ext cx="7635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Microsoft Drawing 1.01" r:id="rId3" imgW="10236200" imgH="6067425" progId="">
                  <p:embed/>
                </p:oleObj>
              </mc:Choice>
              <mc:Fallback>
                <p:oleObj name="Microsoft Drawing 1.01" r:id="rId3" imgW="10236200" imgH="6067425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600200"/>
                        <a:ext cx="7635875" cy="4525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99592" y="2370366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DONATIONS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3810526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FEES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2987824" y="2186280"/>
            <a:ext cx="93610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Buildings and </a:t>
            </a:r>
          </a:p>
          <a:p>
            <a:r>
              <a:rPr lang="en-US" sz="1400" dirty="0"/>
              <a:t>Equip.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87824" y="3573016"/>
            <a:ext cx="100811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Drugs </a:t>
            </a:r>
          </a:p>
          <a:p>
            <a:r>
              <a:rPr lang="en-US" sz="1400" dirty="0"/>
              <a:t>and </a:t>
            </a:r>
          </a:p>
          <a:p>
            <a:r>
              <a:rPr lang="en-US" sz="1400" dirty="0"/>
              <a:t>Staff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15816" y="4941168"/>
            <a:ext cx="1071736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Mainte-nance</a:t>
            </a:r>
            <a:r>
              <a:rPr lang="en-US" sz="1400" dirty="0"/>
              <a:t> and Develop-</a:t>
            </a:r>
            <a:r>
              <a:rPr lang="en-US" sz="1400" dirty="0" err="1"/>
              <a:t>ment</a:t>
            </a:r>
            <a:endParaRPr lang="en-US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788024" y="5805264"/>
            <a:ext cx="352839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Consumption of Structure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40"/>
    </mc:Choice>
    <mc:Fallback xmlns="">
      <p:transition spd="slow" advTm="837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85000" cy="1384300"/>
          </a:xfrm>
        </p:spPr>
        <p:txBody>
          <a:bodyPr/>
          <a:lstStyle/>
          <a:p>
            <a:r>
              <a:rPr lang="en-US" dirty="0"/>
              <a:t>Quality of Structure </a:t>
            </a:r>
            <a:br>
              <a:rPr lang="en-US" dirty="0"/>
            </a:br>
            <a:r>
              <a:rPr lang="en-US" sz="2000" dirty="0"/>
              <a:t>Kenya Service Provision Assessment Survey (2004)</a:t>
            </a:r>
          </a:p>
        </p:txBody>
      </p:sp>
      <p:graphicFrame>
        <p:nvGraphicFramePr>
          <p:cNvPr id="162" name="Objek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78053"/>
              </p:ext>
            </p:extLst>
          </p:nvPr>
        </p:nvGraphicFramePr>
        <p:xfrm>
          <a:off x="179388" y="1412875"/>
          <a:ext cx="9091612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0" name="Worksheet" r:id="rId4" imgW="6332326" imgH="3630781" progId="Excel.Sheet.12">
                  <p:embed/>
                </p:oleObj>
              </mc:Choice>
              <mc:Fallback>
                <p:oleObj name="Worksheet" r:id="rId4" imgW="6332326" imgH="3630781" progId="Excel.Shee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9091612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44"/>
    </mc:Choice>
    <mc:Fallback xmlns="">
      <p:transition spd="slow" advTm="818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Bildschirmpräsentation (4:3)</PresentationFormat>
  <Paragraphs>108</Paragraphs>
  <Slides>20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Larissa</vt:lpstr>
      <vt:lpstr>Microsoft Drawing 1.01</vt:lpstr>
      <vt:lpstr>Worksheet</vt:lpstr>
      <vt:lpstr>Picture</vt:lpstr>
      <vt:lpstr>International Health Care Management II Part 2.1-1</vt:lpstr>
      <vt:lpstr>Supply of Health Services: Structure</vt:lpstr>
      <vt:lpstr>2.1.1 Buildings and Equipment</vt:lpstr>
      <vt:lpstr>Dimensions of Applied Technology</vt:lpstr>
      <vt:lpstr>Example</vt:lpstr>
      <vt:lpstr>Precondition: Strategic Planning</vt:lpstr>
      <vt:lpstr>Maintenance</vt:lpstr>
      <vt:lpstr>Consumption of Structure</vt:lpstr>
      <vt:lpstr>Quality of Structure  Kenya Service Provision Assessment Survey (2004)</vt:lpstr>
      <vt:lpstr>In the beginning…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Quality</vt:lpstr>
      <vt:lpstr>But: middle-income countries!</vt:lpstr>
      <vt:lpstr>Supply of Health Services: Structure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349</cp:revision>
  <cp:lastPrinted>2014-06-19T14:09:33Z</cp:lastPrinted>
  <dcterms:created xsi:type="dcterms:W3CDTF">2003-05-27T08:12:45Z</dcterms:created>
  <dcterms:modified xsi:type="dcterms:W3CDTF">2023-07-13T13:16:00Z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