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48"/>
  </p:notesMasterIdLst>
  <p:sldIdLst>
    <p:sldId id="551" r:id="rId2"/>
    <p:sldId id="721" r:id="rId3"/>
    <p:sldId id="503" r:id="rId4"/>
    <p:sldId id="553" r:id="rId5"/>
    <p:sldId id="554" r:id="rId6"/>
    <p:sldId id="555" r:id="rId7"/>
    <p:sldId id="556" r:id="rId8"/>
    <p:sldId id="504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72" r:id="rId18"/>
    <p:sldId id="506" r:id="rId19"/>
    <p:sldId id="594" r:id="rId20"/>
    <p:sldId id="595" r:id="rId21"/>
    <p:sldId id="596" r:id="rId22"/>
    <p:sldId id="597" r:id="rId23"/>
    <p:sldId id="598" r:id="rId24"/>
    <p:sldId id="507" r:id="rId25"/>
    <p:sldId id="586" r:id="rId26"/>
    <p:sldId id="587" r:id="rId27"/>
    <p:sldId id="588" r:id="rId28"/>
    <p:sldId id="589" r:id="rId29"/>
    <p:sldId id="590" r:id="rId30"/>
    <p:sldId id="591" r:id="rId31"/>
    <p:sldId id="592" r:id="rId32"/>
    <p:sldId id="593" r:id="rId33"/>
    <p:sldId id="717" r:id="rId34"/>
    <p:sldId id="697" r:id="rId35"/>
    <p:sldId id="698" r:id="rId36"/>
    <p:sldId id="718" r:id="rId37"/>
    <p:sldId id="719" r:id="rId38"/>
    <p:sldId id="705" r:id="rId39"/>
    <p:sldId id="720" r:id="rId40"/>
    <p:sldId id="511" r:id="rId41"/>
    <p:sldId id="512" r:id="rId42"/>
    <p:sldId id="513" r:id="rId43"/>
    <p:sldId id="666" r:id="rId44"/>
    <p:sldId id="707" r:id="rId45"/>
    <p:sldId id="708" r:id="rId46"/>
    <p:sldId id="722" r:id="rId47"/>
  </p:sldIdLst>
  <p:sldSz cx="9144000" cy="6858000" type="screen4x3"/>
  <p:notesSz cx="6797675" cy="9926638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0000"/>
    <a:srgbClr val="0099FF"/>
    <a:srgbClr val="DDDDDD"/>
    <a:srgbClr val="FF99CC"/>
    <a:srgbClr val="CC0000"/>
    <a:srgbClr val="FFFF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43" autoAdjust="0"/>
    <p:restoredTop sz="95819" autoAdjust="0"/>
  </p:normalViewPr>
  <p:slideViewPr>
    <p:cSldViewPr>
      <p:cViewPr varScale="1">
        <p:scale>
          <a:sx n="95" d="100"/>
          <a:sy n="95" d="100"/>
        </p:scale>
        <p:origin x="107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8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47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49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effectLst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9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</a:defRPr>
            </a:lvl1pPr>
          </a:lstStyle>
          <a:p>
            <a:pPr>
              <a:defRPr/>
            </a:pPr>
            <a:fld id="{33B4B17A-F95E-4F35-A875-7285A26DE00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96005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75BF54-1DE5-4771-8724-5FB4CFC20F7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2618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EAAF8-DCCA-4AC2-AEF4-FA8FAE04873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95283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5D5F31-8CD3-45E9-A4EE-1C3517ECE188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6782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905000"/>
            <a:ext cx="82296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1A70-68F8-4973-855C-7EF261241D0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5261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2499E2-688C-42BA-BB79-DA11241DAD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2425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EEE41C-763B-4A7B-94DC-F8B4EEBA8BCD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859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97BF58-D75A-46E2-9A30-026F86D6EB9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641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390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C93E6-6C25-4294-8F4D-67FFEF95DF13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621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A932C7-08DE-429C-89A6-B154BB786B6C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919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8836D-EA50-40BA-A3F5-40E42F53DE5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523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D2499E2-688C-42BA-BB79-DA11241DADF6}" type="slidenum">
              <a:rPr lang="de-DE" smtClean="0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940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20700"/>
            <a:ext cx="8291512" cy="22606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cs typeface="Times New Roman" pitchFamily="18" charset="0"/>
              </a:rPr>
              <a:t>International Health Care Management </a:t>
            </a:r>
            <a:r>
              <a:rPr lang="en-US" b="1" dirty="0" smtClean="0">
                <a:cs typeface="Times New Roman" pitchFamily="18" charset="0"/>
              </a:rPr>
              <a:t>II</a:t>
            </a:r>
            <a:r>
              <a:rPr lang="en-US" b="1" dirty="0">
                <a:cs typeface="Times New Roman" pitchFamily="18" charset="0"/>
              </a:rPr>
              <a:t/>
            </a:r>
            <a:br>
              <a:rPr lang="en-US" b="1" dirty="0">
                <a:cs typeface="Times New Roman" pitchFamily="18" charset="0"/>
              </a:rPr>
            </a:br>
            <a:r>
              <a:rPr lang="en-US" b="1" dirty="0">
                <a:cs typeface="Times New Roman" pitchFamily="18" charset="0"/>
              </a:rPr>
              <a:t>Part </a:t>
            </a:r>
            <a:r>
              <a:rPr lang="en-US" b="1" dirty="0" smtClean="0">
                <a:cs typeface="Times New Roman" pitchFamily="18" charset="0"/>
              </a:rPr>
              <a:t>2.1-2</a:t>
            </a:r>
            <a:endParaRPr lang="de-DE" b="1" dirty="0">
              <a:cs typeface="Times New Roman" pitchFamily="18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1043608" y="4149725"/>
            <a:ext cx="705678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Steffen </a:t>
            </a:r>
            <a:r>
              <a:rPr lang="en-US" sz="3200" dirty="0" err="1">
                <a:effectLst/>
                <a:latin typeface="Arial" pitchFamily="34" charset="0"/>
                <a:cs typeface="Times New Roman" pitchFamily="18" charset="0"/>
              </a:rPr>
              <a:t>Fleßa</a:t>
            </a:r>
            <a:endParaRPr lang="en-US" sz="3200" dirty="0">
              <a:effectLst/>
              <a:latin typeface="Arial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Institute of Health Care Management</a:t>
            </a:r>
          </a:p>
          <a:p>
            <a:pPr>
              <a:defRPr/>
            </a:pPr>
            <a:r>
              <a:rPr lang="en-US" sz="3200" dirty="0">
                <a:effectLst/>
                <a:latin typeface="Arial" pitchFamily="34" charset="0"/>
                <a:cs typeface="Times New Roman" pitchFamily="18" charset="0"/>
              </a:rPr>
              <a:t>University of Greifswald </a:t>
            </a:r>
            <a:endParaRPr lang="en-US" sz="3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05"/>
    </mc:Choice>
    <mc:Fallback xmlns="">
      <p:transition spd="slow" advTm="720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6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80614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0616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0622" name="Rectangle 14"/>
          <p:cNvSpPr>
            <a:spLocks noChangeArrowheads="1"/>
          </p:cNvSpPr>
          <p:nvPr/>
        </p:nvSpPr>
        <p:spPr bwMode="auto">
          <a:xfrm>
            <a:off x="457200" y="3543300"/>
            <a:ext cx="2382838" cy="54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0623" name="Text Box 15"/>
          <p:cNvSpPr txBox="1">
            <a:spLocks noChangeArrowheads="1"/>
          </p:cNvSpPr>
          <p:nvPr/>
        </p:nvSpPr>
        <p:spPr bwMode="auto">
          <a:xfrm>
            <a:off x="457200" y="3568055"/>
            <a:ext cx="238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(A-Level): 2 Years</a:t>
            </a:r>
          </a:p>
        </p:txBody>
      </p:sp>
      <p:sp>
        <p:nvSpPr>
          <p:cNvPr id="580628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0637" name="Text Box 29"/>
          <p:cNvSpPr txBox="1">
            <a:spLocks noChangeArrowheads="1"/>
          </p:cNvSpPr>
          <p:nvPr/>
        </p:nvSpPr>
        <p:spPr bwMode="auto">
          <a:xfrm>
            <a:off x="8375650" y="20002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9"/>
    </mc:Choice>
    <mc:Fallback xmlns="">
      <p:transition spd="slow" advTm="730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81638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1640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1646" name="Rectangle 14"/>
          <p:cNvSpPr>
            <a:spLocks noChangeArrowheads="1"/>
          </p:cNvSpPr>
          <p:nvPr/>
        </p:nvSpPr>
        <p:spPr bwMode="auto">
          <a:xfrm>
            <a:off x="457200" y="3543300"/>
            <a:ext cx="2382838" cy="54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1648" name="Rectangle 16"/>
          <p:cNvSpPr>
            <a:spLocks noChangeArrowheads="1"/>
          </p:cNvSpPr>
          <p:nvPr/>
        </p:nvSpPr>
        <p:spPr bwMode="auto">
          <a:xfrm>
            <a:off x="457200" y="3313113"/>
            <a:ext cx="2382838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1649" name="Text Box 17"/>
          <p:cNvSpPr txBox="1">
            <a:spLocks noChangeArrowheads="1"/>
          </p:cNvSpPr>
          <p:nvPr/>
        </p:nvSpPr>
        <p:spPr bwMode="auto">
          <a:xfrm>
            <a:off x="457200" y="3219450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Service</a:t>
            </a:r>
          </a:p>
        </p:txBody>
      </p:sp>
      <p:sp>
        <p:nvSpPr>
          <p:cNvPr id="581652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457200" y="3568055"/>
            <a:ext cx="238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(A-Level): 2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28"/>
    </mc:Choice>
    <mc:Fallback xmlns="">
      <p:transition spd="slow" advTm="8628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82659" name="Rectangle 3"/>
          <p:cNvSpPr>
            <a:spLocks noChangeArrowheads="1"/>
          </p:cNvSpPr>
          <p:nvPr/>
        </p:nvSpPr>
        <p:spPr bwMode="auto">
          <a:xfrm>
            <a:off x="457200" y="2078038"/>
            <a:ext cx="1998663" cy="1157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2660" name="Text Box 4"/>
          <p:cNvSpPr txBox="1">
            <a:spLocks noChangeArrowheads="1"/>
          </p:cNvSpPr>
          <p:nvPr/>
        </p:nvSpPr>
        <p:spPr bwMode="auto">
          <a:xfrm>
            <a:off x="533400" y="2078038"/>
            <a:ext cx="184626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Officer Studies: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Years</a:t>
            </a:r>
          </a:p>
        </p:txBody>
      </p:sp>
      <p:sp>
        <p:nvSpPr>
          <p:cNvPr id="582662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2664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2670" name="Rectangle 14"/>
          <p:cNvSpPr>
            <a:spLocks noChangeArrowheads="1"/>
          </p:cNvSpPr>
          <p:nvPr/>
        </p:nvSpPr>
        <p:spPr bwMode="auto">
          <a:xfrm>
            <a:off x="457200" y="3543300"/>
            <a:ext cx="2382838" cy="54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2672" name="Rectangle 16"/>
          <p:cNvSpPr>
            <a:spLocks noChangeArrowheads="1"/>
          </p:cNvSpPr>
          <p:nvPr/>
        </p:nvSpPr>
        <p:spPr bwMode="auto">
          <a:xfrm>
            <a:off x="457200" y="3313113"/>
            <a:ext cx="2382838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2676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457200" y="3568055"/>
            <a:ext cx="238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(A-Level): 2 Years</a:t>
            </a: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457200" y="3219450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Service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28"/>
    </mc:Choice>
    <mc:Fallback xmlns="">
      <p:transition spd="slow" advTm="1492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83683" name="Rectangle 3"/>
          <p:cNvSpPr>
            <a:spLocks noChangeArrowheads="1"/>
          </p:cNvSpPr>
          <p:nvPr/>
        </p:nvSpPr>
        <p:spPr bwMode="auto">
          <a:xfrm>
            <a:off x="457200" y="2078038"/>
            <a:ext cx="1998663" cy="1157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686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688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692" name="Rectangle 12"/>
          <p:cNvSpPr>
            <a:spLocks noChangeArrowheads="1"/>
          </p:cNvSpPr>
          <p:nvPr/>
        </p:nvSpPr>
        <p:spPr bwMode="auto">
          <a:xfrm>
            <a:off x="2917825" y="3313113"/>
            <a:ext cx="2536825" cy="771525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693" name="Text Box 13"/>
          <p:cNvSpPr txBox="1">
            <a:spLocks noChangeArrowheads="1"/>
          </p:cNvSpPr>
          <p:nvPr/>
        </p:nvSpPr>
        <p:spPr bwMode="auto">
          <a:xfrm>
            <a:off x="2917825" y="3328988"/>
            <a:ext cx="2536825" cy="75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Medical Assistant Training: 3 Years</a:t>
            </a:r>
          </a:p>
        </p:txBody>
      </p:sp>
      <p:sp>
        <p:nvSpPr>
          <p:cNvPr id="583694" name="Rectangle 14"/>
          <p:cNvSpPr>
            <a:spLocks noChangeArrowheads="1"/>
          </p:cNvSpPr>
          <p:nvPr/>
        </p:nvSpPr>
        <p:spPr bwMode="auto">
          <a:xfrm>
            <a:off x="457200" y="3543300"/>
            <a:ext cx="2382838" cy="54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696" name="Rectangle 16"/>
          <p:cNvSpPr>
            <a:spLocks noChangeArrowheads="1"/>
          </p:cNvSpPr>
          <p:nvPr/>
        </p:nvSpPr>
        <p:spPr bwMode="auto">
          <a:xfrm>
            <a:off x="457200" y="3313113"/>
            <a:ext cx="2382838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3700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457200" y="3568055"/>
            <a:ext cx="238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(A-Level): 2 Years</a:t>
            </a:r>
          </a:p>
        </p:txBody>
      </p:sp>
      <p:sp>
        <p:nvSpPr>
          <p:cNvPr id="21" name="Text Box 17"/>
          <p:cNvSpPr txBox="1">
            <a:spLocks noChangeArrowheads="1"/>
          </p:cNvSpPr>
          <p:nvPr/>
        </p:nvSpPr>
        <p:spPr bwMode="auto">
          <a:xfrm>
            <a:off x="457200" y="3219450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Service</a:t>
            </a: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533400" y="2078038"/>
            <a:ext cx="184626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Officer Studies: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537"/>
    </mc:Choice>
    <mc:Fallback xmlns="">
      <p:transition spd="slow" advTm="32537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84707" name="Rectangle 3"/>
          <p:cNvSpPr>
            <a:spLocks noChangeArrowheads="1"/>
          </p:cNvSpPr>
          <p:nvPr/>
        </p:nvSpPr>
        <p:spPr bwMode="auto">
          <a:xfrm>
            <a:off x="457200" y="2078038"/>
            <a:ext cx="1998663" cy="1157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4709" name="Rectangle 5"/>
          <p:cNvSpPr>
            <a:spLocks noChangeArrowheads="1"/>
          </p:cNvSpPr>
          <p:nvPr/>
        </p:nvSpPr>
        <p:spPr bwMode="auto">
          <a:xfrm>
            <a:off x="3686175" y="2000250"/>
            <a:ext cx="2382838" cy="5397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4710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4712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4716" name="Rectangle 12"/>
          <p:cNvSpPr>
            <a:spLocks noChangeArrowheads="1"/>
          </p:cNvSpPr>
          <p:nvPr/>
        </p:nvSpPr>
        <p:spPr bwMode="auto">
          <a:xfrm>
            <a:off x="2915816" y="3284984"/>
            <a:ext cx="2536825" cy="77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4718" name="Rectangle 14"/>
          <p:cNvSpPr>
            <a:spLocks noChangeArrowheads="1"/>
          </p:cNvSpPr>
          <p:nvPr/>
        </p:nvSpPr>
        <p:spPr bwMode="auto">
          <a:xfrm>
            <a:off x="457200" y="3543300"/>
            <a:ext cx="2382838" cy="54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4720" name="Rectangle 16"/>
          <p:cNvSpPr>
            <a:spLocks noChangeArrowheads="1"/>
          </p:cNvSpPr>
          <p:nvPr/>
        </p:nvSpPr>
        <p:spPr bwMode="auto">
          <a:xfrm>
            <a:off x="457200" y="3313113"/>
            <a:ext cx="2382838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4723" name="Line 19"/>
          <p:cNvSpPr>
            <a:spLocks noChangeShapeType="1"/>
          </p:cNvSpPr>
          <p:nvPr/>
        </p:nvSpPr>
        <p:spPr bwMode="auto">
          <a:xfrm flipV="1">
            <a:off x="5003800" y="2636838"/>
            <a:ext cx="0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4724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4726" name="Line 22"/>
          <p:cNvSpPr>
            <a:spLocks noChangeShapeType="1"/>
          </p:cNvSpPr>
          <p:nvPr/>
        </p:nvSpPr>
        <p:spPr bwMode="auto">
          <a:xfrm>
            <a:off x="8297863" y="44704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4730" name="Text Box 26"/>
          <p:cNvSpPr txBox="1">
            <a:spLocks noChangeArrowheads="1"/>
          </p:cNvSpPr>
          <p:nvPr/>
        </p:nvSpPr>
        <p:spPr bwMode="auto">
          <a:xfrm>
            <a:off x="3378200" y="2636912"/>
            <a:ext cx="1690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584731" name="Line 27"/>
          <p:cNvSpPr>
            <a:spLocks noChangeShapeType="1"/>
          </p:cNvSpPr>
          <p:nvPr/>
        </p:nvSpPr>
        <p:spPr bwMode="auto">
          <a:xfrm>
            <a:off x="8297863" y="2232025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4732" name="Text Box 28"/>
          <p:cNvSpPr txBox="1">
            <a:spLocks noChangeArrowheads="1"/>
          </p:cNvSpPr>
          <p:nvPr/>
        </p:nvSpPr>
        <p:spPr bwMode="auto">
          <a:xfrm>
            <a:off x="8375650" y="4300538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584733" name="Text Box 29"/>
          <p:cNvSpPr txBox="1">
            <a:spLocks noChangeArrowheads="1"/>
          </p:cNvSpPr>
          <p:nvPr/>
        </p:nvSpPr>
        <p:spPr bwMode="auto">
          <a:xfrm>
            <a:off x="8375650" y="20002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584734" name="Text Box 30"/>
          <p:cNvSpPr txBox="1">
            <a:spLocks noChangeArrowheads="1"/>
          </p:cNvSpPr>
          <p:nvPr/>
        </p:nvSpPr>
        <p:spPr bwMode="auto">
          <a:xfrm>
            <a:off x="3851920" y="1981200"/>
            <a:ext cx="207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Ass. Med. Off. 2 Years</a:t>
            </a:r>
          </a:p>
        </p:txBody>
      </p:sp>
      <p:sp>
        <p:nvSpPr>
          <p:cNvPr id="25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28" name="Text Box 15"/>
          <p:cNvSpPr txBox="1">
            <a:spLocks noChangeArrowheads="1"/>
          </p:cNvSpPr>
          <p:nvPr/>
        </p:nvSpPr>
        <p:spPr bwMode="auto">
          <a:xfrm>
            <a:off x="457200" y="3568055"/>
            <a:ext cx="238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(A-Level): 2 Years</a:t>
            </a:r>
          </a:p>
        </p:txBody>
      </p:sp>
      <p:sp>
        <p:nvSpPr>
          <p:cNvPr id="29" name="Text Box 17"/>
          <p:cNvSpPr txBox="1">
            <a:spLocks noChangeArrowheads="1"/>
          </p:cNvSpPr>
          <p:nvPr/>
        </p:nvSpPr>
        <p:spPr bwMode="auto">
          <a:xfrm>
            <a:off x="457200" y="3219450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Service</a:t>
            </a:r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533400" y="2078038"/>
            <a:ext cx="184626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Officer Studies: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Years</a:t>
            </a:r>
          </a:p>
        </p:txBody>
      </p:sp>
      <p:sp>
        <p:nvSpPr>
          <p:cNvPr id="31" name="Text Box 13"/>
          <p:cNvSpPr txBox="1">
            <a:spLocks noChangeArrowheads="1"/>
          </p:cNvSpPr>
          <p:nvPr/>
        </p:nvSpPr>
        <p:spPr bwMode="auto">
          <a:xfrm>
            <a:off x="2917825" y="3328988"/>
            <a:ext cx="2518271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Medical Assistant Training: 3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476"/>
    </mc:Choice>
    <mc:Fallback xmlns="">
      <p:transition spd="slow" advTm="3947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85731" name="Rectangle 3"/>
          <p:cNvSpPr>
            <a:spLocks noChangeArrowheads="1"/>
          </p:cNvSpPr>
          <p:nvPr/>
        </p:nvSpPr>
        <p:spPr bwMode="auto">
          <a:xfrm>
            <a:off x="457200" y="2078038"/>
            <a:ext cx="1998663" cy="1157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5733" name="Rectangle 5"/>
          <p:cNvSpPr>
            <a:spLocks noChangeArrowheads="1"/>
          </p:cNvSpPr>
          <p:nvPr/>
        </p:nvSpPr>
        <p:spPr bwMode="auto">
          <a:xfrm>
            <a:off x="3686175" y="2000250"/>
            <a:ext cx="2382838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5734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5736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5739" name="Text Box 11"/>
          <p:cNvSpPr txBox="1">
            <a:spLocks noChangeArrowheads="1"/>
          </p:cNvSpPr>
          <p:nvPr/>
        </p:nvSpPr>
        <p:spPr bwMode="auto">
          <a:xfrm>
            <a:off x="5508105" y="4472070"/>
            <a:ext cx="2664296" cy="7571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Rural Medical Aid: 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Years</a:t>
            </a:r>
          </a:p>
        </p:txBody>
      </p:sp>
      <p:sp>
        <p:nvSpPr>
          <p:cNvPr id="585740" name="Rectangle 12"/>
          <p:cNvSpPr>
            <a:spLocks noChangeArrowheads="1"/>
          </p:cNvSpPr>
          <p:nvPr/>
        </p:nvSpPr>
        <p:spPr bwMode="auto">
          <a:xfrm>
            <a:off x="2917825" y="3313113"/>
            <a:ext cx="2536825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5742" name="Rectangle 14"/>
          <p:cNvSpPr>
            <a:spLocks noChangeArrowheads="1"/>
          </p:cNvSpPr>
          <p:nvPr/>
        </p:nvSpPr>
        <p:spPr bwMode="auto">
          <a:xfrm>
            <a:off x="457200" y="3543300"/>
            <a:ext cx="2382838" cy="54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5744" name="Rectangle 16"/>
          <p:cNvSpPr>
            <a:spLocks noChangeArrowheads="1"/>
          </p:cNvSpPr>
          <p:nvPr/>
        </p:nvSpPr>
        <p:spPr bwMode="auto">
          <a:xfrm>
            <a:off x="457200" y="3313113"/>
            <a:ext cx="2382838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5747" name="Line 19"/>
          <p:cNvSpPr>
            <a:spLocks noChangeShapeType="1"/>
          </p:cNvSpPr>
          <p:nvPr/>
        </p:nvSpPr>
        <p:spPr bwMode="auto">
          <a:xfrm flipV="1">
            <a:off x="5003800" y="2636838"/>
            <a:ext cx="0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5748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5750" name="Line 22"/>
          <p:cNvSpPr>
            <a:spLocks noChangeShapeType="1"/>
          </p:cNvSpPr>
          <p:nvPr/>
        </p:nvSpPr>
        <p:spPr bwMode="auto">
          <a:xfrm>
            <a:off x="8297863" y="44704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5755" name="Line 27"/>
          <p:cNvSpPr>
            <a:spLocks noChangeShapeType="1"/>
          </p:cNvSpPr>
          <p:nvPr/>
        </p:nvSpPr>
        <p:spPr bwMode="auto">
          <a:xfrm>
            <a:off x="8297863" y="2232025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5756" name="Text Box 28"/>
          <p:cNvSpPr txBox="1">
            <a:spLocks noChangeArrowheads="1"/>
          </p:cNvSpPr>
          <p:nvPr/>
        </p:nvSpPr>
        <p:spPr bwMode="auto">
          <a:xfrm>
            <a:off x="8375650" y="4300538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585757" name="Text Box 29"/>
          <p:cNvSpPr txBox="1">
            <a:spLocks noChangeArrowheads="1"/>
          </p:cNvSpPr>
          <p:nvPr/>
        </p:nvSpPr>
        <p:spPr bwMode="auto">
          <a:xfrm>
            <a:off x="8375650" y="20002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27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30" name="Text Box 15"/>
          <p:cNvSpPr txBox="1">
            <a:spLocks noChangeArrowheads="1"/>
          </p:cNvSpPr>
          <p:nvPr/>
        </p:nvSpPr>
        <p:spPr bwMode="auto">
          <a:xfrm>
            <a:off x="457200" y="3568055"/>
            <a:ext cx="238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(A-Level): 2 Years</a:t>
            </a: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457200" y="3219450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Service</a:t>
            </a: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3400" y="2078038"/>
            <a:ext cx="184626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Officer </a:t>
            </a:r>
            <a:r>
              <a:rPr lang="en-US" sz="2200" dirty="0"/>
              <a:t>Studies</a:t>
            </a: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Years</a:t>
            </a:r>
          </a:p>
        </p:txBody>
      </p:sp>
      <p:sp>
        <p:nvSpPr>
          <p:cNvPr id="33" name="Text Box 13"/>
          <p:cNvSpPr txBox="1">
            <a:spLocks noChangeArrowheads="1"/>
          </p:cNvSpPr>
          <p:nvPr/>
        </p:nvSpPr>
        <p:spPr bwMode="auto">
          <a:xfrm>
            <a:off x="2917825" y="3328988"/>
            <a:ext cx="25368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</a:rPr>
              <a:t>Medical Assistant Training: 3 Years</a:t>
            </a:r>
          </a:p>
        </p:txBody>
      </p:sp>
      <p:sp>
        <p:nvSpPr>
          <p:cNvPr id="34" name="Text Box 26"/>
          <p:cNvSpPr txBox="1">
            <a:spLocks noChangeArrowheads="1"/>
          </p:cNvSpPr>
          <p:nvPr/>
        </p:nvSpPr>
        <p:spPr bwMode="auto">
          <a:xfrm>
            <a:off x="3378200" y="2636912"/>
            <a:ext cx="1690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36" name="Text Box 30"/>
          <p:cNvSpPr txBox="1">
            <a:spLocks noChangeArrowheads="1"/>
          </p:cNvSpPr>
          <p:nvPr/>
        </p:nvSpPr>
        <p:spPr bwMode="auto">
          <a:xfrm>
            <a:off x="3851920" y="1981200"/>
            <a:ext cx="207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Ass. Med. Off. 2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23"/>
    </mc:Choice>
    <mc:Fallback xmlns="">
      <p:transition spd="slow" advTm="1922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86755" name="Rectangle 3"/>
          <p:cNvSpPr>
            <a:spLocks noChangeArrowheads="1"/>
          </p:cNvSpPr>
          <p:nvPr/>
        </p:nvSpPr>
        <p:spPr bwMode="auto">
          <a:xfrm>
            <a:off x="457200" y="2078038"/>
            <a:ext cx="1998663" cy="1157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57" name="Rectangle 5"/>
          <p:cNvSpPr>
            <a:spLocks noChangeArrowheads="1"/>
          </p:cNvSpPr>
          <p:nvPr/>
        </p:nvSpPr>
        <p:spPr bwMode="auto">
          <a:xfrm>
            <a:off x="3686175" y="2000250"/>
            <a:ext cx="2382838" cy="539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58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60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62" name="Rectangle 10"/>
          <p:cNvSpPr>
            <a:spLocks noChangeArrowheads="1"/>
          </p:cNvSpPr>
          <p:nvPr/>
        </p:nvSpPr>
        <p:spPr bwMode="auto">
          <a:xfrm>
            <a:off x="5530850" y="4470400"/>
            <a:ext cx="2613025" cy="77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63" name="Text Box 11"/>
          <p:cNvSpPr txBox="1">
            <a:spLocks noChangeArrowheads="1"/>
          </p:cNvSpPr>
          <p:nvPr/>
        </p:nvSpPr>
        <p:spPr bwMode="auto">
          <a:xfrm>
            <a:off x="5454650" y="4470400"/>
            <a:ext cx="28432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Rural Medical Aid: </a:t>
            </a:r>
            <a:br>
              <a:rPr lang="de-DE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Jahre</a:t>
            </a:r>
          </a:p>
        </p:txBody>
      </p:sp>
      <p:sp>
        <p:nvSpPr>
          <p:cNvPr id="586764" name="Rectangle 12"/>
          <p:cNvSpPr>
            <a:spLocks noChangeArrowheads="1"/>
          </p:cNvSpPr>
          <p:nvPr/>
        </p:nvSpPr>
        <p:spPr bwMode="auto">
          <a:xfrm>
            <a:off x="2917825" y="3313113"/>
            <a:ext cx="2536825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66" name="Rectangle 14"/>
          <p:cNvSpPr>
            <a:spLocks noChangeArrowheads="1"/>
          </p:cNvSpPr>
          <p:nvPr/>
        </p:nvSpPr>
        <p:spPr bwMode="auto">
          <a:xfrm>
            <a:off x="457200" y="3543300"/>
            <a:ext cx="2382838" cy="54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68" name="Rectangle 16"/>
          <p:cNvSpPr>
            <a:spLocks noChangeArrowheads="1"/>
          </p:cNvSpPr>
          <p:nvPr/>
        </p:nvSpPr>
        <p:spPr bwMode="auto">
          <a:xfrm>
            <a:off x="457200" y="3313113"/>
            <a:ext cx="2382838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70" name="Line 18"/>
          <p:cNvSpPr>
            <a:spLocks noChangeShapeType="1"/>
          </p:cNvSpPr>
          <p:nvPr/>
        </p:nvSpPr>
        <p:spPr bwMode="auto">
          <a:xfrm flipV="1">
            <a:off x="6011863" y="3789363"/>
            <a:ext cx="0" cy="693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6771" name="Line 19"/>
          <p:cNvSpPr>
            <a:spLocks noChangeShapeType="1"/>
          </p:cNvSpPr>
          <p:nvPr/>
        </p:nvSpPr>
        <p:spPr bwMode="auto">
          <a:xfrm flipV="1">
            <a:off x="5003800" y="2636838"/>
            <a:ext cx="0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6772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6774" name="Line 22"/>
          <p:cNvSpPr>
            <a:spLocks noChangeShapeType="1"/>
          </p:cNvSpPr>
          <p:nvPr/>
        </p:nvSpPr>
        <p:spPr bwMode="auto">
          <a:xfrm>
            <a:off x="8297863" y="44704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6775" name="Rectangle 23"/>
          <p:cNvSpPr>
            <a:spLocks noChangeArrowheads="1"/>
          </p:cNvSpPr>
          <p:nvPr/>
        </p:nvSpPr>
        <p:spPr bwMode="auto">
          <a:xfrm>
            <a:off x="5601865" y="2996952"/>
            <a:ext cx="1922463" cy="77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86776" name="Text Box 24"/>
          <p:cNvSpPr txBox="1">
            <a:spLocks noChangeArrowheads="1"/>
          </p:cNvSpPr>
          <p:nvPr/>
        </p:nvSpPr>
        <p:spPr bwMode="auto">
          <a:xfrm>
            <a:off x="5678065" y="3141663"/>
            <a:ext cx="1846263" cy="4206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MA-Training</a:t>
            </a:r>
          </a:p>
        </p:txBody>
      </p:sp>
      <p:sp>
        <p:nvSpPr>
          <p:cNvPr id="586779" name="Line 27"/>
          <p:cNvSpPr>
            <a:spLocks noChangeShapeType="1"/>
          </p:cNvSpPr>
          <p:nvPr/>
        </p:nvSpPr>
        <p:spPr bwMode="auto">
          <a:xfrm>
            <a:off x="8297863" y="2232025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86780" name="Text Box 28"/>
          <p:cNvSpPr txBox="1">
            <a:spLocks noChangeArrowheads="1"/>
          </p:cNvSpPr>
          <p:nvPr/>
        </p:nvSpPr>
        <p:spPr bwMode="auto">
          <a:xfrm>
            <a:off x="8375650" y="4300538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586781" name="Text Box 29"/>
          <p:cNvSpPr txBox="1">
            <a:spLocks noChangeArrowheads="1"/>
          </p:cNvSpPr>
          <p:nvPr/>
        </p:nvSpPr>
        <p:spPr bwMode="auto">
          <a:xfrm>
            <a:off x="8375650" y="20002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32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457200" y="3568055"/>
            <a:ext cx="238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(A-Level): 2 Years</a:t>
            </a:r>
          </a:p>
        </p:txBody>
      </p:sp>
      <p:sp>
        <p:nvSpPr>
          <p:cNvPr id="35" name="Text Box 17"/>
          <p:cNvSpPr txBox="1">
            <a:spLocks noChangeArrowheads="1"/>
          </p:cNvSpPr>
          <p:nvPr/>
        </p:nvSpPr>
        <p:spPr bwMode="auto">
          <a:xfrm>
            <a:off x="457200" y="3219450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Service</a:t>
            </a:r>
          </a:p>
        </p:txBody>
      </p:sp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533400" y="2078038"/>
            <a:ext cx="184626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Officer Studies: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Years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2917825" y="3328988"/>
            <a:ext cx="2536825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Medical Assistant Training: 3 Years</a:t>
            </a:r>
          </a:p>
        </p:txBody>
      </p:sp>
      <p:sp>
        <p:nvSpPr>
          <p:cNvPr id="38" name="Text Box 26"/>
          <p:cNvSpPr txBox="1">
            <a:spLocks noChangeArrowheads="1"/>
          </p:cNvSpPr>
          <p:nvPr/>
        </p:nvSpPr>
        <p:spPr bwMode="auto">
          <a:xfrm>
            <a:off x="3378200" y="2636912"/>
            <a:ext cx="1690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39" name="Text Box 26"/>
          <p:cNvSpPr txBox="1">
            <a:spLocks noChangeArrowheads="1"/>
          </p:cNvSpPr>
          <p:nvPr/>
        </p:nvSpPr>
        <p:spPr bwMode="auto">
          <a:xfrm>
            <a:off x="6156176" y="3789040"/>
            <a:ext cx="1690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40" name="Text Box 30"/>
          <p:cNvSpPr txBox="1">
            <a:spLocks noChangeArrowheads="1"/>
          </p:cNvSpPr>
          <p:nvPr/>
        </p:nvSpPr>
        <p:spPr bwMode="auto">
          <a:xfrm>
            <a:off x="3851920" y="1981200"/>
            <a:ext cx="207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Ass. Med. Off. 2 Years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5508105" y="4472070"/>
            <a:ext cx="2664295" cy="7571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Rural Medical Aid: 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12"/>
    </mc:Choice>
    <mc:Fallback xmlns="">
      <p:transition spd="slow" advTm="8412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9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94947" name="Rectangle 3"/>
          <p:cNvSpPr>
            <a:spLocks noChangeArrowheads="1"/>
          </p:cNvSpPr>
          <p:nvPr/>
        </p:nvSpPr>
        <p:spPr bwMode="auto">
          <a:xfrm>
            <a:off x="457200" y="2078038"/>
            <a:ext cx="1998663" cy="11572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949" name="Rectangle 5"/>
          <p:cNvSpPr>
            <a:spLocks noChangeArrowheads="1"/>
          </p:cNvSpPr>
          <p:nvPr/>
        </p:nvSpPr>
        <p:spPr bwMode="auto">
          <a:xfrm>
            <a:off x="3686175" y="2000250"/>
            <a:ext cx="2382838" cy="5397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950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952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956" name="Rectangle 12"/>
          <p:cNvSpPr>
            <a:spLocks noChangeArrowheads="1"/>
          </p:cNvSpPr>
          <p:nvPr/>
        </p:nvSpPr>
        <p:spPr bwMode="auto">
          <a:xfrm>
            <a:off x="2917825" y="3313113"/>
            <a:ext cx="2536825" cy="7715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958" name="Rectangle 14"/>
          <p:cNvSpPr>
            <a:spLocks noChangeArrowheads="1"/>
          </p:cNvSpPr>
          <p:nvPr/>
        </p:nvSpPr>
        <p:spPr bwMode="auto">
          <a:xfrm>
            <a:off x="457200" y="3543300"/>
            <a:ext cx="2382838" cy="541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960" name="Rectangle 16"/>
          <p:cNvSpPr>
            <a:spLocks noChangeArrowheads="1"/>
          </p:cNvSpPr>
          <p:nvPr/>
        </p:nvSpPr>
        <p:spPr bwMode="auto">
          <a:xfrm>
            <a:off x="457200" y="3313113"/>
            <a:ext cx="2382838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962" name="Line 18"/>
          <p:cNvSpPr>
            <a:spLocks noChangeShapeType="1"/>
          </p:cNvSpPr>
          <p:nvPr/>
        </p:nvSpPr>
        <p:spPr bwMode="auto">
          <a:xfrm flipV="1">
            <a:off x="6011863" y="3789363"/>
            <a:ext cx="0" cy="6937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963" name="Line 19"/>
          <p:cNvSpPr>
            <a:spLocks noChangeShapeType="1"/>
          </p:cNvSpPr>
          <p:nvPr/>
        </p:nvSpPr>
        <p:spPr bwMode="auto">
          <a:xfrm flipV="1">
            <a:off x="5003800" y="2636838"/>
            <a:ext cx="0" cy="695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964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966" name="Line 22"/>
          <p:cNvSpPr>
            <a:spLocks noChangeShapeType="1"/>
          </p:cNvSpPr>
          <p:nvPr/>
        </p:nvSpPr>
        <p:spPr bwMode="auto">
          <a:xfrm>
            <a:off x="8297863" y="44704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967" name="Rectangle 23"/>
          <p:cNvSpPr>
            <a:spLocks noChangeArrowheads="1"/>
          </p:cNvSpPr>
          <p:nvPr/>
        </p:nvSpPr>
        <p:spPr bwMode="auto">
          <a:xfrm>
            <a:off x="5651500" y="2997200"/>
            <a:ext cx="1922463" cy="7715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968" name="Text Box 24"/>
          <p:cNvSpPr txBox="1">
            <a:spLocks noChangeArrowheads="1"/>
          </p:cNvSpPr>
          <p:nvPr/>
        </p:nvSpPr>
        <p:spPr bwMode="auto">
          <a:xfrm>
            <a:off x="5651500" y="3141663"/>
            <a:ext cx="1846263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MA-Training</a:t>
            </a:r>
          </a:p>
        </p:txBody>
      </p:sp>
      <p:sp>
        <p:nvSpPr>
          <p:cNvPr id="594971" name="Line 27"/>
          <p:cNvSpPr>
            <a:spLocks noChangeShapeType="1"/>
          </p:cNvSpPr>
          <p:nvPr/>
        </p:nvSpPr>
        <p:spPr bwMode="auto">
          <a:xfrm>
            <a:off x="8297863" y="2232025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972" name="Text Box 28"/>
          <p:cNvSpPr txBox="1">
            <a:spLocks noChangeArrowheads="1"/>
          </p:cNvSpPr>
          <p:nvPr/>
        </p:nvSpPr>
        <p:spPr bwMode="auto">
          <a:xfrm>
            <a:off x="8375650" y="4300538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594973" name="Text Box 29"/>
          <p:cNvSpPr txBox="1">
            <a:spLocks noChangeArrowheads="1"/>
          </p:cNvSpPr>
          <p:nvPr/>
        </p:nvSpPr>
        <p:spPr bwMode="auto">
          <a:xfrm>
            <a:off x="8375650" y="20002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20</a:t>
            </a:r>
          </a:p>
        </p:txBody>
      </p:sp>
      <p:sp>
        <p:nvSpPr>
          <p:cNvPr id="594975" name="Line 31"/>
          <p:cNvSpPr>
            <a:spLocks noChangeShapeType="1"/>
          </p:cNvSpPr>
          <p:nvPr/>
        </p:nvSpPr>
        <p:spPr bwMode="auto">
          <a:xfrm flipV="1">
            <a:off x="5940425" y="2565400"/>
            <a:ext cx="0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3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36" name="Text Box 15"/>
          <p:cNvSpPr txBox="1">
            <a:spLocks noChangeArrowheads="1"/>
          </p:cNvSpPr>
          <p:nvPr/>
        </p:nvSpPr>
        <p:spPr bwMode="auto">
          <a:xfrm>
            <a:off x="457200" y="3568055"/>
            <a:ext cx="23828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(A-Level): 2 Years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457200" y="3219450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Military Service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533400" y="2078038"/>
            <a:ext cx="1846263" cy="1175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Officer Studies: </a:t>
            </a:r>
            <a:b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2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6 Years</a:t>
            </a:r>
          </a:p>
        </p:txBody>
      </p:sp>
      <p:sp>
        <p:nvSpPr>
          <p:cNvPr id="39" name="Text Box 13"/>
          <p:cNvSpPr txBox="1">
            <a:spLocks noChangeArrowheads="1"/>
          </p:cNvSpPr>
          <p:nvPr/>
        </p:nvSpPr>
        <p:spPr bwMode="auto">
          <a:xfrm>
            <a:off x="2917825" y="3328988"/>
            <a:ext cx="2536825" cy="757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Medical Assistant Training: 3 Years</a:t>
            </a:r>
          </a:p>
        </p:txBody>
      </p:sp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3378200" y="2636912"/>
            <a:ext cx="1690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6156176" y="2204864"/>
            <a:ext cx="1690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6084168" y="3789040"/>
            <a:ext cx="1690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43" name="Text Box 30"/>
          <p:cNvSpPr txBox="1">
            <a:spLocks noChangeArrowheads="1"/>
          </p:cNvSpPr>
          <p:nvPr/>
        </p:nvSpPr>
        <p:spPr bwMode="auto">
          <a:xfrm>
            <a:off x="3851920" y="1981200"/>
            <a:ext cx="207645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22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Ass. Med. Off. 2 Years</a:t>
            </a:r>
          </a:p>
        </p:txBody>
      </p:sp>
      <p:sp>
        <p:nvSpPr>
          <p:cNvPr id="44" name="Text Box 11"/>
          <p:cNvSpPr txBox="1">
            <a:spLocks noChangeArrowheads="1"/>
          </p:cNvSpPr>
          <p:nvPr/>
        </p:nvSpPr>
        <p:spPr bwMode="auto">
          <a:xfrm>
            <a:off x="5508104" y="4509120"/>
            <a:ext cx="2664296" cy="75713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Rural Medical Aid: </a:t>
            </a:r>
            <a:b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3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297"/>
    </mc:Choice>
    <mc:Fallback xmlns="">
      <p:transition spd="slow" advTm="73297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Training in Nursing Care in the USA</a:t>
            </a:r>
            <a:r>
              <a:rPr lang="en-US" dirty="0"/>
              <a:t> </a:t>
            </a:r>
          </a:p>
        </p:txBody>
      </p:sp>
      <p:graphicFrame>
        <p:nvGraphicFramePr>
          <p:cNvPr id="520280" name="Group 8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680284651"/>
              </p:ext>
            </p:extLst>
          </p:nvPr>
        </p:nvGraphicFramePr>
        <p:xfrm>
          <a:off x="228600" y="1676400"/>
          <a:ext cx="8686800" cy="4395407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Length of study (years)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Practical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Nurse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bedside-nursing with supervision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1A70-68F8-4973-855C-7EF261241D0F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525"/>
    </mc:Choice>
    <mc:Fallback xmlns="">
      <p:transition spd="slow" advTm="2652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the USA</a:t>
            </a:r>
            <a:r>
              <a:rPr lang="en-US" dirty="0"/>
              <a:t> </a:t>
            </a:r>
            <a:endParaRPr lang="de-DE" dirty="0"/>
          </a:p>
        </p:txBody>
      </p:sp>
      <p:graphicFrame>
        <p:nvGraphicFramePr>
          <p:cNvPr id="618542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923275645"/>
              </p:ext>
            </p:extLst>
          </p:nvPr>
        </p:nvGraphicFramePr>
        <p:xfrm>
          <a:off x="228600" y="1676400"/>
          <a:ext cx="8686800" cy="4395407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Length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study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years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Practical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Nurse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bedside-nursing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supervision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Diploma in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1A70-68F8-4973-855C-7EF261241D0F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336"/>
    </mc:Choice>
    <mc:Fallback xmlns="">
      <p:transition spd="slow" advTm="1533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Supply of Health Services: Structure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Demand </a:t>
            </a:r>
            <a:r>
              <a:rPr lang="en-US" dirty="0"/>
              <a:t>for Health Services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Supply </a:t>
            </a:r>
            <a:r>
              <a:rPr lang="en-US" dirty="0"/>
              <a:t>of Health Services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Factors </a:t>
            </a:r>
            <a:r>
              <a:rPr lang="en-US" dirty="0"/>
              <a:t>of Production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Buildings </a:t>
            </a:r>
            <a:r>
              <a:rPr lang="en-US" dirty="0"/>
              <a:t>and Equipment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/>
              <a:t>Staff</a:t>
            </a:r>
            <a:endParaRPr lang="en-US" b="1" dirty="0"/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Problems </a:t>
            </a:r>
            <a:r>
              <a:rPr lang="en-US" dirty="0"/>
              <a:t>of Donations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Spatial </a:t>
            </a:r>
            <a:r>
              <a:rPr lang="en-US" dirty="0"/>
              <a:t>Structure of Supply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Levels </a:t>
            </a:r>
            <a:r>
              <a:rPr lang="en-US" dirty="0"/>
              <a:t>of Care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Provider </a:t>
            </a:r>
            <a:r>
              <a:rPr lang="en-US" dirty="0"/>
              <a:t>Portfolio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Health </a:t>
            </a:r>
            <a:r>
              <a:rPr lang="en-US" dirty="0"/>
              <a:t>Care Systems and Reforms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573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1"/>
    </mc:Choice>
    <mc:Fallback xmlns="">
      <p:transition spd="slow" advTm="38731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the USA</a:t>
            </a:r>
            <a:r>
              <a:rPr lang="en-US" dirty="0"/>
              <a:t> </a:t>
            </a:r>
            <a:endParaRPr lang="de-DE" dirty="0"/>
          </a:p>
        </p:txBody>
      </p:sp>
      <p:graphicFrame>
        <p:nvGraphicFramePr>
          <p:cNvPr id="619566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451914844"/>
              </p:ext>
            </p:extLst>
          </p:nvPr>
        </p:nvGraphicFramePr>
        <p:xfrm>
          <a:off x="228600" y="1676400"/>
          <a:ext cx="8686800" cy="4502976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Length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study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years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Practical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Nurse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bedside-nursing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supervision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Diploma in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Associate Degree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college + 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1A70-68F8-4973-855C-7EF261241D0F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5"/>
    </mc:Choice>
    <mc:Fallback xmlns="">
      <p:transition spd="slow" advTm="11725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the USA</a:t>
            </a:r>
            <a:r>
              <a:rPr lang="en-US" dirty="0"/>
              <a:t> </a:t>
            </a:r>
            <a:endParaRPr lang="de-DE" dirty="0"/>
          </a:p>
        </p:txBody>
      </p:sp>
      <p:graphicFrame>
        <p:nvGraphicFramePr>
          <p:cNvPr id="620590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549697808"/>
              </p:ext>
            </p:extLst>
          </p:nvPr>
        </p:nvGraphicFramePr>
        <p:xfrm>
          <a:off x="228600" y="1676400"/>
          <a:ext cx="8686800" cy="4912297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Length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study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years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Practical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Nurse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bedside-nursing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with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supervision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Diploma in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Associate Degree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college + 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BA for Registered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 (basic) or Diploma/</a:t>
                      </a:r>
                      <a:b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Assosciate +2 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university or </a:t>
                      </a:r>
                      <a:b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college + hospital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1A70-68F8-4973-855C-7EF261241D0F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130"/>
    </mc:Choice>
    <mc:Fallback xmlns="">
      <p:transition spd="slow" advTm="2413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the USA</a:t>
            </a:r>
            <a:r>
              <a:rPr lang="en-US" dirty="0"/>
              <a:t> </a:t>
            </a:r>
            <a:endParaRPr lang="de-DE" dirty="0"/>
          </a:p>
        </p:txBody>
      </p:sp>
      <p:graphicFrame>
        <p:nvGraphicFramePr>
          <p:cNvPr id="621614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80296675"/>
              </p:ext>
            </p:extLst>
          </p:nvPr>
        </p:nvGraphicFramePr>
        <p:xfrm>
          <a:off x="228600" y="1676400"/>
          <a:ext cx="8686800" cy="5018278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Length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study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years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work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Practical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Nurse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bedside-nursing with supervision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Diploma in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Associate Degree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college + 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BA for Registered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 (basic) or Diploma/</a:t>
                      </a:r>
                      <a:b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Assosciate +2 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university or </a:t>
                      </a:r>
                      <a:b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college + 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Master’s Degree in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BA+2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university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specialist nurse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1A70-68F8-4973-855C-7EF261241D0F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43"/>
    </mc:Choice>
    <mc:Fallback xmlns="">
      <p:transition spd="slow" advTm="2514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the USA</a:t>
            </a:r>
            <a:r>
              <a:rPr lang="en-US" dirty="0"/>
              <a:t> </a:t>
            </a:r>
            <a:endParaRPr lang="de-DE" dirty="0"/>
          </a:p>
        </p:txBody>
      </p:sp>
      <p:graphicFrame>
        <p:nvGraphicFramePr>
          <p:cNvPr id="622637" name="Group 45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392118209"/>
              </p:ext>
            </p:extLst>
          </p:nvPr>
        </p:nvGraphicFramePr>
        <p:xfrm>
          <a:off x="228600" y="1676400"/>
          <a:ext cx="8686800" cy="5125847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Length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of 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study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years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Training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work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Practical</a:t>
                      </a:r>
                      <a:r>
                        <a:rPr kumimoji="0" lang="de-DE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 Nurse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bedside-nursing with supervision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Diploma in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hospital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Associate Degree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2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college + hospital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BA for Registered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4 (basic) or Diploma/</a:t>
                      </a:r>
                      <a:b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Assosciate +2 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university or </a:t>
                      </a:r>
                      <a:b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</a:b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college + hospital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bedside nursing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Master’s Degree in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BA+2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university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specialist nurse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87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Doctoral Degree in Nursing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BA + &gt;3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university</a:t>
                      </a:r>
                      <a:endParaRPr kumimoji="0" lang="de-DE" sz="2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div.</a:t>
                      </a:r>
                      <a:endParaRPr kumimoji="0" lang="de-DE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9D1A70-68F8-4973-855C-7EF261241D0F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83"/>
    </mc:Choice>
    <mc:Fallback xmlns="">
      <p:transition spd="slow" advTm="21183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521223" name="Rectangle 7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21224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521237" name="Line 21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239" name="Line 23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244" name="Line 2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21245" name="Text Box 2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521246" name="Text Box 3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2"/>
    </mc:Choice>
    <mc:Fallback xmlns="">
      <p:transition spd="slow" advTm="7302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09284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9286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09287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609293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9299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09300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06"/>
    </mc:Choice>
    <mc:Fallback xmlns="">
      <p:transition spd="slow" advTm="6806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10308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0310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0313" name="Rectangle 9"/>
          <p:cNvSpPr>
            <a:spLocks noChangeArrowheads="1"/>
          </p:cNvSpPr>
          <p:nvPr/>
        </p:nvSpPr>
        <p:spPr bwMode="auto">
          <a:xfrm>
            <a:off x="892175" y="2992438"/>
            <a:ext cx="2536825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0314" name="Text Box 10"/>
          <p:cNvSpPr txBox="1">
            <a:spLocks noChangeArrowheads="1"/>
          </p:cNvSpPr>
          <p:nvPr/>
        </p:nvSpPr>
        <p:spPr bwMode="auto">
          <a:xfrm>
            <a:off x="883047" y="2996952"/>
            <a:ext cx="25368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A-Nurse: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610317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0319" name="Line 15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0322" name="Line 1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0323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10324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07"/>
    </mc:Choice>
    <mc:Fallback xmlns="">
      <p:transition spd="slow" advTm="9807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11332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1334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1337" name="Rectangle 9"/>
          <p:cNvSpPr>
            <a:spLocks noChangeArrowheads="1"/>
          </p:cNvSpPr>
          <p:nvPr/>
        </p:nvSpPr>
        <p:spPr bwMode="auto">
          <a:xfrm>
            <a:off x="892175" y="2992438"/>
            <a:ext cx="2536825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1339" name="Rectangle 11"/>
          <p:cNvSpPr>
            <a:spLocks noChangeArrowheads="1"/>
          </p:cNvSpPr>
          <p:nvPr/>
        </p:nvSpPr>
        <p:spPr bwMode="auto">
          <a:xfrm>
            <a:off x="3505200" y="4926013"/>
            <a:ext cx="3733800" cy="3095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de-DE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1340" name="Text Box 12"/>
          <p:cNvSpPr txBox="1">
            <a:spLocks noChangeArrowheads="1"/>
          </p:cNvSpPr>
          <p:nvPr/>
        </p:nvSpPr>
        <p:spPr bwMode="auto">
          <a:xfrm>
            <a:off x="3865563" y="4848225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Pre-Nursing Course</a:t>
            </a:r>
          </a:p>
        </p:txBody>
      </p:sp>
      <p:sp>
        <p:nvSpPr>
          <p:cNvPr id="611341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1343" name="Line 15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1346" name="Line 1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1347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11348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883047" y="2996952"/>
            <a:ext cx="25368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A-Nurse: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3"/>
    </mc:Choice>
    <mc:Fallback xmlns="">
      <p:transition spd="slow" advTm="5913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12356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2358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2360" name="Rectangle 8"/>
          <p:cNvSpPr>
            <a:spLocks noChangeArrowheads="1"/>
          </p:cNvSpPr>
          <p:nvPr/>
        </p:nvSpPr>
        <p:spPr bwMode="auto">
          <a:xfrm>
            <a:off x="3505200" y="4122738"/>
            <a:ext cx="2590800" cy="7842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2361" name="Rectangle 9"/>
          <p:cNvSpPr>
            <a:spLocks noChangeArrowheads="1"/>
          </p:cNvSpPr>
          <p:nvPr/>
        </p:nvSpPr>
        <p:spPr bwMode="auto">
          <a:xfrm>
            <a:off x="892175" y="2992438"/>
            <a:ext cx="2536825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2363" name="Rectangle 11"/>
          <p:cNvSpPr>
            <a:spLocks noChangeArrowheads="1"/>
          </p:cNvSpPr>
          <p:nvPr/>
        </p:nvSpPr>
        <p:spPr bwMode="auto">
          <a:xfrm>
            <a:off x="3505200" y="4926013"/>
            <a:ext cx="3733800" cy="3095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2364" name="Text Box 12"/>
          <p:cNvSpPr txBox="1">
            <a:spLocks noChangeArrowheads="1"/>
          </p:cNvSpPr>
          <p:nvPr/>
        </p:nvSpPr>
        <p:spPr bwMode="auto">
          <a:xfrm>
            <a:off x="3865563" y="4848225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Pre-Nursing Course</a:t>
            </a:r>
          </a:p>
        </p:txBody>
      </p:sp>
      <p:sp>
        <p:nvSpPr>
          <p:cNvPr id="612365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2367" name="Line 15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2370" name="Line 1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2371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12372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12373" name="Rectangle 21"/>
          <p:cNvSpPr>
            <a:spLocks noChangeArrowheads="1"/>
          </p:cNvSpPr>
          <p:nvPr/>
        </p:nvSpPr>
        <p:spPr bwMode="auto">
          <a:xfrm>
            <a:off x="3429000" y="4090988"/>
            <a:ext cx="2655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Nursing Training </a:t>
            </a:r>
            <a:b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B-Nurse: 3 Y.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883047" y="2996952"/>
            <a:ext cx="25368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A-Nurse: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7"/>
    </mc:Choice>
    <mc:Fallback xmlns="">
      <p:transition spd="slow" advTm="7107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13380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3382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3384" name="Rectangle 8"/>
          <p:cNvSpPr>
            <a:spLocks noChangeArrowheads="1"/>
          </p:cNvSpPr>
          <p:nvPr/>
        </p:nvSpPr>
        <p:spPr bwMode="auto">
          <a:xfrm>
            <a:off x="3505200" y="4122738"/>
            <a:ext cx="2590800" cy="7842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3385" name="Rectangle 9"/>
          <p:cNvSpPr>
            <a:spLocks noChangeArrowheads="1"/>
          </p:cNvSpPr>
          <p:nvPr/>
        </p:nvSpPr>
        <p:spPr bwMode="auto">
          <a:xfrm>
            <a:off x="892175" y="2992438"/>
            <a:ext cx="2536825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3387" name="Rectangle 11"/>
          <p:cNvSpPr>
            <a:spLocks noChangeArrowheads="1"/>
          </p:cNvSpPr>
          <p:nvPr/>
        </p:nvSpPr>
        <p:spPr bwMode="auto">
          <a:xfrm>
            <a:off x="3505200" y="4926013"/>
            <a:ext cx="3733800" cy="309562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3388" name="Text Box 12"/>
          <p:cNvSpPr txBox="1">
            <a:spLocks noChangeArrowheads="1"/>
          </p:cNvSpPr>
          <p:nvPr/>
        </p:nvSpPr>
        <p:spPr bwMode="auto">
          <a:xfrm>
            <a:off x="3865563" y="4848225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Pre-Nursing Course</a:t>
            </a:r>
          </a:p>
        </p:txBody>
      </p:sp>
      <p:sp>
        <p:nvSpPr>
          <p:cNvPr id="613389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3391" name="Line 15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3394" name="Line 1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3395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13396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13397" name="Rectangle 21"/>
          <p:cNvSpPr>
            <a:spLocks noChangeArrowheads="1"/>
          </p:cNvSpPr>
          <p:nvPr/>
        </p:nvSpPr>
        <p:spPr bwMode="auto">
          <a:xfrm>
            <a:off x="3429000" y="4090988"/>
            <a:ext cx="2655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Nursing Training </a:t>
            </a:r>
            <a:b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B-Nurse: 3 Y.</a:t>
            </a:r>
          </a:p>
        </p:txBody>
      </p:sp>
      <p:sp>
        <p:nvSpPr>
          <p:cNvPr id="613398" name="Rectangle 22"/>
          <p:cNvSpPr>
            <a:spLocks noChangeArrowheads="1"/>
          </p:cNvSpPr>
          <p:nvPr/>
        </p:nvSpPr>
        <p:spPr bwMode="auto">
          <a:xfrm>
            <a:off x="3505200" y="3765550"/>
            <a:ext cx="2590800" cy="3111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3399" name="Text Box 23"/>
          <p:cNvSpPr txBox="1">
            <a:spLocks noChangeArrowheads="1"/>
          </p:cNvSpPr>
          <p:nvPr/>
        </p:nvSpPr>
        <p:spPr bwMode="auto">
          <a:xfrm>
            <a:off x="3505200" y="3749675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Mid-</a:t>
            </a:r>
            <a:r>
              <a:rPr lang="en-US" dirty="0" err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Wifery</a:t>
            </a: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1 Y.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83047" y="2996952"/>
            <a:ext cx="25368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A-Nurse: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01"/>
    </mc:Choice>
    <mc:Fallback xmlns="">
      <p:transition spd="slow" advTm="1010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302625" cy="15573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cs typeface="Times New Roman" pitchFamily="18" charset="0"/>
              </a:rPr>
              <a:t>2.1.2 </a:t>
            </a:r>
            <a:r>
              <a:rPr lang="en-US" dirty="0">
                <a:cs typeface="Times New Roman" pitchFamily="18" charset="0"/>
              </a:rPr>
              <a:t>Staff</a:t>
            </a:r>
            <a:br>
              <a:rPr lang="en-US" dirty="0">
                <a:cs typeface="Times New Roman" pitchFamily="18" charset="0"/>
              </a:rPr>
            </a:br>
            <a:r>
              <a:rPr lang="en-US" dirty="0">
                <a:cs typeface="Times New Roman" pitchFamily="18" charset="0"/>
              </a:rPr>
              <a:t>Medical Training in the USA</a:t>
            </a:r>
            <a:endParaRPr lang="en-US" dirty="0"/>
          </a:p>
        </p:txBody>
      </p:sp>
      <p:sp>
        <p:nvSpPr>
          <p:cNvPr id="517130" name="Rectangle 10"/>
          <p:cNvSpPr>
            <a:spLocks noChangeArrowheads="1"/>
          </p:cNvSpPr>
          <p:nvPr/>
        </p:nvSpPr>
        <p:spPr bwMode="auto">
          <a:xfrm>
            <a:off x="684213" y="5445125"/>
            <a:ext cx="7620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2875384" y="5517232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School: 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12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00"/>
    </mc:Choice>
    <mc:Fallback xmlns="">
      <p:transition spd="slow" advTm="186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14404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06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08" name="Rectangle 8"/>
          <p:cNvSpPr>
            <a:spLocks noChangeArrowheads="1"/>
          </p:cNvSpPr>
          <p:nvPr/>
        </p:nvSpPr>
        <p:spPr bwMode="auto">
          <a:xfrm>
            <a:off x="3505200" y="4122738"/>
            <a:ext cx="2590800" cy="784225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09" name="Rectangle 9"/>
          <p:cNvSpPr>
            <a:spLocks noChangeArrowheads="1"/>
          </p:cNvSpPr>
          <p:nvPr/>
        </p:nvSpPr>
        <p:spPr bwMode="auto">
          <a:xfrm>
            <a:off x="892175" y="2992438"/>
            <a:ext cx="2536825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11" name="Rectangle 11"/>
          <p:cNvSpPr>
            <a:spLocks noChangeArrowheads="1"/>
          </p:cNvSpPr>
          <p:nvPr/>
        </p:nvSpPr>
        <p:spPr bwMode="auto">
          <a:xfrm>
            <a:off x="3505200" y="4926013"/>
            <a:ext cx="3733800" cy="309562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12" name="Text Box 12"/>
          <p:cNvSpPr txBox="1">
            <a:spLocks noChangeArrowheads="1"/>
          </p:cNvSpPr>
          <p:nvPr/>
        </p:nvSpPr>
        <p:spPr bwMode="auto">
          <a:xfrm>
            <a:off x="3865563" y="4848225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Pre-Nursing Course</a:t>
            </a:r>
          </a:p>
        </p:txBody>
      </p:sp>
      <p:sp>
        <p:nvSpPr>
          <p:cNvPr id="614413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15" name="Line 15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18" name="Line 1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19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14420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14421" name="Rectangle 21"/>
          <p:cNvSpPr>
            <a:spLocks noChangeArrowheads="1"/>
          </p:cNvSpPr>
          <p:nvPr/>
        </p:nvSpPr>
        <p:spPr bwMode="auto">
          <a:xfrm>
            <a:off x="3492500" y="4090988"/>
            <a:ext cx="2755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Nursing Training </a:t>
            </a:r>
            <a:b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de-DE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B-Nurse: 3 Y.</a:t>
            </a:r>
          </a:p>
        </p:txBody>
      </p:sp>
      <p:sp>
        <p:nvSpPr>
          <p:cNvPr id="614422" name="Rectangle 22"/>
          <p:cNvSpPr>
            <a:spLocks noChangeArrowheads="1"/>
          </p:cNvSpPr>
          <p:nvPr/>
        </p:nvSpPr>
        <p:spPr bwMode="auto">
          <a:xfrm>
            <a:off x="3505200" y="3765550"/>
            <a:ext cx="2590800" cy="3111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23" name="Text Box 23"/>
          <p:cNvSpPr txBox="1">
            <a:spLocks noChangeArrowheads="1"/>
          </p:cNvSpPr>
          <p:nvPr/>
        </p:nvSpPr>
        <p:spPr bwMode="auto">
          <a:xfrm>
            <a:off x="3505200" y="3749675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Midwifery 1 Y.</a:t>
            </a:r>
          </a:p>
        </p:txBody>
      </p:sp>
      <p:sp>
        <p:nvSpPr>
          <p:cNvPr id="614424" name="Rectangle 24"/>
          <p:cNvSpPr>
            <a:spLocks noChangeArrowheads="1"/>
          </p:cNvSpPr>
          <p:nvPr/>
        </p:nvSpPr>
        <p:spPr bwMode="auto">
          <a:xfrm>
            <a:off x="3505200" y="2836863"/>
            <a:ext cx="2590800" cy="311150"/>
          </a:xfrm>
          <a:prstGeom prst="rect">
            <a:avLst/>
          </a:pr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4425" name="Text Box 25"/>
          <p:cNvSpPr txBox="1">
            <a:spLocks noChangeArrowheads="1"/>
          </p:cNvSpPr>
          <p:nvPr/>
        </p:nvSpPr>
        <p:spPr bwMode="auto">
          <a:xfrm>
            <a:off x="3429000" y="2836863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A-Nurse 1 Y.</a:t>
            </a:r>
          </a:p>
        </p:txBody>
      </p:sp>
      <p:sp>
        <p:nvSpPr>
          <p:cNvPr id="614426" name="Line 26"/>
          <p:cNvSpPr>
            <a:spLocks noChangeShapeType="1"/>
          </p:cNvSpPr>
          <p:nvPr/>
        </p:nvSpPr>
        <p:spPr bwMode="auto">
          <a:xfrm flipV="1">
            <a:off x="5257800" y="3224213"/>
            <a:ext cx="0" cy="463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427" name="Text Box 27"/>
          <p:cNvSpPr txBox="1">
            <a:spLocks noChangeArrowheads="1"/>
          </p:cNvSpPr>
          <p:nvPr/>
        </p:nvSpPr>
        <p:spPr bwMode="auto">
          <a:xfrm>
            <a:off x="3851920" y="3212976"/>
            <a:ext cx="1690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883047" y="2996952"/>
            <a:ext cx="25368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A-Nurse: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42"/>
    </mc:Choice>
    <mc:Fallback xmlns="">
      <p:transition spd="slow" advTm="12942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30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32" name="Rectangle 8"/>
          <p:cNvSpPr>
            <a:spLocks noChangeArrowheads="1"/>
          </p:cNvSpPr>
          <p:nvPr/>
        </p:nvSpPr>
        <p:spPr bwMode="auto">
          <a:xfrm>
            <a:off x="3505200" y="4122738"/>
            <a:ext cx="2590800" cy="784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33" name="Rectangle 9"/>
          <p:cNvSpPr>
            <a:spLocks noChangeArrowheads="1"/>
          </p:cNvSpPr>
          <p:nvPr/>
        </p:nvSpPr>
        <p:spPr bwMode="auto">
          <a:xfrm>
            <a:off x="892175" y="2992438"/>
            <a:ext cx="2536825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35" name="Rectangle 11"/>
          <p:cNvSpPr>
            <a:spLocks noChangeArrowheads="1"/>
          </p:cNvSpPr>
          <p:nvPr/>
        </p:nvSpPr>
        <p:spPr bwMode="auto">
          <a:xfrm>
            <a:off x="3505200" y="4926013"/>
            <a:ext cx="3733800" cy="309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36" name="Text Box 12"/>
          <p:cNvSpPr txBox="1">
            <a:spLocks noChangeArrowheads="1"/>
          </p:cNvSpPr>
          <p:nvPr/>
        </p:nvSpPr>
        <p:spPr bwMode="auto">
          <a:xfrm>
            <a:off x="3865563" y="4848225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Pre-Nursing Course</a:t>
            </a:r>
          </a:p>
        </p:txBody>
      </p:sp>
      <p:sp>
        <p:nvSpPr>
          <p:cNvPr id="615437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439" name="Line 15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440" name="Rectangle 16"/>
          <p:cNvSpPr>
            <a:spLocks noChangeArrowheads="1"/>
          </p:cNvSpPr>
          <p:nvPr/>
        </p:nvSpPr>
        <p:spPr bwMode="auto">
          <a:xfrm>
            <a:off x="6172200" y="2992438"/>
            <a:ext cx="1066800" cy="1865312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41" name="Text Box 17"/>
          <p:cNvSpPr txBox="1">
            <a:spLocks noChangeArrowheads="1"/>
          </p:cNvSpPr>
          <p:nvPr/>
        </p:nvSpPr>
        <p:spPr bwMode="auto">
          <a:xfrm>
            <a:off x="6096000" y="3146425"/>
            <a:ext cx="12192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400" dirty="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Nursing </a:t>
            </a:r>
            <a:r>
              <a:rPr lang="de-DE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Assis-tants</a:t>
            </a:r>
            <a:endParaRPr lang="de-DE" sz="2400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615442" name="Line 1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443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15444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15445" name="Rectangle 21"/>
          <p:cNvSpPr>
            <a:spLocks noChangeArrowheads="1"/>
          </p:cNvSpPr>
          <p:nvPr/>
        </p:nvSpPr>
        <p:spPr bwMode="auto">
          <a:xfrm>
            <a:off x="3429000" y="4090988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</a:t>
            </a:r>
            <a:b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B-Nurse: 3 Y.</a:t>
            </a:r>
          </a:p>
        </p:txBody>
      </p:sp>
      <p:sp>
        <p:nvSpPr>
          <p:cNvPr id="615446" name="Rectangle 22"/>
          <p:cNvSpPr>
            <a:spLocks noChangeArrowheads="1"/>
          </p:cNvSpPr>
          <p:nvPr/>
        </p:nvSpPr>
        <p:spPr bwMode="auto">
          <a:xfrm>
            <a:off x="3505200" y="3765550"/>
            <a:ext cx="2590800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47" name="Text Box 23"/>
          <p:cNvSpPr txBox="1">
            <a:spLocks noChangeArrowheads="1"/>
          </p:cNvSpPr>
          <p:nvPr/>
        </p:nvSpPr>
        <p:spPr bwMode="auto">
          <a:xfrm>
            <a:off x="3505200" y="3749675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Midwifery 1 Y.</a:t>
            </a:r>
          </a:p>
        </p:txBody>
      </p:sp>
      <p:sp>
        <p:nvSpPr>
          <p:cNvPr id="615448" name="Rectangle 24"/>
          <p:cNvSpPr>
            <a:spLocks noChangeArrowheads="1"/>
          </p:cNvSpPr>
          <p:nvPr/>
        </p:nvSpPr>
        <p:spPr bwMode="auto">
          <a:xfrm>
            <a:off x="3505200" y="2836863"/>
            <a:ext cx="2590800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5449" name="Text Box 25"/>
          <p:cNvSpPr txBox="1">
            <a:spLocks noChangeArrowheads="1"/>
          </p:cNvSpPr>
          <p:nvPr/>
        </p:nvSpPr>
        <p:spPr bwMode="auto">
          <a:xfrm>
            <a:off x="3429000" y="2836863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A-Nurse 1 Y.</a:t>
            </a:r>
          </a:p>
        </p:txBody>
      </p:sp>
      <p:sp>
        <p:nvSpPr>
          <p:cNvPr id="615450" name="Line 26"/>
          <p:cNvSpPr>
            <a:spLocks noChangeShapeType="1"/>
          </p:cNvSpPr>
          <p:nvPr/>
        </p:nvSpPr>
        <p:spPr bwMode="auto">
          <a:xfrm flipV="1">
            <a:off x="5257800" y="3224213"/>
            <a:ext cx="0" cy="463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883047" y="2996952"/>
            <a:ext cx="25368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A-Nurse: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31" name="Text Box 27"/>
          <p:cNvSpPr txBox="1">
            <a:spLocks noChangeArrowheads="1"/>
          </p:cNvSpPr>
          <p:nvPr/>
        </p:nvSpPr>
        <p:spPr bwMode="auto">
          <a:xfrm>
            <a:off x="3851920" y="3212976"/>
            <a:ext cx="1690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21"/>
    </mc:Choice>
    <mc:Fallback xmlns="">
      <p:transition spd="slow" advTm="8421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7315200" y="2992438"/>
            <a:ext cx="1066800" cy="2243137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3505200" y="4122738"/>
            <a:ext cx="2590800" cy="784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892175" y="2992438"/>
            <a:ext cx="2536825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3505200" y="4926013"/>
            <a:ext cx="3733800" cy="309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60" name="Text Box 12"/>
          <p:cNvSpPr txBox="1">
            <a:spLocks noChangeArrowheads="1"/>
          </p:cNvSpPr>
          <p:nvPr/>
        </p:nvSpPr>
        <p:spPr bwMode="auto">
          <a:xfrm>
            <a:off x="3865563" y="4848225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Pre-Nursing Course</a:t>
            </a:r>
          </a:p>
        </p:txBody>
      </p:sp>
      <p:sp>
        <p:nvSpPr>
          <p:cNvPr id="616461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463" name="Line 15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464" name="Rectangle 16"/>
          <p:cNvSpPr>
            <a:spLocks noChangeArrowheads="1"/>
          </p:cNvSpPr>
          <p:nvPr/>
        </p:nvSpPr>
        <p:spPr bwMode="auto">
          <a:xfrm>
            <a:off x="6172200" y="2992438"/>
            <a:ext cx="1066800" cy="18653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65" name="Text Box 17"/>
          <p:cNvSpPr txBox="1">
            <a:spLocks noChangeArrowheads="1"/>
          </p:cNvSpPr>
          <p:nvPr/>
        </p:nvSpPr>
        <p:spPr bwMode="auto">
          <a:xfrm>
            <a:off x="6096000" y="3146425"/>
            <a:ext cx="12192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400" dirty="0">
                <a:solidFill>
                  <a:schemeClr val="bg1"/>
                </a:solidFill>
                <a:effectLst/>
              </a:rPr>
              <a:t>Nursing </a:t>
            </a:r>
            <a:r>
              <a:rPr lang="de-DE" sz="2400" dirty="0" err="1">
                <a:solidFill>
                  <a:schemeClr val="bg1"/>
                </a:solidFill>
                <a:effectLst/>
              </a:rPr>
              <a:t>Assis-tants</a:t>
            </a:r>
            <a:endParaRPr lang="de-DE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616466" name="Line 1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467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16468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16469" name="Rectangle 21"/>
          <p:cNvSpPr>
            <a:spLocks noChangeArrowheads="1"/>
          </p:cNvSpPr>
          <p:nvPr/>
        </p:nvSpPr>
        <p:spPr bwMode="auto">
          <a:xfrm>
            <a:off x="3429000" y="4090988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</a:t>
            </a:r>
            <a:b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B-Nurse: 3 Y.</a:t>
            </a:r>
          </a:p>
        </p:txBody>
      </p:sp>
      <p:sp>
        <p:nvSpPr>
          <p:cNvPr id="616470" name="Rectangle 22"/>
          <p:cNvSpPr>
            <a:spLocks noChangeArrowheads="1"/>
          </p:cNvSpPr>
          <p:nvPr/>
        </p:nvSpPr>
        <p:spPr bwMode="auto">
          <a:xfrm>
            <a:off x="3505200" y="3765550"/>
            <a:ext cx="2590800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71" name="Text Box 23"/>
          <p:cNvSpPr txBox="1">
            <a:spLocks noChangeArrowheads="1"/>
          </p:cNvSpPr>
          <p:nvPr/>
        </p:nvSpPr>
        <p:spPr bwMode="auto">
          <a:xfrm>
            <a:off x="3505200" y="3749675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Midwifery 1 Y.</a:t>
            </a:r>
          </a:p>
        </p:txBody>
      </p:sp>
      <p:sp>
        <p:nvSpPr>
          <p:cNvPr id="616472" name="Rectangle 24"/>
          <p:cNvSpPr>
            <a:spLocks noChangeArrowheads="1"/>
          </p:cNvSpPr>
          <p:nvPr/>
        </p:nvSpPr>
        <p:spPr bwMode="auto">
          <a:xfrm>
            <a:off x="3505200" y="2836863"/>
            <a:ext cx="2590800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73" name="Text Box 25"/>
          <p:cNvSpPr txBox="1">
            <a:spLocks noChangeArrowheads="1"/>
          </p:cNvSpPr>
          <p:nvPr/>
        </p:nvSpPr>
        <p:spPr bwMode="auto">
          <a:xfrm>
            <a:off x="3429000" y="2836863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A-Nurse 1 Y.</a:t>
            </a:r>
          </a:p>
        </p:txBody>
      </p:sp>
      <p:sp>
        <p:nvSpPr>
          <p:cNvPr id="616474" name="Line 26"/>
          <p:cNvSpPr>
            <a:spLocks noChangeShapeType="1"/>
          </p:cNvSpPr>
          <p:nvPr/>
        </p:nvSpPr>
        <p:spPr bwMode="auto">
          <a:xfrm flipV="1">
            <a:off x="5257800" y="3224213"/>
            <a:ext cx="0" cy="463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476" name="Text Box 28"/>
          <p:cNvSpPr txBox="1">
            <a:spLocks noChangeArrowheads="1"/>
          </p:cNvSpPr>
          <p:nvPr/>
        </p:nvSpPr>
        <p:spPr bwMode="auto">
          <a:xfrm>
            <a:off x="7239000" y="3146425"/>
            <a:ext cx="1219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Nursing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ffectLst/>
              </a:rPr>
              <a:t>Atten-dants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 (semi-skilled)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83047" y="2996952"/>
            <a:ext cx="25368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A-Nurse: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51920" y="3212976"/>
            <a:ext cx="1690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63"/>
    </mc:Choice>
    <mc:Fallback xmlns="">
      <p:transition spd="slow" advTm="17463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Training in Nursing Care in Tanzania</a:t>
            </a:r>
            <a:endParaRPr lang="de-DE" dirty="0"/>
          </a:p>
        </p:txBody>
      </p:sp>
      <p:sp>
        <p:nvSpPr>
          <p:cNvPr id="616451" name="Rectangle 3"/>
          <p:cNvSpPr>
            <a:spLocks noChangeArrowheads="1"/>
          </p:cNvSpPr>
          <p:nvPr/>
        </p:nvSpPr>
        <p:spPr bwMode="auto">
          <a:xfrm>
            <a:off x="7315200" y="2992438"/>
            <a:ext cx="1066800" cy="2243137"/>
          </a:xfrm>
          <a:prstGeom prst="rect">
            <a:avLst/>
          </a:prstGeom>
          <a:gradFill rotWithShape="1">
            <a:gsLst>
              <a:gs pos="0">
                <a:srgbClr val="0066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2" name="Rectangle 4"/>
          <p:cNvSpPr>
            <a:spLocks noChangeArrowheads="1"/>
          </p:cNvSpPr>
          <p:nvPr/>
        </p:nvSpPr>
        <p:spPr bwMode="auto">
          <a:xfrm>
            <a:off x="152400" y="5295900"/>
            <a:ext cx="8229600" cy="1409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4" name="Rectangle 6"/>
          <p:cNvSpPr>
            <a:spLocks noChangeArrowheads="1"/>
          </p:cNvSpPr>
          <p:nvPr/>
        </p:nvSpPr>
        <p:spPr bwMode="auto">
          <a:xfrm>
            <a:off x="152400" y="4117975"/>
            <a:ext cx="3276600" cy="1098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6" name="Rectangle 8"/>
          <p:cNvSpPr>
            <a:spLocks noChangeArrowheads="1"/>
          </p:cNvSpPr>
          <p:nvPr/>
        </p:nvSpPr>
        <p:spPr bwMode="auto">
          <a:xfrm>
            <a:off x="3505200" y="4122738"/>
            <a:ext cx="2590800" cy="784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7" name="Rectangle 9"/>
          <p:cNvSpPr>
            <a:spLocks noChangeArrowheads="1"/>
          </p:cNvSpPr>
          <p:nvPr/>
        </p:nvSpPr>
        <p:spPr bwMode="auto">
          <a:xfrm>
            <a:off x="892175" y="2992438"/>
            <a:ext cx="2536825" cy="10953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59" name="Rectangle 11"/>
          <p:cNvSpPr>
            <a:spLocks noChangeArrowheads="1"/>
          </p:cNvSpPr>
          <p:nvPr/>
        </p:nvSpPr>
        <p:spPr bwMode="auto">
          <a:xfrm>
            <a:off x="3505200" y="4926013"/>
            <a:ext cx="3733800" cy="3095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60" name="Text Box 12"/>
          <p:cNvSpPr txBox="1">
            <a:spLocks noChangeArrowheads="1"/>
          </p:cNvSpPr>
          <p:nvPr/>
        </p:nvSpPr>
        <p:spPr bwMode="auto">
          <a:xfrm>
            <a:off x="3865563" y="4848225"/>
            <a:ext cx="23828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Pre-Nursing Course</a:t>
            </a:r>
          </a:p>
        </p:txBody>
      </p:sp>
      <p:sp>
        <p:nvSpPr>
          <p:cNvPr id="616461" name="Line 13"/>
          <p:cNvSpPr>
            <a:spLocks noChangeShapeType="1"/>
          </p:cNvSpPr>
          <p:nvPr/>
        </p:nvSpPr>
        <p:spPr bwMode="auto">
          <a:xfrm flipV="1">
            <a:off x="8528050" y="2295525"/>
            <a:ext cx="6350" cy="44100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463" name="Line 15"/>
          <p:cNvSpPr>
            <a:spLocks noChangeShapeType="1"/>
          </p:cNvSpPr>
          <p:nvPr/>
        </p:nvSpPr>
        <p:spPr bwMode="auto">
          <a:xfrm>
            <a:off x="8450263" y="44323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464" name="Rectangle 16"/>
          <p:cNvSpPr>
            <a:spLocks noChangeArrowheads="1"/>
          </p:cNvSpPr>
          <p:nvPr/>
        </p:nvSpPr>
        <p:spPr bwMode="auto">
          <a:xfrm>
            <a:off x="6172200" y="2992438"/>
            <a:ext cx="1066800" cy="186531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65" name="Text Box 17"/>
          <p:cNvSpPr txBox="1">
            <a:spLocks noChangeArrowheads="1"/>
          </p:cNvSpPr>
          <p:nvPr/>
        </p:nvSpPr>
        <p:spPr bwMode="auto">
          <a:xfrm>
            <a:off x="6096000" y="3146425"/>
            <a:ext cx="1219200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de-DE" sz="2400" dirty="0">
                <a:solidFill>
                  <a:schemeClr val="bg1"/>
                </a:solidFill>
                <a:effectLst/>
              </a:rPr>
              <a:t>Nursing </a:t>
            </a:r>
            <a:r>
              <a:rPr lang="de-DE" sz="2400" dirty="0" err="1">
                <a:solidFill>
                  <a:schemeClr val="bg1"/>
                </a:solidFill>
                <a:effectLst/>
              </a:rPr>
              <a:t>Assis-tants</a:t>
            </a:r>
            <a:endParaRPr lang="de-DE" sz="2400" dirty="0">
              <a:solidFill>
                <a:schemeClr val="bg1"/>
              </a:solidFill>
              <a:effectLst/>
            </a:endParaRPr>
          </a:p>
        </p:txBody>
      </p:sp>
      <p:sp>
        <p:nvSpPr>
          <p:cNvPr id="616466" name="Line 18"/>
          <p:cNvSpPr>
            <a:spLocks noChangeShapeType="1"/>
          </p:cNvSpPr>
          <p:nvPr/>
        </p:nvSpPr>
        <p:spPr bwMode="auto">
          <a:xfrm>
            <a:off x="8450263" y="3302000"/>
            <a:ext cx="1539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467" name="Text Box 19"/>
          <p:cNvSpPr txBox="1">
            <a:spLocks noChangeArrowheads="1"/>
          </p:cNvSpPr>
          <p:nvPr/>
        </p:nvSpPr>
        <p:spPr bwMode="auto">
          <a:xfrm>
            <a:off x="8528050" y="4260850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10</a:t>
            </a:r>
          </a:p>
        </p:txBody>
      </p:sp>
      <p:sp>
        <p:nvSpPr>
          <p:cNvPr id="616468" name="Text Box 20"/>
          <p:cNvSpPr txBox="1">
            <a:spLocks noChangeArrowheads="1"/>
          </p:cNvSpPr>
          <p:nvPr/>
        </p:nvSpPr>
        <p:spPr bwMode="auto">
          <a:xfrm>
            <a:off x="8528050" y="3052763"/>
            <a:ext cx="6143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>
                <a:effectLst>
                  <a:outerShdw blurRad="38100" dist="38100" dir="2700000" algn="tl">
                    <a:srgbClr val="000000"/>
                  </a:outerShdw>
                </a:effectLst>
              </a:rPr>
              <a:t>15</a:t>
            </a:r>
          </a:p>
        </p:txBody>
      </p:sp>
      <p:sp>
        <p:nvSpPr>
          <p:cNvPr id="616469" name="Rectangle 21"/>
          <p:cNvSpPr>
            <a:spLocks noChangeArrowheads="1"/>
          </p:cNvSpPr>
          <p:nvPr/>
        </p:nvSpPr>
        <p:spPr bwMode="auto">
          <a:xfrm>
            <a:off x="3429000" y="4090988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</a:t>
            </a:r>
            <a:b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de-DE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B-Nurse: 3 Y.</a:t>
            </a:r>
          </a:p>
        </p:txBody>
      </p:sp>
      <p:sp>
        <p:nvSpPr>
          <p:cNvPr id="616470" name="Rectangle 22"/>
          <p:cNvSpPr>
            <a:spLocks noChangeArrowheads="1"/>
          </p:cNvSpPr>
          <p:nvPr/>
        </p:nvSpPr>
        <p:spPr bwMode="auto">
          <a:xfrm>
            <a:off x="3505200" y="3765550"/>
            <a:ext cx="2590800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71" name="Text Box 23"/>
          <p:cNvSpPr txBox="1">
            <a:spLocks noChangeArrowheads="1"/>
          </p:cNvSpPr>
          <p:nvPr/>
        </p:nvSpPr>
        <p:spPr bwMode="auto">
          <a:xfrm>
            <a:off x="3505200" y="3749675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Midwifery 1 Y.</a:t>
            </a:r>
          </a:p>
        </p:txBody>
      </p:sp>
      <p:sp>
        <p:nvSpPr>
          <p:cNvPr id="616472" name="Rectangle 24"/>
          <p:cNvSpPr>
            <a:spLocks noChangeArrowheads="1"/>
          </p:cNvSpPr>
          <p:nvPr/>
        </p:nvSpPr>
        <p:spPr bwMode="auto">
          <a:xfrm>
            <a:off x="3505200" y="2836863"/>
            <a:ext cx="2590800" cy="3111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6473" name="Text Box 25"/>
          <p:cNvSpPr txBox="1">
            <a:spLocks noChangeArrowheads="1"/>
          </p:cNvSpPr>
          <p:nvPr/>
        </p:nvSpPr>
        <p:spPr bwMode="auto">
          <a:xfrm>
            <a:off x="3429000" y="2836863"/>
            <a:ext cx="23828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A-Nurse 1 Y.</a:t>
            </a:r>
          </a:p>
        </p:txBody>
      </p:sp>
      <p:sp>
        <p:nvSpPr>
          <p:cNvPr id="616474" name="Line 26"/>
          <p:cNvSpPr>
            <a:spLocks noChangeShapeType="1"/>
          </p:cNvSpPr>
          <p:nvPr/>
        </p:nvSpPr>
        <p:spPr bwMode="auto">
          <a:xfrm flipV="1">
            <a:off x="5257800" y="3224213"/>
            <a:ext cx="0" cy="4635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476" name="Text Box 28"/>
          <p:cNvSpPr txBox="1">
            <a:spLocks noChangeArrowheads="1"/>
          </p:cNvSpPr>
          <p:nvPr/>
        </p:nvSpPr>
        <p:spPr bwMode="auto">
          <a:xfrm>
            <a:off x="7239000" y="3146425"/>
            <a:ext cx="12192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Nursing </a:t>
            </a:r>
            <a:r>
              <a:rPr lang="en-US" sz="2400" dirty="0" err="1">
                <a:solidFill>
                  <a:schemeClr val="bg2">
                    <a:lumMod val="10000"/>
                  </a:schemeClr>
                </a:solidFill>
                <a:effectLst/>
              </a:rPr>
              <a:t>Atten-dants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effectLst/>
              </a:rPr>
              <a:t> (semi-skilled)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485182" y="560863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7380312" y="1556792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107504" y="4254187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(O-Level):4 Years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83047" y="2996952"/>
            <a:ext cx="253682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Nursing Training A-Nurse: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51920" y="3212976"/>
            <a:ext cx="16906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de-DE" sz="1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Professional Experience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602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26"/>
    </mc:Choice>
    <mc:Fallback xmlns="">
      <p:transition spd="slow" advTm="8612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3412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4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350"/>
    </mc:Choice>
    <mc:Fallback xmlns="">
      <p:transition spd="slow" advTm="3535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Staff Ratios: Physicians per 1,000 Inhabitants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2112379" y="6381328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http://</a:t>
            </a:r>
            <a:r>
              <a:rPr lang="de-DE" sz="800" dirty="0" err="1"/>
              <a:t>www.who.int</a:t>
            </a:r>
            <a:r>
              <a:rPr lang="de-DE" sz="800" dirty="0"/>
              <a:t>/</a:t>
            </a:r>
            <a:r>
              <a:rPr lang="de-DE" sz="800" dirty="0" err="1"/>
              <a:t>gho</a:t>
            </a:r>
            <a:r>
              <a:rPr lang="de-DE" sz="800" dirty="0"/>
              <a:t>/</a:t>
            </a:r>
            <a:r>
              <a:rPr lang="de-DE" sz="800" dirty="0" err="1"/>
              <a:t>health_workforce</a:t>
            </a:r>
            <a:r>
              <a:rPr lang="de-DE" sz="800" dirty="0"/>
              <a:t>/</a:t>
            </a:r>
            <a:r>
              <a:rPr lang="de-DE" sz="800" dirty="0" err="1"/>
              <a:t>physicians_density</a:t>
            </a:r>
            <a:r>
              <a:rPr lang="de-DE" sz="800" dirty="0"/>
              <a:t>/en/</a:t>
            </a:r>
          </a:p>
        </p:txBody>
      </p:sp>
      <p:pic>
        <p:nvPicPr>
          <p:cNvPr id="6" name="Grafik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16832"/>
            <a:ext cx="6997575" cy="3697759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3483315" y="5877272"/>
            <a:ext cx="1786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Latest available data (access 2014)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967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25"/>
    </mc:Choice>
    <mc:Fallback xmlns="">
      <p:transition spd="slow" advTm="6682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1276383" y="2851693"/>
            <a:ext cx="6869614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Physicians</a:t>
            </a:r>
            <a:r>
              <a:rPr lang="de-DE" dirty="0" smtClean="0"/>
              <a:t> per 1000 pop.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387659"/>
              </p:ext>
            </p:extLst>
          </p:nvPr>
        </p:nvGraphicFramePr>
        <p:xfrm>
          <a:off x="323528" y="13883"/>
          <a:ext cx="3888431" cy="11809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1368151"/>
              </a:tblGrid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Country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latest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Niger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0,0345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South Sudan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0,0374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Malawi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0,0501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Liberia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0,0510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Tanzania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0,0512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Chad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0,0611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Benin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0,0647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Papua New Guinea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0,0661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Burundi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0,0717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Central African </a:t>
                      </a:r>
                      <a:r>
                        <a:rPr lang="de-DE" sz="1600" u="none" strike="noStrike" dirty="0" err="1">
                          <a:effectLst/>
                        </a:rPr>
                        <a:t>Republic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0,0718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Sierra Leone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0,0740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Eritrea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0,0821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Gambia, The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0,0823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Togo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0,0827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Mozambique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0,0850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Senegal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0,0881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Burkina Faso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0,0940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Congo</a:t>
                      </a:r>
                      <a:r>
                        <a:rPr lang="de-DE" sz="1600" u="none" strike="noStrike" dirty="0">
                          <a:effectLst/>
                        </a:rPr>
                        <a:t>, Rep.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0,1037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Ethiopia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0,1059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Zambia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0,1168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Rwanda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0,1182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Mali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0,1286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Cameroon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0,1292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Eswatini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0,1422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Uganda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0,1537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Kenya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0,1565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Cote</a:t>
                      </a:r>
                      <a:r>
                        <a:rPr lang="de-DE" sz="1600" u="none" strike="noStrike" dirty="0">
                          <a:effectLst/>
                        </a:rPr>
                        <a:t> d'Ivoire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0,1623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Ghana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0,1701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Heavily indebted poor countries (HIPC)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0,1858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Mauritania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0,1865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Guinea-Bissau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0,1956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Zimbabwe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0,1990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Madagascar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0,1991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Angola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0,2140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Guinea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0,2245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Africa Eastern and Southern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0,2300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Sub-Saharan Africa (excluding high income)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0,2333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Sub-</a:t>
                      </a:r>
                      <a:r>
                        <a:rPr lang="de-DE" sz="1600" u="none" strike="noStrike" dirty="0" err="1">
                          <a:effectLst/>
                        </a:rPr>
                        <a:t>Saharan</a:t>
                      </a:r>
                      <a:r>
                        <a:rPr lang="de-DE" sz="1600" u="none" strike="noStrike" dirty="0">
                          <a:effectLst/>
                        </a:rPr>
                        <a:t> Africa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0,2335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Sub-</a:t>
                      </a:r>
                      <a:r>
                        <a:rPr lang="de-DE" sz="1600" u="none" strike="noStrike" dirty="0" err="1">
                          <a:effectLst/>
                        </a:rPr>
                        <a:t>Saharan</a:t>
                      </a:r>
                      <a:r>
                        <a:rPr lang="de-DE" sz="1600" u="none" strike="noStrike" dirty="0">
                          <a:effectLst/>
                        </a:rPr>
                        <a:t> Africa (IDA &amp; IBRD countries)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0,2335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Haiti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0,2343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Africa Western and Central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0,2386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Pre-</a:t>
                      </a:r>
                      <a:r>
                        <a:rPr lang="de-DE" sz="1600" u="none" strike="noStrike" dirty="0" err="1">
                          <a:effectLst/>
                        </a:rPr>
                        <a:t>demographic</a:t>
                      </a:r>
                      <a:r>
                        <a:rPr lang="de-DE" sz="1600" u="none" strike="noStrike" dirty="0">
                          <a:effectLst/>
                        </a:rPr>
                        <a:t> </a:t>
                      </a:r>
                      <a:r>
                        <a:rPr lang="de-DE" sz="1600" u="none" strike="noStrike" dirty="0" err="1">
                          <a:effectLst/>
                        </a:rPr>
                        <a:t>dividend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0,2452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Afghanistan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0,2538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Sudan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0,2618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038870"/>
              </p:ext>
            </p:extLst>
          </p:nvPr>
        </p:nvGraphicFramePr>
        <p:xfrm>
          <a:off x="5234447" y="261355"/>
          <a:ext cx="3888430" cy="62562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806"/>
                <a:gridCol w="1339624"/>
              </a:tblGrid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Italy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3,9477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Argentina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4,0596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Kazakhstan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4,0712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Netherlands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4,0794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Euro </a:t>
                      </a:r>
                      <a:r>
                        <a:rPr lang="de-DE" sz="1600" u="none" strike="noStrike" dirty="0" err="1">
                          <a:effectLst/>
                        </a:rPr>
                        <a:t>area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4,1249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Australia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4,1292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Iceland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4,1416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Czechia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4,1533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Bulgaria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4,2071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Denmark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4,2247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Switzerland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4,3804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Sweden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4,4055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Germany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4,4348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Spain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4,4411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Trinidad and Tobago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4,4760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Belarus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4,5382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Lithuania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4,6268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Finland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4,6404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Uruguay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4,9398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Norway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 smtClean="0">
                          <a:effectLst/>
                        </a:rPr>
                        <a:t>5,0470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Georgia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5,1085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Austria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5,2933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Portugal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5,4837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>
                          <a:effectLst/>
                        </a:rPr>
                        <a:t>Greece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>
                          <a:effectLst/>
                        </a:rPr>
                        <a:t>6,3072</a:t>
                      </a:r>
                      <a:endParaRPr lang="de-DE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>
                          <a:effectLst/>
                        </a:rPr>
                        <a:t>Cuba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u="none" strike="noStrike" dirty="0">
                          <a:effectLst/>
                        </a:rPr>
                        <a:t>8,4199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11" marR="6411" marT="6411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925133"/>
              </p:ext>
            </p:extLst>
          </p:nvPr>
        </p:nvGraphicFramePr>
        <p:xfrm>
          <a:off x="5255570" y="-11614"/>
          <a:ext cx="3888431" cy="276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1368151"/>
              </a:tblGrid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u="none" strike="noStrike" dirty="0">
                          <a:effectLst/>
                        </a:rPr>
                        <a:t>Country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u="none" strike="noStrike" dirty="0">
                          <a:effectLst/>
                        </a:rPr>
                        <a:t>latest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4526852" y="661375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https://databank.worldbank.org/reports.aspx?source=world-development-indicators#</a:t>
            </a:r>
          </a:p>
        </p:txBody>
      </p:sp>
    </p:spTree>
    <p:extLst>
      <p:ext uri="{BB962C8B-B14F-4D97-AF65-F5344CB8AC3E}">
        <p14:creationId xmlns:p14="http://schemas.microsoft.com/office/powerpoint/2010/main" val="22011288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1706"/>
            <a:ext cx="9144000" cy="645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1878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Staff Ratios: Nurses </a:t>
            </a:r>
            <a:r>
              <a:rPr lang="en-US" dirty="0" smtClean="0"/>
              <a:t>and midwives per </a:t>
            </a:r>
            <a:r>
              <a:rPr lang="en-US" dirty="0"/>
              <a:t>1,000 Inhabitants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367644" y="6381328"/>
            <a:ext cx="640871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dirty="0"/>
              <a:t>http://http://</a:t>
            </a:r>
            <a:r>
              <a:rPr lang="de-DE" sz="800" dirty="0" err="1"/>
              <a:t>gamapserver.who.int</a:t>
            </a:r>
            <a:r>
              <a:rPr lang="de-DE" sz="800" dirty="0"/>
              <a:t>/</a:t>
            </a:r>
            <a:r>
              <a:rPr lang="de-DE" sz="800" dirty="0" err="1"/>
              <a:t>gho</a:t>
            </a:r>
            <a:r>
              <a:rPr lang="de-DE" sz="800" dirty="0"/>
              <a:t>/</a:t>
            </a:r>
            <a:r>
              <a:rPr lang="de-DE" sz="800" dirty="0" err="1"/>
              <a:t>interactive_charts</a:t>
            </a:r>
            <a:r>
              <a:rPr lang="de-DE" sz="800" dirty="0"/>
              <a:t>/</a:t>
            </a:r>
            <a:r>
              <a:rPr lang="de-DE" sz="800" dirty="0" err="1"/>
              <a:t>health_workforce</a:t>
            </a:r>
            <a:r>
              <a:rPr lang="de-DE" sz="800" dirty="0"/>
              <a:t>/</a:t>
            </a:r>
            <a:r>
              <a:rPr lang="de-DE" sz="800" dirty="0" err="1"/>
              <a:t>NursingMidwiferyDensity</a:t>
            </a:r>
            <a:r>
              <a:rPr lang="de-DE" sz="800" dirty="0"/>
              <a:t>/</a:t>
            </a:r>
            <a:r>
              <a:rPr lang="de-DE" sz="800" dirty="0" err="1"/>
              <a:t>atlas.html</a:t>
            </a:r>
            <a:r>
              <a:rPr lang="de-DE" sz="800" dirty="0"/>
              <a:t>/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95" y="1772815"/>
            <a:ext cx="8349610" cy="331237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483315" y="5877272"/>
            <a:ext cx="17860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Latest available data (access 2014)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4"/>
    </mc:Choice>
    <mc:Fallback xmlns="">
      <p:transition spd="slow" advTm="20004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 rot="5400000">
            <a:off x="1276383" y="2851693"/>
            <a:ext cx="6869614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Nurses</a:t>
            </a:r>
            <a:r>
              <a:rPr lang="de-DE" dirty="0" smtClean="0"/>
              <a:t>/</a:t>
            </a:r>
            <a:r>
              <a:rPr lang="de-DE" dirty="0" err="1" smtClean="0"/>
              <a:t>midwives</a:t>
            </a:r>
            <a:r>
              <a:rPr lang="de-DE" dirty="0" smtClean="0"/>
              <a:t> per 1000 pop.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6976086"/>
              </p:ext>
            </p:extLst>
          </p:nvPr>
        </p:nvGraphicFramePr>
        <p:xfrm>
          <a:off x="323528" y="13883"/>
          <a:ext cx="3888431" cy="11231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1368151"/>
              </a:tblGrid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Country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1" u="none" strike="noStrike" dirty="0">
                          <a:effectLst/>
                        </a:rPr>
                        <a:t>latest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0,2029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Niger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0,2234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Central African Republic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0,2561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Madagascar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0,2980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Benin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0,3029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Equatorial Guinea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0,3102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Sudan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0,3395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Cameroon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0,3631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Haiti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0,3977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Angola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0,4075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0,4408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Afghanistan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0,4461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Papua New Guinea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0,4529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Pakistan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0,4832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Mozambique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0,4849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Bangladesh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0,4891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Togo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0,5071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Senegal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0,5404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Tanzania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0,5672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Guinea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0,5796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Burundi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0,6487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Cote d'Ivoire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0,6556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Malawi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0,7090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Honduras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0,7287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0,7387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Sierra Leone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0,7525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Ethiopia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0,7844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Yemen, Rep.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0,7852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Guinea-Bissau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0,7907</a:t>
                      </a:r>
                    </a:p>
                  </a:txBody>
                  <a:tcPr marL="7620" marR="7620" marT="7620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  <a:tr h="152091">
                <a:tc>
                  <a:txBody>
                    <a:bodyPr/>
                    <a:lstStyle/>
                    <a:p>
                      <a:pPr algn="l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/>
                </a:tc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567713"/>
              </p:ext>
            </p:extLst>
          </p:nvPr>
        </p:nvGraphicFramePr>
        <p:xfrm>
          <a:off x="5234447" y="261355"/>
          <a:ext cx="3888430" cy="52806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48806"/>
                <a:gridCol w="1339624"/>
              </a:tblGrid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Slovenia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10,4570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Denmark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10,5355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11,0730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income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11,2609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Netherlands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11,6429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Belgium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11,7356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Post-demographic dividend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11,7739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Zealand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11,7764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11,7833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Sweden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11,8549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Japan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11,9480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Luxembourg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12,1744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Ireland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13,0118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Australia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13,1388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Germany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14,1887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America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15,2153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United States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15,6850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Iceland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16,7800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Switzerland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18,2605</a:t>
                      </a:r>
                    </a:p>
                  </a:txBody>
                  <a:tcPr marL="7620" marR="7620" marT="7620" marB="0" anchor="b"/>
                </a:tc>
              </a:tr>
              <a:tr h="36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Norway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18,4218</a:t>
                      </a:r>
                    </a:p>
                  </a:txBody>
                  <a:tcPr marL="7620" marR="7620" marT="7620" marB="0" anchor="b"/>
                </a:tc>
              </a:tr>
              <a:tr h="18000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Finland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22,3080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750174"/>
              </p:ext>
            </p:extLst>
          </p:nvPr>
        </p:nvGraphicFramePr>
        <p:xfrm>
          <a:off x="5255570" y="-11614"/>
          <a:ext cx="3888431" cy="2766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1368151"/>
              </a:tblGrid>
              <a:tr h="152091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u="none" strike="noStrike" dirty="0">
                          <a:effectLst/>
                        </a:rPr>
                        <a:t>Country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u="none" strike="noStrike" dirty="0" smtClean="0">
                          <a:effectLst/>
                        </a:rPr>
                        <a:t>Latest</a:t>
                      </a:r>
                      <a:endParaRPr lang="de-DE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33" marR="2333" marT="2333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4526852" y="6613753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>
                <a:effectLst/>
              </a:rPr>
              <a:t>https://databank.worldbank.org/reports.aspx?source=world-development-indicators#</a:t>
            </a:r>
          </a:p>
        </p:txBody>
      </p:sp>
    </p:spTree>
    <p:extLst>
      <p:ext uri="{BB962C8B-B14F-4D97-AF65-F5344CB8AC3E}">
        <p14:creationId xmlns:p14="http://schemas.microsoft.com/office/powerpoint/2010/main" val="390197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the USA</a:t>
            </a:r>
            <a:endParaRPr lang="de-DE" dirty="0"/>
          </a:p>
        </p:txBody>
      </p:sp>
      <p:sp>
        <p:nvSpPr>
          <p:cNvPr id="573445" name="Rectangle 5"/>
          <p:cNvSpPr>
            <a:spLocks noChangeArrowheads="1"/>
          </p:cNvSpPr>
          <p:nvPr/>
        </p:nvSpPr>
        <p:spPr bwMode="auto">
          <a:xfrm>
            <a:off x="684213" y="4302125"/>
            <a:ext cx="5715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3446" name="Text Box 6"/>
          <p:cNvSpPr txBox="1">
            <a:spLocks noChangeArrowheads="1"/>
          </p:cNvSpPr>
          <p:nvPr/>
        </p:nvSpPr>
        <p:spPr bwMode="auto">
          <a:xfrm>
            <a:off x="684213" y="4378325"/>
            <a:ext cx="5715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Bachelor Studies (i.e. Human Biology): 4 Years</a:t>
            </a:r>
          </a:p>
        </p:txBody>
      </p:sp>
      <p:sp>
        <p:nvSpPr>
          <p:cNvPr id="573447" name="Rectangle 7"/>
          <p:cNvSpPr>
            <a:spLocks noChangeArrowheads="1"/>
          </p:cNvSpPr>
          <p:nvPr/>
        </p:nvSpPr>
        <p:spPr bwMode="auto">
          <a:xfrm>
            <a:off x="684213" y="5445125"/>
            <a:ext cx="7620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875384" y="5517232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School: 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12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44"/>
    </mc:Choice>
    <mc:Fallback xmlns="">
      <p:transition spd="slow" advTm="23744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Foreign Staff</a:t>
            </a:r>
            <a:endParaRPr lang="en-US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229600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cs typeface="Times New Roman" pitchFamily="18" charset="0"/>
              </a:rPr>
              <a:t>Reasons: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Training in Foreign Country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E.g. Germans studying medicine in Italy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E.g. students from developing countries studying in former SU</a:t>
            </a:r>
            <a:r>
              <a:rPr lang="en-US" sz="20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Collaboration in Countries in High Need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E.g. German physicians in Scandinavia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E.g. German physicians in UK’s NHS</a:t>
            </a:r>
            <a:r>
              <a:rPr lang="en-US" sz="20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Collaboration in Countries with a High Level of Income</a:t>
            </a:r>
            <a:r>
              <a:rPr lang="en-US" sz="2400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E.g. nurses from Eastern Europe in Germany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E.g. Indian physician in USA</a:t>
            </a:r>
            <a:r>
              <a:rPr lang="en-US" sz="2000" dirty="0"/>
              <a:t>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/>
              <a:t>E.g. Malawian physician in </a:t>
            </a:r>
            <a:r>
              <a:rPr lang="en-US" sz="2000" dirty="0" err="1"/>
              <a:t>Sambia</a:t>
            </a:r>
            <a:endParaRPr lang="en-US" sz="2000" dirty="0"/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000" dirty="0">
                <a:cs typeface="Times New Roman" pitchFamily="18" charset="0"/>
              </a:rPr>
              <a:t>Problem: Brain Drain</a:t>
            </a:r>
            <a:r>
              <a:rPr lang="en-US" sz="20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dirty="0">
                <a:cs typeface="Times New Roman" pitchFamily="18" charset="0"/>
              </a:rPr>
              <a:t>Collaboration for Charitable Reasons 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(E.g. development aid)</a:t>
            </a:r>
            <a:r>
              <a:rPr lang="en-US" sz="2400" dirty="0"/>
              <a:t> 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528"/>
    </mc:Choice>
    <mc:Fallback xmlns="">
      <p:transition spd="slow" advTm="182528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Cost of a Development Worker</a:t>
            </a:r>
            <a:br>
              <a:rPr lang="en-US" dirty="0">
                <a:cs typeface="Times New Roman" pitchFamily="18" charset="0"/>
              </a:rPr>
            </a:br>
            <a:r>
              <a:rPr lang="en-US" sz="1800" dirty="0"/>
              <a:t>(Physician, 2 Year Period)</a:t>
            </a:r>
          </a:p>
        </p:txBody>
      </p:sp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591888"/>
              </p:ext>
            </p:extLst>
          </p:nvPr>
        </p:nvGraphicFramePr>
        <p:xfrm>
          <a:off x="467544" y="1988840"/>
          <a:ext cx="7992888" cy="44645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4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225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547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Cost category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Amount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Preparation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Orientation course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  <a:latin typeface="+mn-lt"/>
                          <a:ea typeface="+mn-ea"/>
                        </a:rPr>
                        <a:t>10,000 €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Language course</a:t>
                      </a:r>
                      <a:r>
                        <a:rPr lang="en-US" sz="1600" baseline="0" noProof="0" dirty="0">
                          <a:effectLst/>
                        </a:rPr>
                        <a:t> English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10,000 €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Language</a:t>
                      </a:r>
                      <a:r>
                        <a:rPr lang="en-US" sz="1600" baseline="0" noProof="0" dirty="0">
                          <a:effectLst/>
                        </a:rPr>
                        <a:t> course local language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5,000 €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Transport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15,000 €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Running</a:t>
                      </a:r>
                      <a:r>
                        <a:rPr lang="en-US" sz="1600" baseline="0" noProof="0" dirty="0">
                          <a:effectLst/>
                        </a:rPr>
                        <a:t> Expenditure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Gross salary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157,000 €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Tuition children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48,000 €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Insurances</a:t>
                      </a:r>
                      <a:r>
                        <a:rPr lang="en-US" sz="1600" baseline="0" noProof="0" dirty="0">
                          <a:effectLst/>
                        </a:rPr>
                        <a:t> etc.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5,000 €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Repatriation allowance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18,000 €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46450">
                <a:tc>
                  <a:txBody>
                    <a:bodyPr/>
                    <a:lstStyle/>
                    <a:p>
                      <a:pPr marL="450215" indent="-450215"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Total cost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 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9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600" noProof="0" dirty="0">
                          <a:effectLst/>
                        </a:rPr>
                        <a:t>268,000 €</a:t>
                      </a:r>
                      <a:endParaRPr lang="en-US" sz="1600" noProof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17"/>
    </mc:Choice>
    <mc:Fallback xmlns="">
      <p:transition spd="slow" advTm="111417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>
                <a:cs typeface="Times New Roman" pitchFamily="18" charset="0"/>
              </a:rPr>
              <a:t>Cost of a Development Worker (cont.)</a:t>
            </a:r>
            <a:r>
              <a:rPr lang="en-US" dirty="0"/>
              <a:t> </a:t>
            </a:r>
          </a:p>
        </p:txBody>
      </p:sp>
      <p:sp>
        <p:nvSpPr>
          <p:cNvPr id="528387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229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/>
              </a:rPr>
              <a:t>Cost: 11,166 € per months of service on the job. </a:t>
            </a:r>
          </a:p>
          <a:p>
            <a:pPr marL="342900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effectLst/>
              </a:rPr>
              <a:t>Salary of a local physician: &lt; 500 € p. month.</a:t>
            </a:r>
          </a:p>
          <a:p>
            <a:pPr algn="l">
              <a:spcBef>
                <a:spcPct val="50000"/>
              </a:spcBef>
              <a:defRPr/>
            </a:pPr>
            <a:r>
              <a:rPr lang="en-US" dirty="0">
                <a:effectLst/>
              </a:rPr>
              <a:t>→ Personnel in development assistance can only be justified when</a:t>
            </a:r>
          </a:p>
          <a:p>
            <a:pPr marL="800100" lvl="1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no adequate staff is available in the country</a:t>
            </a:r>
          </a:p>
          <a:p>
            <a:pPr marL="800100" lvl="1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no adequate staff can be obtained through south-south</a:t>
            </a:r>
          </a:p>
          <a:p>
            <a:pPr marL="800100" lvl="1" indent="-342900" algn="l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dirty="0">
                <a:effectLst/>
              </a:rPr>
              <a:t>Accompanying training of local staff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8378"/>
    </mc:Choice>
    <mc:Fallback xmlns="">
      <p:transition spd="slow" advTm="138378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Excursus: Internal Brain Drain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High salary differentiation within one country</a:t>
            </a:r>
          </a:p>
          <a:p>
            <a:pPr lvl="1" eaLnBrk="1" hangingPunct="1">
              <a:defRPr/>
            </a:pPr>
            <a:r>
              <a:rPr lang="en-US" dirty="0"/>
              <a:t>Urban - rural</a:t>
            </a:r>
          </a:p>
          <a:p>
            <a:pPr lvl="1" eaLnBrk="1" hangingPunct="1">
              <a:defRPr/>
            </a:pPr>
            <a:r>
              <a:rPr lang="en-US" dirty="0"/>
              <a:t>Professions (e.g. nurse working as flight attendant)</a:t>
            </a:r>
          </a:p>
          <a:p>
            <a:pPr lvl="1" eaLnBrk="1" hangingPunct="1">
              <a:defRPr/>
            </a:pPr>
            <a:r>
              <a:rPr lang="en-US" dirty="0"/>
              <a:t>Employer</a:t>
            </a:r>
          </a:p>
          <a:p>
            <a:pPr lvl="2" eaLnBrk="1" hangingPunct="1">
              <a:defRPr/>
            </a:pPr>
            <a:r>
              <a:rPr lang="en-US" dirty="0"/>
              <a:t>International Health Partnerships</a:t>
            </a:r>
          </a:p>
          <a:p>
            <a:pPr lvl="3">
              <a:defRPr/>
            </a:pPr>
            <a:r>
              <a:rPr lang="en-US" dirty="0"/>
              <a:t>Clinton Foundation, Global Fund,…: salary = 3 * local average</a:t>
            </a:r>
          </a:p>
          <a:p>
            <a:pPr eaLnBrk="1" hangingPunct="1">
              <a:defRPr/>
            </a:pPr>
            <a:r>
              <a:rPr lang="en-US" dirty="0"/>
              <a:t>Status (e.g. physicians in administration</a:t>
            </a:r>
            <a:r>
              <a:rPr lang="de-DE" dirty="0"/>
              <a:t>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488"/>
    </mc:Choice>
    <mc:Fallback xmlns="">
      <p:transition spd="slow" advTm="269488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685" y="0"/>
            <a:ext cx="8229600" cy="980728"/>
          </a:xfrm>
        </p:spPr>
        <p:txBody>
          <a:bodyPr/>
          <a:lstStyle/>
          <a:p>
            <a:r>
              <a:rPr lang="de-DE" dirty="0"/>
              <a:t>Urban / Rural Distribution</a:t>
            </a:r>
          </a:p>
        </p:txBody>
      </p:sp>
      <p:pic>
        <p:nvPicPr>
          <p:cNvPr id="74754" name="Picture 2" descr="http://www.who.int/entity/gho/health_workforce/hrh_002.jpg?ua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7943850" cy="50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/>
          <p:cNvSpPr/>
          <p:nvPr/>
        </p:nvSpPr>
        <p:spPr>
          <a:xfrm>
            <a:off x="2123728" y="64533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800" dirty="0"/>
              <a:t>http://</a:t>
            </a:r>
            <a:r>
              <a:rPr lang="de-DE" sz="800" dirty="0" err="1"/>
              <a:t>www.who.int</a:t>
            </a:r>
            <a:r>
              <a:rPr lang="de-DE" sz="800" dirty="0"/>
              <a:t>/</a:t>
            </a:r>
            <a:r>
              <a:rPr lang="de-DE" sz="800" dirty="0" err="1"/>
              <a:t>gho</a:t>
            </a:r>
            <a:r>
              <a:rPr lang="de-DE" sz="800" dirty="0"/>
              <a:t>/</a:t>
            </a:r>
            <a:r>
              <a:rPr lang="de-DE" sz="800" dirty="0" err="1"/>
              <a:t>health_workforce</a:t>
            </a:r>
            <a:r>
              <a:rPr lang="de-DE" sz="800" dirty="0"/>
              <a:t>/</a:t>
            </a:r>
            <a:r>
              <a:rPr lang="de-DE" sz="800" dirty="0" err="1"/>
              <a:t>hrh_002.jpg?ua</a:t>
            </a:r>
            <a:r>
              <a:rPr lang="de-DE" sz="800" dirty="0"/>
              <a:t>=1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028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766"/>
    </mc:Choice>
    <mc:Fallback xmlns="">
      <p:transition spd="slow" advTm="45766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Countries Showing a Deficit in Staff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73729" name="Grafik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3" t="25549" r="21133" b="5714"/>
          <a:stretch>
            <a:fillRect/>
          </a:stretch>
        </p:blipFill>
        <p:spPr bwMode="auto">
          <a:xfrm>
            <a:off x="836199" y="1124744"/>
            <a:ext cx="8307801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616" y="5751348"/>
            <a:ext cx="304721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Source: World Health Report 2006, p. xviii</a:t>
            </a:r>
            <a:endParaRPr kumimoji="0" lang="en-US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04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257"/>
    </mc:Choice>
    <mc:Fallback xmlns="">
      <p:transition spd="slow" advTm="28257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/>
              <a:t>Supply of Health Services: Structure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Demand </a:t>
            </a:r>
            <a:r>
              <a:rPr lang="en-US" dirty="0"/>
              <a:t>for Health Services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Supply </a:t>
            </a:r>
            <a:r>
              <a:rPr lang="en-US" dirty="0"/>
              <a:t>of Health Services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Factors </a:t>
            </a:r>
            <a:r>
              <a:rPr lang="en-US" dirty="0"/>
              <a:t>of Production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Buildings </a:t>
            </a:r>
            <a:r>
              <a:rPr lang="en-US" dirty="0"/>
              <a:t>and Equipment</a:t>
            </a:r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/>
              <a:t>Staff</a:t>
            </a:r>
            <a:endParaRPr lang="en-US" b="1" dirty="0"/>
          </a:p>
          <a:p>
            <a:pPr marL="1314450" lvl="2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Problems </a:t>
            </a:r>
            <a:r>
              <a:rPr lang="en-US" dirty="0"/>
              <a:t>of Donations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Spatial </a:t>
            </a:r>
            <a:r>
              <a:rPr lang="en-US" dirty="0"/>
              <a:t>Structure of Supply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Levels </a:t>
            </a:r>
            <a:r>
              <a:rPr lang="en-US" dirty="0"/>
              <a:t>of Care</a:t>
            </a:r>
          </a:p>
          <a:p>
            <a:pPr marL="914400" lvl="1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Provider </a:t>
            </a:r>
            <a:r>
              <a:rPr lang="en-US" dirty="0"/>
              <a:t>Portfolio</a:t>
            </a:r>
          </a:p>
          <a:p>
            <a:pPr marL="514350" indent="-514350" eaLnBrk="1" hangingPunct="1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dirty="0"/>
              <a:t>Health </a:t>
            </a:r>
            <a:r>
              <a:rPr lang="en-US" dirty="0"/>
              <a:t>Care Systems and Reforms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47E2D2-3C70-433C-AD3F-ABFF6BFE02C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883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731"/>
    </mc:Choice>
    <mc:Fallback xmlns="">
      <p:transition spd="slow" advTm="3873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the USA</a:t>
            </a:r>
            <a:endParaRPr lang="de-DE" dirty="0"/>
          </a:p>
        </p:txBody>
      </p:sp>
      <p:sp>
        <p:nvSpPr>
          <p:cNvPr id="574467" name="Rectangle 3"/>
          <p:cNvSpPr>
            <a:spLocks noChangeArrowheads="1"/>
          </p:cNvSpPr>
          <p:nvPr/>
        </p:nvSpPr>
        <p:spPr bwMode="auto">
          <a:xfrm>
            <a:off x="684213" y="3159125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4468" name="Text Box 4"/>
          <p:cNvSpPr txBox="1">
            <a:spLocks noChangeArrowheads="1"/>
          </p:cNvSpPr>
          <p:nvPr/>
        </p:nvSpPr>
        <p:spPr bwMode="auto">
          <a:xfrm>
            <a:off x="762000" y="3311525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Studies (MD): 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574469" name="Rectangle 5"/>
          <p:cNvSpPr>
            <a:spLocks noChangeArrowheads="1"/>
          </p:cNvSpPr>
          <p:nvPr/>
        </p:nvSpPr>
        <p:spPr bwMode="auto">
          <a:xfrm>
            <a:off x="684213" y="4302125"/>
            <a:ext cx="5715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4471" name="Rectangle 7"/>
          <p:cNvSpPr>
            <a:spLocks noChangeArrowheads="1"/>
          </p:cNvSpPr>
          <p:nvPr/>
        </p:nvSpPr>
        <p:spPr bwMode="auto">
          <a:xfrm>
            <a:off x="684213" y="5445125"/>
            <a:ext cx="7620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75384" y="5517232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School: 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12 Years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84213" y="4378325"/>
            <a:ext cx="5715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Bachelor Studies 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07"/>
    </mc:Choice>
    <mc:Fallback xmlns="">
      <p:transition spd="slow" advTm="173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the USA</a:t>
            </a:r>
            <a:endParaRPr lang="de-DE" dirty="0"/>
          </a:p>
        </p:txBody>
      </p:sp>
      <p:sp>
        <p:nvSpPr>
          <p:cNvPr id="575491" name="Rectangle 3"/>
          <p:cNvSpPr>
            <a:spLocks noChangeArrowheads="1"/>
          </p:cNvSpPr>
          <p:nvPr/>
        </p:nvSpPr>
        <p:spPr bwMode="auto">
          <a:xfrm>
            <a:off x="684213" y="3159125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5493" name="Rectangle 5"/>
          <p:cNvSpPr>
            <a:spLocks noChangeArrowheads="1"/>
          </p:cNvSpPr>
          <p:nvPr/>
        </p:nvSpPr>
        <p:spPr bwMode="auto">
          <a:xfrm>
            <a:off x="684213" y="4302125"/>
            <a:ext cx="5715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5495" name="Rectangle 7"/>
          <p:cNvSpPr>
            <a:spLocks noChangeArrowheads="1"/>
          </p:cNvSpPr>
          <p:nvPr/>
        </p:nvSpPr>
        <p:spPr bwMode="auto">
          <a:xfrm>
            <a:off x="684213" y="5445125"/>
            <a:ext cx="7620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5497" name="Rectangle 9"/>
          <p:cNvSpPr>
            <a:spLocks noChangeArrowheads="1"/>
          </p:cNvSpPr>
          <p:nvPr/>
        </p:nvSpPr>
        <p:spPr bwMode="auto">
          <a:xfrm>
            <a:off x="684213" y="1981200"/>
            <a:ext cx="1800225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5498" name="Text Box 10"/>
          <p:cNvSpPr txBox="1">
            <a:spLocks noChangeArrowheads="1"/>
          </p:cNvSpPr>
          <p:nvPr/>
        </p:nvSpPr>
        <p:spPr bwMode="auto">
          <a:xfrm>
            <a:off x="756221" y="2133600"/>
            <a:ext cx="17275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Specialist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875384" y="5517232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School: 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12 Years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84213" y="4393267"/>
            <a:ext cx="5715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Bachelor Studies 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 4 Years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762000" y="3311525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Studies (MD): 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0"/>
    </mc:Choice>
    <mc:Fallback xmlns="">
      <p:transition spd="slow" advTm="864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the USA</a:t>
            </a:r>
            <a:endParaRPr lang="de-DE" dirty="0"/>
          </a:p>
        </p:txBody>
      </p:sp>
      <p:sp>
        <p:nvSpPr>
          <p:cNvPr id="576515" name="Rectangle 3"/>
          <p:cNvSpPr>
            <a:spLocks noChangeArrowheads="1"/>
          </p:cNvSpPr>
          <p:nvPr/>
        </p:nvSpPr>
        <p:spPr bwMode="auto">
          <a:xfrm>
            <a:off x="684213" y="3159125"/>
            <a:ext cx="39624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6517" name="Rectangle 5"/>
          <p:cNvSpPr>
            <a:spLocks noChangeArrowheads="1"/>
          </p:cNvSpPr>
          <p:nvPr/>
        </p:nvSpPr>
        <p:spPr bwMode="auto">
          <a:xfrm>
            <a:off x="684213" y="4302125"/>
            <a:ext cx="5715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6519" name="Rectangle 7"/>
          <p:cNvSpPr>
            <a:spLocks noChangeArrowheads="1"/>
          </p:cNvSpPr>
          <p:nvPr/>
        </p:nvSpPr>
        <p:spPr bwMode="auto">
          <a:xfrm>
            <a:off x="684213" y="5445125"/>
            <a:ext cx="7620000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6521" name="Rectangle 9"/>
          <p:cNvSpPr>
            <a:spLocks noChangeArrowheads="1"/>
          </p:cNvSpPr>
          <p:nvPr/>
        </p:nvSpPr>
        <p:spPr bwMode="auto">
          <a:xfrm>
            <a:off x="684213" y="1981200"/>
            <a:ext cx="1800225" cy="106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6523" name="Rectangle 11"/>
          <p:cNvSpPr>
            <a:spLocks noChangeArrowheads="1"/>
          </p:cNvSpPr>
          <p:nvPr/>
        </p:nvSpPr>
        <p:spPr bwMode="auto">
          <a:xfrm>
            <a:off x="2771775" y="2276475"/>
            <a:ext cx="1800225" cy="7794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6524" name="Text Box 12"/>
          <p:cNvSpPr txBox="1">
            <a:spLocks noChangeArrowheads="1"/>
          </p:cNvSpPr>
          <p:nvPr/>
        </p:nvSpPr>
        <p:spPr bwMode="auto">
          <a:xfrm>
            <a:off x="2843808" y="2205038"/>
            <a:ext cx="15843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PhD       3 Years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2875384" y="5517232"/>
            <a:ext cx="3352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High School: 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12 Years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684213" y="4378325"/>
            <a:ext cx="5715000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Bachelor Studies:</a:t>
            </a:r>
          </a:p>
          <a:p>
            <a:pPr>
              <a:spcBef>
                <a:spcPts val="6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762000" y="3311525"/>
            <a:ext cx="3810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Medical Studies (MD): 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756221" y="2133600"/>
            <a:ext cx="17275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Specialist</a:t>
            </a:r>
            <a:b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4 Years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31"/>
    </mc:Choice>
    <mc:Fallback xmlns="">
      <p:transition spd="slow" advTm="245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18149" name="Rectangle 5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8150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518165" name="Line 21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18166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28"/>
    </mc:Choice>
    <mc:Fallback xmlns="">
      <p:transition spd="slow" advTm="108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Times New Roman" pitchFamily="18" charset="0"/>
              </a:rPr>
              <a:t>Medical Training in Tanzania</a:t>
            </a:r>
            <a:endParaRPr lang="de-DE" dirty="0"/>
          </a:p>
        </p:txBody>
      </p:sp>
      <p:sp>
        <p:nvSpPr>
          <p:cNvPr id="579590" name="Rectangle 6"/>
          <p:cNvSpPr>
            <a:spLocks noChangeArrowheads="1"/>
          </p:cNvSpPr>
          <p:nvPr/>
        </p:nvSpPr>
        <p:spPr bwMode="auto">
          <a:xfrm>
            <a:off x="457200" y="5319713"/>
            <a:ext cx="7686675" cy="13890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9592" name="Rectangle 8"/>
          <p:cNvSpPr>
            <a:spLocks noChangeArrowheads="1"/>
          </p:cNvSpPr>
          <p:nvPr/>
        </p:nvSpPr>
        <p:spPr bwMode="auto">
          <a:xfrm>
            <a:off x="457200" y="4160838"/>
            <a:ext cx="4997450" cy="10810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79593" name="Text Box 9"/>
          <p:cNvSpPr txBox="1">
            <a:spLocks noChangeArrowheads="1"/>
          </p:cNvSpPr>
          <p:nvPr/>
        </p:nvSpPr>
        <p:spPr bwMode="auto">
          <a:xfrm>
            <a:off x="1303338" y="4316413"/>
            <a:ext cx="33813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Secondary School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(O-Level): 4 Years</a:t>
            </a:r>
          </a:p>
        </p:txBody>
      </p:sp>
      <p:sp>
        <p:nvSpPr>
          <p:cNvPr id="579604" name="Line 20"/>
          <p:cNvSpPr>
            <a:spLocks noChangeShapeType="1"/>
          </p:cNvSpPr>
          <p:nvPr/>
        </p:nvSpPr>
        <p:spPr bwMode="auto">
          <a:xfrm flipV="1">
            <a:off x="8375650" y="1460500"/>
            <a:ext cx="0" cy="5248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629198" y="5627688"/>
            <a:ext cx="33829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Primary School: </a:t>
            </a:r>
            <a:b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7 Years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>
            <a:off x="7380312" y="765175"/>
            <a:ext cx="176368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Time of Study (Years)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3A2DD1-27F3-49C9-862A-1ECDB0179A42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75"/>
    </mc:Choice>
    <mc:Fallback xmlns="">
      <p:transition spd="slow" advTm="697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1730</Words>
  <Application>Microsoft Office PowerPoint</Application>
  <PresentationFormat>Bildschirmpräsentation (4:3)</PresentationFormat>
  <Paragraphs>718</Paragraphs>
  <Slides>46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46</vt:i4>
      </vt:variant>
    </vt:vector>
  </HeadingPairs>
  <TitlesOfParts>
    <vt:vector size="51" baseType="lpstr">
      <vt:lpstr>Arial</vt:lpstr>
      <vt:lpstr>Calibri</vt:lpstr>
      <vt:lpstr>Tahoma</vt:lpstr>
      <vt:lpstr>Times New Roman</vt:lpstr>
      <vt:lpstr>Larissa</vt:lpstr>
      <vt:lpstr>International Health Care Management II Part 2.1-2</vt:lpstr>
      <vt:lpstr>Supply of Health Services: Structure</vt:lpstr>
      <vt:lpstr>2.1.2 Staff Medical Training in the USA</vt:lpstr>
      <vt:lpstr>Medical Training in the USA</vt:lpstr>
      <vt:lpstr>Medical Training in the USA</vt:lpstr>
      <vt:lpstr>Medical Training in the USA</vt:lpstr>
      <vt:lpstr>Medical Training in the USA</vt:lpstr>
      <vt:lpstr>Medical Training in Tanzania</vt:lpstr>
      <vt:lpstr>Medical Training in Tanzania</vt:lpstr>
      <vt:lpstr>Medical Training in Tanzania</vt:lpstr>
      <vt:lpstr>Medical Training in Tanzania</vt:lpstr>
      <vt:lpstr>Medical Training in Tanzania</vt:lpstr>
      <vt:lpstr>Medical Training in Tanzania</vt:lpstr>
      <vt:lpstr>Medical Training in Tanzania</vt:lpstr>
      <vt:lpstr>Medical Training in Tanzania</vt:lpstr>
      <vt:lpstr>Medical Training in Tanzania</vt:lpstr>
      <vt:lpstr>Medical Training in Tanzania</vt:lpstr>
      <vt:lpstr>Training in Nursing Care in the USA </vt:lpstr>
      <vt:lpstr>Training in Nursing Care in the USA </vt:lpstr>
      <vt:lpstr>Training in Nursing Care in the USA </vt:lpstr>
      <vt:lpstr>Training in Nursing Care in the USA </vt:lpstr>
      <vt:lpstr>Training in Nursing Care in the USA </vt:lpstr>
      <vt:lpstr>Training in Nursing Care in the USA </vt:lpstr>
      <vt:lpstr>Training in Nursing Care in Tanzania</vt:lpstr>
      <vt:lpstr>Training in Nursing Care in Tanzania</vt:lpstr>
      <vt:lpstr>Training in Nursing Care in Tanzania</vt:lpstr>
      <vt:lpstr>Training in Nursing Care in Tanzania</vt:lpstr>
      <vt:lpstr>Training in Nursing Care in Tanzania</vt:lpstr>
      <vt:lpstr>Training in Nursing Care in Tanzania</vt:lpstr>
      <vt:lpstr>Training in Nursing Care in Tanzania</vt:lpstr>
      <vt:lpstr>Training in Nursing Care in Tanzania</vt:lpstr>
      <vt:lpstr>Training in Nursing Care in Tanzania</vt:lpstr>
      <vt:lpstr>Training in Nursing Care in Tanzania</vt:lpstr>
      <vt:lpstr>PowerPoint-Präsentation</vt:lpstr>
      <vt:lpstr>Staff Ratios: Physicians per 1,000 Inhabitants</vt:lpstr>
      <vt:lpstr>Physicians per 1000 pop.</vt:lpstr>
      <vt:lpstr>PowerPoint-Präsentation</vt:lpstr>
      <vt:lpstr>Staff Ratios: Nurses and midwives per 1,000 Inhabitants</vt:lpstr>
      <vt:lpstr>Nurses/midwives per 1000 pop.</vt:lpstr>
      <vt:lpstr>Foreign Staff</vt:lpstr>
      <vt:lpstr>Cost of a Development Worker (Physician, 2 Year Period)</vt:lpstr>
      <vt:lpstr>Cost of a Development Worker (cont.) </vt:lpstr>
      <vt:lpstr>Excursus: Internal Brain Drain</vt:lpstr>
      <vt:lpstr>Urban / Rural Distribution</vt:lpstr>
      <vt:lpstr>Countries Showing a Deficit in Staff</vt:lpstr>
      <vt:lpstr>Supply of Health Services: Structure</vt:lpstr>
    </vt:vector>
  </TitlesOfParts>
  <Company>ATHOEG Klinikum HD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Grundlagen der Gesundheitsökonomik</dc:title>
  <dc:creator>SteffenF</dc:creator>
  <cp:lastModifiedBy>Steffen Flessa</cp:lastModifiedBy>
  <cp:revision>354</cp:revision>
  <cp:lastPrinted>2014-06-19T14:09:33Z</cp:lastPrinted>
  <dcterms:created xsi:type="dcterms:W3CDTF">2003-05-27T08:12:45Z</dcterms:created>
  <dcterms:modified xsi:type="dcterms:W3CDTF">2023-07-13T13:17:07Z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6</vt:i4>
  </property>
</Properties>
</file>