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1"/>
  </p:notesMasterIdLst>
  <p:sldIdLst>
    <p:sldId id="551" r:id="rId2"/>
    <p:sldId id="721" r:id="rId3"/>
    <p:sldId id="515" r:id="rId4"/>
    <p:sldId id="603" r:id="rId5"/>
    <p:sldId id="723" r:id="rId6"/>
    <p:sldId id="732" r:id="rId7"/>
    <p:sldId id="733" r:id="rId8"/>
    <p:sldId id="734" r:id="rId9"/>
    <p:sldId id="735" r:id="rId10"/>
    <p:sldId id="672" r:id="rId11"/>
    <p:sldId id="673" r:id="rId12"/>
    <p:sldId id="669" r:id="rId13"/>
    <p:sldId id="670" r:id="rId14"/>
    <p:sldId id="709" r:id="rId15"/>
    <p:sldId id="671" r:id="rId16"/>
    <p:sldId id="520" r:id="rId17"/>
    <p:sldId id="521" r:id="rId18"/>
    <p:sldId id="720" r:id="rId19"/>
    <p:sldId id="715" r:id="rId20"/>
    <p:sldId id="522" r:id="rId21"/>
    <p:sldId id="523" r:id="rId22"/>
    <p:sldId id="524" r:id="rId23"/>
    <p:sldId id="525" r:id="rId24"/>
    <p:sldId id="526" r:id="rId25"/>
    <p:sldId id="527" r:id="rId26"/>
    <p:sldId id="528" r:id="rId27"/>
    <p:sldId id="530" r:id="rId28"/>
    <p:sldId id="618" r:id="rId29"/>
    <p:sldId id="722" r:id="rId30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0099FF"/>
    <a:srgbClr val="DDDDDD"/>
    <a:srgbClr val="FF99CC"/>
    <a:srgbClr val="CC0000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5819" autoAdjust="0"/>
  </p:normalViewPr>
  <p:slideViewPr>
    <p:cSldViewPr>
      <p:cViewPr varScale="1">
        <p:scale>
          <a:sx n="95" d="100"/>
          <a:sy n="95" d="100"/>
        </p:scale>
        <p:origin x="1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33B4B17A-F95E-4F35-A875-7285A26DE0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60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7E189-C16F-4032-ADE7-3B3DB9BE0C85}" type="slidenum">
              <a:rPr lang="de-DE"/>
              <a:pPr/>
              <a:t>10</a:t>
            </a:fld>
            <a:endParaRPr 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90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84E97-2CC8-4ABF-9D8D-BB91ECCFD83F}" type="slidenum">
              <a:rPr lang="de-DE"/>
              <a:pPr/>
              <a:t>11</a:t>
            </a:fld>
            <a:endParaRPr lang="de-DE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81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5BF54-1DE5-4771-8724-5FB4CFC20F7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EAAF8-DCCA-4AC2-AEF4-FA8FAE04873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D5F31-8CD3-45E9-A4EE-1C3517ECE18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D1F8-5E46-4C7E-81B0-D350595C7F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499E2-688C-42BA-BB79-DA11241DAD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EE41C-763B-4A7B-94DC-F8B4EEBA8BC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7BF58-D75A-46E2-9A30-026F86D6EB9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932C7-08DE-429C-89A6-B154BB786B6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8836D-EA50-40BA-A3F5-40E42F53DE5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2499E2-688C-42BA-BB79-DA11241DAD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5.png"/><Relationship Id="rId34" Type="http://schemas.openxmlformats.org/officeDocument/2006/relationships/image" Target="../media/image38.jpe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jpeg"/><Relationship Id="rId41" Type="http://schemas.openxmlformats.org/officeDocument/2006/relationships/image" Target="../media/image45.png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cross-culture.de/intercultural_coaching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2.1-3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43608" y="4149725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</a:t>
            </a:r>
            <a:r>
              <a:rPr lang="en-US" sz="3200" dirty="0" err="1">
                <a:effectLst/>
                <a:latin typeface="Arial" pitchFamily="34" charset="0"/>
                <a:cs typeface="Times New Roman" pitchFamily="18" charset="0"/>
              </a:rPr>
              <a:t>Fleßa</a:t>
            </a:r>
            <a:endParaRPr lang="en-US" sz="3200" dirty="0">
              <a:effectLst/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5"/>
    </mc:Choice>
    <mc:Fallback xmlns="">
      <p:transition spd="slow" advTm="681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370" name="AutoShape 2"/>
          <p:cNvCxnSpPr>
            <a:cxnSpLocks noChangeShapeType="1"/>
            <a:stCxn id="746574" idx="1"/>
            <a:endCxn id="746558" idx="2"/>
          </p:cNvCxnSpPr>
          <p:nvPr/>
        </p:nvCxnSpPr>
        <p:spPr bwMode="auto">
          <a:xfrm rot="5400000">
            <a:off x="4571206" y="2204244"/>
            <a:ext cx="1189038" cy="3060700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71" name="AutoShape 3"/>
          <p:cNvCxnSpPr>
            <a:cxnSpLocks noChangeShapeType="1"/>
            <a:stCxn id="58428" idx="2"/>
            <a:endCxn id="746560" idx="1"/>
          </p:cNvCxnSpPr>
          <p:nvPr/>
        </p:nvCxnSpPr>
        <p:spPr bwMode="auto">
          <a:xfrm rot="5400000" flipH="1" flipV="1">
            <a:off x="2850357" y="958056"/>
            <a:ext cx="577850" cy="4799013"/>
          </a:xfrm>
          <a:prstGeom prst="curvedConnector3">
            <a:avLst>
              <a:gd name="adj1" fmla="val -3956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72" name="AutoShape 4"/>
          <p:cNvCxnSpPr>
            <a:cxnSpLocks noChangeShapeType="1"/>
            <a:stCxn id="58422" idx="2"/>
            <a:endCxn id="58416" idx="2"/>
          </p:cNvCxnSpPr>
          <p:nvPr/>
        </p:nvCxnSpPr>
        <p:spPr bwMode="auto">
          <a:xfrm flipV="1">
            <a:off x="2987675" y="692150"/>
            <a:ext cx="5040313" cy="1044575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73" name="AutoShape 5"/>
          <p:cNvCxnSpPr>
            <a:cxnSpLocks noChangeShapeType="1"/>
            <a:stCxn id="58417" idx="2"/>
            <a:endCxn id="58416" idx="1"/>
          </p:cNvCxnSpPr>
          <p:nvPr/>
        </p:nvCxnSpPr>
        <p:spPr bwMode="auto">
          <a:xfrm flipV="1">
            <a:off x="1911350" y="476250"/>
            <a:ext cx="6083300" cy="248443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74" name="AutoShape 6"/>
          <p:cNvCxnSpPr>
            <a:cxnSpLocks noChangeShapeType="1"/>
            <a:stCxn id="58408" idx="1"/>
            <a:endCxn id="58406" idx="0"/>
          </p:cNvCxnSpPr>
          <p:nvPr/>
        </p:nvCxnSpPr>
        <p:spPr bwMode="auto">
          <a:xfrm rot="10800000" flipV="1">
            <a:off x="4746625" y="1989138"/>
            <a:ext cx="2624138" cy="1295400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75" name="AutoShape 7"/>
          <p:cNvCxnSpPr>
            <a:cxnSpLocks noChangeShapeType="1"/>
            <a:endCxn id="58411" idx="0"/>
          </p:cNvCxnSpPr>
          <p:nvPr/>
        </p:nvCxnSpPr>
        <p:spPr bwMode="auto">
          <a:xfrm rot="16200000" flipH="1">
            <a:off x="1897857" y="3128168"/>
            <a:ext cx="2736850" cy="2906713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76" name="AutoShape 8"/>
          <p:cNvCxnSpPr>
            <a:cxnSpLocks noChangeShapeType="1"/>
            <a:endCxn id="58406" idx="1"/>
          </p:cNvCxnSpPr>
          <p:nvPr/>
        </p:nvCxnSpPr>
        <p:spPr bwMode="auto">
          <a:xfrm>
            <a:off x="2719388" y="2636838"/>
            <a:ext cx="1141412" cy="936625"/>
          </a:xfrm>
          <a:prstGeom prst="curvedConnector3">
            <a:avLst>
              <a:gd name="adj1" fmla="val 49931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77" name="AutoShape 9"/>
          <p:cNvCxnSpPr>
            <a:cxnSpLocks noChangeShapeType="1"/>
            <a:stCxn id="58435" idx="2"/>
          </p:cNvCxnSpPr>
          <p:nvPr/>
        </p:nvCxnSpPr>
        <p:spPr bwMode="auto">
          <a:xfrm rot="16200000" flipH="1">
            <a:off x="2624932" y="3753644"/>
            <a:ext cx="3671887" cy="574675"/>
          </a:xfrm>
          <a:prstGeom prst="curvedConnector3">
            <a:avLst>
              <a:gd name="adj1" fmla="val 49977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78" name="AutoShape 10"/>
          <p:cNvCxnSpPr>
            <a:cxnSpLocks noChangeShapeType="1"/>
            <a:endCxn id="58411" idx="3"/>
          </p:cNvCxnSpPr>
          <p:nvPr/>
        </p:nvCxnSpPr>
        <p:spPr bwMode="auto">
          <a:xfrm rot="5400000">
            <a:off x="4244181" y="1883569"/>
            <a:ext cx="5546725" cy="3163888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79" name="AutoShape 11"/>
          <p:cNvCxnSpPr>
            <a:cxnSpLocks noChangeShapeType="1"/>
            <a:endCxn id="58410" idx="0"/>
          </p:cNvCxnSpPr>
          <p:nvPr/>
        </p:nvCxnSpPr>
        <p:spPr bwMode="auto">
          <a:xfrm rot="5400000">
            <a:off x="5645150" y="2847975"/>
            <a:ext cx="5257800" cy="946150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0" name="AutoShape 12"/>
          <p:cNvCxnSpPr>
            <a:cxnSpLocks noChangeShapeType="1"/>
            <a:stCxn id="58406" idx="2"/>
            <a:endCxn id="58412" idx="0"/>
          </p:cNvCxnSpPr>
          <p:nvPr/>
        </p:nvCxnSpPr>
        <p:spPr bwMode="auto">
          <a:xfrm rot="5400000">
            <a:off x="2128044" y="3331369"/>
            <a:ext cx="2089150" cy="3148012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1" name="AutoShape 13"/>
          <p:cNvCxnSpPr>
            <a:cxnSpLocks noChangeShapeType="1"/>
            <a:stCxn id="58422" idx="2"/>
            <a:endCxn id="58427" idx="2"/>
          </p:cNvCxnSpPr>
          <p:nvPr/>
        </p:nvCxnSpPr>
        <p:spPr bwMode="auto">
          <a:xfrm flipH="1">
            <a:off x="2613025" y="1736725"/>
            <a:ext cx="623888" cy="865188"/>
          </a:xfrm>
          <a:prstGeom prst="curvedConnector3">
            <a:avLst>
              <a:gd name="adj1" fmla="val -36644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2" name="AutoShape 14"/>
          <p:cNvCxnSpPr>
            <a:cxnSpLocks noChangeShapeType="1"/>
            <a:stCxn id="58417" idx="2"/>
            <a:endCxn id="746558" idx="3"/>
          </p:cNvCxnSpPr>
          <p:nvPr/>
        </p:nvCxnSpPr>
        <p:spPr bwMode="auto">
          <a:xfrm>
            <a:off x="1911350" y="2960688"/>
            <a:ext cx="1287463" cy="1081087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3" name="AutoShape 15"/>
          <p:cNvCxnSpPr>
            <a:cxnSpLocks noChangeShapeType="1"/>
            <a:endCxn id="58411" idx="0"/>
          </p:cNvCxnSpPr>
          <p:nvPr/>
        </p:nvCxnSpPr>
        <p:spPr bwMode="auto">
          <a:xfrm rot="16200000" flipH="1">
            <a:off x="1358107" y="2588419"/>
            <a:ext cx="4392612" cy="2330450"/>
          </a:xfrm>
          <a:prstGeom prst="curvedConnector3">
            <a:avLst>
              <a:gd name="adj1" fmla="val 49981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4" name="AutoShape 16"/>
          <p:cNvCxnSpPr>
            <a:cxnSpLocks noChangeShapeType="1"/>
            <a:endCxn id="58412" idx="0"/>
          </p:cNvCxnSpPr>
          <p:nvPr/>
        </p:nvCxnSpPr>
        <p:spPr bwMode="auto">
          <a:xfrm rot="16200000" flipH="1">
            <a:off x="-982662" y="3368675"/>
            <a:ext cx="4897437" cy="265113"/>
          </a:xfrm>
          <a:prstGeom prst="curvedConnector3">
            <a:avLst>
              <a:gd name="adj1" fmla="val 49981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5" name="AutoShape 17"/>
          <p:cNvCxnSpPr>
            <a:cxnSpLocks noChangeShapeType="1"/>
            <a:stCxn id="58419" idx="2"/>
            <a:endCxn id="58427" idx="2"/>
          </p:cNvCxnSpPr>
          <p:nvPr/>
        </p:nvCxnSpPr>
        <p:spPr bwMode="auto">
          <a:xfrm rot="16200000" flipH="1">
            <a:off x="1669256" y="1658144"/>
            <a:ext cx="1693863" cy="193675"/>
          </a:xfrm>
          <a:prstGeom prst="curvedConnector4">
            <a:avLst>
              <a:gd name="adj1" fmla="val 42551"/>
              <a:gd name="adj2" fmla="val 218032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6" name="AutoShape 18"/>
          <p:cNvCxnSpPr>
            <a:cxnSpLocks noChangeShapeType="1"/>
            <a:stCxn id="58412" idx="0"/>
            <a:endCxn id="58410" idx="0"/>
          </p:cNvCxnSpPr>
          <p:nvPr/>
        </p:nvCxnSpPr>
        <p:spPr bwMode="auto">
          <a:xfrm rot="5400000" flipV="1">
            <a:off x="4699000" y="2849563"/>
            <a:ext cx="1588" cy="6202362"/>
          </a:xfrm>
          <a:prstGeom prst="curvedConnector3">
            <a:avLst>
              <a:gd name="adj1" fmla="val -14400005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7" name="AutoShape 19"/>
          <p:cNvCxnSpPr>
            <a:cxnSpLocks noChangeShapeType="1"/>
            <a:endCxn id="58411" idx="1"/>
          </p:cNvCxnSpPr>
          <p:nvPr/>
        </p:nvCxnSpPr>
        <p:spPr bwMode="auto">
          <a:xfrm>
            <a:off x="2590800" y="6238875"/>
            <a:ext cx="685800" cy="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8" name="AutoShape 20"/>
          <p:cNvCxnSpPr>
            <a:cxnSpLocks noChangeShapeType="1"/>
            <a:endCxn id="58410" idx="0"/>
          </p:cNvCxnSpPr>
          <p:nvPr/>
        </p:nvCxnSpPr>
        <p:spPr bwMode="auto">
          <a:xfrm>
            <a:off x="5146675" y="3933825"/>
            <a:ext cx="2654300" cy="2016125"/>
          </a:xfrm>
          <a:prstGeom prst="curvedConnector2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89" name="AutoShape 21"/>
          <p:cNvCxnSpPr>
            <a:cxnSpLocks noChangeShapeType="1"/>
            <a:stCxn id="58428" idx="2"/>
            <a:endCxn id="746558" idx="0"/>
          </p:cNvCxnSpPr>
          <p:nvPr/>
        </p:nvCxnSpPr>
        <p:spPr bwMode="auto">
          <a:xfrm>
            <a:off x="1285875" y="3394075"/>
            <a:ext cx="1176338" cy="935038"/>
          </a:xfrm>
          <a:prstGeom prst="curvedConnector3">
            <a:avLst>
              <a:gd name="adj1" fmla="val 49796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58390" name="AutoShape 22"/>
          <p:cNvCxnSpPr>
            <a:cxnSpLocks noChangeShapeType="1"/>
            <a:stCxn id="58436" idx="3"/>
            <a:endCxn id="58438" idx="0"/>
          </p:cNvCxnSpPr>
          <p:nvPr/>
        </p:nvCxnSpPr>
        <p:spPr bwMode="auto">
          <a:xfrm flipH="1">
            <a:off x="6122988" y="657225"/>
            <a:ext cx="312737" cy="133191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391" name="AutoShape 23"/>
          <p:cNvCxnSpPr>
            <a:cxnSpLocks noChangeShapeType="1"/>
            <a:stCxn id="58425" idx="2"/>
            <a:endCxn id="58438" idx="1"/>
          </p:cNvCxnSpPr>
          <p:nvPr/>
        </p:nvCxnSpPr>
        <p:spPr bwMode="auto">
          <a:xfrm>
            <a:off x="4484688" y="981075"/>
            <a:ext cx="1252537" cy="108267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392" name="AutoShape 24"/>
          <p:cNvCxnSpPr>
            <a:cxnSpLocks noChangeShapeType="1"/>
            <a:stCxn id="58425" idx="2"/>
            <a:endCxn id="58426" idx="3"/>
          </p:cNvCxnSpPr>
          <p:nvPr/>
        </p:nvCxnSpPr>
        <p:spPr bwMode="auto">
          <a:xfrm flipV="1">
            <a:off x="5030788" y="512763"/>
            <a:ext cx="546100" cy="21590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393" name="AutoShape 25"/>
          <p:cNvCxnSpPr>
            <a:cxnSpLocks noChangeShapeType="1"/>
            <a:stCxn id="58425" idx="2"/>
            <a:endCxn id="58423" idx="3"/>
          </p:cNvCxnSpPr>
          <p:nvPr/>
        </p:nvCxnSpPr>
        <p:spPr bwMode="auto">
          <a:xfrm flipH="1">
            <a:off x="4329113" y="981075"/>
            <a:ext cx="155575" cy="61277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394" name="AutoShape 26"/>
          <p:cNvCxnSpPr>
            <a:cxnSpLocks noChangeShapeType="1"/>
            <a:stCxn id="58425" idx="2"/>
            <a:endCxn id="58424" idx="3"/>
          </p:cNvCxnSpPr>
          <p:nvPr/>
        </p:nvCxnSpPr>
        <p:spPr bwMode="auto">
          <a:xfrm>
            <a:off x="5030788" y="728663"/>
            <a:ext cx="703262" cy="649287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395" name="AutoShape 27"/>
          <p:cNvCxnSpPr>
            <a:cxnSpLocks noChangeShapeType="1"/>
            <a:stCxn id="58424" idx="2"/>
            <a:endCxn id="58433" idx="7"/>
          </p:cNvCxnSpPr>
          <p:nvPr/>
        </p:nvCxnSpPr>
        <p:spPr bwMode="auto">
          <a:xfrm flipH="1">
            <a:off x="4470400" y="1630363"/>
            <a:ext cx="1809750" cy="80327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396" name="AutoShape 28"/>
          <p:cNvCxnSpPr>
            <a:cxnSpLocks noChangeShapeType="1"/>
            <a:stCxn id="58426" idx="2"/>
            <a:endCxn id="58433" idx="7"/>
          </p:cNvCxnSpPr>
          <p:nvPr/>
        </p:nvCxnSpPr>
        <p:spPr bwMode="auto">
          <a:xfrm flipH="1">
            <a:off x="4470400" y="765175"/>
            <a:ext cx="1652588" cy="166846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397" name="AutoShape 29"/>
          <p:cNvCxnSpPr>
            <a:cxnSpLocks noChangeShapeType="1"/>
            <a:stCxn id="58425" idx="2"/>
            <a:endCxn id="58433" idx="7"/>
          </p:cNvCxnSpPr>
          <p:nvPr/>
        </p:nvCxnSpPr>
        <p:spPr bwMode="auto">
          <a:xfrm flipH="1">
            <a:off x="4470400" y="981075"/>
            <a:ext cx="14288" cy="145256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398" name="AutoShape 30"/>
          <p:cNvCxnSpPr>
            <a:cxnSpLocks noChangeShapeType="1"/>
            <a:stCxn id="58409" idx="1"/>
            <a:endCxn id="58406" idx="0"/>
          </p:cNvCxnSpPr>
          <p:nvPr/>
        </p:nvCxnSpPr>
        <p:spPr bwMode="auto">
          <a:xfrm flipH="1">
            <a:off x="4746625" y="2349500"/>
            <a:ext cx="3405188" cy="935038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399" name="AutoShape 31"/>
          <p:cNvCxnSpPr>
            <a:cxnSpLocks noChangeShapeType="1"/>
            <a:stCxn id="58407" idx="0"/>
            <a:endCxn id="58408" idx="2"/>
          </p:cNvCxnSpPr>
          <p:nvPr/>
        </p:nvCxnSpPr>
        <p:spPr bwMode="auto">
          <a:xfrm flipH="1" flipV="1">
            <a:off x="7905750" y="2276475"/>
            <a:ext cx="207963" cy="93662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00" name="AutoShape 32"/>
          <p:cNvCxnSpPr>
            <a:cxnSpLocks noChangeShapeType="1"/>
          </p:cNvCxnSpPr>
          <p:nvPr/>
        </p:nvCxnSpPr>
        <p:spPr bwMode="auto">
          <a:xfrm flipH="1">
            <a:off x="4356100" y="2276475"/>
            <a:ext cx="2916238" cy="100806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01" name="AutoShape 33"/>
          <p:cNvCxnSpPr>
            <a:cxnSpLocks noChangeShapeType="1"/>
            <a:endCxn id="58406" idx="2"/>
          </p:cNvCxnSpPr>
          <p:nvPr/>
        </p:nvCxnSpPr>
        <p:spPr bwMode="auto">
          <a:xfrm flipH="1" flipV="1">
            <a:off x="4746625" y="3860800"/>
            <a:ext cx="2890838" cy="43180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02" name="AutoShape 34"/>
          <p:cNvCxnSpPr>
            <a:cxnSpLocks noChangeShapeType="1"/>
            <a:stCxn id="58415" idx="0"/>
          </p:cNvCxnSpPr>
          <p:nvPr/>
        </p:nvCxnSpPr>
        <p:spPr bwMode="auto">
          <a:xfrm flipH="1" flipV="1">
            <a:off x="4911725" y="3860800"/>
            <a:ext cx="2303463" cy="57626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03" name="AutoShape 35"/>
          <p:cNvCxnSpPr>
            <a:cxnSpLocks noChangeShapeType="1"/>
            <a:stCxn id="58413" idx="0"/>
            <a:endCxn id="58406" idx="2"/>
          </p:cNvCxnSpPr>
          <p:nvPr/>
        </p:nvCxnSpPr>
        <p:spPr bwMode="auto">
          <a:xfrm flipH="1" flipV="1">
            <a:off x="4746625" y="3860800"/>
            <a:ext cx="1300163" cy="93662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04" name="AutoShape 36"/>
          <p:cNvCxnSpPr>
            <a:cxnSpLocks noChangeShapeType="1"/>
            <a:endCxn id="58406" idx="2"/>
          </p:cNvCxnSpPr>
          <p:nvPr/>
        </p:nvCxnSpPr>
        <p:spPr bwMode="auto">
          <a:xfrm flipH="1">
            <a:off x="4746625" y="3573463"/>
            <a:ext cx="2530475" cy="287337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05" name="AutoShape 37"/>
          <p:cNvCxnSpPr>
            <a:cxnSpLocks noChangeShapeType="1"/>
            <a:stCxn id="58408" idx="2"/>
            <a:endCxn id="58406" idx="0"/>
          </p:cNvCxnSpPr>
          <p:nvPr/>
        </p:nvCxnSpPr>
        <p:spPr bwMode="auto">
          <a:xfrm flipH="1">
            <a:off x="4746625" y="2276475"/>
            <a:ext cx="3159125" cy="100806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58406" name="AutoShape 38"/>
          <p:cNvSpPr>
            <a:spLocks noChangeArrowheads="1"/>
          </p:cNvSpPr>
          <p:nvPr/>
        </p:nvSpPr>
        <p:spPr bwMode="auto">
          <a:xfrm>
            <a:off x="3563938" y="3284538"/>
            <a:ext cx="1635125" cy="576262"/>
          </a:xfrm>
          <a:prstGeom prst="roundRect">
            <a:avLst>
              <a:gd name="adj" fmla="val 16667"/>
            </a:avLst>
          </a:prstGeom>
          <a:solidFill>
            <a:srgbClr val="FF0000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MOH</a:t>
            </a:r>
          </a:p>
        </p:txBody>
      </p:sp>
      <p:sp>
        <p:nvSpPr>
          <p:cNvPr id="58407" name="AutoShape 39"/>
          <p:cNvSpPr>
            <a:spLocks noChangeArrowheads="1"/>
          </p:cNvSpPr>
          <p:nvPr/>
        </p:nvSpPr>
        <p:spPr bwMode="auto">
          <a:xfrm>
            <a:off x="6948488" y="3213100"/>
            <a:ext cx="1081087" cy="576263"/>
          </a:xfrm>
          <a:prstGeom prst="roundRect">
            <a:avLst>
              <a:gd name="adj" fmla="val 16667"/>
            </a:avLst>
          </a:prstGeom>
          <a:solidFill>
            <a:srgbClr val="FF0000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MOEC</a:t>
            </a:r>
          </a:p>
        </p:txBody>
      </p:sp>
      <p:sp>
        <p:nvSpPr>
          <p:cNvPr id="58408" name="AutoShape 40"/>
          <p:cNvSpPr>
            <a:spLocks noChangeArrowheads="1"/>
          </p:cNvSpPr>
          <p:nvPr/>
        </p:nvSpPr>
        <p:spPr bwMode="auto">
          <a:xfrm>
            <a:off x="6804025" y="1700213"/>
            <a:ext cx="987425" cy="576262"/>
          </a:xfrm>
          <a:prstGeom prst="roundRect">
            <a:avLst>
              <a:gd name="adj" fmla="val 16667"/>
            </a:avLst>
          </a:prstGeom>
          <a:solidFill>
            <a:srgbClr val="FF0000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MOF</a:t>
            </a:r>
          </a:p>
        </p:txBody>
      </p:sp>
      <p:sp>
        <p:nvSpPr>
          <p:cNvPr id="58409" name="AutoShape 41"/>
          <p:cNvSpPr>
            <a:spLocks noChangeArrowheads="1"/>
          </p:cNvSpPr>
          <p:nvPr/>
        </p:nvSpPr>
        <p:spPr bwMode="auto">
          <a:xfrm>
            <a:off x="7524750" y="2060575"/>
            <a:ext cx="1079500" cy="576263"/>
          </a:xfrm>
          <a:prstGeom prst="roundRect">
            <a:avLst>
              <a:gd name="adj" fmla="val 16667"/>
            </a:avLst>
          </a:prstGeom>
          <a:solidFill>
            <a:srgbClr val="FF0000">
              <a:alpha val="7215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PMO</a:t>
            </a:r>
          </a:p>
        </p:txBody>
      </p:sp>
      <p:sp>
        <p:nvSpPr>
          <p:cNvPr id="58410" name="AutoShape 42"/>
          <p:cNvSpPr>
            <a:spLocks noChangeArrowheads="1"/>
          </p:cNvSpPr>
          <p:nvPr/>
        </p:nvSpPr>
        <p:spPr bwMode="auto">
          <a:xfrm>
            <a:off x="5867400" y="5949950"/>
            <a:ext cx="2665413" cy="576263"/>
          </a:xfrm>
          <a:prstGeom prst="roundRect">
            <a:avLst>
              <a:gd name="adj" fmla="val 16667"/>
            </a:avLst>
          </a:prstGeom>
          <a:solidFill>
            <a:srgbClr val="339966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PRIVATE SECTOR</a:t>
            </a:r>
          </a:p>
        </p:txBody>
      </p:sp>
      <p:sp>
        <p:nvSpPr>
          <p:cNvPr id="58411" name="AutoShape 43"/>
          <p:cNvSpPr>
            <a:spLocks noChangeArrowheads="1"/>
          </p:cNvSpPr>
          <p:nvPr/>
        </p:nvSpPr>
        <p:spPr bwMode="auto">
          <a:xfrm>
            <a:off x="3276600" y="5949950"/>
            <a:ext cx="2159000" cy="576263"/>
          </a:xfrm>
          <a:prstGeom prst="roundRect">
            <a:avLst>
              <a:gd name="adj" fmla="val 16667"/>
            </a:avLst>
          </a:prstGeom>
          <a:solidFill>
            <a:srgbClr val="FF3399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CIVIL SOCIETY</a:t>
            </a:r>
          </a:p>
        </p:txBody>
      </p:sp>
      <p:sp>
        <p:nvSpPr>
          <p:cNvPr id="58412" name="AutoShape 44"/>
          <p:cNvSpPr>
            <a:spLocks noChangeArrowheads="1"/>
          </p:cNvSpPr>
          <p:nvPr/>
        </p:nvSpPr>
        <p:spPr bwMode="auto">
          <a:xfrm>
            <a:off x="395288" y="5949950"/>
            <a:ext cx="2160587" cy="576263"/>
          </a:xfrm>
          <a:prstGeom prst="roundRect">
            <a:avLst>
              <a:gd name="adj" fmla="val 16667"/>
            </a:avLst>
          </a:prstGeom>
          <a:solidFill>
            <a:srgbClr val="FF3399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LOCALGVT</a:t>
            </a:r>
          </a:p>
        </p:txBody>
      </p:sp>
      <p:sp>
        <p:nvSpPr>
          <p:cNvPr id="58413" name="AutoShape 45"/>
          <p:cNvSpPr>
            <a:spLocks noChangeArrowheads="1"/>
          </p:cNvSpPr>
          <p:nvPr/>
        </p:nvSpPr>
        <p:spPr bwMode="auto">
          <a:xfrm>
            <a:off x="5076825" y="4797425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FF33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NACP</a:t>
            </a:r>
          </a:p>
        </p:txBody>
      </p:sp>
      <p:sp>
        <p:nvSpPr>
          <p:cNvPr id="58414" name="AutoShape 46"/>
          <p:cNvSpPr>
            <a:spLocks noChangeArrowheads="1"/>
          </p:cNvSpPr>
          <p:nvPr/>
        </p:nvSpPr>
        <p:spPr bwMode="auto">
          <a:xfrm>
            <a:off x="7235825" y="4149725"/>
            <a:ext cx="865188" cy="431800"/>
          </a:xfrm>
          <a:prstGeom prst="roundRect">
            <a:avLst>
              <a:gd name="adj" fmla="val 16667"/>
            </a:avLst>
          </a:prstGeom>
          <a:solidFill>
            <a:srgbClr val="FF33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CTU</a:t>
            </a:r>
          </a:p>
        </p:txBody>
      </p:sp>
      <p:sp>
        <p:nvSpPr>
          <p:cNvPr id="58415" name="AutoShape 47"/>
          <p:cNvSpPr>
            <a:spLocks noChangeArrowheads="1"/>
          </p:cNvSpPr>
          <p:nvPr/>
        </p:nvSpPr>
        <p:spPr bwMode="auto">
          <a:xfrm>
            <a:off x="6011863" y="4437063"/>
            <a:ext cx="1295400" cy="503237"/>
          </a:xfrm>
          <a:prstGeom prst="roundRect">
            <a:avLst>
              <a:gd name="adj" fmla="val 16667"/>
            </a:avLst>
          </a:prstGeom>
          <a:solidFill>
            <a:srgbClr val="FF3300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CCAIDS</a:t>
            </a:r>
          </a:p>
        </p:txBody>
      </p:sp>
      <p:sp>
        <p:nvSpPr>
          <p:cNvPr id="58416" name="AutoShape 48"/>
          <p:cNvSpPr>
            <a:spLocks noChangeArrowheads="1"/>
          </p:cNvSpPr>
          <p:nvPr/>
        </p:nvSpPr>
        <p:spPr bwMode="auto">
          <a:xfrm>
            <a:off x="7380288" y="260350"/>
            <a:ext cx="1295400" cy="431800"/>
          </a:xfrm>
          <a:prstGeom prst="roundRect">
            <a:avLst>
              <a:gd name="adj" fmla="val 16667"/>
            </a:avLst>
          </a:prstGeom>
          <a:solidFill>
            <a:srgbClr val="339966">
              <a:alpha val="7097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INT NGO</a:t>
            </a:r>
          </a:p>
        </p:txBody>
      </p:sp>
      <p:sp>
        <p:nvSpPr>
          <p:cNvPr id="58417" name="AutoShape 49"/>
          <p:cNvSpPr>
            <a:spLocks noChangeArrowheads="1"/>
          </p:cNvSpPr>
          <p:nvPr/>
        </p:nvSpPr>
        <p:spPr bwMode="auto">
          <a:xfrm>
            <a:off x="755650" y="2708275"/>
            <a:ext cx="1008063" cy="504825"/>
          </a:xfrm>
          <a:prstGeom prst="octagon">
            <a:avLst>
              <a:gd name="adj" fmla="val 29287"/>
            </a:avLst>
          </a:prstGeom>
          <a:solidFill>
            <a:srgbClr val="00CC99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PEPFAR</a:t>
            </a:r>
          </a:p>
        </p:txBody>
      </p:sp>
      <p:sp>
        <p:nvSpPr>
          <p:cNvPr id="58418" name="AutoShape 50"/>
          <p:cNvSpPr>
            <a:spLocks noChangeArrowheads="1"/>
          </p:cNvSpPr>
          <p:nvPr/>
        </p:nvSpPr>
        <p:spPr bwMode="auto">
          <a:xfrm>
            <a:off x="179388" y="1268413"/>
            <a:ext cx="1079500" cy="504825"/>
          </a:xfrm>
          <a:prstGeom prst="octagon">
            <a:avLst>
              <a:gd name="adj" fmla="val 29287"/>
            </a:avLst>
          </a:prstGeom>
          <a:solidFill>
            <a:srgbClr val="3366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Norad</a:t>
            </a:r>
          </a:p>
        </p:txBody>
      </p:sp>
      <p:sp>
        <p:nvSpPr>
          <p:cNvPr id="58419" name="AutoShape 51"/>
          <p:cNvSpPr>
            <a:spLocks noChangeArrowheads="1"/>
          </p:cNvSpPr>
          <p:nvPr/>
        </p:nvSpPr>
        <p:spPr bwMode="auto">
          <a:xfrm>
            <a:off x="1692275" y="404813"/>
            <a:ext cx="1079500" cy="503237"/>
          </a:xfrm>
          <a:prstGeom prst="octagon">
            <a:avLst>
              <a:gd name="adj" fmla="val 29287"/>
            </a:avLst>
          </a:prstGeom>
          <a:solidFill>
            <a:srgbClr val="3366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CIDA</a:t>
            </a:r>
          </a:p>
        </p:txBody>
      </p:sp>
      <p:sp>
        <p:nvSpPr>
          <p:cNvPr id="58420" name="AutoShape 52"/>
          <p:cNvSpPr>
            <a:spLocks noChangeArrowheads="1"/>
          </p:cNvSpPr>
          <p:nvPr/>
        </p:nvSpPr>
        <p:spPr bwMode="auto">
          <a:xfrm>
            <a:off x="1476375" y="1052513"/>
            <a:ext cx="1079500" cy="504825"/>
          </a:xfrm>
          <a:prstGeom prst="octagon">
            <a:avLst>
              <a:gd name="adj" fmla="val 29287"/>
            </a:avLst>
          </a:prstGeom>
          <a:solidFill>
            <a:srgbClr val="3366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RNE</a:t>
            </a:r>
          </a:p>
        </p:txBody>
      </p:sp>
      <p:sp>
        <p:nvSpPr>
          <p:cNvPr id="58421" name="AutoShape 53"/>
          <p:cNvSpPr>
            <a:spLocks noChangeArrowheads="1"/>
          </p:cNvSpPr>
          <p:nvPr/>
        </p:nvSpPr>
        <p:spPr bwMode="auto">
          <a:xfrm>
            <a:off x="684213" y="549275"/>
            <a:ext cx="1150937" cy="503238"/>
          </a:xfrm>
          <a:prstGeom prst="octagon">
            <a:avLst>
              <a:gd name="adj" fmla="val 29287"/>
            </a:avLst>
          </a:prstGeom>
          <a:solidFill>
            <a:srgbClr val="3366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 dirty="0">
                <a:effectLst/>
                <a:latin typeface="Arial" pitchFamily="34" charset="0"/>
                <a:cs typeface="Arial" pitchFamily="34" charset="0"/>
              </a:rPr>
              <a:t>GIZ</a:t>
            </a:r>
          </a:p>
        </p:txBody>
      </p:sp>
      <p:sp>
        <p:nvSpPr>
          <p:cNvPr id="58422" name="AutoShape 54"/>
          <p:cNvSpPr>
            <a:spLocks noChangeArrowheads="1"/>
          </p:cNvSpPr>
          <p:nvPr/>
        </p:nvSpPr>
        <p:spPr bwMode="auto">
          <a:xfrm>
            <a:off x="1979613" y="1484313"/>
            <a:ext cx="1008062" cy="504825"/>
          </a:xfrm>
          <a:prstGeom prst="octagon">
            <a:avLst>
              <a:gd name="adj" fmla="val 29287"/>
            </a:avLst>
          </a:prstGeom>
          <a:solidFill>
            <a:srgbClr val="3366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Sida</a:t>
            </a:r>
          </a:p>
        </p:txBody>
      </p:sp>
      <p:sp>
        <p:nvSpPr>
          <p:cNvPr id="58423" name="AutoShape 55"/>
          <p:cNvSpPr>
            <a:spLocks noChangeArrowheads="1"/>
          </p:cNvSpPr>
          <p:nvPr/>
        </p:nvSpPr>
        <p:spPr bwMode="auto">
          <a:xfrm>
            <a:off x="3995738" y="1341438"/>
            <a:ext cx="1008062" cy="504825"/>
          </a:xfrm>
          <a:prstGeom prst="octagon">
            <a:avLst>
              <a:gd name="adj" fmla="val 29287"/>
            </a:avLst>
          </a:prstGeom>
          <a:solidFill>
            <a:srgbClr val="00CC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WB</a:t>
            </a:r>
          </a:p>
        </p:txBody>
      </p:sp>
      <p:sp>
        <p:nvSpPr>
          <p:cNvPr id="58424" name="AutoShape 56"/>
          <p:cNvSpPr>
            <a:spLocks noChangeArrowheads="1"/>
          </p:cNvSpPr>
          <p:nvPr/>
        </p:nvSpPr>
        <p:spPr bwMode="auto">
          <a:xfrm>
            <a:off x="5292725" y="1125538"/>
            <a:ext cx="1008063" cy="504825"/>
          </a:xfrm>
          <a:prstGeom prst="octagon">
            <a:avLst>
              <a:gd name="adj" fmla="val 29287"/>
            </a:avLst>
          </a:prstGeom>
          <a:solidFill>
            <a:srgbClr val="00CC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UNICEF</a:t>
            </a:r>
          </a:p>
        </p:txBody>
      </p:sp>
      <p:sp>
        <p:nvSpPr>
          <p:cNvPr id="58425" name="AutoShape 57"/>
          <p:cNvSpPr>
            <a:spLocks noChangeArrowheads="1"/>
          </p:cNvSpPr>
          <p:nvPr/>
        </p:nvSpPr>
        <p:spPr bwMode="auto">
          <a:xfrm>
            <a:off x="3635375" y="476250"/>
            <a:ext cx="1008063" cy="504825"/>
          </a:xfrm>
          <a:prstGeom prst="octagon">
            <a:avLst>
              <a:gd name="adj" fmla="val 29287"/>
            </a:avLst>
          </a:prstGeom>
          <a:solidFill>
            <a:srgbClr val="00CC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UNAIDS</a:t>
            </a:r>
          </a:p>
        </p:txBody>
      </p:sp>
      <p:sp>
        <p:nvSpPr>
          <p:cNvPr id="58426" name="AutoShape 58"/>
          <p:cNvSpPr>
            <a:spLocks noChangeArrowheads="1"/>
          </p:cNvSpPr>
          <p:nvPr/>
        </p:nvSpPr>
        <p:spPr bwMode="auto">
          <a:xfrm>
            <a:off x="5148263" y="260350"/>
            <a:ext cx="1008062" cy="504825"/>
          </a:xfrm>
          <a:prstGeom prst="octagon">
            <a:avLst>
              <a:gd name="adj" fmla="val 29287"/>
            </a:avLst>
          </a:prstGeom>
          <a:solidFill>
            <a:srgbClr val="00CC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WHO</a:t>
            </a:r>
          </a:p>
        </p:txBody>
      </p:sp>
      <p:sp>
        <p:nvSpPr>
          <p:cNvPr id="58427" name="AutoShape 59"/>
          <p:cNvSpPr>
            <a:spLocks noChangeArrowheads="1"/>
          </p:cNvSpPr>
          <p:nvPr/>
        </p:nvSpPr>
        <p:spPr bwMode="auto">
          <a:xfrm>
            <a:off x="1403350" y="2349500"/>
            <a:ext cx="1008063" cy="504825"/>
          </a:xfrm>
          <a:prstGeom prst="octagon">
            <a:avLst>
              <a:gd name="adj" fmla="val 29287"/>
            </a:avLst>
          </a:prstGeom>
          <a:solidFill>
            <a:srgbClr val="00CC99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CF</a:t>
            </a:r>
          </a:p>
        </p:txBody>
      </p:sp>
      <p:sp>
        <p:nvSpPr>
          <p:cNvPr id="58428" name="AutoShape 60"/>
          <p:cNvSpPr>
            <a:spLocks noChangeArrowheads="1"/>
          </p:cNvSpPr>
          <p:nvPr/>
        </p:nvSpPr>
        <p:spPr bwMode="auto">
          <a:xfrm>
            <a:off x="179388" y="3141663"/>
            <a:ext cx="1008062" cy="504825"/>
          </a:xfrm>
          <a:prstGeom prst="octagon">
            <a:avLst>
              <a:gd name="adj" fmla="val 29287"/>
            </a:avLst>
          </a:prstGeom>
          <a:solidFill>
            <a:srgbClr val="00CC99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GFATM</a:t>
            </a:r>
          </a:p>
        </p:txBody>
      </p:sp>
      <p:sp>
        <p:nvSpPr>
          <p:cNvPr id="58429" name="AutoShape 61"/>
          <p:cNvSpPr>
            <a:spLocks noChangeArrowheads="1"/>
          </p:cNvSpPr>
          <p:nvPr/>
        </p:nvSpPr>
        <p:spPr bwMode="auto">
          <a:xfrm>
            <a:off x="755650" y="1700213"/>
            <a:ext cx="1008063" cy="504825"/>
          </a:xfrm>
          <a:prstGeom prst="octagon">
            <a:avLst>
              <a:gd name="adj" fmla="val 29287"/>
            </a:avLst>
          </a:prstGeom>
          <a:solidFill>
            <a:srgbClr val="3366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USAID</a:t>
            </a:r>
          </a:p>
        </p:txBody>
      </p:sp>
      <p:sp>
        <p:nvSpPr>
          <p:cNvPr id="746558" name="Cloud"/>
          <p:cNvSpPr>
            <a:spLocks noChangeAspect="1" noEditPoints="1" noChangeArrowheads="1"/>
          </p:cNvSpPr>
          <p:nvPr/>
        </p:nvSpPr>
        <p:spPr bwMode="auto">
          <a:xfrm>
            <a:off x="2268538" y="4005263"/>
            <a:ext cx="1368425" cy="647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defRPr/>
            </a:pPr>
            <a:r>
              <a:rPr lang="sv-SE" sz="1800" b="1" dirty="0">
                <a:effectLst/>
                <a:latin typeface="Arial" pitchFamily="34" charset="0"/>
                <a:cs typeface="Arial" pitchFamily="34" charset="0"/>
              </a:rPr>
              <a:t> NCTP</a:t>
            </a:r>
          </a:p>
        </p:txBody>
      </p:sp>
      <p:sp>
        <p:nvSpPr>
          <p:cNvPr id="746559" name="Cloud"/>
          <p:cNvSpPr>
            <a:spLocks noChangeAspect="1" noEditPoints="1" noChangeArrowheads="1"/>
          </p:cNvSpPr>
          <p:nvPr/>
        </p:nvSpPr>
        <p:spPr bwMode="auto">
          <a:xfrm>
            <a:off x="2124075" y="2997200"/>
            <a:ext cx="1368425" cy="647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defRPr/>
            </a:pPr>
            <a:r>
              <a:rPr lang="sv-SE" sz="1800" b="1" dirty="0">
                <a:effectLst/>
                <a:latin typeface="Arial" pitchFamily="34" charset="0"/>
                <a:cs typeface="Arial" pitchFamily="34" charset="0"/>
              </a:rPr>
              <a:t> HSSP</a:t>
            </a:r>
          </a:p>
        </p:txBody>
      </p:sp>
      <p:sp>
        <p:nvSpPr>
          <p:cNvPr id="746560" name="Cloud"/>
          <p:cNvSpPr>
            <a:spLocks noChangeAspect="1" noEditPoints="1" noChangeArrowheads="1"/>
          </p:cNvSpPr>
          <p:nvPr/>
        </p:nvSpPr>
        <p:spPr bwMode="auto">
          <a:xfrm>
            <a:off x="4356100" y="2420938"/>
            <a:ext cx="1511300" cy="647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defRPr/>
            </a:pPr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GFCCP</a:t>
            </a:r>
          </a:p>
        </p:txBody>
      </p:sp>
      <p:sp>
        <p:nvSpPr>
          <p:cNvPr id="58433" name="Oval 65"/>
          <p:cNvSpPr>
            <a:spLocks noChangeArrowheads="1"/>
          </p:cNvSpPr>
          <p:nvPr/>
        </p:nvSpPr>
        <p:spPr bwMode="auto">
          <a:xfrm>
            <a:off x="3203575" y="2349500"/>
            <a:ext cx="1081088" cy="574675"/>
          </a:xfrm>
          <a:prstGeom prst="ellipse">
            <a:avLst/>
          </a:prstGeom>
          <a:solidFill>
            <a:srgbClr val="FFFF00">
              <a:alpha val="8392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DAC</a:t>
            </a:r>
          </a:p>
        </p:txBody>
      </p:sp>
      <p:sp>
        <p:nvSpPr>
          <p:cNvPr id="58434" name="Oval 66"/>
          <p:cNvSpPr>
            <a:spLocks noChangeArrowheads="1"/>
          </p:cNvSpPr>
          <p:nvPr/>
        </p:nvSpPr>
        <p:spPr bwMode="auto">
          <a:xfrm>
            <a:off x="611188" y="3860800"/>
            <a:ext cx="1152525" cy="576263"/>
          </a:xfrm>
          <a:prstGeom prst="ellipse">
            <a:avLst/>
          </a:prstGeom>
          <a:solidFill>
            <a:srgbClr val="FFFF00">
              <a:alpha val="8392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CCM</a:t>
            </a:r>
          </a:p>
        </p:txBody>
      </p:sp>
      <p:sp>
        <p:nvSpPr>
          <p:cNvPr id="58435" name="AutoShape 67"/>
          <p:cNvSpPr>
            <a:spLocks noChangeArrowheads="1"/>
          </p:cNvSpPr>
          <p:nvPr/>
        </p:nvSpPr>
        <p:spPr bwMode="auto">
          <a:xfrm>
            <a:off x="3348038" y="1700213"/>
            <a:ext cx="1008062" cy="504825"/>
          </a:xfrm>
          <a:prstGeom prst="octagon">
            <a:avLst>
              <a:gd name="adj" fmla="val 29287"/>
            </a:avLst>
          </a:prstGeom>
          <a:solidFill>
            <a:srgbClr val="00CC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T-MAP</a:t>
            </a:r>
          </a:p>
        </p:txBody>
      </p:sp>
      <p:sp>
        <p:nvSpPr>
          <p:cNvPr id="58436" name="AutoShape 68"/>
          <p:cNvSpPr>
            <a:spLocks noChangeArrowheads="1"/>
          </p:cNvSpPr>
          <p:nvPr/>
        </p:nvSpPr>
        <p:spPr bwMode="auto">
          <a:xfrm>
            <a:off x="5940425" y="404813"/>
            <a:ext cx="1008063" cy="504825"/>
          </a:xfrm>
          <a:prstGeom prst="octagon">
            <a:avLst>
              <a:gd name="adj" fmla="val 29287"/>
            </a:avLst>
          </a:prstGeom>
          <a:solidFill>
            <a:srgbClr val="00CCFF">
              <a:alpha val="8117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3/5</a:t>
            </a:r>
          </a:p>
        </p:txBody>
      </p:sp>
      <p:sp>
        <p:nvSpPr>
          <p:cNvPr id="746565" name="Cloud"/>
          <p:cNvSpPr>
            <a:spLocks noChangeAspect="1" noEditPoints="1" noChangeArrowheads="1"/>
          </p:cNvSpPr>
          <p:nvPr/>
        </p:nvSpPr>
        <p:spPr bwMode="auto">
          <a:xfrm>
            <a:off x="5003800" y="3284538"/>
            <a:ext cx="1511300" cy="647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FCDC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defRPr/>
            </a:pPr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SWAP</a:t>
            </a:r>
          </a:p>
        </p:txBody>
      </p:sp>
      <p:sp>
        <p:nvSpPr>
          <p:cNvPr id="58438" name="Oval 70"/>
          <p:cNvSpPr>
            <a:spLocks noChangeArrowheads="1"/>
          </p:cNvSpPr>
          <p:nvPr/>
        </p:nvSpPr>
        <p:spPr bwMode="auto">
          <a:xfrm>
            <a:off x="5148263" y="1989138"/>
            <a:ext cx="1008062" cy="504825"/>
          </a:xfrm>
          <a:prstGeom prst="ellipse">
            <a:avLst/>
          </a:prstGeom>
          <a:solidFill>
            <a:srgbClr val="FFFF00">
              <a:alpha val="8392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UNTG</a:t>
            </a:r>
          </a:p>
        </p:txBody>
      </p:sp>
      <p:cxnSp>
        <p:nvCxnSpPr>
          <p:cNvPr id="58439" name="AutoShape 71"/>
          <p:cNvCxnSpPr>
            <a:cxnSpLocks noChangeShapeType="1"/>
            <a:stCxn id="58433" idx="1"/>
            <a:endCxn id="58422" idx="2"/>
          </p:cNvCxnSpPr>
          <p:nvPr/>
        </p:nvCxnSpPr>
        <p:spPr bwMode="auto">
          <a:xfrm flipH="1" flipV="1">
            <a:off x="2690813" y="1989138"/>
            <a:ext cx="950912" cy="44450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40" name="AutoShape 72"/>
          <p:cNvCxnSpPr>
            <a:cxnSpLocks noChangeShapeType="1"/>
            <a:stCxn id="58428" idx="2"/>
            <a:endCxn id="58434" idx="0"/>
          </p:cNvCxnSpPr>
          <p:nvPr/>
        </p:nvCxnSpPr>
        <p:spPr bwMode="auto">
          <a:xfrm>
            <a:off x="739775" y="3646488"/>
            <a:ext cx="547688" cy="214312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41" name="AutoShape 73"/>
          <p:cNvCxnSpPr>
            <a:cxnSpLocks noChangeShapeType="1"/>
            <a:endCxn id="58434" idx="6"/>
          </p:cNvCxnSpPr>
          <p:nvPr/>
        </p:nvCxnSpPr>
        <p:spPr bwMode="auto">
          <a:xfrm flipH="1">
            <a:off x="1911350" y="3644900"/>
            <a:ext cx="1800225" cy="50482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42" name="AutoShape 74"/>
          <p:cNvCxnSpPr>
            <a:cxnSpLocks noChangeShapeType="1"/>
            <a:stCxn id="58424" idx="2"/>
            <a:endCxn id="58438" idx="0"/>
          </p:cNvCxnSpPr>
          <p:nvPr/>
        </p:nvCxnSpPr>
        <p:spPr bwMode="auto">
          <a:xfrm flipH="1">
            <a:off x="6122988" y="1630363"/>
            <a:ext cx="157162" cy="35877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43" name="AutoShape 75"/>
          <p:cNvCxnSpPr>
            <a:cxnSpLocks noChangeShapeType="1"/>
            <a:stCxn id="58424" idx="3"/>
            <a:endCxn id="58433" idx="7"/>
          </p:cNvCxnSpPr>
          <p:nvPr/>
        </p:nvCxnSpPr>
        <p:spPr bwMode="auto">
          <a:xfrm flipH="1">
            <a:off x="4470400" y="1377950"/>
            <a:ext cx="1263650" cy="1055688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44" name="AutoShape 76"/>
          <p:cNvCxnSpPr>
            <a:cxnSpLocks noChangeShapeType="1"/>
            <a:stCxn id="58433" idx="7"/>
            <a:endCxn id="58423" idx="2"/>
          </p:cNvCxnSpPr>
          <p:nvPr/>
        </p:nvCxnSpPr>
        <p:spPr bwMode="auto">
          <a:xfrm flipV="1">
            <a:off x="4470400" y="1846263"/>
            <a:ext cx="404813" cy="58737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8445" name="AutoShape 77"/>
          <p:cNvCxnSpPr>
            <a:cxnSpLocks noChangeShapeType="1"/>
          </p:cNvCxnSpPr>
          <p:nvPr/>
        </p:nvCxnSpPr>
        <p:spPr bwMode="auto">
          <a:xfrm rot="5400000">
            <a:off x="3479007" y="4882356"/>
            <a:ext cx="1943100" cy="4603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46574" name="Cloud"/>
          <p:cNvSpPr>
            <a:spLocks noChangeAspect="1" noEditPoints="1" noChangeArrowheads="1"/>
          </p:cNvSpPr>
          <p:nvPr/>
        </p:nvSpPr>
        <p:spPr bwMode="auto">
          <a:xfrm>
            <a:off x="5940425" y="2492375"/>
            <a:ext cx="1511300" cy="647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FCDC5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>
              <a:defRPr/>
            </a:pPr>
            <a:r>
              <a:rPr lang="sv-SE" sz="1800" b="1">
                <a:effectLst/>
                <a:latin typeface="Arial" pitchFamily="34" charset="0"/>
                <a:cs typeface="Arial" pitchFamily="34" charset="0"/>
              </a:rPr>
              <a:t> PRSP</a:t>
            </a:r>
          </a:p>
        </p:txBody>
      </p:sp>
      <p:sp>
        <p:nvSpPr>
          <p:cNvPr id="746575" name="Text Box 79"/>
          <p:cNvSpPr txBox="1">
            <a:spLocks noChangeArrowheads="1"/>
          </p:cNvSpPr>
          <p:nvPr/>
        </p:nvSpPr>
        <p:spPr bwMode="auto">
          <a:xfrm>
            <a:off x="250825" y="0"/>
            <a:ext cx="504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 b="1" dirty="0"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Development Collaboration: multiple </a:t>
            </a:r>
            <a:r>
              <a:rPr lang="en-US" sz="1800" b="1" dirty="0" smtClean="0">
                <a:solidFill>
                  <a:srgbClr val="FF0000"/>
                </a:solidFill>
                <a:effectLst/>
                <a:latin typeface="Arial" pitchFamily="34" charset="0"/>
                <a:cs typeface="Times New Roman" pitchFamily="18" charset="0"/>
              </a:rPr>
              <a:t>players</a:t>
            </a:r>
            <a:endParaRPr lang="en-US" sz="1800" b="1" dirty="0">
              <a:solidFill>
                <a:srgbClr val="FF0000"/>
              </a:solidFill>
              <a:effectLst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8448" name="Text Box 80"/>
          <p:cNvSpPr txBox="1">
            <a:spLocks noChangeArrowheads="1"/>
          </p:cNvSpPr>
          <p:nvPr/>
        </p:nvSpPr>
        <p:spPr bwMode="auto">
          <a:xfrm>
            <a:off x="5775325" y="6553200"/>
            <a:ext cx="2682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effectLst/>
                <a:latin typeface="Times New Roman" pitchFamily="18" charset="0"/>
                <a:cs typeface="Times New Roman" pitchFamily="18" charset="0"/>
              </a:rPr>
              <a:t>Source:  WHO: Mbewe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ransition advTm="1081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ChangeArrowheads="1"/>
          </p:cNvSpPr>
          <p:nvPr/>
        </p:nvSpPr>
        <p:spPr bwMode="auto">
          <a:xfrm>
            <a:off x="0" y="6353175"/>
            <a:ext cx="82089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6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485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085920" y="2505020"/>
            <a:ext cx="781159" cy="781159"/>
          </a:xfrm>
          <a:noFill/>
        </p:spPr>
      </p:pic>
      <p:pic>
        <p:nvPicPr>
          <p:cNvPr id="74854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732588" y="2127250"/>
            <a:ext cx="647700" cy="587375"/>
          </a:xfrm>
          <a:noFill/>
        </p:spPr>
      </p:pic>
      <p:pic>
        <p:nvPicPr>
          <p:cNvPr id="74855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364163" y="3370263"/>
            <a:ext cx="1287462" cy="544512"/>
          </a:xfrm>
          <a:noFill/>
        </p:spPr>
      </p:pic>
      <p:pic>
        <p:nvPicPr>
          <p:cNvPr id="748551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7815263" y="4149725"/>
            <a:ext cx="1004887" cy="608013"/>
          </a:xfrm>
          <a:noFill/>
        </p:spPr>
      </p:pic>
      <p:pic>
        <p:nvPicPr>
          <p:cNvPr id="7485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981075"/>
            <a:ext cx="1543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388" y="2781300"/>
            <a:ext cx="1428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075" y="2852738"/>
            <a:ext cx="1136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4663" y="4508500"/>
            <a:ext cx="857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1863" y="981075"/>
            <a:ext cx="31321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092825"/>
            <a:ext cx="4497388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84438" y="2205038"/>
            <a:ext cx="1704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5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1590675"/>
            <a:ext cx="34559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7088" y="2420938"/>
            <a:ext cx="1244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24750" y="2001838"/>
            <a:ext cx="13684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163" y="404813"/>
            <a:ext cx="252095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32138" y="5445125"/>
            <a:ext cx="2087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4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8338" y="5445125"/>
            <a:ext cx="17430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5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00338" y="4292600"/>
            <a:ext cx="1439862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6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00563" y="2244725"/>
            <a:ext cx="9429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7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23850" y="4221163"/>
            <a:ext cx="18351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8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219700" y="4941888"/>
            <a:ext cx="876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69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27538" y="6099175"/>
            <a:ext cx="2160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0" name="Picture 2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164388" y="5013325"/>
            <a:ext cx="1439862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1" name="Picture 2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58888" y="3357563"/>
            <a:ext cx="723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2" name="Picture 2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2075" y="2565400"/>
            <a:ext cx="6635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3" name="Picture 29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427538" y="3860800"/>
            <a:ext cx="2333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4" name="Picture 30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019925" y="3357563"/>
            <a:ext cx="1168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5" name="Picture 3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867400" y="4365625"/>
            <a:ext cx="18573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6" name="Picture 3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124075" y="4797425"/>
            <a:ext cx="1371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7" name="Picture 3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708400" y="1484313"/>
            <a:ext cx="1274763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8" name="Picture 3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419475" y="2924175"/>
            <a:ext cx="56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79" name="Picture 35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51500" y="2205038"/>
            <a:ext cx="122713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0" name="Picture 36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900113" y="1430338"/>
            <a:ext cx="2790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1" name="Picture 37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979613" y="3789363"/>
            <a:ext cx="22860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2" name="Picture 38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6084888" y="4797425"/>
            <a:ext cx="12477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3" name="Picture 39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932363" y="4292600"/>
            <a:ext cx="10080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4" name="Picture 40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651500" y="5913438"/>
            <a:ext cx="3429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5" name="Picture 41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50825" y="4868863"/>
            <a:ext cx="1685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6" name="Picture 42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79388" y="966788"/>
            <a:ext cx="129698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7" name="Picture 4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781550" y="981075"/>
            <a:ext cx="942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8" name="Picture 44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364163" y="1484313"/>
            <a:ext cx="107315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89" name="Picture 4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563938" y="4797425"/>
            <a:ext cx="9366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90" name="Picture 46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724525" y="4756150"/>
            <a:ext cx="30241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91" name="Picture 47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763713" y="908050"/>
            <a:ext cx="10382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92" name="Picture 48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7308850" y="6237288"/>
            <a:ext cx="181292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593" name="Picture 49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395288" y="2205038"/>
            <a:ext cx="262731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94" name="Text Box 50"/>
          <p:cNvSpPr txBox="1">
            <a:spLocks noChangeArrowheads="1"/>
          </p:cNvSpPr>
          <p:nvPr/>
        </p:nvSpPr>
        <p:spPr bwMode="auto">
          <a:xfrm>
            <a:off x="5089525" y="6700838"/>
            <a:ext cx="218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CA" sz="900" b="1">
                <a:effectLst/>
                <a:latin typeface="Arial" pitchFamily="34" charset="0"/>
                <a:cs typeface="Arial" pitchFamily="34" charset="0"/>
              </a:rPr>
              <a:t>Source;  Don De Savigny &amp; COHRED</a:t>
            </a:r>
            <a:endParaRPr lang="en-US" sz="900" b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ED1F8-5E46-4C7E-81B0-D350595C7FE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custDataLst>
      <p:tags r:id="rId1"/>
    </p:custDataLst>
  </p:cSld>
  <p:clrMapOvr>
    <a:masterClrMapping/>
  </p:clrMapOvr>
  <p:transition advTm="781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International Organizations</a:t>
            </a:r>
          </a:p>
        </p:txBody>
      </p:sp>
      <p:sp>
        <p:nvSpPr>
          <p:cNvPr id="74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692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WHO 	World Health Organisation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UNAIDS 	Joint United Nations Programme on HIV/AIDS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UNICEF	United Nations Children Fund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UNFPR	United Nations Population Fund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UNHCR	United National High Commissioner for Refugees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World Bank 	The International Bank of Development and 				Reconstruction</a:t>
            </a:r>
            <a:r>
              <a:rPr lang="de-DE" sz="2000" dirty="0"/>
              <a:t> </a:t>
            </a:r>
            <a:endParaRPr lang="en-GB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IMF 		International Monetary Fund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USAID 	United States Agency for International Development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DANIDA 	Danish International Development Assistance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DFID 		Department for International Development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JICA		Japanese International Cooperation Agency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SIDA		Swedish International Development Cooperation 			Agency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69"/>
    </mc:Choice>
    <mc:Fallback xmlns="">
      <p:transition spd="slow" advTm="3196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International Programs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35975" cy="2747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EPI		Extended Programme on Immunization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GAVI	Global Alliance for Vaccines and 					Immunization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GFATM	Global Fund to Fight Aids, Tuberculosis 				and Malaria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PEPFAR	United States President’s Emergency Plan for 			AIDS Relief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/>
              <a:t>TOWA	Total war against HIV and AIDS project</a:t>
            </a:r>
            <a:endParaRPr lang="de-DE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32"/>
    </mc:Choice>
    <mc:Fallback xmlns="">
      <p:transition spd="slow" advTm="3403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CDC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Centers for </a:t>
            </a:r>
            <a:r>
              <a:rPr lang="de-DE" dirty="0" err="1"/>
              <a:t>Disease</a:t>
            </a:r>
            <a:r>
              <a:rPr lang="de-DE" dirty="0"/>
              <a:t> Control and </a:t>
            </a:r>
            <a:r>
              <a:rPr lang="de-DE" dirty="0" err="1"/>
              <a:t>Prevention</a:t>
            </a:r>
            <a:r>
              <a:rPr lang="de-DE" dirty="0"/>
              <a:t>, Atlanta</a:t>
            </a:r>
          </a:p>
          <a:p>
            <a:r>
              <a:rPr lang="en-US" dirty="0"/>
              <a:t>National public health institute of the United States (federal agency)</a:t>
            </a:r>
          </a:p>
          <a:p>
            <a:r>
              <a:rPr lang="en-US" dirty="0"/>
              <a:t>Objective: control and prevention of</a:t>
            </a:r>
          </a:p>
          <a:p>
            <a:pPr lvl="1"/>
            <a:r>
              <a:rPr lang="en-US" dirty="0"/>
              <a:t>Infectious diseases, e.g. Aids, measles, </a:t>
            </a:r>
            <a:r>
              <a:rPr lang="en-US" dirty="0" err="1"/>
              <a:t>antrax</a:t>
            </a:r>
            <a:r>
              <a:rPr lang="en-US" dirty="0"/>
              <a:t>, influenza, Ebola…</a:t>
            </a:r>
          </a:p>
          <a:p>
            <a:pPr lvl="1"/>
            <a:r>
              <a:rPr lang="en-US" dirty="0"/>
              <a:t>Non-infectious diseases (less important!), e.g. obesity</a:t>
            </a:r>
          </a:p>
          <a:p>
            <a:r>
              <a:rPr lang="en-US" dirty="0"/>
              <a:t>Annual budget: 7 billion US$</a:t>
            </a:r>
          </a:p>
          <a:p>
            <a:r>
              <a:rPr lang="en-US" dirty="0"/>
              <a:t>Staff: 15,000 (850 “commissioned officer”, close to armed forces)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upload.wikimedia.org/wikipedia/commons/thumb/7/71/US_CDC_logo.svg/73px-US_CDC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724" y="355744"/>
            <a:ext cx="1402970" cy="10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073"/>
    </mc:Choice>
    <mc:Fallback xmlns="">
      <p:transition spd="slow" advTm="17207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National Organizations Germany</a:t>
            </a:r>
          </a:p>
        </p:txBody>
      </p:sp>
      <p:sp>
        <p:nvSpPr>
          <p:cNvPr id="74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6868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DSW 		Deutsche Stiftung Weltbevölkerung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CIM 		Centrum für internationale Migration und Entwicklung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DAAD 	Deutscher Akademischer Austauschdienst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GIZ 		Gesellschaft für internationale Zusammenarbeit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KfW 		Kreditanstalt für Wiederaufbau, Entwicklungsbank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INWENT 	Internationale Weiterbildung und Entwicklung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DED 		Deutscher Entwicklungsdienst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BMZ 		Bundesministerium für Wirtschaftliche Zusammenarbeit 			und Entwicklung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EED 		Evangelischer Entwicklungsdienst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Brot 		</a:t>
            </a:r>
            <a:r>
              <a:rPr lang="de-DE" sz="2000" dirty="0" err="1"/>
              <a:t>Brot</a:t>
            </a:r>
            <a:r>
              <a:rPr lang="de-DE" sz="2000" dirty="0"/>
              <a:t> für die Welt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AGEH 	Arbeitsgemeinschaft für Entwicklungshilfe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ADVENIAT	Bischöfliche Hilfsaktion ADVENIAT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MISEREOR 	Bischöfliches Hilfswerk MISEREOR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000" dirty="0"/>
              <a:t>DIFÄM	Deutsches Institut für Ärztliche Mission</a:t>
            </a:r>
            <a:endParaRPr lang="en-GB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dirty="0"/>
              <a:t>MÄI		</a:t>
            </a:r>
            <a:r>
              <a:rPr lang="en-GB" sz="2000" dirty="0" err="1"/>
              <a:t>Missionsärztliches</a:t>
            </a:r>
            <a:r>
              <a:rPr lang="en-GB" sz="2000" dirty="0"/>
              <a:t> </a:t>
            </a:r>
            <a:r>
              <a:rPr lang="en-GB" sz="2000" dirty="0" err="1"/>
              <a:t>Institut</a:t>
            </a:r>
            <a:r>
              <a:rPr lang="en-GB" sz="2000" dirty="0"/>
              <a:t> </a:t>
            </a:r>
            <a:r>
              <a:rPr lang="en-GB" sz="2000" dirty="0" err="1"/>
              <a:t>Würzburg</a:t>
            </a:r>
            <a:r>
              <a:rPr lang="de-DE" sz="2000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82"/>
    </mc:Choice>
    <mc:Fallback xmlns="">
      <p:transition spd="slow" advTm="9078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8229600" cy="13843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cs typeface="Times New Roman" pitchFamily="18" charset="0"/>
              </a:rPr>
              <a:t>Notes on Service Delivery in International Management</a:t>
            </a:r>
            <a:endParaRPr lang="en-US" sz="4000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Culture</a:t>
            </a:r>
            <a:r>
              <a:rPr lang="en-US" dirty="0"/>
              <a:t> </a:t>
            </a:r>
          </a:p>
          <a:p>
            <a:pPr lvl="1" eaLnBrk="1" hangingPunct="1">
              <a:defRPr/>
            </a:pPr>
            <a:r>
              <a:rPr lang="en-US" dirty="0"/>
              <a:t>Mental Programming</a:t>
            </a:r>
          </a:p>
          <a:p>
            <a:pPr lvl="1" eaLnBrk="1" hangingPunct="1">
              <a:defRPr/>
            </a:pPr>
            <a:r>
              <a:rPr lang="en-US" dirty="0"/>
              <a:t>Basic Behavioral Patterns</a:t>
            </a:r>
          </a:p>
          <a:p>
            <a:pPr lvl="1" eaLnBrk="1" hangingPunct="1">
              <a:defRPr/>
            </a:pPr>
            <a:r>
              <a:rPr lang="en-US" dirty="0">
                <a:cs typeface="Times New Roman" pitchFamily="18" charset="0"/>
              </a:rPr>
              <a:t>Primary and Secondary Culture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„Iceberg Theory“</a:t>
            </a:r>
            <a:r>
              <a:rPr lang="en-US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73730" name="Picture 2" descr="http://slowlybyslowlydotcom.files.wordpress.com/2012/02/cultural_iceberg.jpg?w=6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74" y="4023444"/>
            <a:ext cx="3917826" cy="28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266964" y="6453336"/>
            <a:ext cx="29225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effectLst/>
              </a:rPr>
              <a:t>http://slowly-by-slowly.com/2012/02/07/icebergs-in-turkiye/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40"/>
    </mc:Choice>
    <mc:Fallback xmlns="">
      <p:transition spd="slow" advTm="15924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Dimensions of National Culture According to </a:t>
            </a:r>
            <a:r>
              <a:rPr lang="en-US" dirty="0" err="1">
                <a:cs typeface="Times New Roman" pitchFamily="18" charset="0"/>
              </a:rPr>
              <a:t>Hofstede</a:t>
            </a:r>
            <a:r>
              <a:rPr lang="en-US" dirty="0"/>
              <a:t> 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Power Distance</a:t>
            </a:r>
          </a:p>
          <a:p>
            <a:pPr lvl="1">
              <a:defRPr/>
            </a:pPr>
            <a:r>
              <a:rPr lang="en-US" dirty="0" smtClean="0"/>
              <a:t>extent </a:t>
            </a:r>
            <a:r>
              <a:rPr lang="en-US" dirty="0"/>
              <a:t>to which the less powerful members of institutions and </a:t>
            </a:r>
            <a:r>
              <a:rPr lang="en-US" dirty="0" err="1"/>
              <a:t>organisations</a:t>
            </a:r>
            <a:r>
              <a:rPr lang="en-US" dirty="0"/>
              <a:t> within a country expect and accept that power is distributed unequally</a:t>
            </a:r>
          </a:p>
          <a:p>
            <a:pPr eaLnBrk="1" hangingPunct="1">
              <a:defRPr/>
            </a:pPr>
            <a:r>
              <a:rPr lang="en-US" dirty="0" smtClean="0"/>
              <a:t>Individuality</a:t>
            </a:r>
          </a:p>
          <a:p>
            <a:pPr lvl="1">
              <a:defRPr/>
            </a:pPr>
            <a:r>
              <a:rPr lang="en-US" dirty="0"/>
              <a:t>degree of interdependence a society maintains among its members</a:t>
            </a:r>
          </a:p>
          <a:p>
            <a:pPr eaLnBrk="1" hangingPunct="1">
              <a:defRPr/>
            </a:pPr>
            <a:r>
              <a:rPr lang="en-US" dirty="0" smtClean="0"/>
              <a:t>Masculinity</a:t>
            </a:r>
          </a:p>
          <a:p>
            <a:pPr lvl="1">
              <a:defRPr/>
            </a:pPr>
            <a:r>
              <a:rPr lang="en-US" dirty="0" smtClean="0"/>
              <a:t>Relevance of </a:t>
            </a:r>
            <a:r>
              <a:rPr lang="en-US" dirty="0" err="1" smtClean="0"/>
              <a:t>of</a:t>
            </a:r>
            <a:r>
              <a:rPr lang="en-US" dirty="0" smtClean="0"/>
              <a:t> competition</a:t>
            </a:r>
            <a:r>
              <a:rPr lang="en-US" dirty="0"/>
              <a:t>, achievement and </a:t>
            </a:r>
            <a:r>
              <a:rPr lang="en-US" dirty="0" smtClean="0"/>
              <a:t>success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Avoiding </a:t>
            </a:r>
            <a:r>
              <a:rPr lang="en-US" dirty="0" smtClean="0"/>
              <a:t>Uncertainty</a:t>
            </a:r>
          </a:p>
          <a:p>
            <a:pPr lvl="1">
              <a:defRPr/>
            </a:pPr>
            <a:r>
              <a:rPr lang="en-US" dirty="0" smtClean="0"/>
              <a:t>Relevance of strategies to avoid ambiguity or uncertainty</a:t>
            </a:r>
            <a:endParaRPr lang="en-US" dirty="0"/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Long-term </a:t>
            </a:r>
            <a:r>
              <a:rPr lang="en-US" dirty="0" smtClean="0">
                <a:cs typeface="Times New Roman" pitchFamily="18" charset="0"/>
              </a:rPr>
              <a:t>Orientation</a:t>
            </a:r>
          </a:p>
          <a:p>
            <a:pPr lvl="1">
              <a:defRPr/>
            </a:pPr>
            <a:r>
              <a:rPr lang="en-US" dirty="0" smtClean="0">
                <a:cs typeface="Times New Roman" pitchFamily="18" charset="0"/>
              </a:rPr>
              <a:t>Relevance of future in comparison to the present</a:t>
            </a:r>
          </a:p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Indulgence </a:t>
            </a:r>
          </a:p>
          <a:p>
            <a:pPr lvl="1">
              <a:defRPr/>
            </a:pPr>
            <a:r>
              <a:rPr lang="en-US" dirty="0" smtClean="0"/>
              <a:t>extent </a:t>
            </a:r>
            <a:r>
              <a:rPr lang="en-US" dirty="0"/>
              <a:t>to which people try to control their desires and </a:t>
            </a:r>
            <a:r>
              <a:rPr lang="en-US" dirty="0" smtClean="0"/>
              <a:t>impulses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547664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https://www.hofstede-insights.com/country-comparison-tool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975"/>
    </mc:Choice>
    <mc:Fallback xmlns="">
      <p:transition spd="slow" advTm="17497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Dimensions</a:t>
            </a:r>
            <a:r>
              <a:rPr lang="de-DE" dirty="0" smtClean="0"/>
              <a:t> of National Culture  </a:t>
            </a:r>
            <a:br>
              <a:rPr lang="de-DE" dirty="0" smtClean="0"/>
            </a:br>
            <a:r>
              <a:rPr lang="de-DE" dirty="0" err="1" smtClean="0"/>
              <a:t>acc</a:t>
            </a:r>
            <a:r>
              <a:rPr lang="de-DE" dirty="0" smtClean="0"/>
              <a:t>. </a:t>
            </a:r>
            <a:r>
              <a:rPr lang="de-DE" dirty="0"/>
              <a:t>t</a:t>
            </a:r>
            <a:r>
              <a:rPr lang="de-DE" dirty="0" smtClean="0"/>
              <a:t>o Hofstede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5350" t="46220" r="16925" b="17241"/>
          <a:stretch/>
        </p:blipFill>
        <p:spPr>
          <a:xfrm>
            <a:off x="28092" y="1556792"/>
            <a:ext cx="8910321" cy="30046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4100" t="31232" r="45798" b="63514"/>
          <a:stretch/>
        </p:blipFill>
        <p:spPr>
          <a:xfrm>
            <a:off x="1475656" y="5229200"/>
            <a:ext cx="5815370" cy="6344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547664" y="6642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https://www.hofstede-insights.com/country-comparison-tool</a:t>
            </a:r>
          </a:p>
        </p:txBody>
      </p:sp>
    </p:spTree>
    <p:extLst>
      <p:ext uri="{BB962C8B-B14F-4D97-AF65-F5344CB8AC3E}">
        <p14:creationId xmlns:p14="http://schemas.microsoft.com/office/powerpoint/2010/main" val="43926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Preference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06631"/>
            <a:ext cx="8579296" cy="5037965"/>
          </a:xfrm>
          <a:prstGeom prst="rect">
            <a:avLst/>
          </a:prstGeom>
        </p:spPr>
      </p:pic>
      <p:sp>
        <p:nvSpPr>
          <p:cNvPr id="6" name="Rechteckige Legende 5"/>
          <p:cNvSpPr/>
          <p:nvPr/>
        </p:nvSpPr>
        <p:spPr>
          <a:xfrm>
            <a:off x="3707904" y="1370013"/>
            <a:ext cx="5436096" cy="1914971"/>
          </a:xfrm>
          <a:prstGeom prst="wedgeRectCallout">
            <a:avLst>
              <a:gd name="adj1" fmla="val -109684"/>
              <a:gd name="adj2" fmla="val -22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/>
              </a:rPr>
              <a:t>Percentage of participants who chose the $3800 option when they were asked to choose between $3400 this month or $3800 next month </a:t>
            </a:r>
            <a:r>
              <a:rPr lang="en-US" sz="800" dirty="0">
                <a:latin typeface="Arial"/>
              </a:rPr>
              <a:t>(http://dx.doi.org/10.1016/j.joep.2015.12.001)</a:t>
            </a:r>
            <a:endParaRPr lang="en-US" dirty="0">
              <a:latin typeface="Arial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8EBDBB3A-6236-4A2C-A8B3-193665DC1C0C}"/>
              </a:ext>
            </a:extLst>
          </p:cNvPr>
          <p:cNvSpPr/>
          <p:nvPr/>
        </p:nvSpPr>
        <p:spPr>
          <a:xfrm>
            <a:off x="5364088" y="335299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Arial"/>
              </a:rPr>
              <a:t>http://dx.doi.org/10.1016/j.joep.2015.12.001</a:t>
            </a:r>
          </a:p>
        </p:txBody>
      </p:sp>
    </p:spTree>
    <p:extLst>
      <p:ext uri="{BB962C8B-B14F-4D97-AF65-F5344CB8AC3E}">
        <p14:creationId xmlns:p14="http://schemas.microsoft.com/office/powerpoint/2010/main" val="6434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60"/>
    </mc:Choice>
    <mc:Fallback xmlns="">
      <p:transition spd="slow" advTm="1053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Supply of Health Services: Structure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Demand for Health Services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Supply of Health Services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Factors of Production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Buildings and Equipment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Staff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/>
              <a:t>Problems of Donations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Spatial Structure of Supply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Levels of Care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Provider Portfolio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Health Care Systems and Reforms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7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1"/>
    </mc:Choice>
    <mc:Fallback xmlns="">
      <p:transition spd="slow" advTm="3873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Typical Problems of Management in Foreign Culture</a:t>
            </a:r>
            <a:r>
              <a:rPr lang="en-US" dirty="0"/>
              <a:t> 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Handling Complexity</a:t>
            </a:r>
          </a:p>
          <a:p>
            <a:pPr eaLnBrk="1" hangingPunct="1">
              <a:defRPr/>
            </a:pPr>
            <a:r>
              <a:rPr lang="en-US" dirty="0"/>
              <a:t>Target System</a:t>
            </a:r>
          </a:p>
          <a:p>
            <a:pPr eaLnBrk="1" hangingPunct="1">
              <a:defRPr/>
            </a:pPr>
            <a:r>
              <a:rPr lang="en-US" dirty="0"/>
              <a:t>Decision Making</a:t>
            </a:r>
          </a:p>
          <a:p>
            <a:pPr eaLnBrk="1" hangingPunct="1">
              <a:defRPr/>
            </a:pPr>
            <a:r>
              <a:rPr lang="en-US" dirty="0"/>
              <a:t>Motivation</a:t>
            </a: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Style of Leadership</a:t>
            </a:r>
            <a:r>
              <a:rPr lang="en-US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16"/>
    </mc:Choice>
    <mc:Fallback xmlns="">
      <p:transition spd="slow" advTm="23481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africa1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0"/>
    </mc:Choice>
    <mc:Fallback xmlns="">
      <p:transition spd="slow" advTm="1105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africa3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396413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0"/>
    </mc:Choice>
    <mc:Fallback xmlns="">
      <p:transition spd="slow" advTm="477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frica4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"/>
            <a:ext cx="44259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1"/>
    </mc:Choice>
    <mc:Fallback xmlns="">
      <p:transition spd="slow" advTm="1670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frica5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63690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3"/>
    </mc:Choice>
    <mc:Fallback xmlns="">
      <p:transition spd="slow" advTm="1699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africa6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61988"/>
            <a:ext cx="88392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0"/>
    </mc:Choice>
    <mc:Fallback xmlns="">
      <p:transition spd="slow" advTm="138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africa2 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68338"/>
            <a:ext cx="8534400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1"/>
    </mc:Choice>
    <mc:Fallback xmlns="">
      <p:transition spd="slow" advTm="1069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6" descr="baustelle2-kl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467600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9"/>
    </mc:Choice>
    <mc:Fallback xmlns="">
      <p:transition spd="slow" advTm="1683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IMG_046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"/>
    </mc:Choice>
    <mc:Fallback xmlns="">
      <p:transition spd="slow" advTm="48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Supply of Health Services: Structure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Demand for Health Services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Supply of Health Services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Factors of Production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Buildings and Equipment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Staff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/>
              <a:t>Problems of Donations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Spatial Structure of Supply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Levels of Care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Provider Portfolio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Health Care Systems and Reforms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5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1"/>
    </mc:Choice>
    <mc:Fallback xmlns="">
      <p:transition spd="slow" advTm="387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808288" y="852488"/>
          <a:ext cx="5394325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Picture" r:id="rId3" imgW="9540720" imgH="9020160" progId="Word.Picture.8">
                  <p:embed/>
                </p:oleObj>
              </mc:Choice>
              <mc:Fallback>
                <p:oleObj name="Picture" r:id="rId3" imgW="9540720" imgH="9020160" progId="Word.Picture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852488"/>
                        <a:ext cx="5394325" cy="51133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3635375" cy="1871663"/>
          </a:xfrm>
          <a:solidFill>
            <a:srgbClr val="0066FF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cs typeface="Times New Roman" pitchFamily="18" charset="0"/>
              </a:rPr>
              <a:t>Foreign Development Aid in the Health Care Sector, 1990 [Million US$/Year</a:t>
            </a:r>
            <a:r>
              <a:rPr lang="en-US" sz="3200" dirty="0">
                <a:cs typeface="Times New Roman" pitchFamily="18" charset="0"/>
              </a:rPr>
              <a:t>]</a:t>
            </a:r>
            <a:r>
              <a:rPr lang="en-US" sz="3200" dirty="0"/>
              <a:t> </a:t>
            </a:r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3707904" y="72450"/>
            <a:ext cx="528984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2</a:t>
            </a:r>
            <a:r>
              <a:rPr lang="en-US" sz="3200" dirty="0" smtClean="0"/>
              <a:t>.1.3 </a:t>
            </a:r>
            <a:r>
              <a:rPr lang="en-US" sz="3200" dirty="0"/>
              <a:t>Problems in Donations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23"/>
    </mc:Choice>
    <mc:Fallback xmlns="">
      <p:transition spd="slow" advTm="2582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863015" y="1"/>
          <a:ext cx="725255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Picture" r:id="rId3" imgW="9540720" imgH="9020160" progId="Word.Picture.8">
                  <p:embed/>
                </p:oleObj>
              </mc:Choice>
              <mc:Fallback>
                <p:oleObj name="Picture" r:id="rId3" imgW="9540720" imgH="9020160" progId="Word.Picture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015" y="1"/>
                        <a:ext cx="7252554" cy="6858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3635375" cy="1871663"/>
          </a:xfrm>
          <a:solidFill>
            <a:srgbClr val="0066FF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cs typeface="Times New Roman" pitchFamily="18" charset="0"/>
              </a:rPr>
              <a:t>Foreign Development Aid in the Health Care Sector, 1990 [Million US$/Year</a:t>
            </a:r>
            <a:r>
              <a:rPr lang="en-US" sz="3200" dirty="0">
                <a:cs typeface="Times New Roman" pitchFamily="18" charset="0"/>
              </a:rPr>
              <a:t>]</a:t>
            </a:r>
            <a:r>
              <a:rPr lang="en-US" sz="3200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11"/>
    </mc:Choice>
    <mc:Fallback xmlns="">
      <p:transition spd="slow" advTm="8721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Overall Development Assistance for Health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4868" t="34623" r="25396" b="20048"/>
          <a:stretch/>
        </p:blipFill>
        <p:spPr bwMode="auto">
          <a:xfrm>
            <a:off x="0" y="1466330"/>
            <a:ext cx="9144000" cy="5208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/>
          <p:cNvSpPr/>
          <p:nvPr/>
        </p:nvSpPr>
        <p:spPr>
          <a:xfrm>
            <a:off x="1043608" y="6592164"/>
            <a:ext cx="60304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https://www.healthdata.org/research-analysis/library/financing-global-health-2021-global-health-priorities-time-change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20047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4986" t="28537" r="25276" b="20880"/>
          <a:stretch/>
        </p:blipFill>
        <p:spPr bwMode="auto">
          <a:xfrm>
            <a:off x="107504" y="1052736"/>
            <a:ext cx="9080127" cy="5771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Total Health Spending by Source of Financing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51565" y="2132856"/>
            <a:ext cx="60304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https://www.healthdata.org/research-analysis/library/financing-global-health-2021-global-health-priorities-time-change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86712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Government Health Spending as </a:t>
            </a:r>
            <a:r>
              <a:rPr lang="de-DE" dirty="0" err="1" smtClean="0"/>
              <a:t>Fraction</a:t>
            </a:r>
            <a:r>
              <a:rPr lang="de-DE" dirty="0" smtClean="0"/>
              <a:t> of Total Health Spending 2019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99592" y="6467768"/>
            <a:ext cx="60304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https://www.healthdata.org/research-analysis/library/financing-global-health-2021-global-health-priorities-time-change</a:t>
            </a:r>
            <a:endParaRPr lang="de-DE" sz="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25342" t="34580" r="25614" b="32354"/>
          <a:stretch/>
        </p:blipFill>
        <p:spPr bwMode="auto">
          <a:xfrm>
            <a:off x="66295" y="2204864"/>
            <a:ext cx="9086815" cy="3828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847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5756" t="37699" r="25894" b="17781"/>
          <a:stretch/>
        </p:blipFill>
        <p:spPr bwMode="auto">
          <a:xfrm>
            <a:off x="107504" y="1628800"/>
            <a:ext cx="9036496" cy="5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Development Assistance for Health by Focus Areas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15816" y="1772816"/>
            <a:ext cx="60304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https://www.healthdata.org/research-analysis/library/financing-global-health-2021-global-health-priorities-time-change</a:t>
            </a:r>
            <a:endParaRPr lang="de-DE" sz="800" dirty="0"/>
          </a:p>
        </p:txBody>
      </p:sp>
      <p:sp>
        <p:nvSpPr>
          <p:cNvPr id="4" name="Ovale Legende 3"/>
          <p:cNvSpPr/>
          <p:nvPr/>
        </p:nvSpPr>
        <p:spPr>
          <a:xfrm>
            <a:off x="3995936" y="2492896"/>
            <a:ext cx="2376264" cy="1296144"/>
          </a:xfrm>
          <a:prstGeom prst="wedgeEllipseCallout">
            <a:avLst>
              <a:gd name="adj1" fmla="val 144904"/>
              <a:gd name="adj2" fmla="val 1670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Covid-19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12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 rotWithShape="1">
          <a:blip r:embed="rId2"/>
          <a:srcRect l="27342" t="31292" r="23374" b="23339"/>
          <a:stretch/>
        </p:blipFill>
        <p:spPr bwMode="auto">
          <a:xfrm>
            <a:off x="107504" y="2060847"/>
            <a:ext cx="9145016" cy="4797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Development Assistance for Health by Channel of Assistance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537992" y="1916832"/>
            <a:ext cx="60304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https://www.healthdata.org/research-analysis/library/financing-global-health-2021-global-health-priorities-time-change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618096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519</Words>
  <Application>Microsoft Office PowerPoint</Application>
  <PresentationFormat>Bildschirmpräsentation (4:3)</PresentationFormat>
  <Paragraphs>183</Paragraphs>
  <Slides>29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Larissa</vt:lpstr>
      <vt:lpstr>Picture</vt:lpstr>
      <vt:lpstr>International Health Care Management II Part 2.1-3</vt:lpstr>
      <vt:lpstr>Supply of Health Services: Structure</vt:lpstr>
      <vt:lpstr>Foreign Development Aid in the Health Care Sector, 1990 [Million US$/Year] </vt:lpstr>
      <vt:lpstr>Foreign Development Aid in the Health Care Sector, 1990 [Million US$/Year] </vt:lpstr>
      <vt:lpstr>Overall Development Assistance for Health</vt:lpstr>
      <vt:lpstr>Total Health Spending by Source of Financing</vt:lpstr>
      <vt:lpstr>Government Health Spending as Fraction of Total Health Spending 2019</vt:lpstr>
      <vt:lpstr>Development Assistance for Health by Focus Areas</vt:lpstr>
      <vt:lpstr>Development Assistance for Health by Channel of Assistance </vt:lpstr>
      <vt:lpstr>PowerPoint-Präsentation</vt:lpstr>
      <vt:lpstr>PowerPoint-Präsentation</vt:lpstr>
      <vt:lpstr>International Organizations</vt:lpstr>
      <vt:lpstr>International Programs</vt:lpstr>
      <vt:lpstr>CDC</vt:lpstr>
      <vt:lpstr>National Organizations Germany</vt:lpstr>
      <vt:lpstr>Notes on Service Delivery in International Management</vt:lpstr>
      <vt:lpstr>Dimensions of National Culture According to Hofstede </vt:lpstr>
      <vt:lpstr>Dimensions of National Culture   acc. to Hofstede</vt:lpstr>
      <vt:lpstr>Time Preference</vt:lpstr>
      <vt:lpstr>Typical Problems of Management in Foreign Culture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Supply of Health Services: Structure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355</cp:revision>
  <cp:lastPrinted>2014-06-19T14:09:33Z</cp:lastPrinted>
  <dcterms:created xsi:type="dcterms:W3CDTF">2003-05-27T08:12:45Z</dcterms:created>
  <dcterms:modified xsi:type="dcterms:W3CDTF">2023-08-15T08:54:34Z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