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5"/>
  </p:notesMasterIdLst>
  <p:sldIdLst>
    <p:sldId id="551" r:id="rId2"/>
    <p:sldId id="746" r:id="rId3"/>
    <p:sldId id="536" r:id="rId4"/>
    <p:sldId id="742" r:id="rId5"/>
    <p:sldId id="743" r:id="rId6"/>
    <p:sldId id="744" r:id="rId7"/>
    <p:sldId id="714" r:id="rId8"/>
    <p:sldId id="716" r:id="rId9"/>
    <p:sldId id="717" r:id="rId10"/>
    <p:sldId id="718" r:id="rId11"/>
    <p:sldId id="537" r:id="rId12"/>
    <p:sldId id="745" r:id="rId13"/>
    <p:sldId id="747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BD2"/>
    <a:srgbClr val="FEF9BA"/>
    <a:srgbClr val="000000"/>
    <a:srgbClr val="0099FF"/>
    <a:srgbClr val="DDDDDD"/>
    <a:srgbClr val="FF99CC"/>
    <a:srgbClr val="CC0000"/>
    <a:srgbClr val="FFFFCC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5819" autoAdjust="0"/>
  </p:normalViewPr>
  <p:slideViewPr>
    <p:cSldViewPr>
      <p:cViewPr varScale="1">
        <p:scale>
          <a:sx n="95" d="100"/>
          <a:sy n="95" d="100"/>
        </p:scale>
        <p:origin x="10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C70A0D7F-A73D-43B5-86E5-4A0BCA0C291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713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A828-D96A-4392-9E04-678FB5654E8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61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A1AA-484F-412C-9E02-0970CC5A541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28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B129-6040-4778-A8E8-5DA3CA3A9E0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678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26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42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FF32-A573-4255-9E32-04DD1950DB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59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620FE-8E8D-4783-8005-B187489044A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64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05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28FD-0D3A-4C2E-93FE-BAB486F2C60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1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14C0-4807-4D25-978D-901CA131936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1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ACFA-6967-4A8B-A1D4-6DCFA7CD9F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187-C305-4A6A-B8A0-E1E8B14034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40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-Arbeitsblatt1.xlsx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emf"/><Relationship Id="rId18" Type="http://schemas.openxmlformats.org/officeDocument/2006/relationships/image" Target="../media/image19.emf"/><Relationship Id="rId26" Type="http://schemas.openxmlformats.org/officeDocument/2006/relationships/image" Target="../media/image27.emf"/><Relationship Id="rId39" Type="http://schemas.openxmlformats.org/officeDocument/2006/relationships/image" Target="../media/image40.emf"/><Relationship Id="rId3" Type="http://schemas.openxmlformats.org/officeDocument/2006/relationships/image" Target="../media/image4.emf"/><Relationship Id="rId21" Type="http://schemas.openxmlformats.org/officeDocument/2006/relationships/image" Target="../media/image22.emf"/><Relationship Id="rId34" Type="http://schemas.openxmlformats.org/officeDocument/2006/relationships/image" Target="../media/image35.emf"/><Relationship Id="rId42" Type="http://schemas.openxmlformats.org/officeDocument/2006/relationships/image" Target="../media/image43.emf"/><Relationship Id="rId47" Type="http://schemas.openxmlformats.org/officeDocument/2006/relationships/image" Target="../media/image48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17" Type="http://schemas.openxmlformats.org/officeDocument/2006/relationships/image" Target="../media/image18.emf"/><Relationship Id="rId25" Type="http://schemas.openxmlformats.org/officeDocument/2006/relationships/image" Target="../media/image26.emf"/><Relationship Id="rId33" Type="http://schemas.openxmlformats.org/officeDocument/2006/relationships/image" Target="../media/image34.emf"/><Relationship Id="rId38" Type="http://schemas.openxmlformats.org/officeDocument/2006/relationships/image" Target="../media/image39.emf"/><Relationship Id="rId46" Type="http://schemas.openxmlformats.org/officeDocument/2006/relationships/image" Target="../media/image47.emf"/><Relationship Id="rId2" Type="http://schemas.openxmlformats.org/officeDocument/2006/relationships/image" Target="../media/image3.emf"/><Relationship Id="rId16" Type="http://schemas.openxmlformats.org/officeDocument/2006/relationships/image" Target="../media/image17.emf"/><Relationship Id="rId20" Type="http://schemas.openxmlformats.org/officeDocument/2006/relationships/image" Target="../media/image21.emf"/><Relationship Id="rId29" Type="http://schemas.openxmlformats.org/officeDocument/2006/relationships/image" Target="../media/image30.emf"/><Relationship Id="rId41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24" Type="http://schemas.openxmlformats.org/officeDocument/2006/relationships/image" Target="../media/image25.emf"/><Relationship Id="rId32" Type="http://schemas.openxmlformats.org/officeDocument/2006/relationships/image" Target="../media/image33.emf"/><Relationship Id="rId37" Type="http://schemas.openxmlformats.org/officeDocument/2006/relationships/image" Target="../media/image38.emf"/><Relationship Id="rId40" Type="http://schemas.openxmlformats.org/officeDocument/2006/relationships/image" Target="../media/image41.emf"/><Relationship Id="rId45" Type="http://schemas.openxmlformats.org/officeDocument/2006/relationships/image" Target="../media/image46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23" Type="http://schemas.openxmlformats.org/officeDocument/2006/relationships/image" Target="../media/image24.emf"/><Relationship Id="rId28" Type="http://schemas.openxmlformats.org/officeDocument/2006/relationships/image" Target="../media/image29.emf"/><Relationship Id="rId36" Type="http://schemas.openxmlformats.org/officeDocument/2006/relationships/image" Target="../media/image37.emf"/><Relationship Id="rId49" Type="http://schemas.openxmlformats.org/officeDocument/2006/relationships/image" Target="../media/image50.emf"/><Relationship Id="rId10" Type="http://schemas.openxmlformats.org/officeDocument/2006/relationships/image" Target="../media/image11.emf"/><Relationship Id="rId19" Type="http://schemas.openxmlformats.org/officeDocument/2006/relationships/image" Target="../media/image20.emf"/><Relationship Id="rId31" Type="http://schemas.openxmlformats.org/officeDocument/2006/relationships/image" Target="../media/image32.emf"/><Relationship Id="rId44" Type="http://schemas.openxmlformats.org/officeDocument/2006/relationships/image" Target="../media/image45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Relationship Id="rId22" Type="http://schemas.openxmlformats.org/officeDocument/2006/relationships/image" Target="../media/image23.emf"/><Relationship Id="rId27" Type="http://schemas.openxmlformats.org/officeDocument/2006/relationships/image" Target="../media/image28.emf"/><Relationship Id="rId30" Type="http://schemas.openxmlformats.org/officeDocument/2006/relationships/image" Target="../media/image31.emf"/><Relationship Id="rId35" Type="http://schemas.openxmlformats.org/officeDocument/2006/relationships/image" Target="../media/image36.emf"/><Relationship Id="rId43" Type="http://schemas.openxmlformats.org/officeDocument/2006/relationships/image" Target="../media/image44.emf"/><Relationship Id="rId48" Type="http://schemas.openxmlformats.org/officeDocument/2006/relationships/image" Target="../media/image49.emf"/><Relationship Id="rId8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emf"/><Relationship Id="rId18" Type="http://schemas.openxmlformats.org/officeDocument/2006/relationships/image" Target="../media/image19.emf"/><Relationship Id="rId26" Type="http://schemas.openxmlformats.org/officeDocument/2006/relationships/image" Target="../media/image27.emf"/><Relationship Id="rId39" Type="http://schemas.openxmlformats.org/officeDocument/2006/relationships/image" Target="../media/image40.emf"/><Relationship Id="rId3" Type="http://schemas.openxmlformats.org/officeDocument/2006/relationships/image" Target="../media/image4.emf"/><Relationship Id="rId21" Type="http://schemas.openxmlformats.org/officeDocument/2006/relationships/image" Target="../media/image22.emf"/><Relationship Id="rId34" Type="http://schemas.openxmlformats.org/officeDocument/2006/relationships/image" Target="../media/image35.emf"/><Relationship Id="rId42" Type="http://schemas.openxmlformats.org/officeDocument/2006/relationships/image" Target="../media/image43.emf"/><Relationship Id="rId47" Type="http://schemas.openxmlformats.org/officeDocument/2006/relationships/image" Target="../media/image48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17" Type="http://schemas.openxmlformats.org/officeDocument/2006/relationships/image" Target="../media/image18.emf"/><Relationship Id="rId25" Type="http://schemas.openxmlformats.org/officeDocument/2006/relationships/image" Target="../media/image26.emf"/><Relationship Id="rId33" Type="http://schemas.openxmlformats.org/officeDocument/2006/relationships/image" Target="../media/image34.emf"/><Relationship Id="rId38" Type="http://schemas.openxmlformats.org/officeDocument/2006/relationships/image" Target="../media/image39.emf"/><Relationship Id="rId46" Type="http://schemas.openxmlformats.org/officeDocument/2006/relationships/image" Target="../media/image47.emf"/><Relationship Id="rId2" Type="http://schemas.openxmlformats.org/officeDocument/2006/relationships/image" Target="../media/image3.emf"/><Relationship Id="rId16" Type="http://schemas.openxmlformats.org/officeDocument/2006/relationships/image" Target="../media/image17.emf"/><Relationship Id="rId20" Type="http://schemas.openxmlformats.org/officeDocument/2006/relationships/image" Target="../media/image21.emf"/><Relationship Id="rId29" Type="http://schemas.openxmlformats.org/officeDocument/2006/relationships/image" Target="../media/image30.emf"/><Relationship Id="rId41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24" Type="http://schemas.openxmlformats.org/officeDocument/2006/relationships/image" Target="../media/image25.emf"/><Relationship Id="rId32" Type="http://schemas.openxmlformats.org/officeDocument/2006/relationships/image" Target="../media/image33.emf"/><Relationship Id="rId37" Type="http://schemas.openxmlformats.org/officeDocument/2006/relationships/image" Target="../media/image38.emf"/><Relationship Id="rId40" Type="http://schemas.openxmlformats.org/officeDocument/2006/relationships/image" Target="../media/image41.emf"/><Relationship Id="rId45" Type="http://schemas.openxmlformats.org/officeDocument/2006/relationships/image" Target="../media/image46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23" Type="http://schemas.openxmlformats.org/officeDocument/2006/relationships/image" Target="../media/image24.emf"/><Relationship Id="rId28" Type="http://schemas.openxmlformats.org/officeDocument/2006/relationships/image" Target="../media/image29.emf"/><Relationship Id="rId36" Type="http://schemas.openxmlformats.org/officeDocument/2006/relationships/image" Target="../media/image37.emf"/><Relationship Id="rId49" Type="http://schemas.openxmlformats.org/officeDocument/2006/relationships/image" Target="../media/image50.emf"/><Relationship Id="rId10" Type="http://schemas.openxmlformats.org/officeDocument/2006/relationships/image" Target="../media/image11.emf"/><Relationship Id="rId19" Type="http://schemas.openxmlformats.org/officeDocument/2006/relationships/image" Target="../media/image20.emf"/><Relationship Id="rId31" Type="http://schemas.openxmlformats.org/officeDocument/2006/relationships/image" Target="../media/image32.emf"/><Relationship Id="rId44" Type="http://schemas.openxmlformats.org/officeDocument/2006/relationships/image" Target="../media/image45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Relationship Id="rId22" Type="http://schemas.openxmlformats.org/officeDocument/2006/relationships/image" Target="../media/image23.emf"/><Relationship Id="rId27" Type="http://schemas.openxmlformats.org/officeDocument/2006/relationships/image" Target="../media/image28.emf"/><Relationship Id="rId30" Type="http://schemas.openxmlformats.org/officeDocument/2006/relationships/image" Target="../media/image31.emf"/><Relationship Id="rId35" Type="http://schemas.openxmlformats.org/officeDocument/2006/relationships/image" Target="../media/image36.emf"/><Relationship Id="rId43" Type="http://schemas.openxmlformats.org/officeDocument/2006/relationships/image" Target="../media/image44.emf"/><Relationship Id="rId48" Type="http://schemas.openxmlformats.org/officeDocument/2006/relationships/image" Target="../media/image49.emf"/><Relationship Id="rId8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20700"/>
            <a:ext cx="8291512" cy="2260600"/>
          </a:xfrm>
        </p:spPr>
        <p:txBody>
          <a:bodyPr/>
          <a:lstStyle/>
          <a:p>
            <a:r>
              <a:rPr lang="en-US" b="1" dirty="0">
                <a:cs typeface="Times New Roman" pitchFamily="18" charset="0"/>
              </a:rPr>
              <a:t>International Health Care Management </a:t>
            </a:r>
            <a:r>
              <a:rPr lang="en-US" b="1" dirty="0" smtClean="0">
                <a:cs typeface="Times New Roman" pitchFamily="18" charset="0"/>
              </a:rPr>
              <a:t>II</a:t>
            </a:r>
            <a:r>
              <a:rPr lang="en-US" b="1" dirty="0">
                <a:cs typeface="Times New Roman" pitchFamily="18" charset="0"/>
              </a:rPr>
              <a:t/>
            </a:r>
            <a:br>
              <a:rPr lang="en-US" b="1" dirty="0">
                <a:cs typeface="Times New Roman" pitchFamily="18" charset="0"/>
              </a:rPr>
            </a:br>
            <a:r>
              <a:rPr lang="en-US" b="1" dirty="0">
                <a:cs typeface="Times New Roman" pitchFamily="18" charset="0"/>
              </a:rPr>
              <a:t>Part </a:t>
            </a:r>
            <a:r>
              <a:rPr lang="en-US" b="1" dirty="0" smtClean="0">
                <a:cs typeface="Times New Roman" pitchFamily="18" charset="0"/>
              </a:rPr>
              <a:t>2.3</a:t>
            </a:r>
            <a:endParaRPr lang="de-DE" b="1" dirty="0">
              <a:cs typeface="Times New Roman" pitchFamily="18" charset="0"/>
            </a:endParaRPr>
          </a:p>
        </p:txBody>
      </p:sp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55576" y="4149725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Steffen </a:t>
            </a:r>
            <a:r>
              <a:rPr lang="en-US" sz="3200" dirty="0" err="1">
                <a:effectLst/>
                <a:latin typeface="Arial" pitchFamily="34" charset="0"/>
                <a:cs typeface="Times New Roman" pitchFamily="18" charset="0"/>
              </a:rPr>
              <a:t>Fleßa</a:t>
            </a:r>
            <a:endParaRPr lang="en-US" sz="3200" dirty="0">
              <a:effectLst/>
              <a:latin typeface="Arial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dirty="0">
                <a:effectLst/>
                <a:latin typeface="Arial" pitchFamily="34" charset="0"/>
                <a:cs typeface="Times New Roman" pitchFamily="18" charset="0"/>
              </a:rPr>
              <a:t>Institute of Health Care Management</a:t>
            </a:r>
          </a:p>
          <a:p>
            <a:pPr>
              <a:defRPr/>
            </a:pPr>
            <a:r>
              <a:rPr lang="en-US" sz="3200">
                <a:effectLst/>
                <a:latin typeface="Arial" pitchFamily="34" charset="0"/>
                <a:cs typeface="Times New Roman" pitchFamily="18" charset="0"/>
              </a:rPr>
              <a:t>University of Greifswald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48"/>
    </mc:Choice>
    <mc:Fallback xmlns="">
      <p:transition spd="slow" advTm="574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92100"/>
            <a:ext cx="6985000" cy="706190"/>
          </a:xfrm>
        </p:spPr>
        <p:txBody>
          <a:bodyPr>
            <a:normAutofit fontScale="90000"/>
          </a:bodyPr>
          <a:lstStyle/>
          <a:p>
            <a:r>
              <a:rPr lang="en-US" dirty="0"/>
              <a:t>Cost per Admission 2007</a:t>
            </a:r>
            <a:br>
              <a:rPr lang="en-US" dirty="0"/>
            </a:br>
            <a:r>
              <a:rPr lang="en-US" sz="2000" dirty="0"/>
              <a:t>(Kenya Costing Model)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837" y="1412776"/>
            <a:ext cx="8252627" cy="5373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feld 7"/>
          <p:cNvSpPr txBox="1"/>
          <p:nvPr/>
        </p:nvSpPr>
        <p:spPr>
          <a:xfrm>
            <a:off x="1403648" y="4433669"/>
            <a:ext cx="1590675" cy="646331"/>
          </a:xfrm>
          <a:prstGeom prst="rect">
            <a:avLst/>
          </a:prstGeom>
          <a:solidFill>
            <a:srgbClr val="FFFFCC"/>
          </a:solidFill>
        </p:spPr>
        <p:txBody>
          <a:bodyPr vert="horz" wrap="square" rtlCol="0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</a:rPr>
              <a:t>Publ. Distr.</a:t>
            </a:r>
          </a:p>
          <a:p>
            <a:r>
              <a:rPr lang="de-DE" sz="1800" dirty="0">
                <a:solidFill>
                  <a:srgbClr val="000000"/>
                </a:solidFill>
              </a:rPr>
              <a:t>Hospital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03848" y="4446369"/>
            <a:ext cx="1590675" cy="646331"/>
          </a:xfrm>
          <a:prstGeom prst="rect">
            <a:avLst/>
          </a:prstGeom>
          <a:solidFill>
            <a:srgbClr val="FFFFCC"/>
          </a:solidFill>
        </p:spPr>
        <p:txBody>
          <a:bodyPr vert="horz" wrap="square" rtlCol="0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</a:rPr>
              <a:t>Publ. Prov.</a:t>
            </a:r>
          </a:p>
          <a:p>
            <a:r>
              <a:rPr lang="de-DE" sz="1800" dirty="0">
                <a:solidFill>
                  <a:srgbClr val="000000"/>
                </a:solidFill>
              </a:rPr>
              <a:t>Hospital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004048" y="4268569"/>
            <a:ext cx="1590675" cy="646331"/>
          </a:xfrm>
          <a:prstGeom prst="rect">
            <a:avLst/>
          </a:prstGeom>
          <a:solidFill>
            <a:srgbClr val="FFFFCC"/>
          </a:solidFill>
        </p:spPr>
        <p:txBody>
          <a:bodyPr vert="horz" wrap="square" rtlCol="0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</a:rPr>
              <a:t>NGO. Distr.</a:t>
            </a:r>
          </a:p>
          <a:p>
            <a:r>
              <a:rPr lang="de-DE" sz="1800" dirty="0">
                <a:solidFill>
                  <a:srgbClr val="000000"/>
                </a:solidFill>
              </a:rPr>
              <a:t>Hospital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941765" y="1126485"/>
            <a:ext cx="1590675" cy="646331"/>
          </a:xfrm>
          <a:prstGeom prst="rect">
            <a:avLst/>
          </a:prstGeom>
          <a:solidFill>
            <a:srgbClr val="FFFFCC"/>
          </a:solidFill>
        </p:spPr>
        <p:txBody>
          <a:bodyPr vert="horz" wrap="square" rtlCol="0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</a:rPr>
              <a:t>Priv. Distr.</a:t>
            </a:r>
          </a:p>
          <a:p>
            <a:r>
              <a:rPr lang="de-DE" sz="1800" dirty="0">
                <a:solidFill>
                  <a:srgbClr val="000000"/>
                </a:solidFill>
              </a:rPr>
              <a:t>Hospital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 rot="16200000">
            <a:off x="-1241017" y="3369923"/>
            <a:ext cx="3073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Cost</a:t>
            </a:r>
            <a:r>
              <a:rPr lang="de-DE" dirty="0"/>
              <a:t> per </a:t>
            </a:r>
            <a:r>
              <a:rPr lang="de-DE" dirty="0" err="1"/>
              <a:t>admission</a:t>
            </a:r>
            <a:r>
              <a:rPr lang="de-DE" dirty="0"/>
              <a:t> [</a:t>
            </a:r>
            <a:r>
              <a:rPr lang="de-DE" dirty="0" err="1"/>
              <a:t>Ksh</a:t>
            </a:r>
            <a:r>
              <a:rPr lang="de-DE" dirty="0"/>
              <a:t>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448"/>
    </mc:Choice>
    <mc:Fallback xmlns="">
      <p:transition spd="slow" advTm="10044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Traditional Medicine</a:t>
            </a:r>
            <a:endParaRPr lang="en-US" dirty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Spiritual Background of Medicine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disabilities and taboos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Child mortality and fontanel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Evil eye, protecting small children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Cycle and reincarnation, „living dead“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Forms of Traditional Healers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Traditional midwives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Herbalists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Traditional surgeons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Spiritual healers</a:t>
            </a:r>
            <a:r>
              <a:rPr lang="en-US" dirty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565"/>
    </mc:Choice>
    <mc:Fallback xmlns="">
      <p:transition spd="slow" advTm="183565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Traditional Medicine</a:t>
            </a:r>
            <a:endParaRPr lang="en-US" dirty="0"/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Spiritual Background of Medicine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disabilities and taboos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Child mortality and fontanel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Evil eye, protecting small children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Cycle and reincarnation, „living dead“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Forms of Traditional Healers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Traditional midwives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Herbalists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Traditional surgeons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Spiritual healers</a:t>
            </a:r>
            <a:r>
              <a:rPr lang="en-US" dirty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44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320"/>
    </mc:Choice>
    <mc:Fallback xmlns="">
      <p:transition spd="slow" advTm="30432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Supply of Health Services: 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b="1" dirty="0"/>
              <a:t>Levels </a:t>
            </a:r>
            <a:r>
              <a:rPr lang="en-US" sz="3200" b="1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Provider </a:t>
            </a:r>
            <a:r>
              <a:rPr lang="en-US" dirty="0"/>
              <a:t>Portfolio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Health </a:t>
            </a:r>
            <a:r>
              <a:rPr lang="en-US" dirty="0"/>
              <a:t>Care Systems and Reforms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20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Supply of Health Services: Structure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Demand </a:t>
            </a:r>
            <a:r>
              <a:rPr lang="en-US" dirty="0"/>
              <a:t>for Health Services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Supply </a:t>
            </a:r>
            <a:r>
              <a:rPr lang="en-US" dirty="0"/>
              <a:t>of Health Services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Factors </a:t>
            </a:r>
            <a:r>
              <a:rPr lang="en-US" dirty="0"/>
              <a:t>of Production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Buildings </a:t>
            </a:r>
            <a:r>
              <a:rPr lang="en-US" dirty="0"/>
              <a:t>and Equipment</a:t>
            </a:r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Staff</a:t>
            </a:r>
            <a:endParaRPr lang="en-US" dirty="0"/>
          </a:p>
          <a:p>
            <a:pPr marL="1314450" lvl="2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Problems </a:t>
            </a:r>
            <a:r>
              <a:rPr lang="en-US" dirty="0"/>
              <a:t>of Donations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Spatial </a:t>
            </a:r>
            <a:r>
              <a:rPr lang="en-US" dirty="0"/>
              <a:t>Structure of Supply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b="1" dirty="0"/>
              <a:t>Levels </a:t>
            </a:r>
            <a:r>
              <a:rPr lang="en-US" sz="3200" b="1" dirty="0"/>
              <a:t>of Care</a:t>
            </a:r>
          </a:p>
          <a:p>
            <a:pPr marL="914400" lvl="1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Provider </a:t>
            </a:r>
            <a:r>
              <a:rPr lang="en-US" dirty="0"/>
              <a:t>Portfolio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dirty="0"/>
              <a:t>Health </a:t>
            </a:r>
            <a:r>
              <a:rPr lang="en-US" dirty="0"/>
              <a:t>Care Systems and Reforms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7E2D2-3C70-433C-AD3F-ABFF6BFE02C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2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731"/>
    </mc:Choice>
    <mc:Fallback xmlns="">
      <p:transition spd="slow" advTm="387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2.3 </a:t>
            </a:r>
            <a:r>
              <a:rPr lang="en-US" dirty="0">
                <a:cs typeface="Times New Roman" pitchFamily="18" charset="0"/>
              </a:rPr>
              <a:t>Levels of Care</a:t>
            </a:r>
            <a:r>
              <a:rPr lang="en-US" dirty="0"/>
              <a:t> </a:t>
            </a:r>
          </a:p>
        </p:txBody>
      </p:sp>
      <p:graphicFrame>
        <p:nvGraphicFramePr>
          <p:cNvPr id="553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130362"/>
              </p:ext>
            </p:extLst>
          </p:nvPr>
        </p:nvGraphicFramePr>
        <p:xfrm>
          <a:off x="539552" y="1445646"/>
          <a:ext cx="8342213" cy="51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028" name="Picture" r:id="rId3" imgW="3960360" imgH="2449080" progId="Word.Picture.8">
                  <p:embed/>
                </p:oleObj>
              </mc:Choice>
              <mc:Fallback>
                <p:oleObj name="Picture" r:id="rId3" imgW="3960360" imgH="2449080" progId="Word.Picture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45646"/>
                        <a:ext cx="8342213" cy="51517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0" name="Text Box 6"/>
          <p:cNvSpPr txBox="1">
            <a:spLocks noChangeArrowheads="1"/>
          </p:cNvSpPr>
          <p:nvPr/>
        </p:nvSpPr>
        <p:spPr bwMode="auto">
          <a:xfrm>
            <a:off x="0" y="1700808"/>
            <a:ext cx="476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effectLst/>
                <a:cs typeface="Times New Roman" pitchFamily="18" charset="0"/>
              </a:rPr>
              <a:t>Health Care Pyramid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619672" y="5733256"/>
            <a:ext cx="655272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Village Health Workers, Traditional Midwives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852192" y="5117122"/>
            <a:ext cx="380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effectLst/>
              </a:rPr>
              <a:t>Dispensaries</a:t>
            </a:r>
            <a:endParaRPr lang="en-US" b="1" dirty="0"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24200" y="4437112"/>
            <a:ext cx="3664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Health Care Centers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131840" y="378904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District Hospitals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21297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Regional Hospitals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779912" y="2132856"/>
            <a:ext cx="1927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Tertiary </a:t>
            </a:r>
          </a:p>
          <a:p>
            <a:r>
              <a:rPr lang="en-US" b="1" dirty="0">
                <a:effectLst/>
              </a:rPr>
              <a:t>Hospitals</a:t>
            </a:r>
          </a:p>
          <a:p>
            <a:endParaRPr lang="en-US" sz="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482"/>
    </mc:Choice>
    <mc:Fallback xmlns="">
      <p:transition spd="slow" advTm="12348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3.3 Levels of Care</a:t>
            </a:r>
            <a:r>
              <a:rPr lang="en-US" dirty="0"/>
              <a:t> </a:t>
            </a:r>
          </a:p>
        </p:txBody>
      </p:sp>
      <p:graphicFrame>
        <p:nvGraphicFramePr>
          <p:cNvPr id="553988" name="Object 4"/>
          <p:cNvGraphicFramePr>
            <a:graphicFrameLocks noChangeAspect="1"/>
          </p:cNvGraphicFramePr>
          <p:nvPr>
            <p:extLst/>
          </p:nvPr>
        </p:nvGraphicFramePr>
        <p:xfrm>
          <a:off x="539552" y="1445646"/>
          <a:ext cx="8342213" cy="51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075" name="Picture" r:id="rId3" imgW="3960360" imgH="2449080" progId="Word.Picture.8">
                  <p:embed/>
                </p:oleObj>
              </mc:Choice>
              <mc:Fallback>
                <p:oleObj name="Picture" r:id="rId3" imgW="3960360" imgH="2449080" progId="Word.Picture.8">
                  <p:embed/>
                  <p:pic>
                    <p:nvPicPr>
                      <p:cNvPr id="553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45646"/>
                        <a:ext cx="8342213" cy="51517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0" name="Text Box 6"/>
          <p:cNvSpPr txBox="1">
            <a:spLocks noChangeArrowheads="1"/>
          </p:cNvSpPr>
          <p:nvPr/>
        </p:nvSpPr>
        <p:spPr bwMode="auto">
          <a:xfrm>
            <a:off x="0" y="1700808"/>
            <a:ext cx="476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effectLst/>
                <a:cs typeface="Times New Roman" pitchFamily="18" charset="0"/>
              </a:rPr>
              <a:t>Health Care Pyramid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619672" y="5733256"/>
            <a:ext cx="655272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Village Health Workers, Traditional Midwives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852192" y="5117122"/>
            <a:ext cx="380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effectLst/>
              </a:rPr>
              <a:t>Dispensaries</a:t>
            </a:r>
            <a:endParaRPr lang="en-US" b="1" dirty="0"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24200" y="4437112"/>
            <a:ext cx="3664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Health Care Centers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131840" y="378904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District Hospitals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21297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Regional Hospitals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779912" y="2132856"/>
            <a:ext cx="1927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Tertiary </a:t>
            </a:r>
          </a:p>
          <a:p>
            <a:r>
              <a:rPr lang="en-US" b="1" dirty="0">
                <a:effectLst/>
              </a:rPr>
              <a:t>Hospitals</a:t>
            </a:r>
          </a:p>
          <a:p>
            <a:endParaRPr lang="en-US" sz="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66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363"/>
    </mc:Choice>
    <mc:Fallback xmlns="">
      <p:transition spd="slow" advTm="15136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Levels </a:t>
            </a:r>
            <a:r>
              <a:rPr lang="en-US" dirty="0">
                <a:cs typeface="Times New Roman" pitchFamily="18" charset="0"/>
              </a:rPr>
              <a:t>of Care</a:t>
            </a:r>
            <a:r>
              <a:rPr lang="en-US" dirty="0"/>
              <a:t> </a:t>
            </a:r>
          </a:p>
        </p:txBody>
      </p:sp>
      <p:graphicFrame>
        <p:nvGraphicFramePr>
          <p:cNvPr id="553988" name="Object 4"/>
          <p:cNvGraphicFramePr>
            <a:graphicFrameLocks noChangeAspect="1"/>
          </p:cNvGraphicFramePr>
          <p:nvPr>
            <p:extLst/>
          </p:nvPr>
        </p:nvGraphicFramePr>
        <p:xfrm>
          <a:off x="539552" y="1445646"/>
          <a:ext cx="8342213" cy="51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099" name="Picture" r:id="rId3" imgW="3960360" imgH="2449080" progId="Word.Picture.8">
                  <p:embed/>
                </p:oleObj>
              </mc:Choice>
              <mc:Fallback>
                <p:oleObj name="Picture" r:id="rId3" imgW="3960360" imgH="2449080" progId="Word.Picture.8">
                  <p:embed/>
                  <p:pic>
                    <p:nvPicPr>
                      <p:cNvPr id="553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45646"/>
                        <a:ext cx="8342213" cy="51517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0" name="Text Box 6"/>
          <p:cNvSpPr txBox="1">
            <a:spLocks noChangeArrowheads="1"/>
          </p:cNvSpPr>
          <p:nvPr/>
        </p:nvSpPr>
        <p:spPr bwMode="auto">
          <a:xfrm>
            <a:off x="0" y="1700808"/>
            <a:ext cx="476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effectLst/>
                <a:cs typeface="Times New Roman" pitchFamily="18" charset="0"/>
              </a:rPr>
              <a:t>Health Care Pyramid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619672" y="5733256"/>
            <a:ext cx="655272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Village Health Workers, Traditional Midwives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852192" y="5117122"/>
            <a:ext cx="380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effectLst/>
              </a:rPr>
              <a:t>Dispensaries</a:t>
            </a:r>
            <a:endParaRPr lang="en-US" b="1" dirty="0"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24200" y="4437112"/>
            <a:ext cx="3664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Health Care Centers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131840" y="378904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District Hospitals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21297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Regional Hospitals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779912" y="2132856"/>
            <a:ext cx="1927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Tertiary </a:t>
            </a:r>
          </a:p>
          <a:p>
            <a:r>
              <a:rPr lang="en-US" b="1" dirty="0">
                <a:effectLst/>
              </a:rPr>
              <a:t>Hospitals</a:t>
            </a:r>
          </a:p>
          <a:p>
            <a:endParaRPr lang="en-US" sz="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5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97"/>
    </mc:Choice>
    <mc:Fallback xmlns="">
      <p:transition spd="slow" advTm="5559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Levels </a:t>
            </a:r>
            <a:r>
              <a:rPr lang="en-US" dirty="0">
                <a:cs typeface="Times New Roman" pitchFamily="18" charset="0"/>
              </a:rPr>
              <a:t>of Care</a:t>
            </a:r>
            <a:r>
              <a:rPr lang="en-US" dirty="0"/>
              <a:t> </a:t>
            </a:r>
          </a:p>
        </p:txBody>
      </p:sp>
      <p:graphicFrame>
        <p:nvGraphicFramePr>
          <p:cNvPr id="553988" name="Object 4"/>
          <p:cNvGraphicFramePr>
            <a:graphicFrameLocks noChangeAspect="1"/>
          </p:cNvGraphicFramePr>
          <p:nvPr>
            <p:extLst/>
          </p:nvPr>
        </p:nvGraphicFramePr>
        <p:xfrm>
          <a:off x="539552" y="1445646"/>
          <a:ext cx="8342213" cy="5151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123" name="Picture" r:id="rId3" imgW="3960360" imgH="2449080" progId="Word.Picture.8">
                  <p:embed/>
                </p:oleObj>
              </mc:Choice>
              <mc:Fallback>
                <p:oleObj name="Picture" r:id="rId3" imgW="3960360" imgH="2449080" progId="Word.Picture.8">
                  <p:embed/>
                  <p:pic>
                    <p:nvPicPr>
                      <p:cNvPr id="553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45646"/>
                        <a:ext cx="8342213" cy="51517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0" name="Text Box 6"/>
          <p:cNvSpPr txBox="1">
            <a:spLocks noChangeArrowheads="1"/>
          </p:cNvSpPr>
          <p:nvPr/>
        </p:nvSpPr>
        <p:spPr bwMode="auto">
          <a:xfrm>
            <a:off x="0" y="1700808"/>
            <a:ext cx="476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effectLst/>
                <a:cs typeface="Times New Roman" pitchFamily="18" charset="0"/>
              </a:rPr>
              <a:t>Health Care Pyramid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619672" y="5733256"/>
            <a:ext cx="655272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Village Health Workers, Traditional Midwives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852192" y="5117122"/>
            <a:ext cx="3808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effectLst/>
              </a:rPr>
              <a:t>Dispensaries</a:t>
            </a:r>
            <a:endParaRPr lang="en-US" b="1" dirty="0"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924200" y="4437112"/>
            <a:ext cx="3664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Health Care Centers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131840" y="378904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District Hospitals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21297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Regional Hospitals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779912" y="2132856"/>
            <a:ext cx="1927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</a:rPr>
              <a:t>Tertiary </a:t>
            </a:r>
          </a:p>
          <a:p>
            <a:r>
              <a:rPr lang="en-US" b="1" dirty="0">
                <a:effectLst/>
              </a:rPr>
              <a:t>Hospitals</a:t>
            </a:r>
          </a:p>
          <a:p>
            <a:endParaRPr lang="en-US" sz="800" b="1" dirty="0">
              <a:effectLst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A1B0-1B90-4CA3-97F5-2536538F7685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44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61"/>
    </mc:Choice>
    <mc:Fallback xmlns="">
      <p:transition spd="slow" advTm="5736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92100"/>
            <a:ext cx="8717156" cy="1384300"/>
          </a:xfrm>
        </p:spPr>
        <p:txBody>
          <a:bodyPr>
            <a:normAutofit/>
          </a:bodyPr>
          <a:lstStyle/>
          <a:p>
            <a:r>
              <a:rPr lang="en-US" dirty="0"/>
              <a:t>Quality in Structure and Level of Care</a:t>
            </a:r>
            <a:br>
              <a:rPr lang="en-US" dirty="0"/>
            </a:br>
            <a:r>
              <a:rPr lang="en-US" sz="2000" dirty="0"/>
              <a:t>Kenya Service Provision Assessment Survey (2004)</a:t>
            </a:r>
          </a:p>
        </p:txBody>
      </p:sp>
      <p:graphicFrame>
        <p:nvGraphicFramePr>
          <p:cNvPr id="162" name="Objekt 161"/>
          <p:cNvGraphicFramePr>
            <a:graphicFrameLocks noChangeAspect="1"/>
          </p:cNvGraphicFramePr>
          <p:nvPr/>
        </p:nvGraphicFramePr>
        <p:xfrm>
          <a:off x="250825" y="1484313"/>
          <a:ext cx="8724900" cy="538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5083" name="Arbeitsblatt" r:id="rId4" imgW="6124688" imgH="3781500" progId="Excel.Sheet.12">
                  <p:embed/>
                </p:oleObj>
              </mc:Choice>
              <mc:Fallback>
                <p:oleObj name="Arbeitsblatt" r:id="rId4" imgW="6124688" imgH="3781500" progId="Excel.Sheet.12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84313"/>
                        <a:ext cx="8724900" cy="538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826"/>
    </mc:Choice>
    <mc:Fallback xmlns="">
      <p:transition spd="slow" advTm="6082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in Structure </a:t>
            </a:r>
            <a:br>
              <a:rPr lang="en-US" dirty="0"/>
            </a:br>
            <a:r>
              <a:rPr lang="en-US" sz="2000" dirty="0"/>
              <a:t>(Cost per outpatient visit in a private hospital, Kenya 2005)</a:t>
            </a: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3532" y="1638301"/>
            <a:ext cx="9034972" cy="5219700"/>
            <a:chOff x="-60" y="1659"/>
            <a:chExt cx="5894" cy="2661"/>
          </a:xfrm>
        </p:grpSpPr>
        <p:sp>
          <p:nvSpPr>
            <p:cNvPr id="93187" name="AutoShape 3"/>
            <p:cNvSpPr>
              <a:spLocks noChangeAspect="1" noChangeArrowheads="1" noTextEdit="1"/>
            </p:cNvSpPr>
            <p:nvPr/>
          </p:nvSpPr>
          <p:spPr bwMode="auto">
            <a:xfrm>
              <a:off x="-60" y="1659"/>
              <a:ext cx="5894" cy="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89" name="Rectangle 5"/>
            <p:cNvSpPr>
              <a:spLocks noChangeArrowheads="1"/>
            </p:cNvSpPr>
            <p:nvPr/>
          </p:nvSpPr>
          <p:spPr bwMode="auto">
            <a:xfrm>
              <a:off x="-15" y="1696"/>
              <a:ext cx="5795" cy="2587"/>
            </a:xfrm>
            <a:prstGeom prst="rect">
              <a:avLst/>
            </a:prstGeom>
            <a:solidFill>
              <a:srgbClr val="FFFF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529" y="2085"/>
              <a:ext cx="5171" cy="1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>
              <a:off x="529" y="3644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2" name="Line 8"/>
            <p:cNvSpPr>
              <a:spLocks noChangeShapeType="1"/>
            </p:cNvSpPr>
            <p:nvPr/>
          </p:nvSpPr>
          <p:spPr bwMode="auto">
            <a:xfrm>
              <a:off x="529" y="344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529" y="3254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4" name="Line 10"/>
            <p:cNvSpPr>
              <a:spLocks noChangeShapeType="1"/>
            </p:cNvSpPr>
            <p:nvPr/>
          </p:nvSpPr>
          <p:spPr bwMode="auto">
            <a:xfrm>
              <a:off x="529" y="3056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>
              <a:off x="529" y="286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>
              <a:off x="529" y="2666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>
              <a:off x="529" y="247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>
              <a:off x="529" y="2276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9" name="Line 15"/>
            <p:cNvSpPr>
              <a:spLocks noChangeShapeType="1"/>
            </p:cNvSpPr>
            <p:nvPr/>
          </p:nvSpPr>
          <p:spPr bwMode="auto">
            <a:xfrm>
              <a:off x="529" y="208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0" name="Rectangle 16"/>
            <p:cNvSpPr>
              <a:spLocks noChangeArrowheads="1"/>
            </p:cNvSpPr>
            <p:nvPr/>
          </p:nvSpPr>
          <p:spPr bwMode="auto">
            <a:xfrm>
              <a:off x="529" y="2085"/>
              <a:ext cx="5171" cy="1750"/>
            </a:xfrm>
            <a:prstGeom prst="rect">
              <a:avLst/>
            </a:prstGeom>
            <a:noFill/>
            <a:ln w="9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1" name="Rectangle 17"/>
            <p:cNvSpPr>
              <a:spLocks noChangeArrowheads="1"/>
            </p:cNvSpPr>
            <p:nvPr/>
          </p:nvSpPr>
          <p:spPr bwMode="auto">
            <a:xfrm>
              <a:off x="591" y="3629"/>
              <a:ext cx="89" cy="206"/>
            </a:xfrm>
            <a:prstGeom prst="rect">
              <a:avLst/>
            </a:prstGeom>
            <a:solidFill>
              <a:srgbClr val="9999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2" name="Rectangle 18"/>
            <p:cNvSpPr>
              <a:spLocks noChangeArrowheads="1"/>
            </p:cNvSpPr>
            <p:nvPr/>
          </p:nvSpPr>
          <p:spPr bwMode="auto">
            <a:xfrm>
              <a:off x="814" y="3607"/>
              <a:ext cx="89" cy="228"/>
            </a:xfrm>
            <a:prstGeom prst="rect">
              <a:avLst/>
            </a:prstGeom>
            <a:solidFill>
              <a:srgbClr val="993366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3" name="Rectangle 19"/>
            <p:cNvSpPr>
              <a:spLocks noChangeArrowheads="1"/>
            </p:cNvSpPr>
            <p:nvPr/>
          </p:nvSpPr>
          <p:spPr bwMode="auto">
            <a:xfrm>
              <a:off x="1037" y="3533"/>
              <a:ext cx="98" cy="302"/>
            </a:xfrm>
            <a:prstGeom prst="rect">
              <a:avLst/>
            </a:prstGeom>
            <a:solidFill>
              <a:srgbClr val="FFFF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4" name="Rectangle 20"/>
            <p:cNvSpPr>
              <a:spLocks noChangeArrowheads="1"/>
            </p:cNvSpPr>
            <p:nvPr/>
          </p:nvSpPr>
          <p:spPr bwMode="auto">
            <a:xfrm>
              <a:off x="1269" y="3511"/>
              <a:ext cx="89" cy="324"/>
            </a:xfrm>
            <a:prstGeom prst="rect">
              <a:avLst/>
            </a:prstGeom>
            <a:solidFill>
              <a:srgbClr val="CCFF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5" name="Rectangle 21"/>
            <p:cNvSpPr>
              <a:spLocks noChangeArrowheads="1"/>
            </p:cNvSpPr>
            <p:nvPr/>
          </p:nvSpPr>
          <p:spPr bwMode="auto">
            <a:xfrm>
              <a:off x="1492" y="3497"/>
              <a:ext cx="89" cy="338"/>
            </a:xfrm>
            <a:prstGeom prst="rect">
              <a:avLst/>
            </a:prstGeom>
            <a:solidFill>
              <a:srgbClr val="660066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6" name="Rectangle 22"/>
            <p:cNvSpPr>
              <a:spLocks noChangeArrowheads="1"/>
            </p:cNvSpPr>
            <p:nvPr/>
          </p:nvSpPr>
          <p:spPr bwMode="auto">
            <a:xfrm>
              <a:off x="1714" y="3453"/>
              <a:ext cx="90" cy="382"/>
            </a:xfrm>
            <a:prstGeom prst="rect">
              <a:avLst/>
            </a:prstGeom>
            <a:solidFill>
              <a:srgbClr val="FF8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7" name="Rectangle 23"/>
            <p:cNvSpPr>
              <a:spLocks noChangeArrowheads="1"/>
            </p:cNvSpPr>
            <p:nvPr/>
          </p:nvSpPr>
          <p:spPr bwMode="auto">
            <a:xfrm>
              <a:off x="1937" y="3438"/>
              <a:ext cx="98" cy="397"/>
            </a:xfrm>
            <a:prstGeom prst="rect">
              <a:avLst/>
            </a:prstGeom>
            <a:solidFill>
              <a:srgbClr val="0066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8" name="Rectangle 24"/>
            <p:cNvSpPr>
              <a:spLocks noChangeArrowheads="1"/>
            </p:cNvSpPr>
            <p:nvPr/>
          </p:nvSpPr>
          <p:spPr bwMode="auto">
            <a:xfrm>
              <a:off x="2169" y="3438"/>
              <a:ext cx="89" cy="397"/>
            </a:xfrm>
            <a:prstGeom prst="rect">
              <a:avLst/>
            </a:prstGeom>
            <a:solidFill>
              <a:srgbClr val="CCCC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9" name="Rectangle 25"/>
            <p:cNvSpPr>
              <a:spLocks noChangeArrowheads="1"/>
            </p:cNvSpPr>
            <p:nvPr/>
          </p:nvSpPr>
          <p:spPr bwMode="auto">
            <a:xfrm>
              <a:off x="2392" y="3379"/>
              <a:ext cx="89" cy="456"/>
            </a:xfrm>
            <a:prstGeom prst="rect">
              <a:avLst/>
            </a:prstGeom>
            <a:solidFill>
              <a:srgbClr val="000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0" name="Rectangle 26"/>
            <p:cNvSpPr>
              <a:spLocks noChangeArrowheads="1"/>
            </p:cNvSpPr>
            <p:nvPr/>
          </p:nvSpPr>
          <p:spPr bwMode="auto">
            <a:xfrm>
              <a:off x="2615" y="3298"/>
              <a:ext cx="89" cy="537"/>
            </a:xfrm>
            <a:prstGeom prst="rect">
              <a:avLst/>
            </a:prstGeom>
            <a:solidFill>
              <a:srgbClr val="FF00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1" name="Rectangle 27"/>
            <p:cNvSpPr>
              <a:spLocks noChangeArrowheads="1"/>
            </p:cNvSpPr>
            <p:nvPr/>
          </p:nvSpPr>
          <p:spPr bwMode="auto">
            <a:xfrm>
              <a:off x="2838" y="3298"/>
              <a:ext cx="89" cy="537"/>
            </a:xfrm>
            <a:prstGeom prst="rect">
              <a:avLst/>
            </a:prstGeom>
            <a:solidFill>
              <a:srgbClr val="FFFF0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2" name="Rectangle 28"/>
            <p:cNvSpPr>
              <a:spLocks noChangeArrowheads="1"/>
            </p:cNvSpPr>
            <p:nvPr/>
          </p:nvSpPr>
          <p:spPr bwMode="auto">
            <a:xfrm>
              <a:off x="3061" y="3210"/>
              <a:ext cx="98" cy="625"/>
            </a:xfrm>
            <a:prstGeom prst="rect">
              <a:avLst/>
            </a:prstGeom>
            <a:solidFill>
              <a:srgbClr val="00FF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3" name="Rectangle 29"/>
            <p:cNvSpPr>
              <a:spLocks noChangeArrowheads="1"/>
            </p:cNvSpPr>
            <p:nvPr/>
          </p:nvSpPr>
          <p:spPr bwMode="auto">
            <a:xfrm>
              <a:off x="3293" y="3151"/>
              <a:ext cx="89" cy="684"/>
            </a:xfrm>
            <a:prstGeom prst="rect">
              <a:avLst/>
            </a:prstGeom>
            <a:solidFill>
              <a:srgbClr val="800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4" name="Rectangle 30"/>
            <p:cNvSpPr>
              <a:spLocks noChangeArrowheads="1"/>
            </p:cNvSpPr>
            <p:nvPr/>
          </p:nvSpPr>
          <p:spPr bwMode="auto">
            <a:xfrm>
              <a:off x="3516" y="3078"/>
              <a:ext cx="89" cy="757"/>
            </a:xfrm>
            <a:prstGeom prst="rect">
              <a:avLst/>
            </a:prstGeom>
            <a:solidFill>
              <a:srgbClr val="80000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5" name="Rectangle 31"/>
            <p:cNvSpPr>
              <a:spLocks noChangeArrowheads="1"/>
            </p:cNvSpPr>
            <p:nvPr/>
          </p:nvSpPr>
          <p:spPr bwMode="auto">
            <a:xfrm>
              <a:off x="3739" y="2989"/>
              <a:ext cx="89" cy="846"/>
            </a:xfrm>
            <a:prstGeom prst="rect">
              <a:avLst/>
            </a:prstGeom>
            <a:solidFill>
              <a:srgbClr val="008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6" name="Rectangle 32"/>
            <p:cNvSpPr>
              <a:spLocks noChangeArrowheads="1"/>
            </p:cNvSpPr>
            <p:nvPr/>
          </p:nvSpPr>
          <p:spPr bwMode="auto">
            <a:xfrm>
              <a:off x="3961" y="2989"/>
              <a:ext cx="90" cy="846"/>
            </a:xfrm>
            <a:prstGeom prst="rect">
              <a:avLst/>
            </a:prstGeom>
            <a:solidFill>
              <a:srgbClr val="0000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7" name="Rectangle 33"/>
            <p:cNvSpPr>
              <a:spLocks noChangeArrowheads="1"/>
            </p:cNvSpPr>
            <p:nvPr/>
          </p:nvSpPr>
          <p:spPr bwMode="auto">
            <a:xfrm>
              <a:off x="4184" y="2828"/>
              <a:ext cx="98" cy="1007"/>
            </a:xfrm>
            <a:prstGeom prst="rect">
              <a:avLst/>
            </a:prstGeom>
            <a:solidFill>
              <a:srgbClr val="00CC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8" name="Rectangle 34"/>
            <p:cNvSpPr>
              <a:spLocks noChangeArrowheads="1"/>
            </p:cNvSpPr>
            <p:nvPr/>
          </p:nvSpPr>
          <p:spPr bwMode="auto">
            <a:xfrm>
              <a:off x="4416" y="2820"/>
              <a:ext cx="89" cy="1015"/>
            </a:xfrm>
            <a:prstGeom prst="rect">
              <a:avLst/>
            </a:prstGeom>
            <a:solidFill>
              <a:srgbClr val="CCFF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9" name="Rectangle 35"/>
            <p:cNvSpPr>
              <a:spLocks noChangeArrowheads="1"/>
            </p:cNvSpPr>
            <p:nvPr/>
          </p:nvSpPr>
          <p:spPr bwMode="auto">
            <a:xfrm>
              <a:off x="4639" y="2578"/>
              <a:ext cx="89" cy="1257"/>
            </a:xfrm>
            <a:prstGeom prst="rect">
              <a:avLst/>
            </a:prstGeom>
            <a:solidFill>
              <a:srgbClr val="CCFF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0" name="Rectangle 36"/>
            <p:cNvSpPr>
              <a:spLocks noChangeArrowheads="1"/>
            </p:cNvSpPr>
            <p:nvPr/>
          </p:nvSpPr>
          <p:spPr bwMode="auto">
            <a:xfrm>
              <a:off x="4862" y="2504"/>
              <a:ext cx="89" cy="1331"/>
            </a:xfrm>
            <a:prstGeom prst="rect">
              <a:avLst/>
            </a:prstGeom>
            <a:solidFill>
              <a:srgbClr val="FFFF99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1" name="Rectangle 37"/>
            <p:cNvSpPr>
              <a:spLocks noChangeArrowheads="1"/>
            </p:cNvSpPr>
            <p:nvPr/>
          </p:nvSpPr>
          <p:spPr bwMode="auto">
            <a:xfrm>
              <a:off x="5085" y="2276"/>
              <a:ext cx="98" cy="1559"/>
            </a:xfrm>
            <a:prstGeom prst="rect">
              <a:avLst/>
            </a:prstGeom>
            <a:solidFill>
              <a:srgbClr val="99CC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2" name="Rectangle 38"/>
            <p:cNvSpPr>
              <a:spLocks noChangeArrowheads="1"/>
            </p:cNvSpPr>
            <p:nvPr/>
          </p:nvSpPr>
          <p:spPr bwMode="auto">
            <a:xfrm>
              <a:off x="5317" y="2196"/>
              <a:ext cx="89" cy="1639"/>
            </a:xfrm>
            <a:prstGeom prst="rect">
              <a:avLst/>
            </a:prstGeom>
            <a:solidFill>
              <a:srgbClr val="FF99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3" name="Rectangle 39"/>
            <p:cNvSpPr>
              <a:spLocks noChangeArrowheads="1"/>
            </p:cNvSpPr>
            <p:nvPr/>
          </p:nvSpPr>
          <p:spPr bwMode="auto">
            <a:xfrm>
              <a:off x="5540" y="3276"/>
              <a:ext cx="89" cy="559"/>
            </a:xfrm>
            <a:prstGeom prst="rect">
              <a:avLst/>
            </a:prstGeom>
            <a:solidFill>
              <a:srgbClr val="CC99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4" name="Line 40"/>
            <p:cNvSpPr>
              <a:spLocks noChangeShapeType="1"/>
            </p:cNvSpPr>
            <p:nvPr/>
          </p:nvSpPr>
          <p:spPr bwMode="auto">
            <a:xfrm>
              <a:off x="529" y="2085"/>
              <a:ext cx="1" cy="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5" name="Line 41"/>
            <p:cNvSpPr>
              <a:spLocks noChangeShapeType="1"/>
            </p:cNvSpPr>
            <p:nvPr/>
          </p:nvSpPr>
          <p:spPr bwMode="auto">
            <a:xfrm>
              <a:off x="511" y="383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6" name="Line 42"/>
            <p:cNvSpPr>
              <a:spLocks noChangeShapeType="1"/>
            </p:cNvSpPr>
            <p:nvPr/>
          </p:nvSpPr>
          <p:spPr bwMode="auto">
            <a:xfrm>
              <a:off x="511" y="364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7" name="Line 43"/>
            <p:cNvSpPr>
              <a:spLocks noChangeShapeType="1"/>
            </p:cNvSpPr>
            <p:nvPr/>
          </p:nvSpPr>
          <p:spPr bwMode="auto">
            <a:xfrm>
              <a:off x="511" y="344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8" name="Line 44"/>
            <p:cNvSpPr>
              <a:spLocks noChangeShapeType="1"/>
            </p:cNvSpPr>
            <p:nvPr/>
          </p:nvSpPr>
          <p:spPr bwMode="auto">
            <a:xfrm>
              <a:off x="511" y="325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9" name="Line 45"/>
            <p:cNvSpPr>
              <a:spLocks noChangeShapeType="1"/>
            </p:cNvSpPr>
            <p:nvPr/>
          </p:nvSpPr>
          <p:spPr bwMode="auto">
            <a:xfrm>
              <a:off x="511" y="305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0" name="Line 46"/>
            <p:cNvSpPr>
              <a:spLocks noChangeShapeType="1"/>
            </p:cNvSpPr>
            <p:nvPr/>
          </p:nvSpPr>
          <p:spPr bwMode="auto">
            <a:xfrm>
              <a:off x="511" y="286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1" name="Line 47"/>
            <p:cNvSpPr>
              <a:spLocks noChangeShapeType="1"/>
            </p:cNvSpPr>
            <p:nvPr/>
          </p:nvSpPr>
          <p:spPr bwMode="auto">
            <a:xfrm>
              <a:off x="511" y="266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2" name="Line 48"/>
            <p:cNvSpPr>
              <a:spLocks noChangeShapeType="1"/>
            </p:cNvSpPr>
            <p:nvPr/>
          </p:nvSpPr>
          <p:spPr bwMode="auto">
            <a:xfrm>
              <a:off x="511" y="247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3" name="Line 49"/>
            <p:cNvSpPr>
              <a:spLocks noChangeShapeType="1"/>
            </p:cNvSpPr>
            <p:nvPr/>
          </p:nvSpPr>
          <p:spPr bwMode="auto">
            <a:xfrm>
              <a:off x="511" y="227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4" name="Line 50"/>
            <p:cNvSpPr>
              <a:spLocks noChangeShapeType="1"/>
            </p:cNvSpPr>
            <p:nvPr/>
          </p:nvSpPr>
          <p:spPr bwMode="auto">
            <a:xfrm>
              <a:off x="511" y="208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5" name="Line 51"/>
            <p:cNvSpPr>
              <a:spLocks noChangeShapeType="1"/>
            </p:cNvSpPr>
            <p:nvPr/>
          </p:nvSpPr>
          <p:spPr bwMode="auto">
            <a:xfrm>
              <a:off x="529" y="383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6" name="Line 52"/>
            <p:cNvSpPr>
              <a:spLocks noChangeShapeType="1"/>
            </p:cNvSpPr>
            <p:nvPr/>
          </p:nvSpPr>
          <p:spPr bwMode="auto">
            <a:xfrm flipV="1">
              <a:off x="529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7" name="Line 53"/>
            <p:cNvSpPr>
              <a:spLocks noChangeShapeType="1"/>
            </p:cNvSpPr>
            <p:nvPr/>
          </p:nvSpPr>
          <p:spPr bwMode="auto">
            <a:xfrm flipV="1">
              <a:off x="751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8" name="Line 54"/>
            <p:cNvSpPr>
              <a:spLocks noChangeShapeType="1"/>
            </p:cNvSpPr>
            <p:nvPr/>
          </p:nvSpPr>
          <p:spPr bwMode="auto">
            <a:xfrm flipV="1">
              <a:off x="974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9" name="Line 55"/>
            <p:cNvSpPr>
              <a:spLocks noChangeShapeType="1"/>
            </p:cNvSpPr>
            <p:nvPr/>
          </p:nvSpPr>
          <p:spPr bwMode="auto">
            <a:xfrm flipV="1">
              <a:off x="1206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0" name="Line 56"/>
            <p:cNvSpPr>
              <a:spLocks noChangeShapeType="1"/>
            </p:cNvSpPr>
            <p:nvPr/>
          </p:nvSpPr>
          <p:spPr bwMode="auto">
            <a:xfrm flipV="1">
              <a:off x="1429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1" name="Line 57"/>
            <p:cNvSpPr>
              <a:spLocks noChangeShapeType="1"/>
            </p:cNvSpPr>
            <p:nvPr/>
          </p:nvSpPr>
          <p:spPr bwMode="auto">
            <a:xfrm flipV="1">
              <a:off x="1652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2" name="Line 58"/>
            <p:cNvSpPr>
              <a:spLocks noChangeShapeType="1"/>
            </p:cNvSpPr>
            <p:nvPr/>
          </p:nvSpPr>
          <p:spPr bwMode="auto">
            <a:xfrm flipV="1">
              <a:off x="1875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3" name="Line 59"/>
            <p:cNvSpPr>
              <a:spLocks noChangeShapeType="1"/>
            </p:cNvSpPr>
            <p:nvPr/>
          </p:nvSpPr>
          <p:spPr bwMode="auto">
            <a:xfrm flipV="1">
              <a:off x="2107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4" name="Line 60"/>
            <p:cNvSpPr>
              <a:spLocks noChangeShapeType="1"/>
            </p:cNvSpPr>
            <p:nvPr/>
          </p:nvSpPr>
          <p:spPr bwMode="auto">
            <a:xfrm flipV="1">
              <a:off x="233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5" name="Line 61"/>
            <p:cNvSpPr>
              <a:spLocks noChangeShapeType="1"/>
            </p:cNvSpPr>
            <p:nvPr/>
          </p:nvSpPr>
          <p:spPr bwMode="auto">
            <a:xfrm flipV="1">
              <a:off x="2553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6" name="Line 62"/>
            <p:cNvSpPr>
              <a:spLocks noChangeShapeType="1"/>
            </p:cNvSpPr>
            <p:nvPr/>
          </p:nvSpPr>
          <p:spPr bwMode="auto">
            <a:xfrm flipV="1">
              <a:off x="2776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7" name="Line 63"/>
            <p:cNvSpPr>
              <a:spLocks noChangeShapeType="1"/>
            </p:cNvSpPr>
            <p:nvPr/>
          </p:nvSpPr>
          <p:spPr bwMode="auto">
            <a:xfrm flipV="1">
              <a:off x="2998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8" name="Line 64"/>
            <p:cNvSpPr>
              <a:spLocks noChangeShapeType="1"/>
            </p:cNvSpPr>
            <p:nvPr/>
          </p:nvSpPr>
          <p:spPr bwMode="auto">
            <a:xfrm flipV="1">
              <a:off x="323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9" name="Line 65"/>
            <p:cNvSpPr>
              <a:spLocks noChangeShapeType="1"/>
            </p:cNvSpPr>
            <p:nvPr/>
          </p:nvSpPr>
          <p:spPr bwMode="auto">
            <a:xfrm flipV="1">
              <a:off x="3453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0" name="Line 66"/>
            <p:cNvSpPr>
              <a:spLocks noChangeShapeType="1"/>
            </p:cNvSpPr>
            <p:nvPr/>
          </p:nvSpPr>
          <p:spPr bwMode="auto">
            <a:xfrm flipV="1">
              <a:off x="3676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1" name="Line 67"/>
            <p:cNvSpPr>
              <a:spLocks noChangeShapeType="1"/>
            </p:cNvSpPr>
            <p:nvPr/>
          </p:nvSpPr>
          <p:spPr bwMode="auto">
            <a:xfrm flipV="1">
              <a:off x="3899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2" name="Line 68"/>
            <p:cNvSpPr>
              <a:spLocks noChangeShapeType="1"/>
            </p:cNvSpPr>
            <p:nvPr/>
          </p:nvSpPr>
          <p:spPr bwMode="auto">
            <a:xfrm flipV="1">
              <a:off x="4122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3" name="Line 69"/>
            <p:cNvSpPr>
              <a:spLocks noChangeShapeType="1"/>
            </p:cNvSpPr>
            <p:nvPr/>
          </p:nvSpPr>
          <p:spPr bwMode="auto">
            <a:xfrm flipV="1">
              <a:off x="4354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4" name="Line 70"/>
            <p:cNvSpPr>
              <a:spLocks noChangeShapeType="1"/>
            </p:cNvSpPr>
            <p:nvPr/>
          </p:nvSpPr>
          <p:spPr bwMode="auto">
            <a:xfrm flipV="1">
              <a:off x="4577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5" name="Line 71"/>
            <p:cNvSpPr>
              <a:spLocks noChangeShapeType="1"/>
            </p:cNvSpPr>
            <p:nvPr/>
          </p:nvSpPr>
          <p:spPr bwMode="auto">
            <a:xfrm flipV="1">
              <a:off x="480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6" name="Line 72"/>
            <p:cNvSpPr>
              <a:spLocks noChangeShapeType="1"/>
            </p:cNvSpPr>
            <p:nvPr/>
          </p:nvSpPr>
          <p:spPr bwMode="auto">
            <a:xfrm flipV="1">
              <a:off x="5023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7" name="Line 73"/>
            <p:cNvSpPr>
              <a:spLocks noChangeShapeType="1"/>
            </p:cNvSpPr>
            <p:nvPr/>
          </p:nvSpPr>
          <p:spPr bwMode="auto">
            <a:xfrm flipV="1">
              <a:off x="5254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8" name="Line 74"/>
            <p:cNvSpPr>
              <a:spLocks noChangeShapeType="1"/>
            </p:cNvSpPr>
            <p:nvPr/>
          </p:nvSpPr>
          <p:spPr bwMode="auto">
            <a:xfrm flipV="1">
              <a:off x="5477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9" name="Line 75"/>
            <p:cNvSpPr>
              <a:spLocks noChangeShapeType="1"/>
            </p:cNvSpPr>
            <p:nvPr/>
          </p:nvSpPr>
          <p:spPr bwMode="auto">
            <a:xfrm flipV="1">
              <a:off x="570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61" name="Rectangle 77"/>
            <p:cNvSpPr>
              <a:spLocks noChangeArrowheads="1"/>
            </p:cNvSpPr>
            <p:nvPr/>
          </p:nvSpPr>
          <p:spPr bwMode="auto">
            <a:xfrm>
              <a:off x="582" y="351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525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2" name="Rectangle 78"/>
            <p:cNvSpPr>
              <a:spLocks noChangeArrowheads="1"/>
            </p:cNvSpPr>
            <p:nvPr/>
          </p:nvSpPr>
          <p:spPr bwMode="auto">
            <a:xfrm>
              <a:off x="805" y="349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578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3" name="Rectangle 79"/>
            <p:cNvSpPr>
              <a:spLocks noChangeArrowheads="1"/>
            </p:cNvSpPr>
            <p:nvPr/>
          </p:nvSpPr>
          <p:spPr bwMode="auto">
            <a:xfrm>
              <a:off x="1019" y="3423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784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4" name="Rectangle 80"/>
            <p:cNvSpPr>
              <a:spLocks noChangeArrowheads="1"/>
            </p:cNvSpPr>
            <p:nvPr/>
          </p:nvSpPr>
          <p:spPr bwMode="auto">
            <a:xfrm>
              <a:off x="1251" y="3401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835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5" name="Rectangle 81"/>
            <p:cNvSpPr>
              <a:spLocks noChangeArrowheads="1"/>
            </p:cNvSpPr>
            <p:nvPr/>
          </p:nvSpPr>
          <p:spPr bwMode="auto">
            <a:xfrm>
              <a:off x="1474" y="3386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864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6" name="Rectangle 82"/>
            <p:cNvSpPr>
              <a:spLocks noChangeArrowheads="1"/>
            </p:cNvSpPr>
            <p:nvPr/>
          </p:nvSpPr>
          <p:spPr bwMode="auto">
            <a:xfrm>
              <a:off x="1697" y="3342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982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7" name="Rectangle 83"/>
            <p:cNvSpPr>
              <a:spLocks noChangeArrowheads="1"/>
            </p:cNvSpPr>
            <p:nvPr/>
          </p:nvSpPr>
          <p:spPr bwMode="auto">
            <a:xfrm>
              <a:off x="1902" y="332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1,016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8" name="Rectangle 84"/>
            <p:cNvSpPr>
              <a:spLocks noChangeArrowheads="1"/>
            </p:cNvSpPr>
            <p:nvPr/>
          </p:nvSpPr>
          <p:spPr bwMode="auto">
            <a:xfrm>
              <a:off x="2125" y="332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1,024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9" name="Rectangle 85"/>
            <p:cNvSpPr>
              <a:spLocks noChangeArrowheads="1"/>
            </p:cNvSpPr>
            <p:nvPr/>
          </p:nvSpPr>
          <p:spPr bwMode="auto">
            <a:xfrm>
              <a:off x="2365" y="326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1,170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0" name="Rectangle 86"/>
            <p:cNvSpPr>
              <a:spLocks noChangeArrowheads="1"/>
            </p:cNvSpPr>
            <p:nvPr/>
          </p:nvSpPr>
          <p:spPr bwMode="auto">
            <a:xfrm>
              <a:off x="2579" y="318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1,376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1" name="Rectangle 87"/>
            <p:cNvSpPr>
              <a:spLocks noChangeArrowheads="1"/>
            </p:cNvSpPr>
            <p:nvPr/>
          </p:nvSpPr>
          <p:spPr bwMode="auto">
            <a:xfrm>
              <a:off x="2793" y="318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1,384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2" name="Rectangle 88"/>
            <p:cNvSpPr>
              <a:spLocks noChangeArrowheads="1"/>
            </p:cNvSpPr>
            <p:nvPr/>
          </p:nvSpPr>
          <p:spPr bwMode="auto">
            <a:xfrm>
              <a:off x="3025" y="3100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1,607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3" name="Rectangle 89"/>
            <p:cNvSpPr>
              <a:spLocks noChangeArrowheads="1"/>
            </p:cNvSpPr>
            <p:nvPr/>
          </p:nvSpPr>
          <p:spPr bwMode="auto">
            <a:xfrm>
              <a:off x="3257" y="3041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1,750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4" name="Rectangle 90"/>
            <p:cNvSpPr>
              <a:spLocks noChangeArrowheads="1"/>
            </p:cNvSpPr>
            <p:nvPr/>
          </p:nvSpPr>
          <p:spPr bwMode="auto">
            <a:xfrm>
              <a:off x="3480" y="296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1,941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5" name="Rectangle 91"/>
            <p:cNvSpPr>
              <a:spLocks noChangeArrowheads="1"/>
            </p:cNvSpPr>
            <p:nvPr/>
          </p:nvSpPr>
          <p:spPr bwMode="auto">
            <a:xfrm>
              <a:off x="3712" y="287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2,171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6" name="Rectangle 92"/>
            <p:cNvSpPr>
              <a:spLocks noChangeArrowheads="1"/>
            </p:cNvSpPr>
            <p:nvPr/>
          </p:nvSpPr>
          <p:spPr bwMode="auto">
            <a:xfrm>
              <a:off x="3926" y="287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2,173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7" name="Rectangle 93"/>
            <p:cNvSpPr>
              <a:spLocks noChangeArrowheads="1"/>
            </p:cNvSpPr>
            <p:nvPr/>
          </p:nvSpPr>
          <p:spPr bwMode="auto">
            <a:xfrm>
              <a:off x="4140" y="271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2,587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8" name="Rectangle 94"/>
            <p:cNvSpPr>
              <a:spLocks noChangeArrowheads="1"/>
            </p:cNvSpPr>
            <p:nvPr/>
          </p:nvSpPr>
          <p:spPr bwMode="auto">
            <a:xfrm>
              <a:off x="4363" y="2710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2,600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9" name="Rectangle 95"/>
            <p:cNvSpPr>
              <a:spLocks noChangeArrowheads="1"/>
            </p:cNvSpPr>
            <p:nvPr/>
          </p:nvSpPr>
          <p:spPr bwMode="auto">
            <a:xfrm>
              <a:off x="4586" y="246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3,230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0" name="Rectangle 96"/>
            <p:cNvSpPr>
              <a:spLocks noChangeArrowheads="1"/>
            </p:cNvSpPr>
            <p:nvPr/>
          </p:nvSpPr>
          <p:spPr bwMode="auto">
            <a:xfrm>
              <a:off x="4817" y="2394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3,427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1" name="Rectangle 97"/>
            <p:cNvSpPr>
              <a:spLocks noChangeArrowheads="1"/>
            </p:cNvSpPr>
            <p:nvPr/>
          </p:nvSpPr>
          <p:spPr bwMode="auto">
            <a:xfrm>
              <a:off x="5049" y="2166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4,011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2" name="Rectangle 98"/>
            <p:cNvSpPr>
              <a:spLocks noChangeArrowheads="1"/>
            </p:cNvSpPr>
            <p:nvPr/>
          </p:nvSpPr>
          <p:spPr bwMode="auto">
            <a:xfrm>
              <a:off x="5272" y="2085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4,218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3" name="Rectangle 99"/>
            <p:cNvSpPr>
              <a:spLocks noChangeArrowheads="1"/>
            </p:cNvSpPr>
            <p:nvPr/>
          </p:nvSpPr>
          <p:spPr bwMode="auto">
            <a:xfrm>
              <a:off x="5495" y="3166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1,432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4" name="Rectangle 100"/>
            <p:cNvSpPr>
              <a:spLocks noChangeArrowheads="1"/>
            </p:cNvSpPr>
            <p:nvPr/>
          </p:nvSpPr>
          <p:spPr bwMode="auto">
            <a:xfrm>
              <a:off x="332" y="3798"/>
              <a:ext cx="9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-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5" name="Rectangle 101"/>
            <p:cNvSpPr>
              <a:spLocks noChangeArrowheads="1"/>
            </p:cNvSpPr>
            <p:nvPr/>
          </p:nvSpPr>
          <p:spPr bwMode="auto">
            <a:xfrm>
              <a:off x="323" y="360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6" name="Rectangle 102"/>
            <p:cNvSpPr>
              <a:spLocks noChangeArrowheads="1"/>
            </p:cNvSpPr>
            <p:nvPr/>
          </p:nvSpPr>
          <p:spPr bwMode="auto">
            <a:xfrm>
              <a:off x="270" y="340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7" name="Rectangle 103"/>
            <p:cNvSpPr>
              <a:spLocks noChangeArrowheads="1"/>
            </p:cNvSpPr>
            <p:nvPr/>
          </p:nvSpPr>
          <p:spPr bwMode="auto">
            <a:xfrm>
              <a:off x="279" y="321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8" name="Rectangle 104"/>
            <p:cNvSpPr>
              <a:spLocks noChangeArrowheads="1"/>
            </p:cNvSpPr>
            <p:nvPr/>
          </p:nvSpPr>
          <p:spPr bwMode="auto">
            <a:xfrm>
              <a:off x="252" y="301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9" name="Rectangle 105"/>
            <p:cNvSpPr>
              <a:spLocks noChangeArrowheads="1"/>
            </p:cNvSpPr>
            <p:nvPr/>
          </p:nvSpPr>
          <p:spPr bwMode="auto">
            <a:xfrm>
              <a:off x="261" y="282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0" name="Rectangle 106"/>
            <p:cNvSpPr>
              <a:spLocks noChangeArrowheads="1"/>
            </p:cNvSpPr>
            <p:nvPr/>
          </p:nvSpPr>
          <p:spPr bwMode="auto">
            <a:xfrm>
              <a:off x="252" y="262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1" name="Rectangle 107"/>
            <p:cNvSpPr>
              <a:spLocks noChangeArrowheads="1"/>
            </p:cNvSpPr>
            <p:nvPr/>
          </p:nvSpPr>
          <p:spPr bwMode="auto">
            <a:xfrm>
              <a:off x="261" y="243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2" name="Rectangle 108"/>
            <p:cNvSpPr>
              <a:spLocks noChangeArrowheads="1"/>
            </p:cNvSpPr>
            <p:nvPr/>
          </p:nvSpPr>
          <p:spPr bwMode="auto">
            <a:xfrm>
              <a:off x="252" y="2240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3" name="Rectangle 109"/>
            <p:cNvSpPr>
              <a:spLocks noChangeArrowheads="1"/>
            </p:cNvSpPr>
            <p:nvPr/>
          </p:nvSpPr>
          <p:spPr bwMode="auto">
            <a:xfrm>
              <a:off x="261" y="204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3294" name="Picture 1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0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5" name="Picture 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0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6" name="Picture 1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3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7" name="Picture 1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3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8" name="Picture 1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9" name="Picture 11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0" name="Picture 11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69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1" name="Picture 11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269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2" name="Picture 118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492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3" name="Picture 11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492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4" name="Picture 12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23" y="3879"/>
              <a:ext cx="9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5" name="Picture 12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723" y="3879"/>
              <a:ext cx="9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6" name="Picture 12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9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7" name="Picture 12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9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8" name="Picture 124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69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9" name="Picture 125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169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0" name="Picture 126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392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1" name="Picture 127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392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2" name="Picture 128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624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3" name="Picture 129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624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4" name="Picture 130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2847" y="3879"/>
              <a:ext cx="8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5" name="Picture 131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847" y="3879"/>
              <a:ext cx="8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6" name="Picture 132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070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7" name="Picture 133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070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8" name="Picture 134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32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9" name="Picture 135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32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0" name="Picture 136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3516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1" name="Picture 137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3516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2" name="Picture 138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3747" y="3879"/>
              <a:ext cx="90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3" name="Picture 139"/>
            <p:cNvPicPr>
              <a:picLocks noChangeAspect="1"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3747" y="3879"/>
              <a:ext cx="90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4" name="Picture 140"/>
            <p:cNvPicPr>
              <a:picLocks noChangeAspect="1" noChangeArrowheads="1"/>
            </p:cNvPicPr>
            <p:nvPr/>
          </p:nvPicPr>
          <p:blipFill>
            <a:blip r:embed="rId32" cstate="print"/>
            <a:srcRect/>
            <a:stretch>
              <a:fillRect/>
            </a:stretch>
          </p:blipFill>
          <p:spPr bwMode="auto">
            <a:xfrm>
              <a:off x="3970" y="3879"/>
              <a:ext cx="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5" name="Picture 141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3970" y="3879"/>
              <a:ext cx="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6" name="Picture 142"/>
            <p:cNvPicPr>
              <a:picLocks noChangeAspect="1" noChangeArrowheads="1"/>
            </p:cNvPicPr>
            <p:nvPr/>
          </p:nvPicPr>
          <p:blipFill>
            <a:blip r:embed="rId34" cstate="print"/>
            <a:srcRect/>
            <a:stretch>
              <a:fillRect/>
            </a:stretch>
          </p:blipFill>
          <p:spPr bwMode="auto">
            <a:xfrm>
              <a:off x="41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7" name="Picture 143"/>
            <p:cNvPicPr>
              <a:picLocks noChangeAspect="1" noChangeArrowheads="1"/>
            </p:cNvPicPr>
            <p:nvPr/>
          </p:nvPicPr>
          <p:blipFill>
            <a:blip r:embed="rId35" cstate="print"/>
            <a:srcRect/>
            <a:stretch>
              <a:fillRect/>
            </a:stretch>
          </p:blipFill>
          <p:spPr bwMode="auto">
            <a:xfrm>
              <a:off x="41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8" name="Picture 144"/>
            <p:cNvPicPr>
              <a:picLocks noChangeAspect="1"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441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9" name="Picture 145"/>
            <p:cNvPicPr>
              <a:picLocks noChangeAspect="1" noChangeArrowheads="1"/>
            </p:cNvPicPr>
            <p:nvPr/>
          </p:nvPicPr>
          <p:blipFill>
            <a:blip r:embed="rId37" cstate="print"/>
            <a:srcRect/>
            <a:stretch>
              <a:fillRect/>
            </a:stretch>
          </p:blipFill>
          <p:spPr bwMode="auto">
            <a:xfrm>
              <a:off x="441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0" name="Picture 146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4648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1" name="Picture 147"/>
            <p:cNvPicPr>
              <a:picLocks noChangeAspect="1" noChangeArrowheads="1"/>
            </p:cNvPicPr>
            <p:nvPr/>
          </p:nvPicPr>
          <p:blipFill>
            <a:blip r:embed="rId39" cstate="print"/>
            <a:srcRect/>
            <a:stretch>
              <a:fillRect/>
            </a:stretch>
          </p:blipFill>
          <p:spPr bwMode="auto">
            <a:xfrm>
              <a:off x="4648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2" name="Picture 148"/>
            <p:cNvPicPr>
              <a:picLocks noChangeAspect="1" noChangeArrowheads="1"/>
            </p:cNvPicPr>
            <p:nvPr/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4871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3" name="Picture 149"/>
            <p:cNvPicPr>
              <a:picLocks noChangeAspect="1"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4871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4" name="Picture 150"/>
            <p:cNvPicPr>
              <a:picLocks noChangeAspect="1" noChangeArrowheads="1"/>
            </p:cNvPicPr>
            <p:nvPr/>
          </p:nvPicPr>
          <p:blipFill>
            <a:blip r:embed="rId42" cstate="print"/>
            <a:srcRect/>
            <a:stretch>
              <a:fillRect/>
            </a:stretch>
          </p:blipFill>
          <p:spPr bwMode="auto">
            <a:xfrm>
              <a:off x="5094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5" name="Picture 151"/>
            <p:cNvPicPr>
              <a:picLocks noChangeAspect="1"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5094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6" name="Picture 152"/>
            <p:cNvPicPr>
              <a:picLocks noChangeAspect="1" noChangeArrowheads="1"/>
            </p:cNvPicPr>
            <p:nvPr/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5317" y="3879"/>
              <a:ext cx="89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7" name="Picture 153"/>
            <p:cNvPicPr>
              <a:picLocks noChangeAspect="1"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5317" y="3879"/>
              <a:ext cx="89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8" name="Picture 154"/>
            <p:cNvPicPr>
              <a:picLocks noChangeAspect="1" noChangeArrowheads="1"/>
            </p:cNvPicPr>
            <p:nvPr/>
          </p:nvPicPr>
          <p:blipFill>
            <a:blip r:embed="rId46" cstate="print"/>
            <a:srcRect/>
            <a:stretch>
              <a:fillRect/>
            </a:stretch>
          </p:blipFill>
          <p:spPr bwMode="auto">
            <a:xfrm>
              <a:off x="5540" y="3879"/>
              <a:ext cx="89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9" name="Picture 155"/>
            <p:cNvPicPr>
              <a:picLocks noChangeAspect="1" noChangeArrowheads="1"/>
            </p:cNvPicPr>
            <p:nvPr/>
          </p:nvPicPr>
          <p:blipFill>
            <a:blip r:embed="rId47" cstate="print"/>
            <a:srcRect/>
            <a:stretch>
              <a:fillRect/>
            </a:stretch>
          </p:blipFill>
          <p:spPr bwMode="auto">
            <a:xfrm>
              <a:off x="5540" y="3879"/>
              <a:ext cx="89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340" name="Rectangle 156"/>
            <p:cNvSpPr>
              <a:spLocks noChangeArrowheads="1"/>
            </p:cNvSpPr>
            <p:nvPr/>
          </p:nvSpPr>
          <p:spPr bwMode="auto">
            <a:xfrm>
              <a:off x="2820" y="4107"/>
              <a:ext cx="80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Hospital Code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3341" name="Picture 157"/>
            <p:cNvPicPr>
              <a:picLocks noChangeAspect="1" noChangeArrowheads="1"/>
            </p:cNvPicPr>
            <p:nvPr/>
          </p:nvPicPr>
          <p:blipFill>
            <a:blip r:embed="rId48" cstate="print"/>
            <a:srcRect/>
            <a:stretch>
              <a:fillRect/>
            </a:stretch>
          </p:blipFill>
          <p:spPr bwMode="auto">
            <a:xfrm>
              <a:off x="101" y="2600"/>
              <a:ext cx="89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42" name="Picture 158"/>
            <p:cNvPicPr>
              <a:picLocks noChangeAspect="1" noChangeArrowheads="1"/>
            </p:cNvPicPr>
            <p:nvPr/>
          </p:nvPicPr>
          <p:blipFill>
            <a:blip r:embed="rId49" cstate="print"/>
            <a:srcRect/>
            <a:stretch>
              <a:fillRect/>
            </a:stretch>
          </p:blipFill>
          <p:spPr bwMode="auto">
            <a:xfrm>
              <a:off x="1063" y="2130"/>
              <a:ext cx="89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343" name="Rectangle 159"/>
            <p:cNvSpPr>
              <a:spLocks noChangeArrowheads="1"/>
            </p:cNvSpPr>
            <p:nvPr/>
          </p:nvSpPr>
          <p:spPr bwMode="auto">
            <a:xfrm>
              <a:off x="-15" y="1696"/>
              <a:ext cx="5795" cy="2587"/>
            </a:xfrm>
            <a:prstGeom prst="rect">
              <a:avLst/>
            </a:prstGeom>
            <a:noFill/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63" name="Textfeld 162"/>
          <p:cNvSpPr txBox="1"/>
          <p:nvPr/>
        </p:nvSpPr>
        <p:spPr>
          <a:xfrm>
            <a:off x="235358" y="2078722"/>
            <a:ext cx="461665" cy="4009938"/>
          </a:xfrm>
          <a:prstGeom prst="rect">
            <a:avLst/>
          </a:prstGeom>
          <a:solidFill>
            <a:srgbClr val="FFFFCC"/>
          </a:solidFill>
        </p:spPr>
        <p:txBody>
          <a:bodyPr vert="vert270"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Cost per Out-patient Visit [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Ksh</a:t>
            </a:r>
            <a:r>
              <a:rPr lang="en-US" sz="1800" dirty="0">
                <a:solidFill>
                  <a:srgbClr val="000000"/>
                </a:solidFill>
                <a:effectLst/>
              </a:rPr>
              <a:t>]</a:t>
            </a:r>
          </a:p>
        </p:txBody>
      </p:sp>
      <p:sp>
        <p:nvSpPr>
          <p:cNvPr id="164" name="Textfeld 163"/>
          <p:cNvSpPr txBox="1"/>
          <p:nvPr/>
        </p:nvSpPr>
        <p:spPr>
          <a:xfrm>
            <a:off x="3489820" y="6351865"/>
            <a:ext cx="2885813" cy="369332"/>
          </a:xfrm>
          <a:prstGeom prst="rect">
            <a:avLst/>
          </a:prstGeom>
          <a:solidFill>
            <a:srgbClr val="FFFFCC"/>
          </a:solidFill>
        </p:spPr>
        <p:txBody>
          <a:bodyPr vert="horz" wrap="square" rtlCol="0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</a:rPr>
              <a:t>Hospital Code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47"/>
    </mc:Choice>
    <mc:Fallback xmlns="">
      <p:transition spd="slow" advTm="6344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Quality in Structure </a:t>
            </a:r>
            <a:br>
              <a:rPr lang="en-US" dirty="0"/>
            </a:br>
            <a:r>
              <a:rPr lang="en-US" sz="2200" dirty="0"/>
              <a:t>(</a:t>
            </a:r>
            <a:r>
              <a:rPr lang="en-US" sz="2000" dirty="0"/>
              <a:t>Cost per outpatient visit in a private hospital, Kenya 2005)</a:t>
            </a:r>
            <a:endParaRPr lang="en-US" sz="18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73532" y="1638301"/>
            <a:ext cx="9034972" cy="5219700"/>
            <a:chOff x="-60" y="1659"/>
            <a:chExt cx="5894" cy="2661"/>
          </a:xfrm>
        </p:grpSpPr>
        <p:sp>
          <p:nvSpPr>
            <p:cNvPr id="93187" name="AutoShape 3"/>
            <p:cNvSpPr>
              <a:spLocks noChangeAspect="1" noChangeArrowheads="1" noTextEdit="1"/>
            </p:cNvSpPr>
            <p:nvPr/>
          </p:nvSpPr>
          <p:spPr bwMode="auto">
            <a:xfrm>
              <a:off x="-60" y="1659"/>
              <a:ext cx="5894" cy="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89" name="Rectangle 5"/>
            <p:cNvSpPr>
              <a:spLocks noChangeArrowheads="1"/>
            </p:cNvSpPr>
            <p:nvPr/>
          </p:nvSpPr>
          <p:spPr bwMode="auto">
            <a:xfrm>
              <a:off x="-15" y="1696"/>
              <a:ext cx="5795" cy="2587"/>
            </a:xfrm>
            <a:prstGeom prst="rect">
              <a:avLst/>
            </a:prstGeom>
            <a:solidFill>
              <a:srgbClr val="FFFF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529" y="2085"/>
              <a:ext cx="5171" cy="1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>
              <a:off x="529" y="3644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2" name="Line 8"/>
            <p:cNvSpPr>
              <a:spLocks noChangeShapeType="1"/>
            </p:cNvSpPr>
            <p:nvPr/>
          </p:nvSpPr>
          <p:spPr bwMode="auto">
            <a:xfrm>
              <a:off x="529" y="344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3" name="Line 9"/>
            <p:cNvSpPr>
              <a:spLocks noChangeShapeType="1"/>
            </p:cNvSpPr>
            <p:nvPr/>
          </p:nvSpPr>
          <p:spPr bwMode="auto">
            <a:xfrm>
              <a:off x="529" y="3254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4" name="Line 10"/>
            <p:cNvSpPr>
              <a:spLocks noChangeShapeType="1"/>
            </p:cNvSpPr>
            <p:nvPr/>
          </p:nvSpPr>
          <p:spPr bwMode="auto">
            <a:xfrm>
              <a:off x="529" y="3056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>
              <a:off x="529" y="286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>
              <a:off x="529" y="2666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7" name="Line 13"/>
            <p:cNvSpPr>
              <a:spLocks noChangeShapeType="1"/>
            </p:cNvSpPr>
            <p:nvPr/>
          </p:nvSpPr>
          <p:spPr bwMode="auto">
            <a:xfrm>
              <a:off x="529" y="247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>
              <a:off x="529" y="2276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199" name="Line 15"/>
            <p:cNvSpPr>
              <a:spLocks noChangeShapeType="1"/>
            </p:cNvSpPr>
            <p:nvPr/>
          </p:nvSpPr>
          <p:spPr bwMode="auto">
            <a:xfrm>
              <a:off x="529" y="208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0" name="Rectangle 16"/>
            <p:cNvSpPr>
              <a:spLocks noChangeArrowheads="1"/>
            </p:cNvSpPr>
            <p:nvPr/>
          </p:nvSpPr>
          <p:spPr bwMode="auto">
            <a:xfrm>
              <a:off x="529" y="2085"/>
              <a:ext cx="5171" cy="1750"/>
            </a:xfrm>
            <a:prstGeom prst="rect">
              <a:avLst/>
            </a:prstGeom>
            <a:noFill/>
            <a:ln w="9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1" name="Rectangle 17"/>
            <p:cNvSpPr>
              <a:spLocks noChangeArrowheads="1"/>
            </p:cNvSpPr>
            <p:nvPr/>
          </p:nvSpPr>
          <p:spPr bwMode="auto">
            <a:xfrm>
              <a:off x="591" y="3629"/>
              <a:ext cx="89" cy="206"/>
            </a:xfrm>
            <a:prstGeom prst="rect">
              <a:avLst/>
            </a:prstGeom>
            <a:solidFill>
              <a:srgbClr val="9999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2" name="Rectangle 18"/>
            <p:cNvSpPr>
              <a:spLocks noChangeArrowheads="1"/>
            </p:cNvSpPr>
            <p:nvPr/>
          </p:nvSpPr>
          <p:spPr bwMode="auto">
            <a:xfrm>
              <a:off x="814" y="3607"/>
              <a:ext cx="89" cy="228"/>
            </a:xfrm>
            <a:prstGeom prst="rect">
              <a:avLst/>
            </a:prstGeom>
            <a:solidFill>
              <a:srgbClr val="993366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3" name="Rectangle 19"/>
            <p:cNvSpPr>
              <a:spLocks noChangeArrowheads="1"/>
            </p:cNvSpPr>
            <p:nvPr/>
          </p:nvSpPr>
          <p:spPr bwMode="auto">
            <a:xfrm>
              <a:off x="1037" y="3533"/>
              <a:ext cx="98" cy="302"/>
            </a:xfrm>
            <a:prstGeom prst="rect">
              <a:avLst/>
            </a:prstGeom>
            <a:solidFill>
              <a:srgbClr val="FFFF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4" name="Rectangle 20"/>
            <p:cNvSpPr>
              <a:spLocks noChangeArrowheads="1"/>
            </p:cNvSpPr>
            <p:nvPr/>
          </p:nvSpPr>
          <p:spPr bwMode="auto">
            <a:xfrm>
              <a:off x="1269" y="3511"/>
              <a:ext cx="89" cy="324"/>
            </a:xfrm>
            <a:prstGeom prst="rect">
              <a:avLst/>
            </a:prstGeom>
            <a:solidFill>
              <a:srgbClr val="CCFF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5" name="Rectangle 21"/>
            <p:cNvSpPr>
              <a:spLocks noChangeArrowheads="1"/>
            </p:cNvSpPr>
            <p:nvPr/>
          </p:nvSpPr>
          <p:spPr bwMode="auto">
            <a:xfrm>
              <a:off x="1492" y="3497"/>
              <a:ext cx="89" cy="338"/>
            </a:xfrm>
            <a:prstGeom prst="rect">
              <a:avLst/>
            </a:prstGeom>
            <a:solidFill>
              <a:srgbClr val="660066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6" name="Rectangle 22"/>
            <p:cNvSpPr>
              <a:spLocks noChangeArrowheads="1"/>
            </p:cNvSpPr>
            <p:nvPr/>
          </p:nvSpPr>
          <p:spPr bwMode="auto">
            <a:xfrm>
              <a:off x="1714" y="3453"/>
              <a:ext cx="90" cy="382"/>
            </a:xfrm>
            <a:prstGeom prst="rect">
              <a:avLst/>
            </a:prstGeom>
            <a:solidFill>
              <a:srgbClr val="FF8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7" name="Rectangle 23"/>
            <p:cNvSpPr>
              <a:spLocks noChangeArrowheads="1"/>
            </p:cNvSpPr>
            <p:nvPr/>
          </p:nvSpPr>
          <p:spPr bwMode="auto">
            <a:xfrm>
              <a:off x="1937" y="3438"/>
              <a:ext cx="98" cy="397"/>
            </a:xfrm>
            <a:prstGeom prst="rect">
              <a:avLst/>
            </a:prstGeom>
            <a:solidFill>
              <a:srgbClr val="0066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8" name="Rectangle 24"/>
            <p:cNvSpPr>
              <a:spLocks noChangeArrowheads="1"/>
            </p:cNvSpPr>
            <p:nvPr/>
          </p:nvSpPr>
          <p:spPr bwMode="auto">
            <a:xfrm>
              <a:off x="2169" y="3438"/>
              <a:ext cx="89" cy="397"/>
            </a:xfrm>
            <a:prstGeom prst="rect">
              <a:avLst/>
            </a:prstGeom>
            <a:solidFill>
              <a:srgbClr val="CCCC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09" name="Rectangle 25"/>
            <p:cNvSpPr>
              <a:spLocks noChangeArrowheads="1"/>
            </p:cNvSpPr>
            <p:nvPr/>
          </p:nvSpPr>
          <p:spPr bwMode="auto">
            <a:xfrm>
              <a:off x="2392" y="3379"/>
              <a:ext cx="89" cy="456"/>
            </a:xfrm>
            <a:prstGeom prst="rect">
              <a:avLst/>
            </a:prstGeom>
            <a:solidFill>
              <a:srgbClr val="000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0" name="Rectangle 26"/>
            <p:cNvSpPr>
              <a:spLocks noChangeArrowheads="1"/>
            </p:cNvSpPr>
            <p:nvPr/>
          </p:nvSpPr>
          <p:spPr bwMode="auto">
            <a:xfrm>
              <a:off x="2615" y="3298"/>
              <a:ext cx="89" cy="537"/>
            </a:xfrm>
            <a:prstGeom prst="rect">
              <a:avLst/>
            </a:prstGeom>
            <a:solidFill>
              <a:srgbClr val="FF00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1" name="Rectangle 27"/>
            <p:cNvSpPr>
              <a:spLocks noChangeArrowheads="1"/>
            </p:cNvSpPr>
            <p:nvPr/>
          </p:nvSpPr>
          <p:spPr bwMode="auto">
            <a:xfrm>
              <a:off x="2838" y="3298"/>
              <a:ext cx="89" cy="537"/>
            </a:xfrm>
            <a:prstGeom prst="rect">
              <a:avLst/>
            </a:prstGeom>
            <a:solidFill>
              <a:srgbClr val="FFFF0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2" name="Rectangle 28"/>
            <p:cNvSpPr>
              <a:spLocks noChangeArrowheads="1"/>
            </p:cNvSpPr>
            <p:nvPr/>
          </p:nvSpPr>
          <p:spPr bwMode="auto">
            <a:xfrm>
              <a:off x="3061" y="3210"/>
              <a:ext cx="98" cy="625"/>
            </a:xfrm>
            <a:prstGeom prst="rect">
              <a:avLst/>
            </a:prstGeom>
            <a:solidFill>
              <a:srgbClr val="00FF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3" name="Rectangle 29"/>
            <p:cNvSpPr>
              <a:spLocks noChangeArrowheads="1"/>
            </p:cNvSpPr>
            <p:nvPr/>
          </p:nvSpPr>
          <p:spPr bwMode="auto">
            <a:xfrm>
              <a:off x="3293" y="3151"/>
              <a:ext cx="89" cy="684"/>
            </a:xfrm>
            <a:prstGeom prst="rect">
              <a:avLst/>
            </a:prstGeom>
            <a:solidFill>
              <a:srgbClr val="800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4" name="Rectangle 30"/>
            <p:cNvSpPr>
              <a:spLocks noChangeArrowheads="1"/>
            </p:cNvSpPr>
            <p:nvPr/>
          </p:nvSpPr>
          <p:spPr bwMode="auto">
            <a:xfrm>
              <a:off x="3516" y="3078"/>
              <a:ext cx="89" cy="757"/>
            </a:xfrm>
            <a:prstGeom prst="rect">
              <a:avLst/>
            </a:prstGeom>
            <a:solidFill>
              <a:srgbClr val="80000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5" name="Rectangle 31"/>
            <p:cNvSpPr>
              <a:spLocks noChangeArrowheads="1"/>
            </p:cNvSpPr>
            <p:nvPr/>
          </p:nvSpPr>
          <p:spPr bwMode="auto">
            <a:xfrm>
              <a:off x="3739" y="2989"/>
              <a:ext cx="89" cy="846"/>
            </a:xfrm>
            <a:prstGeom prst="rect">
              <a:avLst/>
            </a:prstGeom>
            <a:solidFill>
              <a:srgbClr val="008080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6" name="Rectangle 32"/>
            <p:cNvSpPr>
              <a:spLocks noChangeArrowheads="1"/>
            </p:cNvSpPr>
            <p:nvPr/>
          </p:nvSpPr>
          <p:spPr bwMode="auto">
            <a:xfrm>
              <a:off x="3961" y="2989"/>
              <a:ext cx="90" cy="846"/>
            </a:xfrm>
            <a:prstGeom prst="rect">
              <a:avLst/>
            </a:prstGeom>
            <a:solidFill>
              <a:srgbClr val="0000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7" name="Rectangle 33"/>
            <p:cNvSpPr>
              <a:spLocks noChangeArrowheads="1"/>
            </p:cNvSpPr>
            <p:nvPr/>
          </p:nvSpPr>
          <p:spPr bwMode="auto">
            <a:xfrm>
              <a:off x="4184" y="2828"/>
              <a:ext cx="98" cy="1007"/>
            </a:xfrm>
            <a:prstGeom prst="rect">
              <a:avLst/>
            </a:prstGeom>
            <a:solidFill>
              <a:srgbClr val="00CC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8" name="Rectangle 34"/>
            <p:cNvSpPr>
              <a:spLocks noChangeArrowheads="1"/>
            </p:cNvSpPr>
            <p:nvPr/>
          </p:nvSpPr>
          <p:spPr bwMode="auto">
            <a:xfrm>
              <a:off x="4416" y="2820"/>
              <a:ext cx="89" cy="1015"/>
            </a:xfrm>
            <a:prstGeom prst="rect">
              <a:avLst/>
            </a:prstGeom>
            <a:solidFill>
              <a:srgbClr val="CCFF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19" name="Rectangle 35"/>
            <p:cNvSpPr>
              <a:spLocks noChangeArrowheads="1"/>
            </p:cNvSpPr>
            <p:nvPr/>
          </p:nvSpPr>
          <p:spPr bwMode="auto">
            <a:xfrm>
              <a:off x="4639" y="2578"/>
              <a:ext cx="89" cy="1257"/>
            </a:xfrm>
            <a:prstGeom prst="rect">
              <a:avLst/>
            </a:prstGeom>
            <a:solidFill>
              <a:srgbClr val="CCFF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0" name="Rectangle 36"/>
            <p:cNvSpPr>
              <a:spLocks noChangeArrowheads="1"/>
            </p:cNvSpPr>
            <p:nvPr/>
          </p:nvSpPr>
          <p:spPr bwMode="auto">
            <a:xfrm>
              <a:off x="4862" y="2504"/>
              <a:ext cx="89" cy="1331"/>
            </a:xfrm>
            <a:prstGeom prst="rect">
              <a:avLst/>
            </a:prstGeom>
            <a:solidFill>
              <a:srgbClr val="FFFF99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1" name="Rectangle 37"/>
            <p:cNvSpPr>
              <a:spLocks noChangeArrowheads="1"/>
            </p:cNvSpPr>
            <p:nvPr/>
          </p:nvSpPr>
          <p:spPr bwMode="auto">
            <a:xfrm>
              <a:off x="5085" y="2276"/>
              <a:ext cx="98" cy="1559"/>
            </a:xfrm>
            <a:prstGeom prst="rect">
              <a:avLst/>
            </a:prstGeom>
            <a:solidFill>
              <a:srgbClr val="99CC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2" name="Rectangle 38"/>
            <p:cNvSpPr>
              <a:spLocks noChangeArrowheads="1"/>
            </p:cNvSpPr>
            <p:nvPr/>
          </p:nvSpPr>
          <p:spPr bwMode="auto">
            <a:xfrm>
              <a:off x="5317" y="2196"/>
              <a:ext cx="89" cy="1639"/>
            </a:xfrm>
            <a:prstGeom prst="rect">
              <a:avLst/>
            </a:prstGeom>
            <a:solidFill>
              <a:srgbClr val="FF99CC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3" name="Rectangle 39"/>
            <p:cNvSpPr>
              <a:spLocks noChangeArrowheads="1"/>
            </p:cNvSpPr>
            <p:nvPr/>
          </p:nvSpPr>
          <p:spPr bwMode="auto">
            <a:xfrm>
              <a:off x="5540" y="3276"/>
              <a:ext cx="89" cy="559"/>
            </a:xfrm>
            <a:prstGeom prst="rect">
              <a:avLst/>
            </a:prstGeom>
            <a:solidFill>
              <a:srgbClr val="CC99FF"/>
            </a:solidFill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4" name="Line 40"/>
            <p:cNvSpPr>
              <a:spLocks noChangeShapeType="1"/>
            </p:cNvSpPr>
            <p:nvPr/>
          </p:nvSpPr>
          <p:spPr bwMode="auto">
            <a:xfrm>
              <a:off x="529" y="2085"/>
              <a:ext cx="1" cy="17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5" name="Line 41"/>
            <p:cNvSpPr>
              <a:spLocks noChangeShapeType="1"/>
            </p:cNvSpPr>
            <p:nvPr/>
          </p:nvSpPr>
          <p:spPr bwMode="auto">
            <a:xfrm>
              <a:off x="511" y="383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6" name="Line 42"/>
            <p:cNvSpPr>
              <a:spLocks noChangeShapeType="1"/>
            </p:cNvSpPr>
            <p:nvPr/>
          </p:nvSpPr>
          <p:spPr bwMode="auto">
            <a:xfrm>
              <a:off x="511" y="364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7" name="Line 43"/>
            <p:cNvSpPr>
              <a:spLocks noChangeShapeType="1"/>
            </p:cNvSpPr>
            <p:nvPr/>
          </p:nvSpPr>
          <p:spPr bwMode="auto">
            <a:xfrm>
              <a:off x="511" y="344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8" name="Line 44"/>
            <p:cNvSpPr>
              <a:spLocks noChangeShapeType="1"/>
            </p:cNvSpPr>
            <p:nvPr/>
          </p:nvSpPr>
          <p:spPr bwMode="auto">
            <a:xfrm>
              <a:off x="511" y="325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29" name="Line 45"/>
            <p:cNvSpPr>
              <a:spLocks noChangeShapeType="1"/>
            </p:cNvSpPr>
            <p:nvPr/>
          </p:nvSpPr>
          <p:spPr bwMode="auto">
            <a:xfrm>
              <a:off x="511" y="305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0" name="Line 46"/>
            <p:cNvSpPr>
              <a:spLocks noChangeShapeType="1"/>
            </p:cNvSpPr>
            <p:nvPr/>
          </p:nvSpPr>
          <p:spPr bwMode="auto">
            <a:xfrm>
              <a:off x="511" y="286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1" name="Line 47"/>
            <p:cNvSpPr>
              <a:spLocks noChangeShapeType="1"/>
            </p:cNvSpPr>
            <p:nvPr/>
          </p:nvSpPr>
          <p:spPr bwMode="auto">
            <a:xfrm>
              <a:off x="511" y="266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2" name="Line 48"/>
            <p:cNvSpPr>
              <a:spLocks noChangeShapeType="1"/>
            </p:cNvSpPr>
            <p:nvPr/>
          </p:nvSpPr>
          <p:spPr bwMode="auto">
            <a:xfrm>
              <a:off x="511" y="247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3" name="Line 49"/>
            <p:cNvSpPr>
              <a:spLocks noChangeShapeType="1"/>
            </p:cNvSpPr>
            <p:nvPr/>
          </p:nvSpPr>
          <p:spPr bwMode="auto">
            <a:xfrm>
              <a:off x="511" y="227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4" name="Line 50"/>
            <p:cNvSpPr>
              <a:spLocks noChangeShapeType="1"/>
            </p:cNvSpPr>
            <p:nvPr/>
          </p:nvSpPr>
          <p:spPr bwMode="auto">
            <a:xfrm>
              <a:off x="511" y="2085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5" name="Line 51"/>
            <p:cNvSpPr>
              <a:spLocks noChangeShapeType="1"/>
            </p:cNvSpPr>
            <p:nvPr/>
          </p:nvSpPr>
          <p:spPr bwMode="auto">
            <a:xfrm>
              <a:off x="529" y="3835"/>
              <a:ext cx="51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6" name="Line 52"/>
            <p:cNvSpPr>
              <a:spLocks noChangeShapeType="1"/>
            </p:cNvSpPr>
            <p:nvPr/>
          </p:nvSpPr>
          <p:spPr bwMode="auto">
            <a:xfrm flipV="1">
              <a:off x="529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7" name="Line 53"/>
            <p:cNvSpPr>
              <a:spLocks noChangeShapeType="1"/>
            </p:cNvSpPr>
            <p:nvPr/>
          </p:nvSpPr>
          <p:spPr bwMode="auto">
            <a:xfrm flipV="1">
              <a:off x="751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8" name="Line 54"/>
            <p:cNvSpPr>
              <a:spLocks noChangeShapeType="1"/>
            </p:cNvSpPr>
            <p:nvPr/>
          </p:nvSpPr>
          <p:spPr bwMode="auto">
            <a:xfrm flipV="1">
              <a:off x="974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39" name="Line 55"/>
            <p:cNvSpPr>
              <a:spLocks noChangeShapeType="1"/>
            </p:cNvSpPr>
            <p:nvPr/>
          </p:nvSpPr>
          <p:spPr bwMode="auto">
            <a:xfrm flipV="1">
              <a:off x="1206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0" name="Line 56"/>
            <p:cNvSpPr>
              <a:spLocks noChangeShapeType="1"/>
            </p:cNvSpPr>
            <p:nvPr/>
          </p:nvSpPr>
          <p:spPr bwMode="auto">
            <a:xfrm flipV="1">
              <a:off x="1429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1" name="Line 57"/>
            <p:cNvSpPr>
              <a:spLocks noChangeShapeType="1"/>
            </p:cNvSpPr>
            <p:nvPr/>
          </p:nvSpPr>
          <p:spPr bwMode="auto">
            <a:xfrm flipV="1">
              <a:off x="1652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2" name="Line 58"/>
            <p:cNvSpPr>
              <a:spLocks noChangeShapeType="1"/>
            </p:cNvSpPr>
            <p:nvPr/>
          </p:nvSpPr>
          <p:spPr bwMode="auto">
            <a:xfrm flipV="1">
              <a:off x="1875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3" name="Line 59"/>
            <p:cNvSpPr>
              <a:spLocks noChangeShapeType="1"/>
            </p:cNvSpPr>
            <p:nvPr/>
          </p:nvSpPr>
          <p:spPr bwMode="auto">
            <a:xfrm flipV="1">
              <a:off x="2107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4" name="Line 60"/>
            <p:cNvSpPr>
              <a:spLocks noChangeShapeType="1"/>
            </p:cNvSpPr>
            <p:nvPr/>
          </p:nvSpPr>
          <p:spPr bwMode="auto">
            <a:xfrm flipV="1">
              <a:off x="233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5" name="Line 61"/>
            <p:cNvSpPr>
              <a:spLocks noChangeShapeType="1"/>
            </p:cNvSpPr>
            <p:nvPr/>
          </p:nvSpPr>
          <p:spPr bwMode="auto">
            <a:xfrm flipV="1">
              <a:off x="2553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6" name="Line 62"/>
            <p:cNvSpPr>
              <a:spLocks noChangeShapeType="1"/>
            </p:cNvSpPr>
            <p:nvPr/>
          </p:nvSpPr>
          <p:spPr bwMode="auto">
            <a:xfrm flipV="1">
              <a:off x="2776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7" name="Line 63"/>
            <p:cNvSpPr>
              <a:spLocks noChangeShapeType="1"/>
            </p:cNvSpPr>
            <p:nvPr/>
          </p:nvSpPr>
          <p:spPr bwMode="auto">
            <a:xfrm flipV="1">
              <a:off x="2998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8" name="Line 64"/>
            <p:cNvSpPr>
              <a:spLocks noChangeShapeType="1"/>
            </p:cNvSpPr>
            <p:nvPr/>
          </p:nvSpPr>
          <p:spPr bwMode="auto">
            <a:xfrm flipV="1">
              <a:off x="323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49" name="Line 65"/>
            <p:cNvSpPr>
              <a:spLocks noChangeShapeType="1"/>
            </p:cNvSpPr>
            <p:nvPr/>
          </p:nvSpPr>
          <p:spPr bwMode="auto">
            <a:xfrm flipV="1">
              <a:off x="3453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0" name="Line 66"/>
            <p:cNvSpPr>
              <a:spLocks noChangeShapeType="1"/>
            </p:cNvSpPr>
            <p:nvPr/>
          </p:nvSpPr>
          <p:spPr bwMode="auto">
            <a:xfrm flipV="1">
              <a:off x="3676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1" name="Line 67"/>
            <p:cNvSpPr>
              <a:spLocks noChangeShapeType="1"/>
            </p:cNvSpPr>
            <p:nvPr/>
          </p:nvSpPr>
          <p:spPr bwMode="auto">
            <a:xfrm flipV="1">
              <a:off x="3899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2" name="Line 68"/>
            <p:cNvSpPr>
              <a:spLocks noChangeShapeType="1"/>
            </p:cNvSpPr>
            <p:nvPr/>
          </p:nvSpPr>
          <p:spPr bwMode="auto">
            <a:xfrm flipV="1">
              <a:off x="4122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3" name="Line 69"/>
            <p:cNvSpPr>
              <a:spLocks noChangeShapeType="1"/>
            </p:cNvSpPr>
            <p:nvPr/>
          </p:nvSpPr>
          <p:spPr bwMode="auto">
            <a:xfrm flipV="1">
              <a:off x="4354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4" name="Line 70"/>
            <p:cNvSpPr>
              <a:spLocks noChangeShapeType="1"/>
            </p:cNvSpPr>
            <p:nvPr/>
          </p:nvSpPr>
          <p:spPr bwMode="auto">
            <a:xfrm flipV="1">
              <a:off x="4577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5" name="Line 71"/>
            <p:cNvSpPr>
              <a:spLocks noChangeShapeType="1"/>
            </p:cNvSpPr>
            <p:nvPr/>
          </p:nvSpPr>
          <p:spPr bwMode="auto">
            <a:xfrm flipV="1">
              <a:off x="480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6" name="Line 72"/>
            <p:cNvSpPr>
              <a:spLocks noChangeShapeType="1"/>
            </p:cNvSpPr>
            <p:nvPr/>
          </p:nvSpPr>
          <p:spPr bwMode="auto">
            <a:xfrm flipV="1">
              <a:off x="5023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7" name="Line 73"/>
            <p:cNvSpPr>
              <a:spLocks noChangeShapeType="1"/>
            </p:cNvSpPr>
            <p:nvPr/>
          </p:nvSpPr>
          <p:spPr bwMode="auto">
            <a:xfrm flipV="1">
              <a:off x="5254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8" name="Line 74"/>
            <p:cNvSpPr>
              <a:spLocks noChangeShapeType="1"/>
            </p:cNvSpPr>
            <p:nvPr/>
          </p:nvSpPr>
          <p:spPr bwMode="auto">
            <a:xfrm flipV="1">
              <a:off x="5477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59" name="Line 75"/>
            <p:cNvSpPr>
              <a:spLocks noChangeShapeType="1"/>
            </p:cNvSpPr>
            <p:nvPr/>
          </p:nvSpPr>
          <p:spPr bwMode="auto">
            <a:xfrm flipV="1">
              <a:off x="5700" y="3835"/>
              <a:ext cx="1" cy="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3261" name="Rectangle 77"/>
            <p:cNvSpPr>
              <a:spLocks noChangeArrowheads="1"/>
            </p:cNvSpPr>
            <p:nvPr/>
          </p:nvSpPr>
          <p:spPr bwMode="auto">
            <a:xfrm>
              <a:off x="582" y="351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525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2" name="Rectangle 78"/>
            <p:cNvSpPr>
              <a:spLocks noChangeArrowheads="1"/>
            </p:cNvSpPr>
            <p:nvPr/>
          </p:nvSpPr>
          <p:spPr bwMode="auto">
            <a:xfrm>
              <a:off x="805" y="349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578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3" name="Rectangle 79"/>
            <p:cNvSpPr>
              <a:spLocks noChangeArrowheads="1"/>
            </p:cNvSpPr>
            <p:nvPr/>
          </p:nvSpPr>
          <p:spPr bwMode="auto">
            <a:xfrm>
              <a:off x="1019" y="3423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784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4" name="Rectangle 80"/>
            <p:cNvSpPr>
              <a:spLocks noChangeArrowheads="1"/>
            </p:cNvSpPr>
            <p:nvPr/>
          </p:nvSpPr>
          <p:spPr bwMode="auto">
            <a:xfrm>
              <a:off x="1251" y="3401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835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5" name="Rectangle 81"/>
            <p:cNvSpPr>
              <a:spLocks noChangeArrowheads="1"/>
            </p:cNvSpPr>
            <p:nvPr/>
          </p:nvSpPr>
          <p:spPr bwMode="auto">
            <a:xfrm>
              <a:off x="1474" y="3386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864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6" name="Rectangle 82"/>
            <p:cNvSpPr>
              <a:spLocks noChangeArrowheads="1"/>
            </p:cNvSpPr>
            <p:nvPr/>
          </p:nvSpPr>
          <p:spPr bwMode="auto">
            <a:xfrm>
              <a:off x="1697" y="3342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982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7" name="Rectangle 83"/>
            <p:cNvSpPr>
              <a:spLocks noChangeArrowheads="1"/>
            </p:cNvSpPr>
            <p:nvPr/>
          </p:nvSpPr>
          <p:spPr bwMode="auto">
            <a:xfrm>
              <a:off x="1902" y="332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1,016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8" name="Rectangle 84"/>
            <p:cNvSpPr>
              <a:spLocks noChangeArrowheads="1"/>
            </p:cNvSpPr>
            <p:nvPr/>
          </p:nvSpPr>
          <p:spPr bwMode="auto">
            <a:xfrm>
              <a:off x="2125" y="332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1,024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69" name="Rectangle 85"/>
            <p:cNvSpPr>
              <a:spLocks noChangeArrowheads="1"/>
            </p:cNvSpPr>
            <p:nvPr/>
          </p:nvSpPr>
          <p:spPr bwMode="auto">
            <a:xfrm>
              <a:off x="2365" y="326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1,170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0" name="Rectangle 86"/>
            <p:cNvSpPr>
              <a:spLocks noChangeArrowheads="1"/>
            </p:cNvSpPr>
            <p:nvPr/>
          </p:nvSpPr>
          <p:spPr bwMode="auto">
            <a:xfrm>
              <a:off x="2579" y="318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1,376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1" name="Rectangle 87"/>
            <p:cNvSpPr>
              <a:spLocks noChangeArrowheads="1"/>
            </p:cNvSpPr>
            <p:nvPr/>
          </p:nvSpPr>
          <p:spPr bwMode="auto">
            <a:xfrm>
              <a:off x="2793" y="318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1,384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2" name="Rectangle 88"/>
            <p:cNvSpPr>
              <a:spLocks noChangeArrowheads="1"/>
            </p:cNvSpPr>
            <p:nvPr/>
          </p:nvSpPr>
          <p:spPr bwMode="auto">
            <a:xfrm>
              <a:off x="3025" y="3100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1,607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3" name="Rectangle 89"/>
            <p:cNvSpPr>
              <a:spLocks noChangeArrowheads="1"/>
            </p:cNvSpPr>
            <p:nvPr/>
          </p:nvSpPr>
          <p:spPr bwMode="auto">
            <a:xfrm>
              <a:off x="3257" y="3041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1,750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4" name="Rectangle 90"/>
            <p:cNvSpPr>
              <a:spLocks noChangeArrowheads="1"/>
            </p:cNvSpPr>
            <p:nvPr/>
          </p:nvSpPr>
          <p:spPr bwMode="auto">
            <a:xfrm>
              <a:off x="3480" y="296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1,941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5" name="Rectangle 91"/>
            <p:cNvSpPr>
              <a:spLocks noChangeArrowheads="1"/>
            </p:cNvSpPr>
            <p:nvPr/>
          </p:nvSpPr>
          <p:spPr bwMode="auto">
            <a:xfrm>
              <a:off x="3712" y="287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2,171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6" name="Rectangle 92"/>
            <p:cNvSpPr>
              <a:spLocks noChangeArrowheads="1"/>
            </p:cNvSpPr>
            <p:nvPr/>
          </p:nvSpPr>
          <p:spPr bwMode="auto">
            <a:xfrm>
              <a:off x="3926" y="287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2,173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7" name="Rectangle 93"/>
            <p:cNvSpPr>
              <a:spLocks noChangeArrowheads="1"/>
            </p:cNvSpPr>
            <p:nvPr/>
          </p:nvSpPr>
          <p:spPr bwMode="auto">
            <a:xfrm>
              <a:off x="4140" y="271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2,587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8" name="Rectangle 94"/>
            <p:cNvSpPr>
              <a:spLocks noChangeArrowheads="1"/>
            </p:cNvSpPr>
            <p:nvPr/>
          </p:nvSpPr>
          <p:spPr bwMode="auto">
            <a:xfrm>
              <a:off x="4363" y="2710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2,600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79" name="Rectangle 95"/>
            <p:cNvSpPr>
              <a:spLocks noChangeArrowheads="1"/>
            </p:cNvSpPr>
            <p:nvPr/>
          </p:nvSpPr>
          <p:spPr bwMode="auto">
            <a:xfrm>
              <a:off x="4586" y="246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3,230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0" name="Rectangle 96"/>
            <p:cNvSpPr>
              <a:spLocks noChangeArrowheads="1"/>
            </p:cNvSpPr>
            <p:nvPr/>
          </p:nvSpPr>
          <p:spPr bwMode="auto">
            <a:xfrm>
              <a:off x="4817" y="2394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3,427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1" name="Rectangle 97"/>
            <p:cNvSpPr>
              <a:spLocks noChangeArrowheads="1"/>
            </p:cNvSpPr>
            <p:nvPr/>
          </p:nvSpPr>
          <p:spPr bwMode="auto">
            <a:xfrm>
              <a:off x="5049" y="2166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4,011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2" name="Rectangle 98"/>
            <p:cNvSpPr>
              <a:spLocks noChangeArrowheads="1"/>
            </p:cNvSpPr>
            <p:nvPr/>
          </p:nvSpPr>
          <p:spPr bwMode="auto">
            <a:xfrm>
              <a:off x="5272" y="2085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4,218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3" name="Rectangle 99"/>
            <p:cNvSpPr>
              <a:spLocks noChangeArrowheads="1"/>
            </p:cNvSpPr>
            <p:nvPr/>
          </p:nvSpPr>
          <p:spPr bwMode="auto">
            <a:xfrm>
              <a:off x="5495" y="3166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1,432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4" name="Rectangle 100"/>
            <p:cNvSpPr>
              <a:spLocks noChangeArrowheads="1"/>
            </p:cNvSpPr>
            <p:nvPr/>
          </p:nvSpPr>
          <p:spPr bwMode="auto">
            <a:xfrm>
              <a:off x="332" y="3798"/>
              <a:ext cx="9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-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5" name="Rectangle 101"/>
            <p:cNvSpPr>
              <a:spLocks noChangeArrowheads="1"/>
            </p:cNvSpPr>
            <p:nvPr/>
          </p:nvSpPr>
          <p:spPr bwMode="auto">
            <a:xfrm>
              <a:off x="323" y="360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6" name="Rectangle 102"/>
            <p:cNvSpPr>
              <a:spLocks noChangeArrowheads="1"/>
            </p:cNvSpPr>
            <p:nvPr/>
          </p:nvSpPr>
          <p:spPr bwMode="auto">
            <a:xfrm>
              <a:off x="270" y="340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7" name="Rectangle 103"/>
            <p:cNvSpPr>
              <a:spLocks noChangeArrowheads="1"/>
            </p:cNvSpPr>
            <p:nvPr/>
          </p:nvSpPr>
          <p:spPr bwMode="auto">
            <a:xfrm>
              <a:off x="279" y="3217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1,500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8" name="Rectangle 104"/>
            <p:cNvSpPr>
              <a:spLocks noChangeArrowheads="1"/>
            </p:cNvSpPr>
            <p:nvPr/>
          </p:nvSpPr>
          <p:spPr bwMode="auto">
            <a:xfrm>
              <a:off x="252" y="301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89" name="Rectangle 105"/>
            <p:cNvSpPr>
              <a:spLocks noChangeArrowheads="1"/>
            </p:cNvSpPr>
            <p:nvPr/>
          </p:nvSpPr>
          <p:spPr bwMode="auto">
            <a:xfrm>
              <a:off x="261" y="282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2,500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0" name="Rectangle 106"/>
            <p:cNvSpPr>
              <a:spLocks noChangeArrowheads="1"/>
            </p:cNvSpPr>
            <p:nvPr/>
          </p:nvSpPr>
          <p:spPr bwMode="auto">
            <a:xfrm>
              <a:off x="252" y="262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1" name="Rectangle 107"/>
            <p:cNvSpPr>
              <a:spLocks noChangeArrowheads="1"/>
            </p:cNvSpPr>
            <p:nvPr/>
          </p:nvSpPr>
          <p:spPr bwMode="auto">
            <a:xfrm>
              <a:off x="261" y="2438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3,500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2" name="Rectangle 108"/>
            <p:cNvSpPr>
              <a:spLocks noChangeArrowheads="1"/>
            </p:cNvSpPr>
            <p:nvPr/>
          </p:nvSpPr>
          <p:spPr bwMode="auto">
            <a:xfrm>
              <a:off x="252" y="2240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4,000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3293" name="Rectangle 109"/>
            <p:cNvSpPr>
              <a:spLocks noChangeArrowheads="1"/>
            </p:cNvSpPr>
            <p:nvPr/>
          </p:nvSpPr>
          <p:spPr bwMode="auto">
            <a:xfrm>
              <a:off x="261" y="2049"/>
              <a:ext cx="27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4,500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3294" name="Picture 1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0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5" name="Picture 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0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6" name="Picture 1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3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7" name="Picture 1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23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8" name="Picture 1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0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99" name="Picture 11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0" name="Picture 11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69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1" name="Picture 11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269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2" name="Picture 118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492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3" name="Picture 11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492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4" name="Picture 12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23" y="3879"/>
              <a:ext cx="9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5" name="Picture 121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723" y="3879"/>
              <a:ext cx="9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6" name="Picture 12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9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7" name="Picture 12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94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8" name="Picture 124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169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09" name="Picture 125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169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0" name="Picture 126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2392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1" name="Picture 127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392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2" name="Picture 128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624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3" name="Picture 129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624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4" name="Picture 130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2847" y="3879"/>
              <a:ext cx="8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5" name="Picture 131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2847" y="3879"/>
              <a:ext cx="89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6" name="Picture 132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070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7" name="Picture 133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070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8" name="Picture 134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32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19" name="Picture 135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32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0" name="Picture 136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3516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1" name="Picture 137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3516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2" name="Picture 138"/>
            <p:cNvPicPr>
              <a:picLocks noChangeAspect="1" noChangeArrowheads="1"/>
            </p:cNvPicPr>
            <p:nvPr/>
          </p:nvPicPr>
          <p:blipFill>
            <a:blip r:embed="rId30" cstate="print"/>
            <a:srcRect/>
            <a:stretch>
              <a:fillRect/>
            </a:stretch>
          </p:blipFill>
          <p:spPr bwMode="auto">
            <a:xfrm>
              <a:off x="3747" y="3879"/>
              <a:ext cx="90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3" name="Picture 139"/>
            <p:cNvPicPr>
              <a:picLocks noChangeAspect="1" noChangeArrowheads="1"/>
            </p:cNvPicPr>
            <p:nvPr/>
          </p:nvPicPr>
          <p:blipFill>
            <a:blip r:embed="rId31" cstate="print"/>
            <a:srcRect/>
            <a:stretch>
              <a:fillRect/>
            </a:stretch>
          </p:blipFill>
          <p:spPr bwMode="auto">
            <a:xfrm>
              <a:off x="3747" y="3879"/>
              <a:ext cx="90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4" name="Picture 140"/>
            <p:cNvPicPr>
              <a:picLocks noChangeAspect="1" noChangeArrowheads="1"/>
            </p:cNvPicPr>
            <p:nvPr/>
          </p:nvPicPr>
          <p:blipFill>
            <a:blip r:embed="rId32" cstate="print"/>
            <a:srcRect/>
            <a:stretch>
              <a:fillRect/>
            </a:stretch>
          </p:blipFill>
          <p:spPr bwMode="auto">
            <a:xfrm>
              <a:off x="3970" y="3879"/>
              <a:ext cx="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5" name="Picture 141"/>
            <p:cNvPicPr>
              <a:picLocks noChangeAspect="1" noChangeArrowheads="1"/>
            </p:cNvPicPr>
            <p:nvPr/>
          </p:nvPicPr>
          <p:blipFill>
            <a:blip r:embed="rId33" cstate="print"/>
            <a:srcRect/>
            <a:stretch>
              <a:fillRect/>
            </a:stretch>
          </p:blipFill>
          <p:spPr bwMode="auto">
            <a:xfrm>
              <a:off x="3970" y="3879"/>
              <a:ext cx="90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6" name="Picture 142"/>
            <p:cNvPicPr>
              <a:picLocks noChangeAspect="1" noChangeArrowheads="1"/>
            </p:cNvPicPr>
            <p:nvPr/>
          </p:nvPicPr>
          <p:blipFill>
            <a:blip r:embed="rId34" cstate="print"/>
            <a:srcRect/>
            <a:stretch>
              <a:fillRect/>
            </a:stretch>
          </p:blipFill>
          <p:spPr bwMode="auto">
            <a:xfrm>
              <a:off x="41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7" name="Picture 143"/>
            <p:cNvPicPr>
              <a:picLocks noChangeAspect="1" noChangeArrowheads="1"/>
            </p:cNvPicPr>
            <p:nvPr/>
          </p:nvPicPr>
          <p:blipFill>
            <a:blip r:embed="rId35" cstate="print"/>
            <a:srcRect/>
            <a:stretch>
              <a:fillRect/>
            </a:stretch>
          </p:blipFill>
          <p:spPr bwMode="auto">
            <a:xfrm>
              <a:off x="4193" y="3879"/>
              <a:ext cx="8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8" name="Picture 144"/>
            <p:cNvPicPr>
              <a:picLocks noChangeAspect="1" noChangeArrowheads="1"/>
            </p:cNvPicPr>
            <p:nvPr/>
          </p:nvPicPr>
          <p:blipFill>
            <a:blip r:embed="rId36" cstate="print"/>
            <a:srcRect/>
            <a:stretch>
              <a:fillRect/>
            </a:stretch>
          </p:blipFill>
          <p:spPr bwMode="auto">
            <a:xfrm>
              <a:off x="441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29" name="Picture 145"/>
            <p:cNvPicPr>
              <a:picLocks noChangeAspect="1" noChangeArrowheads="1"/>
            </p:cNvPicPr>
            <p:nvPr/>
          </p:nvPicPr>
          <p:blipFill>
            <a:blip r:embed="rId37" cstate="print"/>
            <a:srcRect/>
            <a:stretch>
              <a:fillRect/>
            </a:stretch>
          </p:blipFill>
          <p:spPr bwMode="auto">
            <a:xfrm>
              <a:off x="4416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0" name="Picture 146"/>
            <p:cNvPicPr>
              <a:picLocks noChangeAspect="1" noChangeArrowheads="1"/>
            </p:cNvPicPr>
            <p:nvPr/>
          </p:nvPicPr>
          <p:blipFill>
            <a:blip r:embed="rId38" cstate="print"/>
            <a:srcRect/>
            <a:stretch>
              <a:fillRect/>
            </a:stretch>
          </p:blipFill>
          <p:spPr bwMode="auto">
            <a:xfrm>
              <a:off x="4648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1" name="Picture 147"/>
            <p:cNvPicPr>
              <a:picLocks noChangeAspect="1" noChangeArrowheads="1"/>
            </p:cNvPicPr>
            <p:nvPr/>
          </p:nvPicPr>
          <p:blipFill>
            <a:blip r:embed="rId39" cstate="print"/>
            <a:srcRect/>
            <a:stretch>
              <a:fillRect/>
            </a:stretch>
          </p:blipFill>
          <p:spPr bwMode="auto">
            <a:xfrm>
              <a:off x="4648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2" name="Picture 148"/>
            <p:cNvPicPr>
              <a:picLocks noChangeAspect="1" noChangeArrowheads="1"/>
            </p:cNvPicPr>
            <p:nvPr/>
          </p:nvPicPr>
          <p:blipFill>
            <a:blip r:embed="rId40" cstate="print"/>
            <a:srcRect/>
            <a:stretch>
              <a:fillRect/>
            </a:stretch>
          </p:blipFill>
          <p:spPr bwMode="auto">
            <a:xfrm>
              <a:off x="4871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3" name="Picture 149"/>
            <p:cNvPicPr>
              <a:picLocks noChangeAspect="1" noChangeArrowheads="1"/>
            </p:cNvPicPr>
            <p:nvPr/>
          </p:nvPicPr>
          <p:blipFill>
            <a:blip r:embed="rId41" cstate="print"/>
            <a:srcRect/>
            <a:stretch>
              <a:fillRect/>
            </a:stretch>
          </p:blipFill>
          <p:spPr bwMode="auto">
            <a:xfrm>
              <a:off x="4871" y="3879"/>
              <a:ext cx="89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4" name="Picture 150"/>
            <p:cNvPicPr>
              <a:picLocks noChangeAspect="1" noChangeArrowheads="1"/>
            </p:cNvPicPr>
            <p:nvPr/>
          </p:nvPicPr>
          <p:blipFill>
            <a:blip r:embed="rId42" cstate="print"/>
            <a:srcRect/>
            <a:stretch>
              <a:fillRect/>
            </a:stretch>
          </p:blipFill>
          <p:spPr bwMode="auto">
            <a:xfrm>
              <a:off x="5094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5" name="Picture 151"/>
            <p:cNvPicPr>
              <a:picLocks noChangeAspect="1" noChangeArrowheads="1"/>
            </p:cNvPicPr>
            <p:nvPr/>
          </p:nvPicPr>
          <p:blipFill>
            <a:blip r:embed="rId43" cstate="print"/>
            <a:srcRect/>
            <a:stretch>
              <a:fillRect/>
            </a:stretch>
          </p:blipFill>
          <p:spPr bwMode="auto">
            <a:xfrm>
              <a:off x="5094" y="3879"/>
              <a:ext cx="8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6" name="Picture 152"/>
            <p:cNvPicPr>
              <a:picLocks noChangeAspect="1" noChangeArrowheads="1"/>
            </p:cNvPicPr>
            <p:nvPr/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5317" y="3879"/>
              <a:ext cx="89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7" name="Picture 153"/>
            <p:cNvPicPr>
              <a:picLocks noChangeAspect="1"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5317" y="3879"/>
              <a:ext cx="89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8" name="Picture 154"/>
            <p:cNvPicPr>
              <a:picLocks noChangeAspect="1" noChangeArrowheads="1"/>
            </p:cNvPicPr>
            <p:nvPr/>
          </p:nvPicPr>
          <p:blipFill>
            <a:blip r:embed="rId46" cstate="print"/>
            <a:srcRect/>
            <a:stretch>
              <a:fillRect/>
            </a:stretch>
          </p:blipFill>
          <p:spPr bwMode="auto">
            <a:xfrm>
              <a:off x="5540" y="3879"/>
              <a:ext cx="89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39" name="Picture 155"/>
            <p:cNvPicPr>
              <a:picLocks noChangeAspect="1" noChangeArrowheads="1"/>
            </p:cNvPicPr>
            <p:nvPr/>
          </p:nvPicPr>
          <p:blipFill>
            <a:blip r:embed="rId47" cstate="print"/>
            <a:srcRect/>
            <a:stretch>
              <a:fillRect/>
            </a:stretch>
          </p:blipFill>
          <p:spPr bwMode="auto">
            <a:xfrm>
              <a:off x="5540" y="3879"/>
              <a:ext cx="89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340" name="Rectangle 156"/>
            <p:cNvSpPr>
              <a:spLocks noChangeArrowheads="1"/>
            </p:cNvSpPr>
            <p:nvPr/>
          </p:nvSpPr>
          <p:spPr bwMode="auto">
            <a:xfrm>
              <a:off x="2820" y="4107"/>
              <a:ext cx="80" cy="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mall Fonts" charset="0"/>
                </a:rPr>
                <a:t>Hospital Code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93341" name="Picture 157"/>
            <p:cNvPicPr>
              <a:picLocks noChangeAspect="1" noChangeArrowheads="1"/>
            </p:cNvPicPr>
            <p:nvPr/>
          </p:nvPicPr>
          <p:blipFill>
            <a:blip r:embed="rId48" cstate="print"/>
            <a:srcRect/>
            <a:stretch>
              <a:fillRect/>
            </a:stretch>
          </p:blipFill>
          <p:spPr bwMode="auto">
            <a:xfrm>
              <a:off x="101" y="2600"/>
              <a:ext cx="89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342" name="Picture 158"/>
            <p:cNvPicPr>
              <a:picLocks noChangeAspect="1" noChangeArrowheads="1"/>
            </p:cNvPicPr>
            <p:nvPr/>
          </p:nvPicPr>
          <p:blipFill>
            <a:blip r:embed="rId49" cstate="print"/>
            <a:srcRect/>
            <a:stretch>
              <a:fillRect/>
            </a:stretch>
          </p:blipFill>
          <p:spPr bwMode="auto">
            <a:xfrm>
              <a:off x="1063" y="2130"/>
              <a:ext cx="89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343" name="Rectangle 159"/>
            <p:cNvSpPr>
              <a:spLocks noChangeArrowheads="1"/>
            </p:cNvSpPr>
            <p:nvPr/>
          </p:nvSpPr>
          <p:spPr bwMode="auto">
            <a:xfrm>
              <a:off x="-15" y="1696"/>
              <a:ext cx="5795" cy="2587"/>
            </a:xfrm>
            <a:prstGeom prst="rect">
              <a:avLst/>
            </a:prstGeom>
            <a:noFill/>
            <a:ln w="9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64" name="Textfeld 163"/>
          <p:cNvSpPr txBox="1"/>
          <p:nvPr/>
        </p:nvSpPr>
        <p:spPr>
          <a:xfrm>
            <a:off x="3489820" y="6351865"/>
            <a:ext cx="2885813" cy="369332"/>
          </a:xfrm>
          <a:prstGeom prst="rect">
            <a:avLst/>
          </a:prstGeom>
          <a:solidFill>
            <a:srgbClr val="FFFFCC"/>
          </a:solidFill>
        </p:spPr>
        <p:txBody>
          <a:bodyPr vert="horz" wrap="square" rtlCol="0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</a:rPr>
              <a:t>Hospital Code</a:t>
            </a:r>
          </a:p>
        </p:txBody>
      </p:sp>
      <p:sp>
        <p:nvSpPr>
          <p:cNvPr id="162" name="Geschweifte Klammer rechts 161"/>
          <p:cNvSpPr/>
          <p:nvPr/>
        </p:nvSpPr>
        <p:spPr bwMode="auto">
          <a:xfrm rot="16200000">
            <a:off x="2108200" y="1955800"/>
            <a:ext cx="1143000" cy="2984500"/>
          </a:xfrm>
          <a:prstGeom prst="rightBrace">
            <a:avLst>
              <a:gd name="adj1" fmla="val 8333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solidFill>
                  <a:srgbClr val="000000"/>
                </a:solidFill>
              </a:ln>
              <a:solidFill>
                <a:srgbClr val="000000"/>
              </a:solidFill>
              <a:effectLst/>
              <a:latin typeface="Tahoma" charset="0"/>
            </a:endParaRPr>
          </a:p>
        </p:txBody>
      </p:sp>
      <p:sp>
        <p:nvSpPr>
          <p:cNvPr id="165" name="Geschweifte Klammer rechts 164"/>
          <p:cNvSpPr/>
          <p:nvPr/>
        </p:nvSpPr>
        <p:spPr bwMode="auto">
          <a:xfrm rot="16200000">
            <a:off x="6788878" y="1066072"/>
            <a:ext cx="1143000" cy="2401755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solidFill>
                  <a:srgbClr val="000000"/>
                </a:solidFill>
              </a:ln>
              <a:solidFill>
                <a:srgbClr val="000000"/>
              </a:solidFill>
              <a:effectLst/>
              <a:latin typeface="Tahoma" charset="0"/>
            </a:endParaRPr>
          </a:p>
        </p:txBody>
      </p:sp>
      <p:sp>
        <p:nvSpPr>
          <p:cNvPr id="166" name="Textfeld 165"/>
          <p:cNvSpPr txBox="1"/>
          <p:nvPr/>
        </p:nvSpPr>
        <p:spPr>
          <a:xfrm>
            <a:off x="827584" y="2125305"/>
            <a:ext cx="378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There are private hospitals of low quality for the poorer!</a:t>
            </a:r>
          </a:p>
          <a:p>
            <a:endParaRPr lang="en-US" dirty="0"/>
          </a:p>
        </p:txBody>
      </p:sp>
      <p:sp>
        <p:nvSpPr>
          <p:cNvPr id="167" name="Textfeld 166"/>
          <p:cNvSpPr txBox="1"/>
          <p:nvPr/>
        </p:nvSpPr>
        <p:spPr>
          <a:xfrm>
            <a:off x="5245100" y="1124744"/>
            <a:ext cx="3898900" cy="707886"/>
          </a:xfrm>
          <a:prstGeom prst="rect">
            <a:avLst/>
          </a:prstGeom>
          <a:solidFill>
            <a:srgbClr val="FEFBD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There are also private hospitals of high quality for the rich!</a:t>
            </a:r>
            <a:endParaRPr lang="en-US" dirty="0"/>
          </a:p>
        </p:txBody>
      </p:sp>
      <p:sp>
        <p:nvSpPr>
          <p:cNvPr id="170" name="Textfeld 169"/>
          <p:cNvSpPr txBox="1"/>
          <p:nvPr/>
        </p:nvSpPr>
        <p:spPr>
          <a:xfrm>
            <a:off x="235358" y="2078722"/>
            <a:ext cx="461665" cy="4009938"/>
          </a:xfrm>
          <a:prstGeom prst="rect">
            <a:avLst/>
          </a:prstGeom>
          <a:solidFill>
            <a:srgbClr val="FFFFCC"/>
          </a:solidFill>
        </p:spPr>
        <p:txBody>
          <a:bodyPr vert="vert270"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effectLst/>
              </a:rPr>
              <a:t>Cost per Ambulance Visit [</a:t>
            </a:r>
            <a:r>
              <a:rPr lang="en-US" sz="1800" dirty="0" err="1">
                <a:solidFill>
                  <a:srgbClr val="000000"/>
                </a:solidFill>
                <a:effectLst/>
              </a:rPr>
              <a:t>Ksh</a:t>
            </a:r>
            <a:r>
              <a:rPr lang="en-US" sz="1800" dirty="0">
                <a:solidFill>
                  <a:srgbClr val="000000"/>
                </a:solidFill>
                <a:effectLst/>
              </a:rPr>
              <a:t>]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AA66-A04A-42B7-B62F-87CCD5A5605F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625"/>
    </mc:Choice>
    <mc:Fallback xmlns="">
      <p:transition spd="slow" advTm="10262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424</Words>
  <Application>Microsoft Office PowerPoint</Application>
  <PresentationFormat>Bildschirmpräsentation (4:3)</PresentationFormat>
  <Paragraphs>184</Paragraphs>
  <Slides>13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Calibri</vt:lpstr>
      <vt:lpstr>Small Fonts</vt:lpstr>
      <vt:lpstr>Tahoma</vt:lpstr>
      <vt:lpstr>Times New Roman</vt:lpstr>
      <vt:lpstr>Larissa</vt:lpstr>
      <vt:lpstr>Picture</vt:lpstr>
      <vt:lpstr>Arbeitsblatt</vt:lpstr>
      <vt:lpstr>International Health Care Management II Part 2.3</vt:lpstr>
      <vt:lpstr>Supply of Health Services: Structure</vt:lpstr>
      <vt:lpstr>2.3 Levels of Care </vt:lpstr>
      <vt:lpstr>3.3 Levels of Care </vt:lpstr>
      <vt:lpstr>Levels of Care </vt:lpstr>
      <vt:lpstr>Levels of Care </vt:lpstr>
      <vt:lpstr>Quality in Structure and Level of Care Kenya Service Provision Assessment Survey (2004)</vt:lpstr>
      <vt:lpstr>Quality in Structure  (Cost per outpatient visit in a private hospital, Kenya 2005)</vt:lpstr>
      <vt:lpstr>Quality in Structure  (Cost per outpatient visit in a private hospital, Kenya 2005)</vt:lpstr>
      <vt:lpstr>Cost per Admission 2007 (Kenya Costing Model)</vt:lpstr>
      <vt:lpstr>Traditional Medicine</vt:lpstr>
      <vt:lpstr>Traditional Medicine</vt:lpstr>
      <vt:lpstr>Supply of Health Services: Structure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372</cp:revision>
  <cp:lastPrinted>1601-01-01T00:00:00Z</cp:lastPrinted>
  <dcterms:created xsi:type="dcterms:W3CDTF">2003-05-27T08:12:45Z</dcterms:created>
  <dcterms:modified xsi:type="dcterms:W3CDTF">2023-07-13T13:23:40Z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