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Action1.xml" ContentType="application/vnd.ms-office.inkAction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13"/>
  </p:notesMasterIdLst>
  <p:sldIdLst>
    <p:sldId id="551" r:id="rId2"/>
    <p:sldId id="746" r:id="rId3"/>
    <p:sldId id="626" r:id="rId4"/>
    <p:sldId id="627" r:id="rId5"/>
    <p:sldId id="630" r:id="rId6"/>
    <p:sldId id="628" r:id="rId7"/>
    <p:sldId id="629" r:id="rId8"/>
    <p:sldId id="631" r:id="rId9"/>
    <p:sldId id="632" r:id="rId10"/>
    <p:sldId id="713" r:id="rId11"/>
    <p:sldId id="747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BD2"/>
    <a:srgbClr val="FEF9BA"/>
    <a:srgbClr val="000000"/>
    <a:srgbClr val="0099FF"/>
    <a:srgbClr val="DDDDDD"/>
    <a:srgbClr val="FF99CC"/>
    <a:srgbClr val="CC0000"/>
    <a:srgbClr val="FFFFCC"/>
    <a:srgbClr val="FF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43" autoAdjust="0"/>
    <p:restoredTop sz="95819" autoAdjust="0"/>
  </p:normalViewPr>
  <p:slideViewPr>
    <p:cSldViewPr>
      <p:cViewPr varScale="1">
        <p:scale>
          <a:sx n="95" d="100"/>
          <a:sy n="95" d="100"/>
        </p:scale>
        <p:origin x="10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ink/inkAction1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max="384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11.62791" units="1/cm"/>
          <inkml:channelProperty channel="Y" name="resolution" value="111.34021" units="1/cm"/>
          <inkml:channelProperty channel="T" name="resolution" value="1" units="1/dev"/>
        </inkml:channelProperties>
      </inkml:inkSource>
      <inkml:timestamp xml:id="ts0" timeString="2020-05-18T14:54:35.653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act:action type="add" startTime="13766">
    <iact:property name="dataType"/>
    <iact:actionData xml:id="d0">
      <inkml:trace xmlns:inkml="http://www.w3.org/2003/InkML" xml:id="stk0" contextRef="#ctx0" brushRef="#br0">13793 13957 0,'-23'0'1,"-1"0"28,0 0-29,12 0 6,-23 0 18,0 0-23,-13 0 30,13 0-1,11 0-29,-11 0 36,-24 0-36,35 0 29,-11 0-30,23 0 31,0 0-31,-12 0 30,-11 0-30,23 0 30,-12 0-29,13 0 2,-13 0 23,-23 0-25,-1 0 28,13 0-28,-1 0 48,-11 47-48,23-35 28,-46 35-28,58-23 29,-24 47-30,36-59 30,0 11-30,-23 1 62,11 0-62,12-12 2,-12 23 26,12-11-27,-35-13 1,35 13 9,-24-12 13,24 35-23,0 24 38,0-47-38,0 23 31,0-12-31,0 13 28,0-13-29,0 1 38,0 11-38,0-24 30,0 48-29,0-59 28,0 35-28,0-11 28,12 23-28,23-47 28,-11 0-28,-1-12 1,13 0 25,-24 0-26,0 0 0,47 23 28,-24-23-29,1 0 32,-13 0-31,1 0 3,35 0 21,12 0-24,-47 0 5,70-35 25,-11-1-30,-71 36 0,11 0 27,13 0-27,-1 0 2,1 0 65,-25-35-67,13 11 1,0 1 34,47-13-36,-48 13 30,1 11-30,0 12 42,-13-24-42,-11-11 5,36 11 28,11-35-32,-23 47 28,35-106-27,-36 82 26,25-23-27,-48 48 28,0-48-28,0 47 28,0-12-28,0 0 29,23 1-30,13-48 30,-36 59-29,12-12 0,-12 13 59,0-13-22,0 12-14,0 0-24,0-11 2,0 11 34,-36-47-35,-35 23 39,48 36-40,-25-11 32,25 11-14,-1-24-18,0 12 30,-23 0-29,0 12 28,23 0-28,-11 0 5,23 0 17,-12-23 27,13 11-49,-1 12 28,-12-24-28,24 12 29</inkml:trace>
    </iact:actionData>
  </iact:action>
  <iact:action type="add" startTime="48779">
    <iact:property name="dataType"/>
    <iact:actionData xml:id="d1">
      <inkml:trace xmlns:inkml="http://www.w3.org/2003/InkML" xml:id="stk1" contextRef="#ctx0" brushRef="#br0">3936 10093 0,'-12'0'212,"0"0"-205,-11 0-1,11 0 1,-12 0 0,12 23 1,0-23-1,-11 12 0,-13-12 1,24 24 0,-11-24-2,11 0 2,-12 0-1,13 0 0,-1 0 1,-12 0-1,12 0 0,-23 0 0,11 0 2,12 0-2,-11 0 1,11 0 13,0 0-19,-12 0 10,13 0-3,-13 0-2,-11 0 0,23 0 2,-12 0 4,12 12 2,0-12-8,12 11 0,-23-11 1,23 24-1,-12-24 2,-12 12-4,13 23 3,-37-11-1,36 0 0,-11-13 1,11 1-2,12 12 3,-12-12-3,-11 11 1,23-11 0,0 24 1,-12-13-1,12-11 1,-24 0-1,24 12 0,0-13 2,0 13-4,0-12 3,0 0 0,0 35-1,0-35 0,0 0 0,0 11 1,0-11 0,-12 12-2,12 11 1,-47 24 1,47-23 0,0-13 0,-12-11-1,-11 23 0,23-11 1,0-12-1,0 23 0,0-11 1,0-12-2,0 11 1,0-11 1,0 0-1,0 12 1,0-12-1,0 47 1,0-24-1,0-11 0,0 11 0,0 1 0,0-25 5,0 49-8,0-25 2,0 12 2,0-11-1,0 23 0,0-47 1,0 11-1,0-11 0,0 24 1,0-13-2,0-11 3,11 12-3,-11 11 2,12-23 0,24 12-2,-13-13 1,-11 1 2,0 12-3,12-12 2,-13 11-1,13-11 0,-12 24 0,11-13 0,13-11 1,-24 12-1,11-13 0,-11 13 1,24-12-1,-13 12 1,-11-13-1,12 25 0,11-13 0,-11-11 2,-12-12-3,-1 0 1,13 0 1,-12 0-1,12 0 1,-13 0-2,1 0 2,24 0-1,11 0 1,-35 0-1,11 0 0,-11-23 0,12-13 0,-12 24 1,-1-11 0,25 11 0,11-12-2,-11 1 2,-13-13-1,25-35 0,-1 12 0,-12-12 0,13-23 1,-1 35 0,24-12 0,-24-24-2,-23 24 4,-12 36-6,11-12 4,1-13-1,-1 13 0,-11 35 1,24-11 0,-36 11 1,0 0-4,0-12 2,0 13 0,0-25 1,0 13 0,0 11-2,0-12 2,0 12-1,0 0 1,0-11-1,0 11 0,0-12 0,0-11 1,0-1-1,0 1 0,0 11 0,0-11 1,0-24-1,0 47 1,0-23-1,0 11 0,0 12 1,0-11-1,0 11 0,0 0 0,0-35 1,-24 35-1,0-12 0,13 12 0,-1 1 17,-12 11-17,24-24 3,-12 12-5,12-12 11,-23 13-10,11 11 1,12-36 1,-24 36 0,-11-23 5,23 23-6,12-12 7,-24 12-7,13 0 8,-1 0 0,-12 0 0,12 0-1,-11 0-6,23-24 0,-12 24-2,-12 0 2,12 0 6,1 0 8,-13-12-14,24 0 1,-12 12-3,-12-23 8,24 11 0,-11 12 9,-1 0-2,-35 0-13,35 0 73,0 0-66,12-24 86,0-11-63</inkml:trace>
    </iact:actionData>
  </iact:action>
</iact:action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de-DE"/>
          </a:p>
        </p:txBody>
      </p:sp>
      <p:sp>
        <p:nvSpPr>
          <p:cNvPr id="149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C70A0D7F-A73D-43B5-86E5-4A0BCA0C291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713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6AA462-7A09-45D0-BD73-B05ACC8A6DC3}" type="slidenum">
              <a:rPr lang="de-DE"/>
              <a:pPr/>
              <a:t>6</a:t>
            </a:fld>
            <a:endParaRPr lang="de-DE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113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4FF94B-400C-4B69-AC7D-D599F363DC57}" type="slidenum">
              <a:rPr lang="de-DE"/>
              <a:pPr/>
              <a:t>7</a:t>
            </a:fld>
            <a:endParaRPr lang="de-DE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92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828-D96A-4392-9E04-678FB5654E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61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A1AA-484F-412C-9E02-0970CC5A541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28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B129-6040-4778-A8E8-5DA3CA3A9E0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782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C290609-CB14-4B67-A3EC-61F0065749E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26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187-C305-4A6A-B8A0-E1E8B14034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42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FF32-A573-4255-9E32-04DD1950DB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59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20FE-8E8D-4783-8005-B187489044A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64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A1B0-1B90-4CA3-97F5-2536538F76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90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28FD-0D3A-4C2E-93FE-BAB486F2C6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21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14C0-4807-4D25-978D-901CA131936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91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ACFA-6967-4A8B-A1D4-6DCFA7CD9F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2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79187-C305-4A6A-B8A0-E1E8B14034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40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microsoft.com/office/2011/relationships/inkAction" Target="../ink/inkAction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20700"/>
            <a:ext cx="8291512" cy="2260600"/>
          </a:xfrm>
        </p:spPr>
        <p:txBody>
          <a:bodyPr/>
          <a:lstStyle/>
          <a:p>
            <a:r>
              <a:rPr lang="en-US" b="1" dirty="0">
                <a:cs typeface="Times New Roman" pitchFamily="18" charset="0"/>
              </a:rPr>
              <a:t>International Health Care Management </a:t>
            </a:r>
            <a:r>
              <a:rPr lang="en-US" b="1" dirty="0" smtClean="0">
                <a:cs typeface="Times New Roman" pitchFamily="18" charset="0"/>
              </a:rPr>
              <a:t>II</a:t>
            </a:r>
            <a:r>
              <a:rPr lang="en-US" b="1" dirty="0">
                <a:cs typeface="Times New Roman" pitchFamily="18" charset="0"/>
              </a:rPr>
              <a:t/>
            </a:r>
            <a:br>
              <a:rPr lang="en-US" b="1" dirty="0">
                <a:cs typeface="Times New Roman" pitchFamily="18" charset="0"/>
              </a:rPr>
            </a:br>
            <a:r>
              <a:rPr lang="en-US" b="1" dirty="0">
                <a:cs typeface="Times New Roman" pitchFamily="18" charset="0"/>
              </a:rPr>
              <a:t>Part </a:t>
            </a:r>
            <a:r>
              <a:rPr lang="en-US" b="1" dirty="0" smtClean="0">
                <a:cs typeface="Times New Roman" pitchFamily="18" charset="0"/>
              </a:rPr>
              <a:t>2.4</a:t>
            </a:r>
            <a:endParaRPr lang="de-DE" b="1" dirty="0">
              <a:cs typeface="Times New Roman" pitchFamily="18" charset="0"/>
            </a:endParaRPr>
          </a:p>
        </p:txBody>
      </p:sp>
      <p:sp>
        <p:nvSpPr>
          <p:cNvPr id="571395" name="Text Box 3"/>
          <p:cNvSpPr txBox="1">
            <a:spLocks noChangeArrowheads="1"/>
          </p:cNvSpPr>
          <p:nvPr/>
        </p:nvSpPr>
        <p:spPr bwMode="auto">
          <a:xfrm>
            <a:off x="755576" y="4149725"/>
            <a:ext cx="75608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effectLst/>
                <a:latin typeface="Arial" pitchFamily="34" charset="0"/>
                <a:cs typeface="Times New Roman" pitchFamily="18" charset="0"/>
              </a:rPr>
              <a:t>Steffen </a:t>
            </a:r>
            <a:r>
              <a:rPr lang="en-US" sz="3200" dirty="0" err="1">
                <a:effectLst/>
                <a:latin typeface="Arial" pitchFamily="34" charset="0"/>
                <a:cs typeface="Times New Roman" pitchFamily="18" charset="0"/>
              </a:rPr>
              <a:t>Fleßa</a:t>
            </a:r>
            <a:endParaRPr lang="en-US" sz="3200" dirty="0">
              <a:effectLst/>
              <a:latin typeface="Arial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dirty="0">
                <a:effectLst/>
                <a:latin typeface="Arial" pitchFamily="34" charset="0"/>
                <a:cs typeface="Times New Roman" pitchFamily="18" charset="0"/>
              </a:rPr>
              <a:t>Institute of Health Care Management</a:t>
            </a:r>
          </a:p>
          <a:p>
            <a:pPr>
              <a:defRPr/>
            </a:pPr>
            <a:r>
              <a:rPr lang="en-US" sz="3200" dirty="0">
                <a:effectLst/>
                <a:latin typeface="Arial" pitchFamily="34" charset="0"/>
                <a:cs typeface="Times New Roman" pitchFamily="18" charset="0"/>
              </a:rPr>
              <a:t>University of Greifswald 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A1B0-1B90-4CA3-97F5-2536538F7685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38"/>
    </mc:Choice>
    <mc:Fallback xmlns="">
      <p:transition spd="slow" advTm="743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PPP - Versions</a:t>
            </a:r>
          </a:p>
        </p:txBody>
      </p:sp>
      <p:sp>
        <p:nvSpPr>
          <p:cNvPr id="834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34561" name="Object 1"/>
          <p:cNvGraphicFramePr>
            <a:graphicFrameLocks noChangeAspect="1"/>
          </p:cNvGraphicFramePr>
          <p:nvPr/>
        </p:nvGraphicFramePr>
        <p:xfrm>
          <a:off x="1115616" y="1196752"/>
          <a:ext cx="7000892" cy="5502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598" name="Picture" r:id="rId3" imgW="6465611" imgH="5119432" progId="Word.Picture.8">
                  <p:embed/>
                </p:oleObj>
              </mc:Choice>
              <mc:Fallback>
                <p:oleObj name="Picture" r:id="rId3" imgW="6465611" imgH="5119432" progId="Word.Picture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196752"/>
                        <a:ext cx="7000892" cy="550282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0264"/>
    </mc:Choice>
    <mc:Fallback xmlns="">
      <p:transition spd="slow" advTm="23026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/>
              <a:t>Supply of Health Services: Structure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Demand </a:t>
            </a:r>
            <a:r>
              <a:rPr lang="en-US" dirty="0"/>
              <a:t>for Health Services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Supply </a:t>
            </a:r>
            <a:r>
              <a:rPr lang="en-US" dirty="0"/>
              <a:t>of Health Services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Factors </a:t>
            </a:r>
            <a:r>
              <a:rPr lang="en-US" dirty="0"/>
              <a:t>of Production</a:t>
            </a:r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Buildings </a:t>
            </a:r>
            <a:r>
              <a:rPr lang="en-US" dirty="0"/>
              <a:t>and Equipment</a:t>
            </a:r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Staff</a:t>
            </a:r>
            <a:endParaRPr lang="en-US" dirty="0"/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Problems </a:t>
            </a:r>
            <a:r>
              <a:rPr lang="en-US" dirty="0"/>
              <a:t>of Donations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Spatial </a:t>
            </a:r>
            <a:r>
              <a:rPr lang="en-US" dirty="0"/>
              <a:t>Structure of Supply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Levels </a:t>
            </a:r>
            <a:r>
              <a:rPr lang="en-US" dirty="0"/>
              <a:t>of Care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3200" b="1" dirty="0"/>
              <a:t>Provider </a:t>
            </a:r>
            <a:r>
              <a:rPr lang="en-US" sz="3200" b="1" dirty="0"/>
              <a:t>Portfolio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Health </a:t>
            </a:r>
            <a:r>
              <a:rPr lang="en-US" dirty="0"/>
              <a:t>Care Systems and Reforms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7E2D2-3C70-433C-AD3F-ABFF6BFE02C6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305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31"/>
    </mc:Choice>
    <mc:Fallback xmlns="">
      <p:transition spd="slow" advTm="3873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/>
              <a:t>Supply of Health Services: Structure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Demand </a:t>
            </a:r>
            <a:r>
              <a:rPr lang="en-US" dirty="0"/>
              <a:t>for Health Services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Supply </a:t>
            </a:r>
            <a:r>
              <a:rPr lang="en-US" dirty="0"/>
              <a:t>of Health Services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Factors </a:t>
            </a:r>
            <a:r>
              <a:rPr lang="en-US" dirty="0"/>
              <a:t>of Production</a:t>
            </a:r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Buildings </a:t>
            </a:r>
            <a:r>
              <a:rPr lang="en-US" dirty="0"/>
              <a:t>and Equipment</a:t>
            </a:r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Staff</a:t>
            </a:r>
            <a:endParaRPr lang="en-US" dirty="0"/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Problems </a:t>
            </a:r>
            <a:r>
              <a:rPr lang="en-US" dirty="0"/>
              <a:t>of Donations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Spatial </a:t>
            </a:r>
            <a:r>
              <a:rPr lang="en-US" dirty="0"/>
              <a:t>Structure of Supply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Levels </a:t>
            </a:r>
            <a:r>
              <a:rPr lang="en-US" dirty="0"/>
              <a:t>of Care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3200" b="1" dirty="0"/>
              <a:t>Provider </a:t>
            </a:r>
            <a:r>
              <a:rPr lang="en-US" sz="3200" b="1" dirty="0"/>
              <a:t>Portfolio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Health </a:t>
            </a:r>
            <a:r>
              <a:rPr lang="en-US" dirty="0"/>
              <a:t>Care Systems and Reforms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7E2D2-3C70-433C-AD3F-ABFF6BFE02C6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78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31"/>
    </mc:Choice>
    <mc:Fallback xmlns="">
      <p:transition spd="slow" advTm="3873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2.4 </a:t>
            </a:r>
            <a:r>
              <a:rPr lang="en-US" dirty="0"/>
              <a:t>Provider Portfolio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Trustee:</a:t>
            </a:r>
          </a:p>
          <a:p>
            <a:pPr lvl="1"/>
            <a:r>
              <a:rPr lang="en-US" sz="2400" dirty="0"/>
              <a:t>Public</a:t>
            </a:r>
          </a:p>
          <a:p>
            <a:pPr lvl="2"/>
            <a:r>
              <a:rPr lang="en-US" sz="2000" dirty="0"/>
              <a:t>federal</a:t>
            </a:r>
          </a:p>
          <a:p>
            <a:pPr lvl="2"/>
            <a:r>
              <a:rPr lang="en-US" sz="2000" dirty="0"/>
              <a:t>provincial</a:t>
            </a:r>
          </a:p>
          <a:p>
            <a:pPr lvl="2"/>
            <a:r>
              <a:rPr lang="en-US" sz="2000" dirty="0"/>
              <a:t>districts</a:t>
            </a:r>
          </a:p>
          <a:p>
            <a:pPr lvl="1"/>
            <a:r>
              <a:rPr lang="en-US" sz="2400" dirty="0"/>
              <a:t>Nonprofit</a:t>
            </a:r>
          </a:p>
          <a:p>
            <a:pPr lvl="1"/>
            <a:r>
              <a:rPr lang="en-US" sz="2400" dirty="0"/>
              <a:t>Commercial</a:t>
            </a:r>
          </a:p>
          <a:p>
            <a:r>
              <a:rPr lang="en-US" sz="2800" dirty="0"/>
              <a:t>Who should supply what on what level?</a:t>
            </a:r>
          </a:p>
          <a:p>
            <a:r>
              <a:rPr lang="en-US" sz="2800" dirty="0"/>
              <a:t>How should collaboration look like?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503"/>
    </mc:Choice>
    <mc:Fallback xmlns="">
      <p:transition spd="slow" advTm="10450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r>
              <a:rPr lang="en-US" dirty="0"/>
              <a:t>Provider Portfolio</a:t>
            </a:r>
          </a:p>
        </p:txBody>
      </p:sp>
      <p:sp>
        <p:nvSpPr>
          <p:cNvPr id="673797" name="Rectangle 5"/>
          <p:cNvSpPr>
            <a:spLocks noChangeArrowheads="1"/>
          </p:cNvSpPr>
          <p:nvPr/>
        </p:nvSpPr>
        <p:spPr bwMode="auto">
          <a:xfrm>
            <a:off x="0" y="1733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73796" name="Object 4"/>
          <p:cNvGraphicFramePr>
            <a:graphicFrameLocks noChangeAspect="1"/>
          </p:cNvGraphicFramePr>
          <p:nvPr/>
        </p:nvGraphicFramePr>
        <p:xfrm>
          <a:off x="251520" y="980728"/>
          <a:ext cx="8639660" cy="532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833" name="Picture" r:id="rId3" imgW="9541440" imgH="5874480" progId="Word.Picture.8">
                  <p:embed/>
                </p:oleObj>
              </mc:Choice>
              <mc:Fallback>
                <p:oleObj name="Picture" r:id="rId3" imgW="9541440" imgH="5874480" progId="Word.Picture.8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80728"/>
                        <a:ext cx="8639660" cy="532859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088"/>
    </mc:Choice>
    <mc:Fallback xmlns="">
      <p:transition spd="slow" advTm="22208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NPOs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NPO: limitations to allocations of profits</a:t>
            </a:r>
          </a:p>
          <a:p>
            <a:pPr>
              <a:lnSpc>
                <a:spcPct val="90000"/>
              </a:lnSpc>
            </a:pPr>
            <a:r>
              <a:rPr lang="en-US" dirty="0"/>
              <a:t>CSO in a broader sense: collective term for charitable, political as well as socio-cultural NPOs.</a:t>
            </a:r>
          </a:p>
          <a:p>
            <a:pPr>
              <a:lnSpc>
                <a:spcPct val="90000"/>
              </a:lnSpc>
            </a:pPr>
            <a:r>
              <a:rPr lang="en-US" dirty="0"/>
              <a:t>CSO in a narrower sense: civil society’s participation in political decision making (Advocacy). Political NPO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962"/>
    </mc:Choice>
    <mc:Fallback xmlns="">
      <p:transition spd="slow" advTm="8996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Collaboration of Providers</a:t>
            </a:r>
          </a:p>
        </p:txBody>
      </p:sp>
      <p:graphicFrame>
        <p:nvGraphicFramePr>
          <p:cNvPr id="67482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0" y="2206625"/>
          <a:ext cx="9144000" cy="465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4857" name="Bild" r:id="rId4" imgW="7479792" imgH="3796284" progId="Word.Picture.8">
                  <p:embed/>
                </p:oleObj>
              </mc:Choice>
              <mc:Fallback>
                <p:oleObj name="Bild" r:id="rId4" imgW="7479792" imgH="3796284" progId="Word.Picture.8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06625"/>
                        <a:ext cx="9144000" cy="46513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0609-CB14-4B67-A3EC-61F0065749E1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954"/>
    </mc:Choice>
    <mc:Fallback xmlns="">
      <p:transition spd="slow" advTm="7395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Supervision?</a:t>
            </a:r>
            <a:endParaRPr lang="en-GB"/>
          </a:p>
        </p:txBody>
      </p:sp>
      <p:graphicFrame>
        <p:nvGraphicFramePr>
          <p:cNvPr id="676867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0" y="2206625"/>
          <a:ext cx="9144000" cy="465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904" name="Bild" r:id="rId4" imgW="7479792" imgH="3796284" progId="Word.Picture.8">
                  <p:embed/>
                </p:oleObj>
              </mc:Choice>
              <mc:Fallback>
                <p:oleObj name="Bild" r:id="rId4" imgW="7479792" imgH="3796284" progId="Word.Picture.8">
                  <p:embed/>
                  <p:pic>
                    <p:nvPicPr>
                      <p:cNvPr id="0" name="Picture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06625"/>
                        <a:ext cx="9144000" cy="46513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0609-CB14-4B67-A3EC-61F0065749E1}" type="slidenum">
              <a:rPr lang="de-DE" smtClean="0"/>
              <a:pPr/>
              <a:t>7</a:t>
            </a:fld>
            <a:endParaRPr lang="de-DE"/>
          </a:p>
        </p:txBody>
      </p: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6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xmlns="" id="{59975FAA-FC50-427F-BE0C-0F78CE550245}"/>
                  </a:ext>
                </a:extLst>
              </p14:cNvPr>
              <p14:cNvContentPartPr/>
              <p14:nvPr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1093680" y="3629160"/>
              <a:ext cx="3978720" cy="1787040"/>
            </p14:xfrm>
          </p:contentPart>
        </mc:Choice>
        <mc:Fallback xmlns=""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59975FAA-FC50-427F-BE0C-0F78CE55024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77840" y="3565800"/>
                <a:ext cx="4010040" cy="1913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796"/>
    </mc:Choice>
    <mc:Fallback xmlns="">
      <p:transition spd="slow" advTm="1347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cmd type="call" cmd="playFrom(0.0)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Public-Private Partnership (PPP)</a:t>
            </a:r>
          </a:p>
        </p:txBody>
      </p:sp>
      <p:sp>
        <p:nvSpPr>
          <p:cNvPr id="69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Assumption: there are public goods the state has to provide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Not Pareto optimal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Insufficient provision of certain (poverty) groups</a:t>
            </a:r>
          </a:p>
          <a:p>
            <a:pPr>
              <a:lnSpc>
                <a:spcPct val="90000"/>
              </a:lnSpc>
            </a:pPr>
            <a:r>
              <a:rPr lang="en-US" dirty="0"/>
              <a:t>But: This does not imply the state operating as financer</a:t>
            </a:r>
          </a:p>
          <a:p>
            <a:pPr>
              <a:lnSpc>
                <a:spcPct val="90000"/>
              </a:lnSpc>
            </a:pPr>
            <a:r>
              <a:rPr lang="en-US" dirty="0"/>
              <a:t>The state can collaborate with the private economy regarding the provision of public goods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063"/>
    </mc:Choice>
    <mc:Fallback xmlns="">
      <p:transition spd="slow" advTm="13606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PPP: Deviating Criteria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Exclusive partnership of state with commercial businesses vs. additionally partnering with NPOs</a:t>
            </a:r>
          </a:p>
          <a:p>
            <a:pPr>
              <a:lnSpc>
                <a:spcPct val="80000"/>
              </a:lnSpc>
            </a:pPr>
            <a:r>
              <a:rPr lang="en-US" dirty="0"/>
              <a:t>Partnership via market regulation (through prices) vs. partnerships based on long-term contracts and agreements</a:t>
            </a:r>
          </a:p>
          <a:p>
            <a:pPr>
              <a:lnSpc>
                <a:spcPct val="80000"/>
              </a:lnSpc>
            </a:pPr>
            <a:r>
              <a:rPr lang="en-US" dirty="0"/>
              <a:t>Partnering with non-governmental organizations performing  public tasks vs. participation of the private economy in public production (i.e. financing public hospitals via private leasing companies)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865"/>
    </mc:Choice>
    <mc:Fallback xmlns="">
      <p:transition spd="slow" advTm="11386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297</Words>
  <Application>Microsoft Office PowerPoint</Application>
  <PresentationFormat>Bildschirmpräsentation (4:3)</PresentationFormat>
  <Paragraphs>67</Paragraphs>
  <Slides>11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Larissa</vt:lpstr>
      <vt:lpstr>Picture</vt:lpstr>
      <vt:lpstr>Bild</vt:lpstr>
      <vt:lpstr>International Health Care Management II Part 2.4</vt:lpstr>
      <vt:lpstr>Supply of Health Services: Structure</vt:lpstr>
      <vt:lpstr>2.4 Provider Portfolio</vt:lpstr>
      <vt:lpstr>Provider Portfolio</vt:lpstr>
      <vt:lpstr>NPOs</vt:lpstr>
      <vt:lpstr>Collaboration of Providers</vt:lpstr>
      <vt:lpstr>Supervision?</vt:lpstr>
      <vt:lpstr>Public-Private Partnership (PPP)</vt:lpstr>
      <vt:lpstr>PPP: Deviating Criteria</vt:lpstr>
      <vt:lpstr>PPP - Versions</vt:lpstr>
      <vt:lpstr>Supply of Health Services: Structure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369</cp:revision>
  <cp:lastPrinted>1601-01-01T00:00:00Z</cp:lastPrinted>
  <dcterms:created xsi:type="dcterms:W3CDTF">2003-05-27T08:12:45Z</dcterms:created>
  <dcterms:modified xsi:type="dcterms:W3CDTF">2023-07-13T13:24:44Z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