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3"/>
  </p:notesMasterIdLst>
  <p:sldIdLst>
    <p:sldId id="551" r:id="rId2"/>
    <p:sldId id="746" r:id="rId3"/>
    <p:sldId id="640" r:id="rId4"/>
    <p:sldId id="642" r:id="rId5"/>
    <p:sldId id="643" r:id="rId6"/>
    <p:sldId id="644" r:id="rId7"/>
    <p:sldId id="645" r:id="rId8"/>
    <p:sldId id="646" r:id="rId9"/>
    <p:sldId id="647" r:id="rId10"/>
    <p:sldId id="648" r:id="rId11"/>
    <p:sldId id="747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D2"/>
    <a:srgbClr val="FEF9BA"/>
    <a:srgbClr val="000000"/>
    <a:srgbClr val="0099FF"/>
    <a:srgbClr val="DDDDDD"/>
    <a:srgbClr val="FF99CC"/>
    <a:srgbClr val="CC0000"/>
    <a:srgbClr val="FFFFCC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5819" autoAdjust="0"/>
  </p:normalViewPr>
  <p:slideViewPr>
    <p:cSldViewPr>
      <p:cViewPr varScale="1">
        <p:scale>
          <a:sx n="95" d="100"/>
          <a:sy n="95" d="100"/>
        </p:scale>
        <p:origin x="10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C70A0D7F-A73D-43B5-86E5-4A0BCA0C291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713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69EA0-C4A5-415F-BF73-EF6A810B7001}" type="slidenum">
              <a:rPr lang="de-DE"/>
              <a:pPr/>
              <a:t>9</a:t>
            </a:fld>
            <a:endParaRPr lang="de-DE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B34F-0C8D-4902-8644-00285F6F4DC7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828-D96A-4392-9E04-678FB5654E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CC64-E9EB-4475-99EE-CCCD0FCCF0A2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A1AA-484F-412C-9E02-0970CC5A54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6EA9-8D02-4095-BADB-88EC51B94EFD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129-6040-4778-A8E8-5DA3CA3A9E0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6473-1823-4909-A4A3-F3D23A0E9250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B53D-B300-4229-A457-4127DB63FE35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3734-3401-4940-B706-3547823FEFAA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FF32-A573-4255-9E32-04DD1950D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3211-F363-4474-8A74-FB4AE51B3CFC}" type="datetime1">
              <a:rPr lang="de-DE" smtClean="0"/>
              <a:t>13.07.2023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20FE-8E8D-4783-8005-B187489044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C5B-C344-45F4-832E-8559E7F50B08}" type="datetime1">
              <a:rPr lang="de-DE" smtClean="0"/>
              <a:t>13.07.2023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35CC-13D1-4259-8063-86B22D20685D}" type="datetime1">
              <a:rPr lang="de-DE" smtClean="0"/>
              <a:t>13.07.2023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F68-5AE9-4775-9517-E0C3A12DF4FA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4C0-4807-4D25-978D-901CA13193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8F92-A026-4837-AD02-1898CF919494}" type="datetime1">
              <a:rPr lang="de-DE" smtClean="0"/>
              <a:t>13.07.2023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Unternehmenspräsentation 2012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ACFA-6967-4A8B-A1D4-6DCFA7CD9F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1EEA-4A8B-4FE0-A208-323871FC8821}" type="datetime1">
              <a:rPr lang="de-DE" smtClean="0"/>
              <a:t>13.07.2023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Unternehmenspräsentation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r>
              <a:rPr lang="en-US" b="1" dirty="0">
                <a:cs typeface="Times New Roman" pitchFamily="18" charset="0"/>
              </a:rPr>
              <a:t>International Health Care Management </a:t>
            </a:r>
            <a:r>
              <a:rPr lang="en-US" b="1" dirty="0" smtClean="0">
                <a:cs typeface="Times New Roman" pitchFamily="18" charset="0"/>
              </a:rPr>
              <a:t>II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Part </a:t>
            </a:r>
            <a:r>
              <a:rPr lang="en-US" b="1" dirty="0" smtClean="0">
                <a:cs typeface="Times New Roman" pitchFamily="18" charset="0"/>
              </a:rPr>
              <a:t>3.1</a:t>
            </a:r>
            <a:endParaRPr lang="de-DE" b="1" dirty="0">
              <a:cs typeface="Times New Roman" pitchFamily="18" charset="0"/>
            </a:endParaRP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5576" y="4149725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</a:t>
            </a:r>
            <a:r>
              <a:rPr lang="en-US" sz="3200" dirty="0" err="1">
                <a:effectLst/>
                <a:latin typeface="Arial" pitchFamily="34" charset="0"/>
                <a:cs typeface="Times New Roman" pitchFamily="18" charset="0"/>
              </a:rPr>
              <a:t>Fleßa</a:t>
            </a:r>
            <a:endParaRPr lang="en-US" sz="3200" dirty="0">
              <a:effectLst/>
              <a:latin typeface="Arial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7"/>
    </mc:Choice>
    <mc:Fallback xmlns="">
      <p:transition spd="slow" advTm="74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4755" name="Object 3"/>
          <p:cNvGraphicFramePr>
            <a:graphicFrameLocks noChangeAspect="1"/>
          </p:cNvGraphicFramePr>
          <p:nvPr/>
        </p:nvGraphicFramePr>
        <p:xfrm>
          <a:off x="1258888" y="0"/>
          <a:ext cx="6292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800" name="Bild" r:id="rId3" imgW="6297340" imgH="6860282" progId="Word.Picture.8">
                  <p:embed/>
                </p:oleObj>
              </mc:Choice>
              <mc:Fallback>
                <p:oleObj name="Bild" r:id="rId3" imgW="6297340" imgH="6860282" progId="Word.Picture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6292850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233"/>
    </mc:Choice>
    <mc:Fallback xmlns="">
      <p:transition spd="slow" advTm="6223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Health Care Reform: </a:t>
            </a:r>
            <a:r>
              <a:rPr lang="en-US" sz="4000" b="1" dirty="0"/>
              <a:t>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Levels </a:t>
            </a:r>
            <a:r>
              <a:rPr lang="en-US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Provider </a:t>
            </a:r>
            <a:r>
              <a:rPr lang="en-US" dirty="0" smtClean="0"/>
              <a:t>Portfolio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b="1" dirty="0" smtClean="0"/>
              <a:t>Health Care Reforms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b="1" dirty="0" smtClean="0"/>
              <a:t>Costs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Options </a:t>
            </a:r>
            <a:r>
              <a:rPr lang="en-US" dirty="0"/>
              <a:t>of </a:t>
            </a:r>
            <a:r>
              <a:rPr lang="en-US" dirty="0" smtClean="0"/>
              <a:t>Funding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Health </a:t>
            </a:r>
            <a:r>
              <a:rPr lang="en-US" dirty="0"/>
              <a:t>Care Systems by International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29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Health Care Reform: </a:t>
            </a:r>
            <a:r>
              <a:rPr lang="en-US" sz="4000" b="1" dirty="0"/>
              <a:t>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Levels </a:t>
            </a:r>
            <a:r>
              <a:rPr lang="en-US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Provider </a:t>
            </a:r>
            <a:r>
              <a:rPr lang="en-US" dirty="0" smtClean="0"/>
              <a:t>Portfolio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b="1" dirty="0" smtClean="0"/>
              <a:t>Health Care Reforms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b="1" dirty="0" smtClean="0"/>
              <a:t>Costs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Options </a:t>
            </a:r>
            <a:r>
              <a:rPr lang="en-US" dirty="0"/>
              <a:t>of </a:t>
            </a:r>
            <a:r>
              <a:rPr lang="en-US" dirty="0" smtClean="0"/>
              <a:t>Funding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Health </a:t>
            </a:r>
            <a:r>
              <a:rPr lang="en-US" dirty="0"/>
              <a:t>Care Systems by International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5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3.1 </a:t>
            </a:r>
            <a:r>
              <a:rPr lang="en-GB" dirty="0"/>
              <a:t>Costs</a:t>
            </a:r>
          </a:p>
        </p:txBody>
      </p:sp>
      <p:sp>
        <p:nvSpPr>
          <p:cNvPr id="704516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2800" dirty="0"/>
              <a:t>Cost-of-Illness</a:t>
            </a:r>
          </a:p>
          <a:p>
            <a:pPr lvl="1"/>
            <a:r>
              <a:rPr lang="en-US" sz="2400" dirty="0"/>
              <a:t>Content: all economically feasible negative results of disease and death</a:t>
            </a:r>
          </a:p>
          <a:p>
            <a:pPr lvl="1"/>
            <a:r>
              <a:rPr lang="en-US" sz="2400" dirty="0"/>
              <a:t>Concept: Rice (1966); today standard</a:t>
            </a:r>
          </a:p>
          <a:p>
            <a:pPr lvl="1"/>
            <a:r>
              <a:rPr lang="en-US" sz="2400" dirty="0"/>
              <a:t>Examples: Cost-of-Illness studies</a:t>
            </a:r>
          </a:p>
          <a:p>
            <a:pPr lvl="2"/>
            <a:r>
              <a:rPr lang="en-US" sz="2000" dirty="0" err="1"/>
              <a:t>Xie</a:t>
            </a:r>
            <a:r>
              <a:rPr lang="en-US" sz="2000" dirty="0"/>
              <a:t> (1996): Alcohol and drugs in Ontario</a:t>
            </a:r>
          </a:p>
          <a:p>
            <a:pPr lvl="2"/>
            <a:r>
              <a:rPr lang="en-US" sz="2000" dirty="0"/>
              <a:t>Henke (1997): Disease in Germany</a:t>
            </a:r>
          </a:p>
          <a:p>
            <a:pPr lvl="2"/>
            <a:r>
              <a:rPr lang="en-US" sz="2000" dirty="0" err="1"/>
              <a:t>Welte</a:t>
            </a:r>
            <a:r>
              <a:rPr lang="en-US" sz="2000" dirty="0"/>
              <a:t>, </a:t>
            </a:r>
            <a:r>
              <a:rPr lang="en-US" sz="2000" dirty="0" err="1"/>
              <a:t>König</a:t>
            </a:r>
            <a:r>
              <a:rPr lang="en-US" sz="2000" dirty="0"/>
              <a:t>, </a:t>
            </a:r>
            <a:r>
              <a:rPr lang="en-US" sz="2000" dirty="0" err="1"/>
              <a:t>Leidl</a:t>
            </a:r>
            <a:r>
              <a:rPr lang="en-US" sz="2000" dirty="0"/>
              <a:t> (2000): Consumption of cigarettes in Germany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15"/>
    </mc:Choice>
    <mc:Fallback xmlns="">
      <p:transition spd="slow" advTm="5571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07587" name="Object 3"/>
          <p:cNvGraphicFramePr>
            <a:graphicFrameLocks noChangeAspect="1"/>
          </p:cNvGraphicFramePr>
          <p:nvPr/>
        </p:nvGraphicFramePr>
        <p:xfrm>
          <a:off x="1258888" y="0"/>
          <a:ext cx="6292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32" name="Bild" r:id="rId3" imgW="6297340" imgH="6860282" progId="Word.Picture.8">
                  <p:embed/>
                </p:oleObj>
              </mc:Choice>
              <mc:Fallback>
                <p:oleObj name="Bild" r:id="rId3" imgW="6297340" imgH="6860282" progId="Word.Picture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6292850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96"/>
    </mc:Choice>
    <mc:Fallback xmlns="">
      <p:transition spd="slow" advTm="2719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1258888" y="0"/>
          <a:ext cx="6292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701" name="Bild" r:id="rId3" imgW="6297340" imgH="6860282" progId="Word.Picture.8">
                  <p:embed/>
                </p:oleObj>
              </mc:Choice>
              <mc:Fallback>
                <p:oleObj name="Bild" r:id="rId3" imgW="6297340" imgH="6860282" progId="Word.Picture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6292850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2" name="Object 4"/>
          <p:cNvGraphicFramePr>
            <a:graphicFrameLocks noChangeAspect="1"/>
          </p:cNvGraphicFramePr>
          <p:nvPr/>
        </p:nvGraphicFramePr>
        <p:xfrm>
          <a:off x="0" y="0"/>
          <a:ext cx="9144000" cy="251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702" name="Bild" r:id="rId5" imgW="6300216" imgH="1741932" progId="Word.Picture.8">
                  <p:embed/>
                </p:oleObj>
              </mc:Choice>
              <mc:Fallback>
                <p:oleObj name="Bild" r:id="rId5" imgW="6300216" imgH="1741932" progId="Word.Picture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25161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8613" name="AutoShape 5"/>
          <p:cNvSpPr>
            <a:spLocks noChangeArrowheads="1"/>
          </p:cNvSpPr>
          <p:nvPr/>
        </p:nvSpPr>
        <p:spPr bwMode="auto">
          <a:xfrm>
            <a:off x="0" y="3500438"/>
            <a:ext cx="3851275" cy="2592858"/>
          </a:xfrm>
          <a:prstGeom prst="wedgeRoundRectCallout">
            <a:avLst>
              <a:gd name="adj1" fmla="val -7750"/>
              <a:gd name="adj2" fmla="val -924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Personal suffering. i.e. caused by grief, pain, longing, …</a:t>
            </a:r>
          </a:p>
          <a:p>
            <a:r>
              <a:rPr lang="en-US" sz="2400" b="1" i="1" dirty="0">
                <a:solidFill>
                  <a:srgbClr val="000000"/>
                </a:solidFill>
                <a:effectLst/>
              </a:rPr>
              <a:t>Measurable only indirectly in assessing quality of life</a:t>
            </a:r>
          </a:p>
        </p:txBody>
      </p:sp>
      <p:sp>
        <p:nvSpPr>
          <p:cNvPr id="708614" name="AutoShape 6"/>
          <p:cNvSpPr>
            <a:spLocks noChangeArrowheads="1"/>
          </p:cNvSpPr>
          <p:nvPr/>
        </p:nvSpPr>
        <p:spPr bwMode="auto">
          <a:xfrm>
            <a:off x="3995738" y="3573463"/>
            <a:ext cx="3455987" cy="2951162"/>
          </a:xfrm>
          <a:prstGeom prst="wedgeRoundRectCallout">
            <a:avLst>
              <a:gd name="adj1" fmla="val -15088"/>
              <a:gd name="adj2" fmla="val -959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Directly or indirectly resulting in consumption of resources</a:t>
            </a:r>
          </a:p>
          <a:p>
            <a:r>
              <a:rPr lang="en-US" sz="2400" b="1" i="1" dirty="0">
                <a:solidFill>
                  <a:srgbClr val="000000"/>
                </a:solidFill>
                <a:effectLst/>
              </a:rPr>
              <a:t>Usually quantitatively measurable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11"/>
    </mc:Choice>
    <mc:Fallback xmlns="">
      <p:transition spd="slow" advTm="660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09635" name="Object 3"/>
          <p:cNvGraphicFramePr>
            <a:graphicFrameLocks noChangeAspect="1"/>
          </p:cNvGraphicFramePr>
          <p:nvPr/>
        </p:nvGraphicFramePr>
        <p:xfrm>
          <a:off x="1258888" y="0"/>
          <a:ext cx="6292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725" name="Bild" r:id="rId3" imgW="6297340" imgH="6860282" progId="Word.Picture.8">
                  <p:embed/>
                </p:oleObj>
              </mc:Choice>
              <mc:Fallback>
                <p:oleObj name="Bild" r:id="rId3" imgW="6297340" imgH="6860282" progId="Word.Picture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6292850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9636" name="Object 4"/>
          <p:cNvGraphicFramePr>
            <a:graphicFrameLocks noChangeAspect="1"/>
          </p:cNvGraphicFramePr>
          <p:nvPr/>
        </p:nvGraphicFramePr>
        <p:xfrm>
          <a:off x="1331913" y="1052513"/>
          <a:ext cx="6119812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726" name="Bild" r:id="rId5" imgW="5312664" imgH="1472184" progId="Word.Picture.8">
                  <p:embed/>
                </p:oleObj>
              </mc:Choice>
              <mc:Fallback>
                <p:oleObj name="Bild" r:id="rId5" imgW="5312664" imgH="1472184" progId="Word.Picture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052513"/>
                        <a:ext cx="6119812" cy="1690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9637" name="AutoShape 5"/>
          <p:cNvSpPr>
            <a:spLocks noChangeArrowheads="1"/>
          </p:cNvSpPr>
          <p:nvPr/>
        </p:nvSpPr>
        <p:spPr bwMode="auto">
          <a:xfrm>
            <a:off x="1403350" y="3500438"/>
            <a:ext cx="2808288" cy="2664865"/>
          </a:xfrm>
          <a:prstGeom prst="wedgeRoundRectCallout">
            <a:avLst>
              <a:gd name="adj1" fmla="val -16477"/>
              <a:gd name="adj2" fmla="val -7734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Costs of performing institutions, usually well documented</a:t>
            </a:r>
            <a:endParaRPr lang="en-US" sz="2400" b="1" i="1" dirty="0">
              <a:solidFill>
                <a:srgbClr val="000000"/>
              </a:solidFill>
              <a:effectLst/>
            </a:endParaRPr>
          </a:p>
        </p:txBody>
      </p:sp>
      <p:sp>
        <p:nvSpPr>
          <p:cNvPr id="709638" name="AutoShape 6"/>
          <p:cNvSpPr>
            <a:spLocks noChangeArrowheads="1"/>
          </p:cNvSpPr>
          <p:nvPr/>
        </p:nvSpPr>
        <p:spPr bwMode="auto">
          <a:xfrm>
            <a:off x="4643438" y="3573463"/>
            <a:ext cx="2880890" cy="2591841"/>
          </a:xfrm>
          <a:prstGeom prst="wedgeRoundRectCallout">
            <a:avLst>
              <a:gd name="adj1" fmla="val -8528"/>
              <a:gd name="adj2" fmla="val -807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Costs of household consuming health services, usually bad documentation</a:t>
            </a:r>
            <a:endParaRPr lang="en-US" sz="2400" b="1" i="1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65"/>
    </mc:Choice>
    <mc:Fallback xmlns="">
      <p:transition spd="slow" advTm="3076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0659" name="Object 3"/>
          <p:cNvGraphicFramePr>
            <a:graphicFrameLocks noChangeAspect="1"/>
          </p:cNvGraphicFramePr>
          <p:nvPr/>
        </p:nvGraphicFramePr>
        <p:xfrm>
          <a:off x="1258888" y="0"/>
          <a:ext cx="6292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749" name="Bild" r:id="rId3" imgW="6297340" imgH="6860282" progId="Word.Picture.8">
                  <p:embed/>
                </p:oleObj>
              </mc:Choice>
              <mc:Fallback>
                <p:oleObj name="Bild" r:id="rId3" imgW="6297340" imgH="6860282" progId="Word.Picture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6292850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0660" name="Object 4"/>
          <p:cNvGraphicFramePr>
            <a:graphicFrameLocks noChangeAspect="1"/>
          </p:cNvGraphicFramePr>
          <p:nvPr/>
        </p:nvGraphicFramePr>
        <p:xfrm>
          <a:off x="1331913" y="1916113"/>
          <a:ext cx="555148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750" name="Bild" r:id="rId5" imgW="2779594" imgH="1196454" progId="Word.Picture.8">
                  <p:embed/>
                </p:oleObj>
              </mc:Choice>
              <mc:Fallback>
                <p:oleObj name="Bild" r:id="rId5" imgW="2779594" imgH="1196454" progId="Word.Picture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16113"/>
                        <a:ext cx="5551487" cy="23495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0661" name="AutoShape 5"/>
          <p:cNvSpPr>
            <a:spLocks noChangeArrowheads="1"/>
          </p:cNvSpPr>
          <p:nvPr/>
        </p:nvSpPr>
        <p:spPr bwMode="auto">
          <a:xfrm>
            <a:off x="1403350" y="4652963"/>
            <a:ext cx="2808288" cy="1871662"/>
          </a:xfrm>
          <a:prstGeom prst="wedgeRoundRectCallout">
            <a:avLst>
              <a:gd name="adj1" fmla="val -18231"/>
              <a:gd name="adj2" fmla="val -807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2400" b="1" dirty="0">
                <a:solidFill>
                  <a:srgbClr val="000000"/>
                </a:solidFill>
                <a:effectLst/>
              </a:rPr>
              <a:t>Administration, Teaching, Research</a:t>
            </a:r>
          </a:p>
        </p:txBody>
      </p:sp>
      <p:sp>
        <p:nvSpPr>
          <p:cNvPr id="710662" name="AutoShape 6"/>
          <p:cNvSpPr>
            <a:spLocks noChangeArrowheads="1"/>
          </p:cNvSpPr>
          <p:nvPr/>
        </p:nvSpPr>
        <p:spPr bwMode="auto">
          <a:xfrm>
            <a:off x="4716463" y="4724400"/>
            <a:ext cx="3167905" cy="2133600"/>
          </a:xfrm>
          <a:prstGeom prst="wedgeRoundRectCallout">
            <a:avLst>
              <a:gd name="adj1" fmla="val -49435"/>
              <a:gd name="adj2" fmla="val -77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All Costs of Prevention and Treatment </a:t>
            </a:r>
            <a:r>
              <a:rPr lang="en-US" sz="1800" b="1" dirty="0">
                <a:solidFill>
                  <a:srgbClr val="000000"/>
                </a:solidFill>
                <a:effectLst/>
              </a:rPr>
              <a:t>(programs, dispensaries, hospitals etc.)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55"/>
    </mc:Choice>
    <mc:Fallback xmlns="">
      <p:transition spd="slow" advTm="3435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ChangeArrowheads="1"/>
          </p:cNvSpPr>
          <p:nvPr/>
        </p:nvSpPr>
        <p:spPr bwMode="auto">
          <a:xfrm>
            <a:off x="0" y="88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1683" name="Object 3"/>
          <p:cNvGraphicFramePr>
            <a:graphicFrameLocks noChangeAspect="1"/>
          </p:cNvGraphicFramePr>
          <p:nvPr/>
        </p:nvGraphicFramePr>
        <p:xfrm>
          <a:off x="1258888" y="0"/>
          <a:ext cx="62928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773" name="Bild" r:id="rId3" imgW="6297340" imgH="6860282" progId="Word.Picture.8">
                  <p:embed/>
                </p:oleObj>
              </mc:Choice>
              <mc:Fallback>
                <p:oleObj name="Bild" r:id="rId3" imgW="6297340" imgH="6860282" progId="Word.Picture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0"/>
                        <a:ext cx="6292850" cy="6858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1684" name="Object 4"/>
          <p:cNvGraphicFramePr>
            <a:graphicFrameLocks noChangeAspect="1"/>
          </p:cNvGraphicFramePr>
          <p:nvPr/>
        </p:nvGraphicFramePr>
        <p:xfrm>
          <a:off x="1258888" y="1628775"/>
          <a:ext cx="6049962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774" name="Bild" r:id="rId5" imgW="3332988" imgH="1559052" progId="Word.Picture.8">
                  <p:embed/>
                </p:oleObj>
              </mc:Choice>
              <mc:Fallback>
                <p:oleObj name="Bild" r:id="rId5" imgW="3332988" imgH="1559052" progId="Word.Picture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28775"/>
                        <a:ext cx="6049962" cy="28257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685" name="AutoShape 5"/>
          <p:cNvSpPr>
            <a:spLocks noChangeArrowheads="1"/>
          </p:cNvSpPr>
          <p:nvPr/>
        </p:nvSpPr>
        <p:spPr bwMode="auto">
          <a:xfrm>
            <a:off x="1403350" y="4652963"/>
            <a:ext cx="2808288" cy="1871662"/>
          </a:xfrm>
          <a:prstGeom prst="wedgeRoundRectCallout">
            <a:avLst>
              <a:gd name="adj1" fmla="val -18231"/>
              <a:gd name="adj2" fmla="val -807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Transport, Fees, Diet, Construction</a:t>
            </a:r>
          </a:p>
        </p:txBody>
      </p:sp>
      <p:sp>
        <p:nvSpPr>
          <p:cNvPr id="711686" name="AutoShape 6"/>
          <p:cNvSpPr>
            <a:spLocks noChangeArrowheads="1"/>
          </p:cNvSpPr>
          <p:nvPr/>
        </p:nvSpPr>
        <p:spPr bwMode="auto">
          <a:xfrm>
            <a:off x="4572000" y="4724400"/>
            <a:ext cx="3384376" cy="1800944"/>
          </a:xfrm>
          <a:prstGeom prst="wedgeRoundRectCallout">
            <a:avLst>
              <a:gd name="adj1" fmla="val -29199"/>
              <a:gd name="adj2" fmla="val -755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ffectLst/>
              </a:rPr>
              <a:t>Loss in Labor, Crops, Income, Education, Domestic Product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72"/>
    </mc:Choice>
    <mc:Fallback xmlns="">
      <p:transition spd="slow" advTm="4867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Determining Household Costs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712707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tabLst>
                <a:tab pos="447675" algn="l"/>
              </a:tabLst>
            </a:pPr>
            <a:endParaRPr lang="en-US" sz="2400" b="1" dirty="0">
              <a:solidFill>
                <a:schemeClr val="accent2"/>
              </a:solidFill>
              <a:effectLst/>
              <a:latin typeface="+mn-lt"/>
            </a:endParaRPr>
          </a:p>
          <a:p>
            <a:pPr marL="342900" indent="-342900" algn="l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447675" algn="l"/>
              </a:tabLst>
            </a:pPr>
            <a:r>
              <a:rPr lang="en-US" sz="2800" dirty="0">
                <a:effectLst/>
                <a:latin typeface="+mn-lt"/>
                <a:cs typeface="Arial" pitchFamily="34" charset="0"/>
              </a:rPr>
              <a:t>Direct Costs</a:t>
            </a:r>
          </a:p>
          <a:p>
            <a:pPr marL="342900" indent="-342900" algn="l" eaLnBrk="0" hangingPunct="0">
              <a:spcBef>
                <a:spcPct val="50000"/>
              </a:spcBef>
              <a:buFont typeface="Wingdings" pitchFamily="2" charset="2"/>
              <a:buChar char="§"/>
              <a:tabLst>
                <a:tab pos="447675" algn="l"/>
              </a:tabLst>
            </a:pPr>
            <a:r>
              <a:rPr lang="en-US" sz="2800" dirty="0">
                <a:effectLst/>
                <a:latin typeface="+mn-lt"/>
                <a:cs typeface="Arial" pitchFamily="34" charset="0"/>
              </a:rPr>
              <a:t>Indirect Costs</a:t>
            </a:r>
          </a:p>
          <a:p>
            <a:pPr marL="800100" lvl="1" indent="-342900" algn="l" eaLnBrk="0" hangingPunct="0">
              <a:spcBef>
                <a:spcPct val="500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en-US" sz="2400" dirty="0">
                <a:effectLst/>
                <a:latin typeface="+mn-lt"/>
                <a:cs typeface="Arial" pitchFamily="34" charset="0"/>
              </a:rPr>
              <a:t>- 	Human Capital Approach</a:t>
            </a:r>
          </a:p>
          <a:p>
            <a:pPr marL="800100" lvl="1" indent="-342900" algn="l" eaLnBrk="0" hangingPunct="0">
              <a:spcBef>
                <a:spcPct val="500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en-US" sz="2400" dirty="0">
                <a:effectLst/>
                <a:latin typeface="+mn-lt"/>
                <a:cs typeface="Arial" pitchFamily="34" charset="0"/>
              </a:rPr>
              <a:t>- 	Friction Costs Method</a:t>
            </a:r>
          </a:p>
          <a:p>
            <a:pPr marL="800100" lvl="1" indent="-342900" algn="l" eaLnBrk="0" hangingPunct="0">
              <a:spcBef>
                <a:spcPct val="500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en-US" sz="2400" dirty="0">
                <a:effectLst/>
                <a:latin typeface="+mn-lt"/>
                <a:cs typeface="Arial" pitchFamily="34" charset="0"/>
              </a:rPr>
              <a:t>-  	Willingness-to-pay ≠ ability to pay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429"/>
    </mc:Choice>
    <mc:Fallback xmlns="">
      <p:transition spd="slow" advTm="29942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Bildschirmpräsentation (4:3)</PresentationFormat>
  <Paragraphs>69</Paragraphs>
  <Slides>11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Larissa</vt:lpstr>
      <vt:lpstr>Bild</vt:lpstr>
      <vt:lpstr>International Health Care Management II Part 3.1</vt:lpstr>
      <vt:lpstr>Health Care Reform: Structure</vt:lpstr>
      <vt:lpstr>3.1 Costs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Determining Household Costs</vt:lpstr>
      <vt:lpstr>PowerPoint-Präsentation</vt:lpstr>
      <vt:lpstr>Health Care Reform: Structure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375</cp:revision>
  <cp:lastPrinted>1601-01-01T00:00:00Z</cp:lastPrinted>
  <dcterms:created xsi:type="dcterms:W3CDTF">2003-05-27T08:12:45Z</dcterms:created>
  <dcterms:modified xsi:type="dcterms:W3CDTF">2023-07-13T13:27:02Z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