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23"/>
  </p:notesMasterIdLst>
  <p:sldIdLst>
    <p:sldId id="551" r:id="rId2"/>
    <p:sldId id="754" r:id="rId3"/>
    <p:sldId id="703" r:id="rId4"/>
    <p:sldId id="731" r:id="rId5"/>
    <p:sldId id="732" r:id="rId6"/>
    <p:sldId id="733" r:id="rId7"/>
    <p:sldId id="734" r:id="rId8"/>
    <p:sldId id="748" r:id="rId9"/>
    <p:sldId id="749" r:id="rId10"/>
    <p:sldId id="750" r:id="rId11"/>
    <p:sldId id="751" r:id="rId12"/>
    <p:sldId id="752" r:id="rId13"/>
    <p:sldId id="753" r:id="rId14"/>
    <p:sldId id="633" r:id="rId15"/>
    <p:sldId id="634" r:id="rId16"/>
    <p:sldId id="639" r:id="rId17"/>
    <p:sldId id="635" r:id="rId18"/>
    <p:sldId id="636" r:id="rId19"/>
    <p:sldId id="637" r:id="rId20"/>
    <p:sldId id="638" r:id="rId21"/>
    <p:sldId id="755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BD2"/>
    <a:srgbClr val="FEF9BA"/>
    <a:srgbClr val="000000"/>
    <a:srgbClr val="0099FF"/>
    <a:srgbClr val="DDDDDD"/>
    <a:srgbClr val="FF99CC"/>
    <a:srgbClr val="CC0000"/>
    <a:srgbClr val="FFFFCC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5819" autoAdjust="0"/>
  </p:normalViewPr>
  <p:slideViewPr>
    <p:cSldViewPr>
      <p:cViewPr varScale="1">
        <p:scale>
          <a:sx n="95" d="100"/>
          <a:sy n="95" d="100"/>
        </p:scale>
        <p:origin x="10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C70A0D7F-A73D-43B5-86E5-4A0BCA0C291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713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DFE76-4702-459E-8AAA-7F76618F32B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01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B34F-0C8D-4902-8644-00285F6F4DC7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828-D96A-4392-9E04-678FB5654E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61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CC64-E9EB-4475-99EE-CCCD0FCCF0A2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A1AA-484F-412C-9E02-0970CC5A541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2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6EA9-8D02-4095-BADB-88EC51B94EFD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129-6040-4778-A8E8-5DA3CA3A9E0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8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A45F2C-D969-4D4D-8E67-587E5FEAFD71}" type="datetime1">
              <a:rPr lang="de-DE" smtClean="0"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Unternehmenspräsentation 2012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290609-CB14-4B67-A3EC-61F0065749E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  <a:prstGeom prst="rect">
            <a:avLst/>
          </a:prstGeom>
        </p:spPr>
        <p:txBody>
          <a:bodyPr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noProof="0" dirty="0"/>
              <a:t>Unternehmenspräsentation 2012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1669BE5-3EB6-4F43-9877-53144DD93362}" type="datetime1">
              <a:rPr lang="de-DE" noProof="0" smtClean="0"/>
              <a:t>13.07.2023</a:t>
            </a:fld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GB" noProof="0" dirty="0" err="1"/>
              <a:t>Erste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359483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6473-1823-4909-A4A3-F3D23A0E9250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2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B53D-B300-4229-A457-4127DB63FE35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187-C305-4A6A-B8A0-E1E8B1403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3734-3401-4940-B706-3547823FEFAA}" type="datetime1">
              <a:rPr lang="de-DE" smtClean="0"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FF32-A573-4255-9E32-04DD1950D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59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3211-F363-4474-8A74-FB4AE51B3CFC}" type="datetime1">
              <a:rPr lang="de-DE" smtClean="0"/>
              <a:t>13.07.2023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20FE-8E8D-4783-8005-B187489044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C5B-C344-45F4-832E-8559E7F50B08}" type="datetime1">
              <a:rPr lang="de-DE" smtClean="0"/>
              <a:t>13.07.2023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35CC-13D1-4259-8063-86B22D20685D}" type="datetime1">
              <a:rPr lang="de-DE" smtClean="0"/>
              <a:t>13.07.2023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F68-5AE9-4775-9517-E0C3A12DF4FA}" type="datetime1">
              <a:rPr lang="de-DE" smtClean="0"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4C0-4807-4D25-978D-901CA13193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8F92-A026-4837-AD02-1898CF919494}" type="datetime1">
              <a:rPr lang="de-DE" smtClean="0"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ACFA-6967-4A8B-A1D4-6DCFA7CD9F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21EEA-4A8B-4FE0-A208-323871FC8821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187-C305-4A6A-B8A0-E1E8B1403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0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0700"/>
            <a:ext cx="8291512" cy="2260600"/>
          </a:xfrm>
        </p:spPr>
        <p:txBody>
          <a:bodyPr/>
          <a:lstStyle/>
          <a:p>
            <a:r>
              <a:rPr lang="en-US" b="1" dirty="0">
                <a:cs typeface="Times New Roman" pitchFamily="18" charset="0"/>
              </a:rPr>
              <a:t>International Health Care Management </a:t>
            </a:r>
            <a:r>
              <a:rPr lang="en-US" b="1" dirty="0" smtClean="0">
                <a:cs typeface="Times New Roman" pitchFamily="18" charset="0"/>
              </a:rPr>
              <a:t>II</a:t>
            </a: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Part </a:t>
            </a:r>
            <a:r>
              <a:rPr lang="en-US" b="1" dirty="0" smtClean="0">
                <a:cs typeface="Times New Roman" pitchFamily="18" charset="0"/>
              </a:rPr>
              <a:t>3.2</a:t>
            </a:r>
            <a:endParaRPr lang="de-DE" b="1" dirty="0">
              <a:cs typeface="Times New Roman" pitchFamily="18" charset="0"/>
            </a:endParaRPr>
          </a:p>
        </p:txBody>
      </p:sp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755576" y="4149725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Steffen </a:t>
            </a:r>
            <a:r>
              <a:rPr lang="en-US" sz="3200" dirty="0" err="1">
                <a:effectLst/>
                <a:latin typeface="Arial" pitchFamily="34" charset="0"/>
                <a:cs typeface="Times New Roman" pitchFamily="18" charset="0"/>
              </a:rPr>
              <a:t>Fleßa</a:t>
            </a:r>
            <a:endParaRPr lang="en-US" sz="3200" dirty="0">
              <a:effectLst/>
              <a:latin typeface="Arial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Institute of Health Care Management</a:t>
            </a:r>
          </a:p>
          <a:p>
            <a:pPr>
              <a:defRPr/>
            </a:pPr>
            <a:r>
              <a:rPr lang="en-US" sz="3200">
                <a:effectLst/>
                <a:latin typeface="Arial" pitchFamily="34" charset="0"/>
                <a:cs typeface="Times New Roman" pitchFamily="18" charset="0"/>
              </a:rPr>
              <a:t>University of Greifswald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7"/>
    </mc:Choice>
    <mc:Fallback xmlns="">
      <p:transition spd="slow" advTm="74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Health Care Financing Alternatives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498916"/>
              </p:ext>
            </p:extLst>
          </p:nvPr>
        </p:nvGraphicFramePr>
        <p:xfrm>
          <a:off x="0" y="1340767"/>
          <a:ext cx="9143997" cy="5517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789"/>
                <a:gridCol w="1677009"/>
                <a:gridCol w="1677009"/>
                <a:gridCol w="1677009"/>
                <a:gridCol w="1675181"/>
              </a:tblGrid>
              <a:tr h="39408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Variable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817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Pooling of Risks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National risk pool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Provincial risk pool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Smaller pools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Re-insurance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817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Actuarial accounting / premium calculation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 actuarial accounting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Actuarial accounting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817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Health Facility IT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Administration/ Accounting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Patient files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tele-medicine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408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Insurance IT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Member files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claims settling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Administration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other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817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IT integration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transfer manually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integrated platform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full integration incl. MoH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817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Target group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Entire population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Work force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Vulnerables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Civil servants ... other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817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Registration of new clients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Own offices / agents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Third-party agents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Only online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At point of service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96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Health Care Financing Alternatives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27296"/>
              </p:ext>
            </p:extLst>
          </p:nvPr>
        </p:nvGraphicFramePr>
        <p:xfrm>
          <a:off x="2" y="1417640"/>
          <a:ext cx="9143997" cy="544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789"/>
                <a:gridCol w="1677009"/>
                <a:gridCol w="1677009"/>
                <a:gridCol w="1677009"/>
                <a:gridCol w="1675181"/>
              </a:tblGrid>
              <a:tr h="36269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Variable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53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Time of registration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Every day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Certain times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Not in case of illness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Start of employment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53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Customer relations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Own customer office(r)s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Online only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 customer relations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Health facility staff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88072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Relation to health facility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Insurance and health facility are one (HMO)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Separate institutions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53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Rebates based on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actual full cost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actual marginal cost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estimates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political prices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269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Rebates outpatient care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fee-for-service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capitation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budgets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mixed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53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Rebates inpatient care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fee-for-service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daily rates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flat rates / DRGs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budgets/capitation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53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Budget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part is fixed budget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rebates only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129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Health Care Financing Alternatives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614947"/>
              </p:ext>
            </p:extLst>
          </p:nvPr>
        </p:nvGraphicFramePr>
        <p:xfrm>
          <a:off x="2" y="1417638"/>
          <a:ext cx="9143997" cy="5440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789"/>
                <a:gridCol w="1677009"/>
                <a:gridCol w="1677009"/>
                <a:gridCol w="1677009"/>
                <a:gridCol w="1675181"/>
              </a:tblGrid>
              <a:tr h="453363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Variable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672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Insurance requires from health facility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 quality management 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Country-wide QM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International QM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6727">
                <a:tc rowSpan="2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Insurance provides to health facility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Training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Management support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Management support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 support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33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Other support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672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Quality Management insurance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 QM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Own QM system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National standard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International standard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672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Staffing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Personnel department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Part of public admin.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 separate department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672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Selection of staff based on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Professionalism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Kinship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Official rank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Other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925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Health Care Financing Alternatives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999380"/>
              </p:ext>
            </p:extLst>
          </p:nvPr>
        </p:nvGraphicFramePr>
        <p:xfrm>
          <a:off x="2" y="1556792"/>
          <a:ext cx="9143997" cy="5256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789"/>
                <a:gridCol w="1677009"/>
                <a:gridCol w="1677009"/>
                <a:gridCol w="1677009"/>
                <a:gridCol w="1675181"/>
              </a:tblGrid>
              <a:tr h="75094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Variable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018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Leading and Directing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Leadership of professionals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 professional managers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018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Staff development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Off-the-job training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On-the-job training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Academic training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018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Strategy, Control and Change Management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Service portfolio management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Strategic cooperation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Strategic Resources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25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>
            <a:normAutofit/>
          </a:bodyPr>
          <a:lstStyle/>
          <a:p>
            <a:r>
              <a:rPr lang="en-US" dirty="0"/>
              <a:t>Concepts of Remuneration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Input-</a:t>
            </a:r>
            <a:r>
              <a:rPr lang="en-GB" sz="2800" dirty="0" err="1"/>
              <a:t>basierte</a:t>
            </a:r>
            <a:r>
              <a:rPr lang="en-GB" sz="2800" dirty="0"/>
              <a:t> </a:t>
            </a:r>
            <a:r>
              <a:rPr lang="en-GB" sz="2800" dirty="0" err="1"/>
              <a:t>Finanzierung</a:t>
            </a:r>
            <a:endParaRPr lang="en-GB" sz="2800" dirty="0"/>
          </a:p>
          <a:p>
            <a:r>
              <a:rPr lang="en-GB" sz="2800" dirty="0"/>
              <a:t>Output-</a:t>
            </a:r>
            <a:r>
              <a:rPr lang="en-GB" sz="2800" dirty="0" err="1"/>
              <a:t>basierte</a:t>
            </a:r>
            <a:r>
              <a:rPr lang="en-GB" sz="2800" dirty="0"/>
              <a:t> </a:t>
            </a:r>
            <a:r>
              <a:rPr lang="en-GB" sz="2800" dirty="0" err="1"/>
              <a:t>Finanzierung</a:t>
            </a:r>
            <a:endParaRPr lang="en-GB" sz="2800" dirty="0"/>
          </a:p>
          <a:p>
            <a:r>
              <a:rPr lang="en-GB" sz="2800" dirty="0"/>
              <a:t>Output-based Aid</a:t>
            </a:r>
          </a:p>
        </p:txBody>
      </p:sp>
      <p:graphicFrame>
        <p:nvGraphicFramePr>
          <p:cNvPr id="69530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0191256"/>
              </p:ext>
            </p:extLst>
          </p:nvPr>
        </p:nvGraphicFramePr>
        <p:xfrm>
          <a:off x="246063" y="977900"/>
          <a:ext cx="8626475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346" name="Picture" r:id="rId3" imgW="6785640" imgH="4614480" progId="Word.Picture.8">
                  <p:embed/>
                </p:oleObj>
              </mc:Choice>
              <mc:Fallback>
                <p:oleObj name="Picture" r:id="rId3" imgW="6785640" imgH="4614480" progId="Word.Picture.8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977900"/>
                        <a:ext cx="8626475" cy="58674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0609-CB14-4B67-A3EC-61F0065749E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306"/>
    </mc:Choice>
    <mc:Fallback xmlns="">
      <p:transition spd="slow" advTm="23830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Input-Based Funding</a:t>
            </a:r>
          </a:p>
        </p:txBody>
      </p:sp>
      <p:sp>
        <p:nvSpPr>
          <p:cNvPr id="696323" name="Rectangle 3"/>
          <p:cNvSpPr>
            <a:spLocks noChangeArrowheads="1"/>
          </p:cNvSpPr>
          <p:nvPr/>
        </p:nvSpPr>
        <p:spPr bwMode="auto">
          <a:xfrm>
            <a:off x="0" y="2643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96324" name="Object 4"/>
          <p:cNvGraphicFramePr>
            <a:graphicFrameLocks noChangeAspect="1"/>
          </p:cNvGraphicFramePr>
          <p:nvPr/>
        </p:nvGraphicFramePr>
        <p:xfrm>
          <a:off x="4763" y="1471613"/>
          <a:ext cx="9132887" cy="533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0" name="Picture" r:id="rId3" imgW="6211080" imgH="3619440" progId="Word.Picture.8">
                  <p:embed/>
                </p:oleObj>
              </mc:Choice>
              <mc:Fallback>
                <p:oleObj name="Picture" r:id="rId3" imgW="6211080" imgH="3619440" progId="Word.Picture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1471613"/>
                        <a:ext cx="9132887" cy="53387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361"/>
    </mc:Choice>
    <mc:Fallback xmlns="">
      <p:transition spd="slow" advTm="7536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4000" dirty="0"/>
              <a:t>Input-Based Funding: Ways</a:t>
            </a:r>
          </a:p>
        </p:txBody>
      </p:sp>
      <p:graphicFrame>
        <p:nvGraphicFramePr>
          <p:cNvPr id="70246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0213" y="692696"/>
          <a:ext cx="8804275" cy="610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514" name="Picture" r:id="rId3" imgW="7291080" imgH="5059800" progId="Word.Picture.8">
                  <p:embed/>
                </p:oleObj>
              </mc:Choice>
              <mc:Fallback>
                <p:oleObj name="Picture" r:id="rId3" imgW="7291080" imgH="5059800" progId="Word.Picture.8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213" y="692696"/>
                        <a:ext cx="8804275" cy="61087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02"/>
    </mc:Choice>
    <mc:Fallback xmlns="">
      <p:transition spd="slow" advTm="3190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Output-Based Funding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97349" name="Object 5"/>
          <p:cNvGraphicFramePr>
            <a:graphicFrameLocks noChangeAspect="1"/>
          </p:cNvGraphicFramePr>
          <p:nvPr/>
        </p:nvGraphicFramePr>
        <p:xfrm>
          <a:off x="4763" y="1471613"/>
          <a:ext cx="9132887" cy="532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95" name="Picture" r:id="rId3" imgW="6211080" imgH="3619440" progId="Word.Picture.8">
                  <p:embed/>
                </p:oleObj>
              </mc:Choice>
              <mc:Fallback>
                <p:oleObj name="Picture" r:id="rId3" imgW="6211080" imgH="3619440" progId="Word.Picture.8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1471613"/>
                        <a:ext cx="9132887" cy="53260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674"/>
    </mc:Choice>
    <mc:Fallback xmlns="">
      <p:transition spd="slow" advTm="7867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Output-Based Aid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8372" name="Rectangle 4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98373" name="Object 5"/>
          <p:cNvGraphicFramePr>
            <a:graphicFrameLocks noChangeAspect="1"/>
          </p:cNvGraphicFramePr>
          <p:nvPr/>
        </p:nvGraphicFramePr>
        <p:xfrm>
          <a:off x="0" y="1484313"/>
          <a:ext cx="9144000" cy="533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419" name="Bild" r:id="rId3" imgW="6206696" imgH="3615014" progId="Word.Picture.8">
                  <p:embed/>
                </p:oleObj>
              </mc:Choice>
              <mc:Fallback>
                <p:oleObj name="Bild" r:id="rId3" imgW="6206696" imgH="3615014" progId="Word.Picture.8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313"/>
                        <a:ext cx="9144000" cy="53324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601"/>
    </mc:Choice>
    <mc:Fallback xmlns="">
      <p:transition spd="slow" advTm="18960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Kenya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As of June 2006 for</a:t>
            </a:r>
          </a:p>
          <a:p>
            <a:pPr lvl="1"/>
            <a:r>
              <a:rPr lang="en-US" sz="2400" dirty="0"/>
              <a:t>Family planning</a:t>
            </a:r>
          </a:p>
          <a:p>
            <a:pPr lvl="1"/>
            <a:r>
              <a:rPr lang="en-US" sz="2400" dirty="0"/>
              <a:t>Delivery</a:t>
            </a:r>
          </a:p>
          <a:p>
            <a:pPr lvl="1"/>
            <a:r>
              <a:rPr lang="en-US" sz="2400" dirty="0"/>
              <a:t>Gender Violence Recovery (GVR)</a:t>
            </a:r>
          </a:p>
          <a:p>
            <a:r>
              <a:rPr lang="en-US" sz="2800" dirty="0"/>
              <a:t>Cost (here: delivery)</a:t>
            </a:r>
          </a:p>
          <a:p>
            <a:pPr lvl="1"/>
            <a:r>
              <a:rPr lang="en-US" sz="2400" dirty="0"/>
              <a:t>Voucher: 200 </a:t>
            </a:r>
            <a:r>
              <a:rPr lang="en-US" sz="2400" dirty="0" err="1"/>
              <a:t>Ksh</a:t>
            </a:r>
            <a:endParaRPr lang="en-US" sz="2400" dirty="0"/>
          </a:p>
          <a:p>
            <a:pPr lvl="1"/>
            <a:r>
              <a:rPr lang="en-US" sz="2400" dirty="0"/>
              <a:t>Reimbursement</a:t>
            </a:r>
          </a:p>
          <a:p>
            <a:pPr lvl="2"/>
            <a:r>
              <a:rPr lang="en-US" sz="2000" dirty="0"/>
              <a:t>Normal delivery: (incl. 4 ante-natal): 5000 </a:t>
            </a:r>
            <a:r>
              <a:rPr lang="en-US" sz="2000" dirty="0" err="1"/>
              <a:t>Ksh</a:t>
            </a:r>
            <a:endParaRPr lang="en-US" sz="2000" dirty="0"/>
          </a:p>
          <a:p>
            <a:pPr lvl="2"/>
            <a:r>
              <a:rPr lang="en-US" sz="2000" dirty="0"/>
              <a:t>C-Section: 20,000 </a:t>
            </a:r>
            <a:r>
              <a:rPr lang="en-US" sz="2000" dirty="0" err="1"/>
              <a:t>Ksh</a:t>
            </a:r>
            <a:endParaRPr lang="en-US" sz="2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76"/>
    </mc:Choice>
    <mc:Fallback xmlns="">
      <p:transition spd="slow" advTm="4867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Health Care Reform: </a:t>
            </a:r>
            <a:r>
              <a:rPr lang="en-US" sz="4000" b="1" dirty="0"/>
              <a:t>Structure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Demand </a:t>
            </a:r>
            <a:r>
              <a:rPr lang="en-US" dirty="0"/>
              <a:t>for Health Services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Supply </a:t>
            </a:r>
            <a:r>
              <a:rPr lang="en-US" dirty="0"/>
              <a:t>of Health Services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Factors </a:t>
            </a:r>
            <a:r>
              <a:rPr lang="en-US" dirty="0"/>
              <a:t>of Production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Buildings </a:t>
            </a:r>
            <a:r>
              <a:rPr lang="en-US" dirty="0"/>
              <a:t>and Equipment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Staff</a:t>
            </a:r>
            <a:endParaRPr lang="en-US" dirty="0"/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Problems </a:t>
            </a:r>
            <a:r>
              <a:rPr lang="en-US" dirty="0"/>
              <a:t>of Donations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Spatial </a:t>
            </a:r>
            <a:r>
              <a:rPr lang="en-US" dirty="0"/>
              <a:t>Structure of Supply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Levels </a:t>
            </a:r>
            <a:r>
              <a:rPr lang="en-US" dirty="0"/>
              <a:t>of Care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Provider </a:t>
            </a:r>
            <a:r>
              <a:rPr lang="en-US" dirty="0" smtClean="0"/>
              <a:t>Portfolio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b="1" dirty="0" smtClean="0"/>
              <a:t>Health Care Reforms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Costs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000" b="1" dirty="0" smtClean="0"/>
              <a:t>Options </a:t>
            </a:r>
            <a:r>
              <a:rPr lang="en-US" sz="3000" b="1" dirty="0"/>
              <a:t>of </a:t>
            </a:r>
            <a:r>
              <a:rPr lang="en-US" sz="3000" b="1" dirty="0" smtClean="0"/>
              <a:t>Funding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Health </a:t>
            </a:r>
            <a:r>
              <a:rPr lang="en-US" dirty="0"/>
              <a:t>Care Systems by International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E2D2-3C70-433C-AD3F-ABFF6BFE02C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73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31"/>
    </mc:Choice>
    <mc:Fallback xmlns="">
      <p:transition spd="slow" advTm="387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ChangeArrowheads="1"/>
          </p:cNvSpPr>
          <p:nvPr/>
        </p:nvSpPr>
        <p:spPr bwMode="auto">
          <a:xfrm>
            <a:off x="0" y="1471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004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481588"/>
              </p:ext>
            </p:extLst>
          </p:nvPr>
        </p:nvGraphicFramePr>
        <p:xfrm>
          <a:off x="901701" y="0"/>
          <a:ext cx="8216763" cy="688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65" name="Arbeitsblatt" r:id="rId3" imgW="4600642" imgH="3857509" progId="Excel.Sheet.8">
                  <p:embed/>
                </p:oleObj>
              </mc:Choice>
              <mc:Fallback>
                <p:oleObj name="Arbeitsblatt" r:id="rId3" imgW="4600642" imgH="3857509" progId="Excel.Shee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1" y="0"/>
                        <a:ext cx="8216763" cy="68881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71550" cy="6858000"/>
          </a:xfrm>
          <a:solidFill>
            <a:schemeClr val="bg1"/>
          </a:solidFill>
        </p:spPr>
        <p:txBody>
          <a:bodyPr vert="vert270"/>
          <a:lstStyle/>
          <a:p>
            <a:r>
              <a:rPr lang="en-US" dirty="0"/>
              <a:t>Subsidies (Births)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39"/>
    </mc:Choice>
    <mc:Fallback xmlns="">
      <p:transition spd="slow" advTm="4573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Health Care Reform: </a:t>
            </a:r>
            <a:r>
              <a:rPr lang="en-US" sz="4000" b="1" dirty="0"/>
              <a:t>Structure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Demand </a:t>
            </a:r>
            <a:r>
              <a:rPr lang="en-US" dirty="0"/>
              <a:t>for Health Services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Supply </a:t>
            </a:r>
            <a:r>
              <a:rPr lang="en-US" dirty="0"/>
              <a:t>of Health Services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Factors </a:t>
            </a:r>
            <a:r>
              <a:rPr lang="en-US" dirty="0"/>
              <a:t>of Production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Buildings </a:t>
            </a:r>
            <a:r>
              <a:rPr lang="en-US" dirty="0"/>
              <a:t>and Equipment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Staff</a:t>
            </a:r>
            <a:endParaRPr lang="en-US" dirty="0"/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Problems </a:t>
            </a:r>
            <a:r>
              <a:rPr lang="en-US" dirty="0"/>
              <a:t>of Donations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Spatial </a:t>
            </a:r>
            <a:r>
              <a:rPr lang="en-US" dirty="0"/>
              <a:t>Structure of Supply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Levels </a:t>
            </a:r>
            <a:r>
              <a:rPr lang="en-US" dirty="0"/>
              <a:t>of Care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Provider </a:t>
            </a:r>
            <a:r>
              <a:rPr lang="en-US" dirty="0" smtClean="0"/>
              <a:t>Portfolio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b="1" dirty="0" smtClean="0"/>
              <a:t>Health Care Reforms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Costs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000" b="1" dirty="0" smtClean="0"/>
              <a:t>Options </a:t>
            </a:r>
            <a:r>
              <a:rPr lang="en-US" sz="3000" b="1" dirty="0"/>
              <a:t>of </a:t>
            </a:r>
            <a:r>
              <a:rPr lang="en-US" sz="3000" b="1" dirty="0" smtClean="0"/>
              <a:t>Funding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Health </a:t>
            </a:r>
            <a:r>
              <a:rPr lang="en-US" dirty="0"/>
              <a:t>Care Systems by International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E2D2-3C70-433C-AD3F-ABFF6BFE02C6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6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31"/>
    </mc:Choice>
    <mc:Fallback xmlns="">
      <p:transition spd="slow" advTm="3873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0"/>
            <a:ext cx="6265863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3.2 </a:t>
            </a:r>
            <a:r>
              <a:rPr lang="en-US" sz="3600" dirty="0"/>
              <a:t>Options of Funding</a:t>
            </a:r>
          </a:p>
        </p:txBody>
      </p:sp>
      <p:graphicFrame>
        <p:nvGraphicFramePr>
          <p:cNvPr id="1331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88" y="1689100"/>
          <a:ext cx="9139237" cy="515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40" name="Picture" r:id="rId4" imgW="10081440" imgH="5689440" progId="Word.Picture.8">
                  <p:embed/>
                </p:oleObj>
              </mc:Choice>
              <mc:Fallback>
                <p:oleObj name="Picture" r:id="rId4" imgW="10081440" imgH="5689440" progId="Word.Picture.8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689100"/>
                        <a:ext cx="9139237" cy="5156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742"/>
    </mc:Choice>
    <mc:Fallback xmlns="">
      <p:transition spd="slow" advTm="16674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2993" y="707209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5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857250"/>
          <a:ext cx="9205393" cy="2789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116" name="Picture" r:id="rId3" imgW="11881440" imgH="3619440" progId="Word.Picture.8">
                  <p:embed/>
                </p:oleObj>
              </mc:Choice>
              <mc:Fallback>
                <p:oleObj name="Picture" r:id="rId3" imgW="11881440" imgH="36194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57250"/>
                        <a:ext cx="9205393" cy="278980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CB21A485-A8DC-417E-9F57-0381ABE3C16F}"/>
              </a:ext>
            </a:extLst>
          </p:cNvPr>
          <p:cNvSpPr txBox="1"/>
          <p:nvPr/>
        </p:nvSpPr>
        <p:spPr>
          <a:xfrm>
            <a:off x="2551586" y="182065"/>
            <a:ext cx="4230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Demand </a:t>
            </a:r>
            <a:r>
              <a:rPr lang="de-DE" sz="2800" dirty="0" err="1"/>
              <a:t>for</a:t>
            </a:r>
            <a:r>
              <a:rPr lang="de-DE" sz="2800" dirty="0"/>
              <a:t> an Insurance</a:t>
            </a:r>
          </a:p>
        </p:txBody>
      </p:sp>
      <p:sp>
        <p:nvSpPr>
          <p:cNvPr id="8" name="Foliennummernplatzhalter 1">
            <a:extLst>
              <a:ext uri="{FF2B5EF4-FFF2-40B4-BE49-F238E27FC236}">
                <a16:creationId xmlns="" xmlns:a16="http://schemas.microsoft.com/office/drawing/2014/main" id="{B7C0B5AB-F2B7-44F3-9E0F-3FB725D95EE7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9pPr>
          </a:lstStyle>
          <a:p>
            <a:fld id="{1766AA66-A04A-42B7-B62F-87CCD5A5605F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1569507"/>
      </p:ext>
    </p:extLst>
  </p:cSld>
  <p:clrMapOvr>
    <a:masterClrMapping/>
  </p:clrMapOvr>
  <p:transition advTm="21118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2993" y="707209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5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857250"/>
          <a:ext cx="9057962" cy="3768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140" name="Picture" r:id="rId3" imgW="11881440" imgH="4970160" progId="Word.Picture.8">
                  <p:embed/>
                </p:oleObj>
              </mc:Choice>
              <mc:Fallback>
                <p:oleObj name="Picture" r:id="rId3" imgW="11881440" imgH="4970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57250"/>
                        <a:ext cx="9057962" cy="3768571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22679C73-64BB-4CDE-BF4E-D20ECED9589A}"/>
              </a:ext>
            </a:extLst>
          </p:cNvPr>
          <p:cNvSpPr txBox="1"/>
          <p:nvPr/>
        </p:nvSpPr>
        <p:spPr>
          <a:xfrm>
            <a:off x="2551586" y="182065"/>
            <a:ext cx="4230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Demand </a:t>
            </a:r>
            <a:r>
              <a:rPr lang="de-DE" sz="2800" dirty="0" err="1"/>
              <a:t>for</a:t>
            </a:r>
            <a:r>
              <a:rPr lang="de-DE" sz="2800" dirty="0"/>
              <a:t> an Insurance</a:t>
            </a:r>
          </a:p>
        </p:txBody>
      </p:sp>
      <p:sp>
        <p:nvSpPr>
          <p:cNvPr id="8" name="Foliennummernplatzhalter 1">
            <a:extLst>
              <a:ext uri="{FF2B5EF4-FFF2-40B4-BE49-F238E27FC236}">
                <a16:creationId xmlns="" xmlns:a16="http://schemas.microsoft.com/office/drawing/2014/main" id="{6513A941-1A78-4F4D-AAF4-298A06034AED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9pPr>
          </a:lstStyle>
          <a:p>
            <a:fld id="{1766AA66-A04A-42B7-B62F-87CCD5A5605F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4591864"/>
      </p:ext>
    </p:extLst>
  </p:cSld>
  <p:clrMapOvr>
    <a:masterClrMapping/>
  </p:clrMapOvr>
  <p:transition advTm="8565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2993" y="707209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5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845269"/>
          <a:ext cx="9144000" cy="5318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164" name="Picture" r:id="rId3" imgW="11881440" imgH="6950160" progId="Word.Picture.8">
                  <p:embed/>
                </p:oleObj>
              </mc:Choice>
              <mc:Fallback>
                <p:oleObj name="Picture" r:id="rId3" imgW="11881440" imgH="6950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45269"/>
                        <a:ext cx="9144000" cy="531839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719F0F9C-C05E-4EB9-A447-87F010CD5E59}"/>
              </a:ext>
            </a:extLst>
          </p:cNvPr>
          <p:cNvSpPr txBox="1"/>
          <p:nvPr/>
        </p:nvSpPr>
        <p:spPr>
          <a:xfrm>
            <a:off x="2551586" y="182065"/>
            <a:ext cx="4230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Demand </a:t>
            </a:r>
            <a:r>
              <a:rPr lang="de-DE" sz="2800" dirty="0" err="1"/>
              <a:t>for</a:t>
            </a:r>
            <a:r>
              <a:rPr lang="de-DE" sz="2800" dirty="0"/>
              <a:t> an Insurance</a:t>
            </a:r>
          </a:p>
        </p:txBody>
      </p:sp>
      <p:sp>
        <p:nvSpPr>
          <p:cNvPr id="8" name="Foliennummernplatzhalter 1">
            <a:extLst>
              <a:ext uri="{FF2B5EF4-FFF2-40B4-BE49-F238E27FC236}">
                <a16:creationId xmlns="" xmlns:a16="http://schemas.microsoft.com/office/drawing/2014/main" id="{6497016A-BD10-4403-86C3-767C5BE49F7F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9pPr>
          </a:lstStyle>
          <a:p>
            <a:fld id="{1766AA66-A04A-42B7-B62F-87CCD5A5605F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549252"/>
      </p:ext>
    </p:extLst>
  </p:cSld>
  <p:clrMapOvr>
    <a:masterClrMapping/>
  </p:clrMapOvr>
  <p:transition advTm="10942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297871"/>
              </p:ext>
            </p:extLst>
          </p:nvPr>
        </p:nvGraphicFramePr>
        <p:xfrm>
          <a:off x="1624519" y="-22198"/>
          <a:ext cx="7519481" cy="668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88" name="Picture" r:id="rId3" imgW="11886366" imgH="10623790" progId="Word.Picture.8">
                  <p:embed/>
                </p:oleObj>
              </mc:Choice>
              <mc:Fallback>
                <p:oleObj name="Picture" r:id="rId3" imgW="11886366" imgH="1062379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519" y="-22198"/>
                        <a:ext cx="7519481" cy="6683424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5DEDF56C-9A6C-4A14-A5D6-534E0C8A5410}"/>
              </a:ext>
            </a:extLst>
          </p:cNvPr>
          <p:cNvSpPr txBox="1"/>
          <p:nvPr/>
        </p:nvSpPr>
        <p:spPr>
          <a:xfrm rot="16200000">
            <a:off x="-1414813" y="3410408"/>
            <a:ext cx="4230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Demand </a:t>
            </a:r>
            <a:r>
              <a:rPr lang="de-DE" sz="2800" dirty="0" err="1"/>
              <a:t>for</a:t>
            </a:r>
            <a:r>
              <a:rPr lang="de-DE" sz="2800" dirty="0"/>
              <a:t> an Insurance</a:t>
            </a:r>
          </a:p>
        </p:txBody>
      </p:sp>
      <p:sp>
        <p:nvSpPr>
          <p:cNvPr id="8" name="Foliennummernplatzhalter 1">
            <a:extLst>
              <a:ext uri="{FF2B5EF4-FFF2-40B4-BE49-F238E27FC236}">
                <a16:creationId xmlns="" xmlns:a16="http://schemas.microsoft.com/office/drawing/2014/main" id="{B228ADC0-4C21-417F-BD0B-11A9A47DD44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9pPr>
          </a:lstStyle>
          <a:p>
            <a:fld id="{1766AA66-A04A-42B7-B62F-87CCD5A5605F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4212236"/>
      </p:ext>
    </p:extLst>
  </p:cSld>
  <p:clrMapOvr>
    <a:masterClrMapping/>
  </p:clrMapOvr>
  <p:transition advTm="5798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Health Care Financing Alternatives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017703"/>
              </p:ext>
            </p:extLst>
          </p:nvPr>
        </p:nvGraphicFramePr>
        <p:xfrm>
          <a:off x="1" y="1340765"/>
          <a:ext cx="9143999" cy="5517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791"/>
                <a:gridCol w="1677009"/>
                <a:gridCol w="1677009"/>
                <a:gridCol w="1677009"/>
                <a:gridCol w="1675181"/>
              </a:tblGrid>
              <a:tr h="26988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Variable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73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Insurance system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Community-based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Social insurance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Beveridge System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Private for-profit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9584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Administration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Part of national administration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Parastatal organisation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Private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9584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Legal form of ownership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Public Administration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Parastatal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73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Number of insurances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Monopoly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Oligopoly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Polypoly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9886">
                <a:tc rowSpan="2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Services covered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Outpatient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Inpatient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73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Prevention</a:t>
                      </a:r>
                      <a:r>
                        <a:rPr lang="en-GB" sz="1800" dirty="0" smtClean="0">
                          <a:effectLst/>
                        </a:rPr>
                        <a:t>/ promotion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Curative medicine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Rehabilitation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Long-term care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73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Target group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Insured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Family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Social insurance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Entire population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9886">
                <a:tc rowSpan="2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Cost covered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Ceiling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 ceiling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73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Co-payment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 Co-payment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73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Conditions covered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Limited list of conditions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Exclusion of conditions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 exclusions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17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Health Care Financing Alternatives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492112"/>
              </p:ext>
            </p:extLst>
          </p:nvPr>
        </p:nvGraphicFramePr>
        <p:xfrm>
          <a:off x="2" y="1417640"/>
          <a:ext cx="9143997" cy="5303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789"/>
                <a:gridCol w="1677009"/>
                <a:gridCol w="1677009"/>
                <a:gridCol w="1677009"/>
                <a:gridCol w="1675181"/>
              </a:tblGrid>
              <a:tr h="37884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Variable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1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2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3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Alternative 4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769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Principle form of financing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General tax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Earmarked taxes (e.g. tobacco)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payroll contribution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other premium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884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Revenues collection by 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Tax collection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Own agents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Separate agency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employers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3653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Time of revenue collection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Monthly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Yearly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Event (e.g. show-up in hospital)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769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Revenues, means of payment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Cash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 kind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769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Premium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Free-of-charge, not appl.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Subsidized premium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Full-cost premium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Subsidy for vulnerables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769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Premium proportional to … 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Income-based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Wealth-based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Risk-based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Capitation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884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Exemptions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Vulnerables 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not applicable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5592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681</Words>
  <Application>Microsoft Office PowerPoint</Application>
  <PresentationFormat>Bildschirmpräsentation (4:3)</PresentationFormat>
  <Paragraphs>311</Paragraphs>
  <Slides>21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Larissa</vt:lpstr>
      <vt:lpstr>Picture</vt:lpstr>
      <vt:lpstr>Bild</vt:lpstr>
      <vt:lpstr>Arbeitsblatt</vt:lpstr>
      <vt:lpstr>International Health Care Management II Part 3.2</vt:lpstr>
      <vt:lpstr>Health Care Reform: Structure</vt:lpstr>
      <vt:lpstr>3.2 Options of Funding</vt:lpstr>
      <vt:lpstr>PowerPoint-Präsentation</vt:lpstr>
      <vt:lpstr>PowerPoint-Präsentation</vt:lpstr>
      <vt:lpstr>PowerPoint-Präsentation</vt:lpstr>
      <vt:lpstr>PowerPoint-Präsentation</vt:lpstr>
      <vt:lpstr>Health Care Financing Alternatives</vt:lpstr>
      <vt:lpstr>Health Care Financing Alternatives</vt:lpstr>
      <vt:lpstr>Health Care Financing Alternatives</vt:lpstr>
      <vt:lpstr>Health Care Financing Alternatives</vt:lpstr>
      <vt:lpstr>Health Care Financing Alternatives</vt:lpstr>
      <vt:lpstr>Health Care Financing Alternatives</vt:lpstr>
      <vt:lpstr>Concepts of Remuneration</vt:lpstr>
      <vt:lpstr>Input-Based Funding</vt:lpstr>
      <vt:lpstr>Input-Based Funding: Ways</vt:lpstr>
      <vt:lpstr>Output-Based Funding</vt:lpstr>
      <vt:lpstr>Output-Based Aid</vt:lpstr>
      <vt:lpstr>Example: Kenya</vt:lpstr>
      <vt:lpstr>Subsidies (Births)</vt:lpstr>
      <vt:lpstr>Health Care Reform: Structure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375</cp:revision>
  <cp:lastPrinted>1601-01-01T00:00:00Z</cp:lastPrinted>
  <dcterms:created xsi:type="dcterms:W3CDTF">2003-05-27T08:12:45Z</dcterms:created>
  <dcterms:modified xsi:type="dcterms:W3CDTF">2023-07-13T13:27:50Z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