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6"/>
  </p:notesMasterIdLst>
  <p:sldIdLst>
    <p:sldId id="551" r:id="rId2"/>
    <p:sldId id="758" r:id="rId3"/>
    <p:sldId id="606" r:id="rId4"/>
    <p:sldId id="607" r:id="rId5"/>
    <p:sldId id="608" r:id="rId6"/>
    <p:sldId id="736" r:id="rId7"/>
    <p:sldId id="737" r:id="rId8"/>
    <p:sldId id="738" r:id="rId9"/>
    <p:sldId id="739" r:id="rId10"/>
    <p:sldId id="756" r:id="rId11"/>
    <p:sldId id="757" r:id="rId12"/>
    <p:sldId id="609" r:id="rId13"/>
    <p:sldId id="610" r:id="rId14"/>
    <p:sldId id="611" r:id="rId15"/>
    <p:sldId id="612" r:id="rId16"/>
    <p:sldId id="752" r:id="rId17"/>
    <p:sldId id="749" r:id="rId18"/>
    <p:sldId id="753" r:id="rId19"/>
    <p:sldId id="750" r:id="rId20"/>
    <p:sldId id="751" r:id="rId21"/>
    <p:sldId id="754" r:id="rId22"/>
    <p:sldId id="613" r:id="rId23"/>
    <p:sldId id="614" r:id="rId24"/>
    <p:sldId id="616" r:id="rId25"/>
    <p:sldId id="617" r:id="rId26"/>
    <p:sldId id="719" r:id="rId27"/>
    <p:sldId id="722" r:id="rId28"/>
    <p:sldId id="755" r:id="rId29"/>
    <p:sldId id="720" r:id="rId30"/>
    <p:sldId id="723" r:id="rId31"/>
    <p:sldId id="735" r:id="rId32"/>
    <p:sldId id="748" r:id="rId33"/>
    <p:sldId id="510" r:id="rId34"/>
    <p:sldId id="759" r:id="rId35"/>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D2"/>
    <a:srgbClr val="FEF9BA"/>
    <a:srgbClr val="000000"/>
    <a:srgbClr val="0099FF"/>
    <a:srgbClr val="DDDDDD"/>
    <a:srgbClr val="FF99CC"/>
    <a:srgbClr val="CC0000"/>
    <a:srgbClr val="FFFFCC"/>
    <a:srgbClr val="FF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3" autoAdjust="0"/>
    <p:restoredTop sz="95819" autoAdjust="0"/>
  </p:normalViewPr>
  <p:slideViewPr>
    <p:cSldViewPr>
      <p:cViewPr varScale="1">
        <p:scale>
          <a:sx n="95" d="100"/>
          <a:sy n="95" d="100"/>
        </p:scale>
        <p:origin x="107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58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3.xml"/><Relationship Id="rId5" Type="http://schemas.openxmlformats.org/officeDocument/2006/relationships/slide" Target="slides/slide23.xml"/><Relationship Id="rId4"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cat>
            <c:strRef>
              <c:f>Sheet1!$A$2:$A$33</c:f>
              <c:strCache>
                <c:ptCount val="32"/>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strCache>
            </c:strRef>
          </c:cat>
          <c:val>
            <c:numRef>
              <c:f>Sheet1!$B$2:$B$33</c:f>
              <c:numCache>
                <c:formatCode>General</c:formatCode>
                <c:ptCount val="32"/>
                <c:pt idx="0">
                  <c:v>214.17</c:v>
                </c:pt>
                <c:pt idx="1">
                  <c:v>216</c:v>
                </c:pt>
                <c:pt idx="2">
                  <c:v>218.19</c:v>
                </c:pt>
                <c:pt idx="3">
                  <c:v>220.04</c:v>
                </c:pt>
                <c:pt idx="4">
                  <c:v>222.39</c:v>
                </c:pt>
                <c:pt idx="5">
                  <c:v>223.73</c:v>
                </c:pt>
                <c:pt idx="6">
                  <c:v>225.7</c:v>
                </c:pt>
                <c:pt idx="7">
                  <c:v>226.74</c:v>
                </c:pt>
                <c:pt idx="8">
                  <c:v>228.8</c:v>
                </c:pt>
                <c:pt idx="9">
                  <c:v>239.1</c:v>
                </c:pt>
                <c:pt idx="10">
                  <c:v>242.93</c:v>
                </c:pt>
                <c:pt idx="11">
                  <c:v>244.06</c:v>
                </c:pt>
                <c:pt idx="12">
                  <c:v>246.16</c:v>
                </c:pt>
                <c:pt idx="13">
                  <c:v>246.33</c:v>
                </c:pt>
                <c:pt idx="14">
                  <c:v>249.41</c:v>
                </c:pt>
                <c:pt idx="15">
                  <c:v>250.8</c:v>
                </c:pt>
                <c:pt idx="16">
                  <c:v>251.61</c:v>
                </c:pt>
                <c:pt idx="17">
                  <c:v>255.02</c:v>
                </c:pt>
                <c:pt idx="18">
                  <c:v>256.7</c:v>
                </c:pt>
                <c:pt idx="19">
                  <c:v>255.3</c:v>
                </c:pt>
                <c:pt idx="20">
                  <c:v>256.60000000000002</c:v>
                </c:pt>
                <c:pt idx="21">
                  <c:v>260.20999999999998</c:v>
                </c:pt>
                <c:pt idx="22">
                  <c:v>263.17</c:v>
                </c:pt>
                <c:pt idx="23">
                  <c:v>271.61</c:v>
                </c:pt>
                <c:pt idx="24">
                  <c:v>283.2</c:v>
                </c:pt>
                <c:pt idx="25">
                  <c:v>289.89999999999998</c:v>
                </c:pt>
                <c:pt idx="26">
                  <c:v>292.3</c:v>
                </c:pt>
                <c:pt idx="27">
                  <c:v>296.89999999999998</c:v>
                </c:pt>
                <c:pt idx="28">
                  <c:v>296.2</c:v>
                </c:pt>
                <c:pt idx="29">
                  <c:v>298.39999999999998</c:v>
                </c:pt>
                <c:pt idx="30">
                  <c:v>299.2</c:v>
                </c:pt>
                <c:pt idx="31">
                  <c:v>300.8</c:v>
                </c:pt>
              </c:numCache>
            </c:numRef>
          </c:val>
          <c:smooth val="0"/>
        </c:ser>
        <c:dLbls>
          <c:showLegendKey val="0"/>
          <c:showVal val="0"/>
          <c:showCatName val="0"/>
          <c:showSerName val="0"/>
          <c:showPercent val="0"/>
          <c:showBubbleSize val="0"/>
        </c:dLbls>
        <c:marker val="1"/>
        <c:smooth val="0"/>
        <c:axId val="465375744"/>
        <c:axId val="465372216"/>
      </c:lineChart>
      <c:catAx>
        <c:axId val="465375744"/>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465372216"/>
        <c:crosses val="autoZero"/>
        <c:auto val="0"/>
        <c:lblAlgn val="ctr"/>
        <c:lblOffset val="100"/>
        <c:noMultiLvlLbl val="0"/>
      </c:catAx>
      <c:valAx>
        <c:axId val="465372216"/>
        <c:scaling>
          <c:orientation val="minMax"/>
          <c:min val="205"/>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Million people</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465375744"/>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endParaRPr lang="de-DE"/>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endParaRPr lang="de-DE"/>
          </a:p>
        </p:txBody>
      </p:sp>
      <p:sp>
        <p:nvSpPr>
          <p:cNvPr id="149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endParaRPr lang="de-DE"/>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C70A0D7F-A73D-43B5-86E5-4A0BCA0C291B}" type="slidenum">
              <a:rPr lang="de-DE"/>
              <a:pPr/>
              <a:t>‹Nr.›</a:t>
            </a:fld>
            <a:endParaRPr lang="de-DE"/>
          </a:p>
        </p:txBody>
      </p:sp>
    </p:spTree>
    <p:extLst>
      <p:ext uri="{BB962C8B-B14F-4D97-AF65-F5344CB8AC3E}">
        <p14:creationId xmlns:p14="http://schemas.microsoft.com/office/powerpoint/2010/main" val="40687133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F5CA828-D96A-4392-9E04-678FB5654E89}" type="slidenum">
              <a:rPr lang="de-DE" smtClean="0"/>
              <a:pPr/>
              <a:t>‹Nr.›</a:t>
            </a:fld>
            <a:endParaRPr lang="de-DE"/>
          </a:p>
        </p:txBody>
      </p:sp>
    </p:spTree>
    <p:extLst>
      <p:ext uri="{BB962C8B-B14F-4D97-AF65-F5344CB8AC3E}">
        <p14:creationId xmlns:p14="http://schemas.microsoft.com/office/powerpoint/2010/main" val="222261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B70A1AA-484F-412C-9E02-0970CC5A541F}" type="slidenum">
              <a:rPr lang="de-DE" smtClean="0"/>
              <a:pPr/>
              <a:t>‹Nr.›</a:t>
            </a:fld>
            <a:endParaRPr lang="de-DE"/>
          </a:p>
        </p:txBody>
      </p:sp>
    </p:spTree>
    <p:extLst>
      <p:ext uri="{BB962C8B-B14F-4D97-AF65-F5344CB8AC3E}">
        <p14:creationId xmlns:p14="http://schemas.microsoft.com/office/powerpoint/2010/main" val="109528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E4B129-6040-4778-A8E8-5DA3CA3A9E0C}" type="slidenum">
              <a:rPr lang="de-DE" smtClean="0"/>
              <a:pPr/>
              <a:t>‹Nr.›</a:t>
            </a:fld>
            <a:endParaRPr lang="de-DE"/>
          </a:p>
        </p:txBody>
      </p:sp>
    </p:spTree>
    <p:extLst>
      <p:ext uri="{BB962C8B-B14F-4D97-AF65-F5344CB8AC3E}">
        <p14:creationId xmlns:p14="http://schemas.microsoft.com/office/powerpoint/2010/main" val="150678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a:t>Titelmasterformat durch Klicken bearbeiten</a:t>
            </a:r>
            <a:endParaRPr lang="en-US"/>
          </a:p>
        </p:txBody>
      </p:sp>
      <p:sp>
        <p:nvSpPr>
          <p:cNvPr id="3" name="Tabellenplatzhalter 2"/>
          <p:cNvSpPr>
            <a:spLocks noGrp="1"/>
          </p:cNvSpPr>
          <p:nvPr>
            <p:ph type="tbl" idx="1"/>
          </p:nvPr>
        </p:nvSpPr>
        <p:spPr>
          <a:xfrm>
            <a:off x="457200" y="1905000"/>
            <a:ext cx="8229600" cy="4114800"/>
          </a:xfrm>
        </p:spPr>
        <p:txBody>
          <a:bodyPr/>
          <a:lstStyle/>
          <a:p>
            <a:endParaRPr lang="en-US"/>
          </a:p>
        </p:txBody>
      </p:sp>
      <p:sp>
        <p:nvSpPr>
          <p:cNvPr id="4" name="Datumsplatzhalter 3"/>
          <p:cNvSpPr>
            <a:spLocks noGrp="1"/>
          </p:cNvSpPr>
          <p:nvPr>
            <p:ph type="dt" sz="half" idx="10"/>
          </p:nvPr>
        </p:nvSpPr>
        <p:spPr>
          <a:xfrm>
            <a:off x="457200" y="6245225"/>
            <a:ext cx="2133600" cy="476250"/>
          </a:xfrm>
        </p:spPr>
        <p:txBody>
          <a:bodyPr/>
          <a:lstStyle>
            <a:lvl1pPr>
              <a:defRPr/>
            </a:lvl1pPr>
          </a:lstStyle>
          <a:p>
            <a:endParaRPr lang="de-DE"/>
          </a:p>
        </p:txBody>
      </p:sp>
      <p:sp>
        <p:nvSpPr>
          <p:cNvPr id="5" name="Fußzeilenplatzhalter 4"/>
          <p:cNvSpPr>
            <a:spLocks noGrp="1"/>
          </p:cNvSpPr>
          <p:nvPr>
            <p:ph type="ftr" sz="quarter" idx="11"/>
          </p:nvPr>
        </p:nvSpPr>
        <p:spPr>
          <a:xfrm>
            <a:off x="3124200" y="6245225"/>
            <a:ext cx="2895600" cy="476250"/>
          </a:xfrm>
        </p:spPr>
        <p:txBody>
          <a:bodyPr/>
          <a:lstStyle>
            <a:lvl1pPr>
              <a:defRPr/>
            </a:lvl1pPr>
          </a:lstStyle>
          <a:p>
            <a:endParaRPr lang="de-DE"/>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fld id="{C0F525D7-BEF0-4470-9358-9AE2587D4363}"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766AA66-A04A-42B7-B62F-87CCD5A5605F}" type="slidenum">
              <a:rPr lang="de-DE" smtClean="0"/>
              <a:pPr/>
              <a:t>‹Nr.›</a:t>
            </a:fld>
            <a:endParaRPr lang="de-DE"/>
          </a:p>
        </p:txBody>
      </p:sp>
    </p:spTree>
    <p:extLst>
      <p:ext uri="{BB962C8B-B14F-4D97-AF65-F5344CB8AC3E}">
        <p14:creationId xmlns:p14="http://schemas.microsoft.com/office/powerpoint/2010/main" val="423526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B79187-C305-4A6A-B8A0-E1E8B140349A}" type="slidenum">
              <a:rPr lang="de-DE" smtClean="0"/>
              <a:pPr/>
              <a:t>‹Nr.›</a:t>
            </a:fld>
            <a:endParaRPr lang="de-DE"/>
          </a:p>
        </p:txBody>
      </p:sp>
    </p:spTree>
    <p:extLst>
      <p:ext uri="{BB962C8B-B14F-4D97-AF65-F5344CB8AC3E}">
        <p14:creationId xmlns:p14="http://schemas.microsoft.com/office/powerpoint/2010/main" val="306242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ECEFF32-A573-4255-9E32-04DD1950DBC3}" type="slidenum">
              <a:rPr lang="de-DE" smtClean="0"/>
              <a:pPr/>
              <a:t>‹Nr.›</a:t>
            </a:fld>
            <a:endParaRPr lang="de-DE"/>
          </a:p>
        </p:txBody>
      </p:sp>
    </p:spTree>
    <p:extLst>
      <p:ext uri="{BB962C8B-B14F-4D97-AF65-F5344CB8AC3E}">
        <p14:creationId xmlns:p14="http://schemas.microsoft.com/office/powerpoint/2010/main" val="118859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F8620FE-8E8D-4783-8005-B187489044AF}" type="slidenum">
              <a:rPr lang="de-DE" smtClean="0"/>
              <a:pPr/>
              <a:t>‹Nr.›</a:t>
            </a:fld>
            <a:endParaRPr lang="de-DE"/>
          </a:p>
        </p:txBody>
      </p:sp>
    </p:spTree>
    <p:extLst>
      <p:ext uri="{BB962C8B-B14F-4D97-AF65-F5344CB8AC3E}">
        <p14:creationId xmlns:p14="http://schemas.microsoft.com/office/powerpoint/2010/main" val="215164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D64A1B0-1B90-4CA3-97F5-2536538F7685}" type="slidenum">
              <a:rPr lang="de-DE" smtClean="0"/>
              <a:pPr/>
              <a:t>‹Nr.›</a:t>
            </a:fld>
            <a:endParaRPr lang="de-DE"/>
          </a:p>
        </p:txBody>
      </p:sp>
    </p:spTree>
    <p:extLst>
      <p:ext uri="{BB962C8B-B14F-4D97-AF65-F5344CB8AC3E}">
        <p14:creationId xmlns:p14="http://schemas.microsoft.com/office/powerpoint/2010/main" val="236390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81A28FD-0D3A-4C2E-93FE-BAB486F2C604}" type="slidenum">
              <a:rPr lang="de-DE" smtClean="0"/>
              <a:pPr/>
              <a:t>‹Nr.›</a:t>
            </a:fld>
            <a:endParaRPr lang="de-DE"/>
          </a:p>
        </p:txBody>
      </p:sp>
    </p:spTree>
    <p:extLst>
      <p:ext uri="{BB962C8B-B14F-4D97-AF65-F5344CB8AC3E}">
        <p14:creationId xmlns:p14="http://schemas.microsoft.com/office/powerpoint/2010/main" val="116621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ADA14C0-4807-4D25-978D-901CA1319366}" type="slidenum">
              <a:rPr lang="de-DE" smtClean="0"/>
              <a:pPr/>
              <a:t>‹Nr.›</a:t>
            </a:fld>
            <a:endParaRPr lang="de-DE"/>
          </a:p>
        </p:txBody>
      </p:sp>
    </p:spTree>
    <p:extLst>
      <p:ext uri="{BB962C8B-B14F-4D97-AF65-F5344CB8AC3E}">
        <p14:creationId xmlns:p14="http://schemas.microsoft.com/office/powerpoint/2010/main" val="33709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F50ACFA-6967-4A8B-A1D4-6DCFA7CD9F9B}" type="slidenum">
              <a:rPr lang="de-DE" smtClean="0"/>
              <a:pPr/>
              <a:t>‹Nr.›</a:t>
            </a:fld>
            <a:endParaRPr lang="de-DE"/>
          </a:p>
        </p:txBody>
      </p:sp>
    </p:spTree>
    <p:extLst>
      <p:ext uri="{BB962C8B-B14F-4D97-AF65-F5344CB8AC3E}">
        <p14:creationId xmlns:p14="http://schemas.microsoft.com/office/powerpoint/2010/main" val="11752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79187-C305-4A6A-B8A0-E1E8B140349A}" type="slidenum">
              <a:rPr lang="de-DE" smtClean="0"/>
              <a:pPr/>
              <a:t>‹Nr.›</a:t>
            </a:fld>
            <a:endParaRPr lang="de-DE"/>
          </a:p>
        </p:txBody>
      </p:sp>
    </p:spTree>
    <p:extLst>
      <p:ext uri="{BB962C8B-B14F-4D97-AF65-F5344CB8AC3E}">
        <p14:creationId xmlns:p14="http://schemas.microsoft.com/office/powerpoint/2010/main" val="13294028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atista.com/statistics/200946/americans-with-health-insurance"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395288" y="520700"/>
            <a:ext cx="8291512" cy="2260600"/>
          </a:xfrm>
        </p:spPr>
        <p:txBody>
          <a:bodyPr/>
          <a:lstStyle/>
          <a:p>
            <a:r>
              <a:rPr lang="en-US" b="1" dirty="0">
                <a:cs typeface="Times New Roman" pitchFamily="18" charset="0"/>
              </a:rPr>
              <a:t>International Health Care Management </a:t>
            </a:r>
            <a:r>
              <a:rPr lang="en-US" b="1" dirty="0" smtClean="0">
                <a:cs typeface="Times New Roman" pitchFamily="18" charset="0"/>
              </a:rPr>
              <a:t>II</a:t>
            </a:r>
            <a:r>
              <a:rPr lang="en-US" b="1" dirty="0">
                <a:cs typeface="Times New Roman" pitchFamily="18" charset="0"/>
              </a:rPr>
              <a:t/>
            </a:r>
            <a:br>
              <a:rPr lang="en-US" b="1" dirty="0">
                <a:cs typeface="Times New Roman" pitchFamily="18" charset="0"/>
              </a:rPr>
            </a:br>
            <a:r>
              <a:rPr lang="en-US" b="1" dirty="0">
                <a:cs typeface="Times New Roman" pitchFamily="18" charset="0"/>
              </a:rPr>
              <a:t>Part </a:t>
            </a:r>
            <a:r>
              <a:rPr lang="en-US" b="1" dirty="0" smtClean="0">
                <a:cs typeface="Times New Roman" pitchFamily="18" charset="0"/>
              </a:rPr>
              <a:t>4.2</a:t>
            </a:r>
            <a:endParaRPr lang="de-DE" b="1" dirty="0">
              <a:cs typeface="Times New Roman" pitchFamily="18" charset="0"/>
            </a:endParaRPr>
          </a:p>
        </p:txBody>
      </p:sp>
      <p:sp>
        <p:nvSpPr>
          <p:cNvPr id="571395" name="Text Box 3"/>
          <p:cNvSpPr txBox="1">
            <a:spLocks noChangeArrowheads="1"/>
          </p:cNvSpPr>
          <p:nvPr/>
        </p:nvSpPr>
        <p:spPr bwMode="auto">
          <a:xfrm>
            <a:off x="755576" y="4149725"/>
            <a:ext cx="7560840" cy="1569660"/>
          </a:xfrm>
          <a:prstGeom prst="rect">
            <a:avLst/>
          </a:prstGeom>
          <a:noFill/>
          <a:ln w="9525">
            <a:noFill/>
            <a:miter lim="800000"/>
            <a:headEnd/>
            <a:tailEnd/>
          </a:ln>
          <a:effectLst/>
        </p:spPr>
        <p:txBody>
          <a:bodyPr wrap="square">
            <a:spAutoFit/>
          </a:bodyPr>
          <a:lstStyle/>
          <a:p>
            <a:pPr>
              <a:defRPr/>
            </a:pPr>
            <a:r>
              <a:rPr lang="en-US" sz="3200" dirty="0">
                <a:effectLst/>
                <a:latin typeface="Arial" pitchFamily="34" charset="0"/>
                <a:cs typeface="Times New Roman" pitchFamily="18" charset="0"/>
              </a:rPr>
              <a:t>Steffen </a:t>
            </a:r>
            <a:r>
              <a:rPr lang="en-US" sz="3200" dirty="0" err="1">
                <a:effectLst/>
                <a:latin typeface="Arial" pitchFamily="34" charset="0"/>
                <a:cs typeface="Times New Roman" pitchFamily="18" charset="0"/>
              </a:rPr>
              <a:t>Fleßa</a:t>
            </a:r>
            <a:endParaRPr lang="en-US" sz="3200" dirty="0">
              <a:effectLst/>
              <a:latin typeface="Arial" pitchFamily="34" charset="0"/>
              <a:cs typeface="Times New Roman" pitchFamily="18" charset="0"/>
            </a:endParaRPr>
          </a:p>
          <a:p>
            <a:pPr>
              <a:defRPr/>
            </a:pPr>
            <a:r>
              <a:rPr lang="en-US" sz="3200" dirty="0">
                <a:effectLst/>
                <a:latin typeface="Arial" pitchFamily="34" charset="0"/>
                <a:cs typeface="Times New Roman" pitchFamily="18" charset="0"/>
              </a:rPr>
              <a:t>Institute of Health Care Management</a:t>
            </a:r>
          </a:p>
          <a:p>
            <a:pPr>
              <a:defRPr/>
            </a:pPr>
            <a:r>
              <a:rPr lang="en-US" sz="3200">
                <a:effectLst/>
                <a:latin typeface="Arial" pitchFamily="34" charset="0"/>
                <a:cs typeface="Times New Roman" pitchFamily="18" charset="0"/>
              </a:rPr>
              <a:t>University of Greifswald </a:t>
            </a:r>
            <a:endParaRPr lang="en-US" sz="3200" dirty="0">
              <a:effectLst>
                <a:outerShdw blurRad="38100" dist="38100" dir="2700000" algn="tl">
                  <a:srgbClr val="000000"/>
                </a:outerShdw>
              </a:effectLst>
            </a:endParaRPr>
          </a:p>
        </p:txBody>
      </p:sp>
      <p:sp>
        <p:nvSpPr>
          <p:cNvPr id="2" name="Foliennummernplatzhalter 1"/>
          <p:cNvSpPr>
            <a:spLocks noGrp="1"/>
          </p:cNvSpPr>
          <p:nvPr>
            <p:ph type="sldNum" sz="quarter" idx="12"/>
          </p:nvPr>
        </p:nvSpPr>
        <p:spPr/>
        <p:txBody>
          <a:bodyPr/>
          <a:lstStyle/>
          <a:p>
            <a:fld id="{0D64A1B0-1B90-4CA3-97F5-2536538F7685}" type="slidenum">
              <a:rPr lang="de-DE" smtClean="0"/>
              <a:pPr/>
              <a:t>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071"/>
    </mc:Choice>
    <mc:Fallback xmlns="">
      <p:transition spd="slow" advTm="807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i="1" dirty="0" smtClean="0"/>
              <a:t>Health </a:t>
            </a:r>
            <a:r>
              <a:rPr lang="en-US" i="1" dirty="0"/>
              <a:t>insurance coverage in the </a:t>
            </a:r>
            <a:r>
              <a:rPr lang="en-US" i="1" dirty="0" smtClean="0"/>
              <a:t>DRC (female)</a:t>
            </a:r>
            <a:r>
              <a:rPr lang="de-DE" i="1" dirty="0"/>
              <a:t/>
            </a:r>
            <a:br>
              <a:rPr lang="de-DE" i="1" dirty="0"/>
            </a:br>
            <a:endParaRPr lang="de-DE" dirty="0"/>
          </a:p>
        </p:txBody>
      </p:sp>
      <p:sp>
        <p:nvSpPr>
          <p:cNvPr id="3" name="Inhaltsplatzhalter 2"/>
          <p:cNvSpPr>
            <a:spLocks noGrp="1"/>
          </p:cNvSpPr>
          <p:nvPr>
            <p:ph idx="1"/>
          </p:nvPr>
        </p:nvSpPr>
        <p:spPr/>
        <p:txBody>
          <a:bodyPr/>
          <a:lstStyle/>
          <a:p>
            <a:endParaRPr lang="de-DE"/>
          </a:p>
        </p:txBody>
      </p:sp>
      <p:pic>
        <p:nvPicPr>
          <p:cNvPr id="4" name="Picture 21" descr="C:\Users\AYG\Desktop\Paper 2\Paper 3\Results\Map results\MenHI.png"/>
          <p:cNvPicPr/>
          <p:nvPr/>
        </p:nvPicPr>
        <p:blipFill rotWithShape="1">
          <a:blip r:embed="rId2">
            <a:extLst>
              <a:ext uri="{28A0092B-C50C-407E-A947-70E740481C1C}">
                <a14:useLocalDpi xmlns:a14="http://schemas.microsoft.com/office/drawing/2010/main" val="0"/>
              </a:ext>
            </a:extLst>
          </a:blip>
          <a:srcRect t="6012" b="14375"/>
          <a:stretch/>
        </p:blipFill>
        <p:spPr bwMode="auto">
          <a:xfrm>
            <a:off x="0" y="1411631"/>
            <a:ext cx="5400600" cy="5400000"/>
          </a:xfrm>
          <a:prstGeom prst="rect">
            <a:avLst/>
          </a:prstGeom>
          <a:noFill/>
          <a:ln>
            <a:noFill/>
          </a:ln>
          <a:extLst>
            <a:ext uri="{53640926-AAD7-44D8-BBD7-CCE9431645EC}">
              <a14:shadowObscured xmlns:a14="http://schemas.microsoft.com/office/drawing/2010/main"/>
            </a:ext>
          </a:extLst>
        </p:spPr>
      </p:pic>
      <p:sp>
        <p:nvSpPr>
          <p:cNvPr id="5" name="Rechteck 4"/>
          <p:cNvSpPr/>
          <p:nvPr/>
        </p:nvSpPr>
        <p:spPr>
          <a:xfrm rot="16200000">
            <a:off x="3316995" y="4135015"/>
            <a:ext cx="5285075" cy="215444"/>
          </a:xfrm>
          <a:prstGeom prst="rect">
            <a:avLst/>
          </a:prstGeom>
        </p:spPr>
        <p:txBody>
          <a:bodyPr wrap="square">
            <a:spAutoFit/>
          </a:bodyPr>
          <a:lstStyle/>
          <a:p>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Biringanine et al: Health </a:t>
            </a:r>
            <a:r>
              <a:rPr lang="en-US" sz="800" dirty="0">
                <a:effectLst/>
                <a:latin typeface="Calibri" panose="020F0502020204030204" pitchFamily="34" charset="0"/>
                <a:ea typeface="Calibri" panose="020F0502020204030204" pitchFamily="34" charset="0"/>
                <a:cs typeface="Times New Roman" panose="02020603050405020304" pitchFamily="18" charset="0"/>
              </a:rPr>
              <a:t>insurance uptake, poverty and financial inclusion in the Democratic Republic of Congo</a:t>
            </a:r>
            <a:endParaRPr lang="de-DE" sz="800" dirty="0"/>
          </a:p>
        </p:txBody>
      </p:sp>
    </p:spTree>
    <p:extLst>
      <p:ext uri="{BB962C8B-B14F-4D97-AF65-F5344CB8AC3E}">
        <p14:creationId xmlns:p14="http://schemas.microsoft.com/office/powerpoint/2010/main" val="268671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i="1" dirty="0" smtClean="0"/>
              <a:t>Health insurance coverage in the DRC (male)</a:t>
            </a:r>
            <a:endParaRPr lang="de-DE" dirty="0"/>
          </a:p>
        </p:txBody>
      </p:sp>
      <p:sp>
        <p:nvSpPr>
          <p:cNvPr id="3" name="Inhaltsplatzhalter 2"/>
          <p:cNvSpPr>
            <a:spLocks noGrp="1"/>
          </p:cNvSpPr>
          <p:nvPr>
            <p:ph idx="1"/>
          </p:nvPr>
        </p:nvSpPr>
        <p:spPr/>
        <p:txBody>
          <a:bodyPr/>
          <a:lstStyle/>
          <a:p>
            <a:endParaRPr lang="de-DE" dirty="0"/>
          </a:p>
        </p:txBody>
      </p:sp>
      <p:pic>
        <p:nvPicPr>
          <p:cNvPr id="4" name="Picture 24" descr="C:\Users\AYG\Desktop\Paper 2\Paper 3\Results\Map results\WomeHI.png"/>
          <p:cNvPicPr/>
          <p:nvPr/>
        </p:nvPicPr>
        <p:blipFill rotWithShape="1">
          <a:blip r:embed="rId2">
            <a:extLst>
              <a:ext uri="{28A0092B-C50C-407E-A947-70E740481C1C}">
                <a14:useLocalDpi xmlns:a14="http://schemas.microsoft.com/office/drawing/2010/main" val="0"/>
              </a:ext>
            </a:extLst>
          </a:blip>
          <a:srcRect t="5926" b="14504"/>
          <a:stretch/>
        </p:blipFill>
        <p:spPr bwMode="auto">
          <a:xfrm>
            <a:off x="0" y="1448001"/>
            <a:ext cx="5400000" cy="5400000"/>
          </a:xfrm>
          <a:prstGeom prst="rect">
            <a:avLst/>
          </a:prstGeom>
          <a:noFill/>
          <a:ln>
            <a:noFill/>
          </a:ln>
          <a:extLst>
            <a:ext uri="{53640926-AAD7-44D8-BBD7-CCE9431645EC}">
              <a14:shadowObscured xmlns:a14="http://schemas.microsoft.com/office/drawing/2010/main"/>
            </a:ext>
          </a:extLst>
        </p:spPr>
      </p:pic>
      <p:sp>
        <p:nvSpPr>
          <p:cNvPr id="5" name="Rechteck 4"/>
          <p:cNvSpPr/>
          <p:nvPr/>
        </p:nvSpPr>
        <p:spPr>
          <a:xfrm rot="16200000">
            <a:off x="3316995" y="4135015"/>
            <a:ext cx="5285075" cy="215444"/>
          </a:xfrm>
          <a:prstGeom prst="rect">
            <a:avLst/>
          </a:prstGeom>
        </p:spPr>
        <p:txBody>
          <a:bodyPr wrap="square">
            <a:spAutoFit/>
          </a:bodyPr>
          <a:lstStyle/>
          <a:p>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Biringanine et al: Health </a:t>
            </a:r>
            <a:r>
              <a:rPr lang="en-US" sz="800" dirty="0">
                <a:effectLst/>
                <a:latin typeface="Calibri" panose="020F0502020204030204" pitchFamily="34" charset="0"/>
                <a:ea typeface="Calibri" panose="020F0502020204030204" pitchFamily="34" charset="0"/>
                <a:cs typeface="Times New Roman" panose="02020603050405020304" pitchFamily="18" charset="0"/>
              </a:rPr>
              <a:t>insurance uptake, poverty and financial inclusion in the Democratic Republic of Congo</a:t>
            </a:r>
            <a:endParaRPr lang="de-DE" sz="800" dirty="0"/>
          </a:p>
        </p:txBody>
      </p:sp>
    </p:spTree>
    <p:extLst>
      <p:ext uri="{BB962C8B-B14F-4D97-AF65-F5344CB8AC3E}">
        <p14:creationId xmlns:p14="http://schemas.microsoft.com/office/powerpoint/2010/main" val="342599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normAutofit fontScale="90000"/>
          </a:bodyPr>
          <a:lstStyle/>
          <a:p>
            <a:r>
              <a:rPr lang="en-US" dirty="0">
                <a:cs typeface="Times New Roman" pitchFamily="18" charset="0"/>
              </a:rPr>
              <a:t>National Health Service in the United Kingdom</a:t>
            </a:r>
            <a:endParaRPr lang="en-US" dirty="0"/>
          </a:p>
        </p:txBody>
      </p:sp>
      <p:sp>
        <p:nvSpPr>
          <p:cNvPr id="644099" name="Rectangle 3"/>
          <p:cNvSpPr>
            <a:spLocks noGrp="1" noChangeArrowheads="1"/>
          </p:cNvSpPr>
          <p:nvPr>
            <p:ph idx="1"/>
          </p:nvPr>
        </p:nvSpPr>
        <p:spPr>
          <a:xfrm>
            <a:off x="457200" y="1981200"/>
            <a:ext cx="8305800" cy="4648200"/>
          </a:xfrm>
        </p:spPr>
        <p:txBody>
          <a:bodyPr>
            <a:normAutofit/>
          </a:bodyPr>
          <a:lstStyle/>
          <a:p>
            <a:pPr marL="342900" indent="-342900">
              <a:lnSpc>
                <a:spcPct val="90000"/>
              </a:lnSpc>
            </a:pPr>
            <a:r>
              <a:rPr lang="en-US" sz="2800" dirty="0"/>
              <a:t>Overview </a:t>
            </a:r>
          </a:p>
          <a:p>
            <a:pPr marL="742950" lvl="1" indent="-285750">
              <a:lnSpc>
                <a:spcPct val="90000"/>
              </a:lnSpc>
            </a:pPr>
            <a:r>
              <a:rPr lang="en-US" sz="2400" dirty="0"/>
              <a:t>Founded: 1948 </a:t>
            </a:r>
          </a:p>
          <a:p>
            <a:pPr marL="742950" lvl="1" indent="-285750">
              <a:lnSpc>
                <a:spcPct val="90000"/>
              </a:lnSpc>
            </a:pPr>
            <a:r>
              <a:rPr lang="en-US" sz="2400" dirty="0"/>
              <a:t>Dimension: almost 1,000,000 employees</a:t>
            </a:r>
          </a:p>
          <a:p>
            <a:pPr marL="742950" lvl="1" indent="-285750">
              <a:lnSpc>
                <a:spcPct val="90000"/>
              </a:lnSpc>
            </a:pPr>
            <a:r>
              <a:rPr lang="en-US" sz="2400" dirty="0"/>
              <a:t>Funding: predominantly tax funded </a:t>
            </a:r>
          </a:p>
          <a:p>
            <a:pPr marL="342900" indent="-342900">
              <a:lnSpc>
                <a:spcPct val="90000"/>
              </a:lnSpc>
            </a:pPr>
            <a:r>
              <a:rPr lang="en-US" sz="2800" dirty="0">
                <a:cs typeface="Times New Roman" pitchFamily="18" charset="0"/>
              </a:rPr>
              <a:t>History (until the end of WW II)</a:t>
            </a:r>
          </a:p>
          <a:p>
            <a:pPr marL="742950" lvl="1" indent="-285750">
              <a:lnSpc>
                <a:spcPct val="90000"/>
              </a:lnSpc>
            </a:pPr>
            <a:r>
              <a:rPr lang="en-US" sz="2400" dirty="0">
                <a:cs typeface="Times New Roman" pitchFamily="18" charset="0"/>
              </a:rPr>
              <a:t>Social insurance for workers</a:t>
            </a:r>
          </a:p>
          <a:p>
            <a:pPr marL="742950" lvl="1" indent="-285750">
              <a:lnSpc>
                <a:spcPct val="90000"/>
              </a:lnSpc>
            </a:pPr>
            <a:r>
              <a:rPr lang="en-US" sz="2400" dirty="0">
                <a:cs typeface="Times New Roman" pitchFamily="18" charset="0"/>
              </a:rPr>
              <a:t>Registered general practitioners </a:t>
            </a:r>
          </a:p>
          <a:p>
            <a:pPr marL="742950" lvl="1" indent="-285750">
              <a:lnSpc>
                <a:spcPct val="90000"/>
              </a:lnSpc>
            </a:pPr>
            <a:r>
              <a:rPr lang="en-US" sz="2400" dirty="0">
                <a:cs typeface="Times New Roman" pitchFamily="18" charset="0"/>
              </a:rPr>
              <a:t>Capitation fee for general practitioners</a:t>
            </a:r>
          </a:p>
          <a:p>
            <a:pPr marL="742950" lvl="1" indent="-285750">
              <a:lnSpc>
                <a:spcPct val="90000"/>
              </a:lnSpc>
            </a:pPr>
            <a:r>
              <a:rPr lang="en-US" sz="2400" dirty="0">
                <a:cs typeface="Times New Roman" pitchFamily="18" charset="0"/>
              </a:rPr>
              <a:t>Hospitals: not covered </a:t>
            </a:r>
          </a:p>
          <a:p>
            <a:pPr marL="742950" lvl="1" indent="-285750">
              <a:lnSpc>
                <a:spcPct val="90000"/>
              </a:lnSpc>
            </a:pPr>
            <a:r>
              <a:rPr lang="en-US" sz="2400" dirty="0" err="1">
                <a:cs typeface="Times New Roman" pitchFamily="18" charset="0"/>
              </a:rPr>
              <a:t>Beveridge</a:t>
            </a:r>
            <a:r>
              <a:rPr lang="en-US" sz="2400" dirty="0">
                <a:cs typeface="Times New Roman" pitchFamily="18" charset="0"/>
              </a:rPr>
              <a:t>-Report (1944)</a:t>
            </a:r>
            <a:r>
              <a:rPr lang="en-US" sz="2400" dirty="0"/>
              <a:t>: public health care planning, health is considered a basic right</a:t>
            </a:r>
          </a:p>
        </p:txBody>
      </p:sp>
      <p:sp>
        <p:nvSpPr>
          <p:cNvPr id="2" name="Foliennummernplatzhalter 1"/>
          <p:cNvSpPr>
            <a:spLocks noGrp="1"/>
          </p:cNvSpPr>
          <p:nvPr>
            <p:ph type="sldNum" sz="quarter" idx="12"/>
          </p:nvPr>
        </p:nvSpPr>
        <p:spPr/>
        <p:txBody>
          <a:bodyPr/>
          <a:lstStyle/>
          <a:p>
            <a:fld id="{1766AA66-A04A-42B7-B62F-87CCD5A5605F}" type="slidenum">
              <a:rPr lang="de-DE" smtClean="0"/>
              <a:pPr/>
              <a:t>12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95101"/>
    </mc:Choice>
    <mc:Fallback xmlns="">
      <p:transition spd="slow" advTm="951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Rectangle 3"/>
          <p:cNvSpPr>
            <a:spLocks noGrp="1" noChangeArrowheads="1"/>
          </p:cNvSpPr>
          <p:nvPr>
            <p:ph type="title"/>
          </p:nvPr>
        </p:nvSpPr>
        <p:spPr>
          <a:xfrm>
            <a:off x="457200" y="0"/>
            <a:ext cx="8229600" cy="908050"/>
          </a:xfrm>
          <a:noFill/>
          <a:ln/>
        </p:spPr>
        <p:txBody>
          <a:bodyPr>
            <a:normAutofit/>
          </a:bodyPr>
          <a:lstStyle/>
          <a:p>
            <a:r>
              <a:rPr lang="en-US" dirty="0"/>
              <a:t>National Health Service (cont.)</a:t>
            </a:r>
          </a:p>
        </p:txBody>
      </p:sp>
      <p:sp>
        <p:nvSpPr>
          <p:cNvPr id="645122" name="Rectangle 2"/>
          <p:cNvSpPr>
            <a:spLocks noGrp="1" noChangeArrowheads="1"/>
          </p:cNvSpPr>
          <p:nvPr>
            <p:ph idx="1"/>
          </p:nvPr>
        </p:nvSpPr>
        <p:spPr>
          <a:xfrm>
            <a:off x="457200" y="1268413"/>
            <a:ext cx="8229600" cy="5329237"/>
          </a:xfrm>
        </p:spPr>
        <p:txBody>
          <a:bodyPr>
            <a:normAutofit/>
          </a:bodyPr>
          <a:lstStyle/>
          <a:p>
            <a:pPr marL="342900" indent="-342900">
              <a:lnSpc>
                <a:spcPct val="80000"/>
              </a:lnSpc>
            </a:pPr>
            <a:r>
              <a:rPr lang="en-US" sz="2800" dirty="0">
                <a:cs typeface="Times New Roman" pitchFamily="18" charset="0"/>
              </a:rPr>
              <a:t>Organization</a:t>
            </a:r>
            <a:r>
              <a:rPr lang="en-US" sz="2800" dirty="0"/>
              <a:t> </a:t>
            </a:r>
          </a:p>
          <a:p>
            <a:pPr marL="742950" lvl="1" indent="-285750">
              <a:lnSpc>
                <a:spcPct val="80000"/>
              </a:lnSpc>
            </a:pPr>
            <a:r>
              <a:rPr lang="en-US" sz="2400" dirty="0">
                <a:cs typeface="Times New Roman" pitchFamily="18" charset="0"/>
              </a:rPr>
              <a:t>National Health Services Executive</a:t>
            </a:r>
            <a:r>
              <a:rPr lang="en-US" sz="2400" dirty="0"/>
              <a:t> (top management directly supervised by ministry of health)</a:t>
            </a:r>
          </a:p>
          <a:p>
            <a:pPr marL="742950" lvl="1" indent="-285750">
              <a:lnSpc>
                <a:spcPct val="80000"/>
              </a:lnSpc>
            </a:pPr>
            <a:r>
              <a:rPr lang="en-US" sz="2400" dirty="0">
                <a:cs typeface="Times New Roman" pitchFamily="18" charset="0"/>
              </a:rPr>
              <a:t>Health Authorities responsible for  500,000 inhabitants each</a:t>
            </a:r>
          </a:p>
          <a:p>
            <a:pPr marL="742950" lvl="1" indent="-285750">
              <a:lnSpc>
                <a:spcPct val="80000"/>
              </a:lnSpc>
            </a:pPr>
            <a:r>
              <a:rPr lang="en-US" sz="2400" dirty="0">
                <a:cs typeface="Times New Roman" pitchFamily="18" charset="0"/>
              </a:rPr>
              <a:t>Primary Physician System: general practitioner acts as gatekeeper</a:t>
            </a:r>
            <a:r>
              <a:rPr lang="en-US" sz="2400" dirty="0"/>
              <a:t> (local level</a:t>
            </a:r>
            <a:r>
              <a:rPr lang="en-US" sz="2400" dirty="0">
                <a:cs typeface="Times New Roman" pitchFamily="18" charset="0"/>
              </a:rPr>
              <a:t>)</a:t>
            </a:r>
          </a:p>
          <a:p>
            <a:pPr marL="342900" indent="-342900">
              <a:lnSpc>
                <a:spcPct val="80000"/>
              </a:lnSpc>
            </a:pPr>
            <a:r>
              <a:rPr lang="en-US" sz="2800" dirty="0">
                <a:cs typeface="Times New Roman" pitchFamily="18" charset="0"/>
              </a:rPr>
              <a:t>Remuneration</a:t>
            </a:r>
            <a:endParaRPr lang="en-US" sz="2800" dirty="0"/>
          </a:p>
          <a:p>
            <a:pPr marL="742950" lvl="1" indent="-285750">
              <a:lnSpc>
                <a:spcPct val="80000"/>
              </a:lnSpc>
            </a:pPr>
            <a:r>
              <a:rPr lang="en-US" sz="2400" dirty="0">
                <a:cs typeface="Times New Roman" pitchFamily="18" charset="0"/>
              </a:rPr>
              <a:t>Lump Sum per capita</a:t>
            </a:r>
            <a:r>
              <a:rPr lang="en-US" sz="2400" dirty="0"/>
              <a:t>, part of remuneration is performance-related, resident registers with one physician </a:t>
            </a:r>
          </a:p>
          <a:p>
            <a:pPr marL="742950" lvl="1" indent="-285750">
              <a:lnSpc>
                <a:spcPct val="80000"/>
              </a:lnSpc>
            </a:pPr>
            <a:r>
              <a:rPr lang="en-US" sz="2400" dirty="0">
                <a:cs typeface="Times New Roman" pitchFamily="18" charset="0"/>
              </a:rPr>
              <a:t>Target payments, special payment for successes, i.e. vaccination quota or participation in trainings </a:t>
            </a:r>
          </a:p>
          <a:p>
            <a:pPr marL="742950" lvl="1" indent="-285750">
              <a:lnSpc>
                <a:spcPct val="80000"/>
              </a:lnSpc>
            </a:pPr>
            <a:r>
              <a:rPr lang="en-US" sz="2400" dirty="0">
                <a:cs typeface="Times New Roman" pitchFamily="18" charset="0"/>
              </a:rPr>
              <a:t>Few fee-for-service remunerations especially for patients with chronic diseases</a:t>
            </a:r>
          </a:p>
        </p:txBody>
      </p:sp>
      <p:sp>
        <p:nvSpPr>
          <p:cNvPr id="2" name="Foliennummernplatzhalter 1"/>
          <p:cNvSpPr>
            <a:spLocks noGrp="1"/>
          </p:cNvSpPr>
          <p:nvPr>
            <p:ph type="sldNum" sz="quarter" idx="12"/>
          </p:nvPr>
        </p:nvSpPr>
        <p:spPr/>
        <p:txBody>
          <a:bodyPr/>
          <a:lstStyle/>
          <a:p>
            <a:fld id="{1766AA66-A04A-42B7-B62F-87CCD5A5605F}" type="slidenum">
              <a:rPr lang="de-DE" smtClean="0"/>
              <a:pPr/>
              <a:t>13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43491"/>
    </mc:Choice>
    <mc:Fallback xmlns="">
      <p:transition spd="slow" advTm="14349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468313" y="1143000"/>
            <a:ext cx="8229600" cy="5715000"/>
          </a:xfrm>
          <a:prstGeom prst="rect">
            <a:avLst/>
          </a:prstGeom>
          <a:noFill/>
          <a:ln w="9525">
            <a:noFill/>
            <a:miter lim="800000"/>
            <a:headEnd/>
            <a:tailEnd/>
          </a:ln>
          <a:effectLst/>
        </p:spPr>
        <p:txBody>
          <a:bodyPr/>
          <a:lstStyle/>
          <a:p>
            <a:pPr marL="342900" indent="-342900" algn="l">
              <a:lnSpc>
                <a:spcPct val="90000"/>
              </a:lnSpc>
              <a:spcBef>
                <a:spcPct val="20000"/>
              </a:spcBef>
              <a:buClr>
                <a:schemeClr val="tx1"/>
              </a:buClr>
              <a:buSzPct val="120000"/>
              <a:buFontTx/>
              <a:buChar char="•"/>
            </a:pPr>
            <a:r>
              <a:rPr lang="en-US" sz="2800" dirty="0">
                <a:effectLst/>
                <a:cs typeface="Times New Roman" pitchFamily="18" charset="0"/>
              </a:rPr>
              <a:t>Funding</a:t>
            </a:r>
            <a:r>
              <a:rPr lang="en-US" sz="2800" dirty="0">
                <a:effectLst/>
              </a:rPr>
              <a:t> </a:t>
            </a:r>
          </a:p>
          <a:p>
            <a:pPr marL="742950" lvl="1" indent="-285750" algn="l">
              <a:lnSpc>
                <a:spcPct val="90000"/>
              </a:lnSpc>
              <a:spcBef>
                <a:spcPct val="20000"/>
              </a:spcBef>
              <a:buFont typeface="Tahoma" pitchFamily="34" charset="0"/>
              <a:buChar char="–"/>
            </a:pPr>
            <a:r>
              <a:rPr lang="en-US" sz="2400" dirty="0">
                <a:effectLst/>
                <a:cs typeface="Times New Roman" pitchFamily="18" charset="0"/>
              </a:rPr>
              <a:t>Basics: 90 % via tax return, low co-payment (i.e. drugs)</a:t>
            </a:r>
            <a:r>
              <a:rPr lang="en-US" sz="2400" dirty="0">
                <a:effectLst/>
              </a:rPr>
              <a:t> </a:t>
            </a:r>
          </a:p>
          <a:p>
            <a:pPr marL="742950" lvl="1" indent="-285750" algn="l">
              <a:lnSpc>
                <a:spcPct val="90000"/>
              </a:lnSpc>
              <a:spcBef>
                <a:spcPct val="20000"/>
              </a:spcBef>
              <a:buFont typeface="Tahoma" pitchFamily="34" charset="0"/>
              <a:buChar char="–"/>
            </a:pPr>
            <a:r>
              <a:rPr lang="en-US" sz="2400" dirty="0">
                <a:effectLst/>
                <a:cs typeface="Times New Roman" pitchFamily="18" charset="0"/>
              </a:rPr>
              <a:t>Allocation of budget to Health Authorities via a specific complex system based on demographic and epidemiologic data </a:t>
            </a:r>
          </a:p>
          <a:p>
            <a:pPr marL="742950" lvl="1" indent="-285750" algn="l">
              <a:lnSpc>
                <a:spcPct val="90000"/>
              </a:lnSpc>
              <a:spcBef>
                <a:spcPct val="20000"/>
              </a:spcBef>
              <a:buFont typeface="Tahoma" pitchFamily="34" charset="0"/>
              <a:buChar char="–"/>
            </a:pPr>
            <a:r>
              <a:rPr lang="en-US" sz="2400" dirty="0">
                <a:effectLst/>
                <a:cs typeface="Times New Roman" pitchFamily="18" charset="0"/>
              </a:rPr>
              <a:t>Allocation leads to down scaling, investment backlog, low income for physicians</a:t>
            </a:r>
          </a:p>
          <a:p>
            <a:pPr marL="742950" lvl="1" indent="-285750" algn="l">
              <a:lnSpc>
                <a:spcPct val="90000"/>
              </a:lnSpc>
              <a:spcBef>
                <a:spcPct val="20000"/>
              </a:spcBef>
              <a:buFont typeface="Tahoma" pitchFamily="34" charset="0"/>
              <a:buChar char="–"/>
            </a:pPr>
            <a:r>
              <a:rPr lang="en-US" sz="2400" dirty="0">
                <a:effectLst/>
                <a:cs typeface="Times New Roman" pitchFamily="18" charset="0"/>
              </a:rPr>
              <a:t>Internal Markets: Local Health Authorities can sign contracts with service providers (i.e. hospitals) that are not part of NHS. This leads to some extend of competition.</a:t>
            </a:r>
          </a:p>
        </p:txBody>
      </p:sp>
      <p:sp>
        <p:nvSpPr>
          <p:cNvPr id="646147" name="Rectangle 3"/>
          <p:cNvSpPr>
            <a:spLocks noChangeArrowheads="1"/>
          </p:cNvSpPr>
          <p:nvPr/>
        </p:nvSpPr>
        <p:spPr bwMode="auto">
          <a:xfrm>
            <a:off x="457200" y="0"/>
            <a:ext cx="8229600" cy="908050"/>
          </a:xfrm>
          <a:prstGeom prst="rect">
            <a:avLst/>
          </a:prstGeom>
          <a:noFill/>
          <a:ln w="9525">
            <a:noFill/>
            <a:miter lim="800000"/>
            <a:headEnd/>
            <a:tailEnd/>
          </a:ln>
          <a:effectLst/>
        </p:spPr>
        <p:txBody>
          <a:bodyPr anchor="ctr"/>
          <a:lstStyle/>
          <a:p>
            <a:r>
              <a:rPr lang="en-US" sz="4400" dirty="0">
                <a:effectLst/>
              </a:rPr>
              <a:t>National Health Service (cont.)</a:t>
            </a:r>
            <a:endParaRPr lang="de-DE" sz="4400" dirty="0">
              <a:solidFill>
                <a:schemeClr val="tx2"/>
              </a:solidFill>
              <a:effectLst/>
            </a:endParaRPr>
          </a:p>
        </p:txBody>
      </p:sp>
      <p:sp>
        <p:nvSpPr>
          <p:cNvPr id="2" name="Foliennummernplatzhalter 1"/>
          <p:cNvSpPr>
            <a:spLocks noGrp="1"/>
          </p:cNvSpPr>
          <p:nvPr>
            <p:ph type="sldNum" sz="quarter" idx="12"/>
          </p:nvPr>
        </p:nvSpPr>
        <p:spPr/>
        <p:txBody>
          <a:bodyPr/>
          <a:lstStyle/>
          <a:p>
            <a:fld id="{B81A28FD-0D3A-4C2E-93FE-BAB486F2C604}" type="slidenum">
              <a:rPr lang="de-DE" smtClean="0"/>
              <a:pPr/>
              <a:t>14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19232"/>
    </mc:Choice>
    <mc:Fallback xmlns="">
      <p:transition spd="slow" advTm="11923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a:normAutofit/>
          </a:bodyPr>
          <a:lstStyle/>
          <a:p>
            <a:r>
              <a:rPr lang="en-US" dirty="0">
                <a:cs typeface="Times New Roman" pitchFamily="18" charset="0"/>
              </a:rPr>
              <a:t>The US Health Care System</a:t>
            </a:r>
            <a:r>
              <a:rPr lang="en-US" dirty="0"/>
              <a:t> </a:t>
            </a:r>
          </a:p>
        </p:txBody>
      </p:sp>
      <p:sp>
        <p:nvSpPr>
          <p:cNvPr id="647171" name="Rectangle 3"/>
          <p:cNvSpPr>
            <a:spLocks noGrp="1" noChangeArrowheads="1"/>
          </p:cNvSpPr>
          <p:nvPr>
            <p:ph idx="1"/>
          </p:nvPr>
        </p:nvSpPr>
        <p:spPr/>
        <p:txBody>
          <a:bodyPr>
            <a:normAutofit fontScale="92500" lnSpcReduction="10000"/>
          </a:bodyPr>
          <a:lstStyle/>
          <a:p>
            <a:pPr marL="342900" indent="-342900"/>
            <a:r>
              <a:rPr lang="en-US" dirty="0">
                <a:cs typeface="Times New Roman" pitchFamily="18" charset="0"/>
              </a:rPr>
              <a:t>Funding</a:t>
            </a:r>
            <a:r>
              <a:rPr lang="en-US" dirty="0"/>
              <a:t> </a:t>
            </a:r>
          </a:p>
          <a:p>
            <a:pPr marL="742950" lvl="1" indent="-285750"/>
            <a:r>
              <a:rPr lang="en-US" dirty="0">
                <a:cs typeface="Times New Roman" pitchFamily="18" charset="0"/>
              </a:rPr>
              <a:t>Predominantly private health insurance premiums</a:t>
            </a:r>
            <a:r>
              <a:rPr lang="en-US" dirty="0"/>
              <a:t> </a:t>
            </a:r>
          </a:p>
          <a:p>
            <a:pPr marL="742950" lvl="1" indent="-285750"/>
            <a:r>
              <a:rPr lang="en-US" dirty="0">
                <a:cs typeface="Times New Roman" pitchFamily="18" charset="0"/>
              </a:rPr>
              <a:t>Predominantly employment based</a:t>
            </a:r>
            <a:r>
              <a:rPr lang="en-US" dirty="0"/>
              <a:t> </a:t>
            </a:r>
          </a:p>
          <a:p>
            <a:pPr marL="342900" indent="-342900"/>
            <a:r>
              <a:rPr lang="en-US" dirty="0">
                <a:cs typeface="Times New Roman" pitchFamily="18" charset="0"/>
              </a:rPr>
              <a:t>Public Sector</a:t>
            </a:r>
            <a:r>
              <a:rPr lang="en-US" dirty="0"/>
              <a:t> </a:t>
            </a:r>
          </a:p>
          <a:p>
            <a:pPr marL="742950" lvl="1" indent="-285750"/>
            <a:r>
              <a:rPr lang="en-US" u="sng" dirty="0">
                <a:cs typeface="Times New Roman" pitchFamily="18" charset="0"/>
              </a:rPr>
              <a:t>Medicare</a:t>
            </a:r>
            <a:r>
              <a:rPr lang="en-US" dirty="0">
                <a:cs typeface="Times New Roman" pitchFamily="18" charset="0"/>
              </a:rPr>
              <a:t>, tax funded, &gt; 65 years of age</a:t>
            </a:r>
            <a:r>
              <a:rPr lang="en-US" dirty="0"/>
              <a:t> </a:t>
            </a:r>
          </a:p>
          <a:p>
            <a:pPr marL="742950" lvl="1" indent="-285750"/>
            <a:r>
              <a:rPr lang="en-US" u="sng" dirty="0">
                <a:cs typeface="Times New Roman" pitchFamily="18" charset="0"/>
              </a:rPr>
              <a:t>Medicaid</a:t>
            </a:r>
            <a:r>
              <a:rPr lang="en-US" dirty="0"/>
              <a:t>, support for the (very) poor</a:t>
            </a:r>
            <a:endParaRPr lang="en-US" dirty="0">
              <a:cs typeface="Times New Roman" pitchFamily="18" charset="0"/>
            </a:endParaRPr>
          </a:p>
          <a:p>
            <a:pPr marL="742950" lvl="1" indent="-285750"/>
            <a:r>
              <a:rPr lang="en-US" dirty="0">
                <a:cs typeface="Times New Roman" pitchFamily="18" charset="0"/>
              </a:rPr>
              <a:t>Veterans Health Administration (primarily veterans suffering from long-term effects)</a:t>
            </a:r>
          </a:p>
          <a:p>
            <a:pPr marL="361950" indent="-285750"/>
            <a:r>
              <a:rPr lang="en-US" dirty="0">
                <a:cs typeface="Times New Roman" pitchFamily="18" charset="0"/>
              </a:rPr>
              <a:t>Underlying Issue: up to 50 million without (sufficient) health coverage</a:t>
            </a:r>
            <a:r>
              <a:rPr lang="en-US" dirty="0"/>
              <a:t> </a:t>
            </a:r>
          </a:p>
        </p:txBody>
      </p:sp>
      <p:sp>
        <p:nvSpPr>
          <p:cNvPr id="2" name="Foliennummernplatzhalter 1"/>
          <p:cNvSpPr>
            <a:spLocks noGrp="1"/>
          </p:cNvSpPr>
          <p:nvPr>
            <p:ph type="sldNum" sz="quarter" idx="12"/>
          </p:nvPr>
        </p:nvSpPr>
        <p:spPr/>
        <p:txBody>
          <a:bodyPr/>
          <a:lstStyle/>
          <a:p>
            <a:fld id="{1766AA66-A04A-42B7-B62F-87CCD5A5605F}" type="slidenum">
              <a:rPr lang="de-DE" smtClean="0"/>
              <a:pPr/>
              <a:t>15</a:t>
            </a:fld>
            <a:endParaRPr lang="de-DE"/>
          </a:p>
        </p:txBody>
      </p:sp>
      <p:sp>
        <p:nvSpPr>
          <p:cNvPr id="3" name="Rechteck 2"/>
          <p:cNvSpPr/>
          <p:nvPr/>
        </p:nvSpPr>
        <p:spPr>
          <a:xfrm>
            <a:off x="457200" y="6356350"/>
            <a:ext cx="7787208" cy="215444"/>
          </a:xfrm>
          <a:prstGeom prst="rect">
            <a:avLst/>
          </a:prstGeom>
        </p:spPr>
        <p:txBody>
          <a:bodyPr wrap="square">
            <a:spAutoFit/>
          </a:bodyPr>
          <a:lstStyle/>
          <a:p>
            <a:r>
              <a:rPr lang="de-DE" sz="800" dirty="0">
                <a:effectLst/>
              </a:rPr>
              <a:t>https://data.cms.gov/summary-statistics-on-beneficiary-enrollment/medicare-and-medicaid-reports/medicare-monthly-enrollment</a:t>
            </a:r>
          </a:p>
        </p:txBody>
      </p:sp>
    </p:spTree>
  </p:cSld>
  <p:clrMapOvr>
    <a:masterClrMapping/>
  </p:clrMapOvr>
  <mc:AlternateContent xmlns:mc="http://schemas.openxmlformats.org/markup-compatibility/2006" xmlns:p14="http://schemas.microsoft.com/office/powerpoint/2010/main">
    <mc:Choice Requires="p14">
      <p:transition spd="slow" p14:dur="2000" advTm="95495"/>
    </mc:Choice>
    <mc:Fallback xmlns="">
      <p:transition spd="slow" advTm="9549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449" y="1600200"/>
            <a:ext cx="7995102" cy="4525963"/>
          </a:xfrm>
        </p:spPr>
      </p:pic>
      <p:sp>
        <p:nvSpPr>
          <p:cNvPr id="4" name="Foliennummernplatzhalter 3"/>
          <p:cNvSpPr>
            <a:spLocks noGrp="1"/>
          </p:cNvSpPr>
          <p:nvPr>
            <p:ph type="sldNum" sz="quarter" idx="12"/>
          </p:nvPr>
        </p:nvSpPr>
        <p:spPr/>
        <p:txBody>
          <a:bodyPr/>
          <a:lstStyle/>
          <a:p>
            <a:fld id="{1766AA66-A04A-42B7-B62F-87CCD5A5605F}" type="slidenum">
              <a:rPr lang="de-DE" smtClean="0"/>
              <a:pPr/>
              <a:t>16</a:t>
            </a:fld>
            <a:endParaRPr lang="de-DE"/>
          </a:p>
        </p:txBody>
      </p:sp>
      <p:sp>
        <p:nvSpPr>
          <p:cNvPr id="6" name="Rechteck 5"/>
          <p:cNvSpPr/>
          <p:nvPr/>
        </p:nvSpPr>
        <p:spPr>
          <a:xfrm>
            <a:off x="1115616" y="6205639"/>
            <a:ext cx="5544616" cy="215444"/>
          </a:xfrm>
          <a:prstGeom prst="rect">
            <a:avLst/>
          </a:prstGeom>
        </p:spPr>
        <p:txBody>
          <a:bodyPr wrap="square">
            <a:spAutoFit/>
          </a:bodyPr>
          <a:lstStyle/>
          <a:p>
            <a:r>
              <a:rPr lang="de-DE" sz="800" dirty="0">
                <a:effectLst/>
              </a:rPr>
              <a:t>https://commons.wikimedia.org/wiki/File:Health_Insurance_Coverage_in_the_U.S._2016_-_v1.png</a:t>
            </a:r>
          </a:p>
        </p:txBody>
      </p:sp>
      <p:sp>
        <p:nvSpPr>
          <p:cNvPr id="3" name="Textfeld 2"/>
          <p:cNvSpPr txBox="1"/>
          <p:nvPr/>
        </p:nvSpPr>
        <p:spPr>
          <a:xfrm>
            <a:off x="6981899" y="6021288"/>
            <a:ext cx="1999265" cy="253916"/>
          </a:xfrm>
          <a:prstGeom prst="rect">
            <a:avLst/>
          </a:prstGeom>
          <a:noFill/>
        </p:spPr>
        <p:txBody>
          <a:bodyPr wrap="none" rtlCol="0">
            <a:spAutoFit/>
          </a:bodyPr>
          <a:lstStyle/>
          <a:p>
            <a:r>
              <a:rPr lang="de-DE" sz="1050" dirty="0" smtClean="0">
                <a:effectLst/>
              </a:rPr>
              <a:t>ACA: </a:t>
            </a:r>
            <a:r>
              <a:rPr lang="de-DE" sz="1050" dirty="0" err="1" smtClean="0">
                <a:effectLst/>
              </a:rPr>
              <a:t>Affordable</a:t>
            </a:r>
            <a:r>
              <a:rPr lang="de-DE" sz="1050" dirty="0" smtClean="0">
                <a:effectLst/>
              </a:rPr>
              <a:t> Care Act 2010</a:t>
            </a:r>
            <a:endParaRPr lang="de-DE" sz="1050" dirty="0">
              <a:effectLst/>
            </a:endParaRPr>
          </a:p>
        </p:txBody>
      </p:sp>
      <p:sp>
        <p:nvSpPr>
          <p:cNvPr id="7" name="Abgerundete rechteckige Legende 6"/>
          <p:cNvSpPr/>
          <p:nvPr/>
        </p:nvSpPr>
        <p:spPr>
          <a:xfrm>
            <a:off x="7956376" y="1370013"/>
            <a:ext cx="1024788" cy="1122883"/>
          </a:xfrm>
          <a:prstGeom prst="wedgeRoundRectCallout">
            <a:avLst>
              <a:gd name="adj1" fmla="val -104582"/>
              <a:gd name="adj2" fmla="val 28212"/>
              <a:gd name="adj3" fmla="val 1666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t>Children's Health Insurance Program (</a:t>
            </a:r>
            <a:r>
              <a:rPr lang="en-US" sz="1200" i="1" smtClean="0"/>
              <a:t>CHIP</a:t>
            </a:r>
            <a:r>
              <a:rPr lang="en-US" sz="1200" smtClean="0"/>
              <a:t>) </a:t>
            </a:r>
            <a:endParaRPr lang="de-DE" sz="1200" dirty="0"/>
          </a:p>
        </p:txBody>
      </p:sp>
      <p:sp>
        <p:nvSpPr>
          <p:cNvPr id="9" name="Abgerundete rechteckige Legende 8"/>
          <p:cNvSpPr/>
          <p:nvPr/>
        </p:nvSpPr>
        <p:spPr>
          <a:xfrm>
            <a:off x="8003816" y="2643607"/>
            <a:ext cx="1024788" cy="1122883"/>
          </a:xfrm>
          <a:prstGeom prst="wedgeRoundRectCallout">
            <a:avLst>
              <a:gd name="adj1" fmla="val -128846"/>
              <a:gd name="adj2" fmla="val -13933"/>
              <a:gd name="adj3" fmla="val 1666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t>Basic Health Program (BHP)</a:t>
            </a:r>
          </a:p>
        </p:txBody>
      </p:sp>
    </p:spTree>
    <p:extLst>
      <p:ext uri="{BB962C8B-B14F-4D97-AF65-F5344CB8AC3E}">
        <p14:creationId xmlns:p14="http://schemas.microsoft.com/office/powerpoint/2010/main" val="348704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8151300" y="5706450"/>
            <a:ext cx="564300" cy="1161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00"/>
          </a:p>
        </p:txBody>
      </p:sp>
      <p:sp>
        <p:nvSpPr>
          <p:cNvPr id="3" name="New shape"/>
          <p:cNvSpPr/>
          <p:nvPr/>
        </p:nvSpPr>
        <p:spPr>
          <a:xfrm>
            <a:off x="507600" y="1780650"/>
            <a:ext cx="8127000" cy="24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t">
            <a:normAutofit lnSpcReduction="10000"/>
          </a:bodyPr>
          <a:lstStyle/>
          <a:p>
            <a:pPr algn="l">
              <a:lnSpc>
                <a:spcPct val="100000"/>
              </a:lnSpc>
              <a:spcAft>
                <a:spcPct val="20000"/>
              </a:spcAft>
            </a:pPr>
            <a:r>
              <a:rPr sz="1200" dirty="0">
                <a:solidFill>
                  <a:srgbClr val="919191"/>
                </a:solidFill>
                <a:effectLst/>
                <a:latin typeface="Open Sans"/>
              </a:rPr>
              <a:t>U.S. Americans with health insurance 1990-2021</a:t>
            </a:r>
          </a:p>
        </p:txBody>
      </p:sp>
      <p:sp>
        <p:nvSpPr>
          <p:cNvPr id="4" name="New shape"/>
          <p:cNvSpPr/>
          <p:nvPr/>
        </p:nvSpPr>
        <p:spPr>
          <a:xfrm>
            <a:off x="783000" y="5347350"/>
            <a:ext cx="6210000" cy="5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b">
            <a:normAutofit/>
          </a:bodyPr>
          <a:lstStyle/>
          <a:p>
            <a:pPr algn="l">
              <a:lnSpc>
                <a:spcPct val="100000"/>
              </a:lnSpc>
              <a:spcAft>
                <a:spcPct val="20000"/>
              </a:spcAft>
            </a:pPr>
            <a:r>
              <a:rPr sz="600" b="1" dirty="0">
                <a:solidFill>
                  <a:srgbClr val="555555"/>
                </a:solidFill>
                <a:latin typeface="Open Sans"/>
              </a:rPr>
              <a:t>Note(s):</a:t>
            </a:r>
            <a:r>
              <a:rPr sz="600" dirty="0">
                <a:solidFill>
                  <a:srgbClr val="555555"/>
                </a:solidFill>
                <a:latin typeface="Open Sans"/>
              </a:rPr>
              <a:t> United States; 1990 to 2021</a:t>
            </a:r>
          </a:p>
          <a:p>
            <a:pPr algn="l"/>
            <a:r>
              <a:rPr sz="600" dirty="0">
                <a:solidFill>
                  <a:srgbClr val="555555"/>
                </a:solidFill>
                <a:latin typeface="Open Sans"/>
              </a:rPr>
              <a:t>Further information regarding this statistic can be found on </a:t>
            </a:r>
            <a:r>
              <a:rPr sz="600" dirty="0">
                <a:solidFill>
                  <a:srgbClr val="555555"/>
                </a:solidFill>
                <a:latin typeface="Open Sans"/>
                <a:hlinkClick r:id="" action="ppaction://noaction">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page 8</a:t>
            </a:r>
            <a:r>
              <a:rPr sz="600" dirty="0">
                <a:solidFill>
                  <a:srgbClr val="555555"/>
                </a:solidFill>
                <a:latin typeface="Open Sans"/>
              </a:rPr>
              <a:t>.</a:t>
            </a:r>
          </a:p>
          <a:p>
            <a:pPr algn="l"/>
            <a:r>
              <a:rPr sz="600" b="1" dirty="0">
                <a:solidFill>
                  <a:srgbClr val="555555"/>
                </a:solidFill>
                <a:latin typeface="Open Sans"/>
              </a:rPr>
              <a:t>Source(s): </a:t>
            </a:r>
            <a:r>
              <a:rPr sz="600" dirty="0">
                <a:solidFill>
                  <a:srgbClr val="555555"/>
                </a:solidFill>
                <a:latin typeface="Open Sans"/>
              </a:rPr>
              <a:t>US Census Bureau; </a:t>
            </a:r>
            <a:r>
              <a:rPr sz="600" dirty="0">
                <a:solidFill>
                  <a:srgbClr val="555555"/>
                </a:solidFill>
                <a:latin typeface="Open Sans"/>
                <a:hlinkClick r:id="rId3">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ID 200946</a:t>
            </a:r>
          </a:p>
        </p:txBody>
      </p:sp>
      <p:graphicFrame>
        <p:nvGraphicFramePr>
          <p:cNvPr id="5" name="ChartObject"/>
          <p:cNvGraphicFramePr/>
          <p:nvPr/>
        </p:nvGraphicFramePr>
        <p:xfrm>
          <a:off x="507600" y="2269350"/>
          <a:ext cx="8056800" cy="3078000"/>
        </p:xfrm>
        <a:graphic>
          <a:graphicData uri="http://schemas.openxmlformats.org/drawingml/2006/chart">
            <c:chart xmlns:c="http://schemas.openxmlformats.org/drawingml/2006/chart" xmlns:r="http://schemas.openxmlformats.org/officeDocument/2006/relationships" r:id="rId4"/>
          </a:graphicData>
        </a:graphic>
      </p:graphicFrame>
      <p:sp>
        <p:nvSpPr>
          <p:cNvPr id="6" name="New shape"/>
          <p:cNvSpPr/>
          <p:nvPr/>
        </p:nvSpPr>
        <p:spPr>
          <a:xfrm>
            <a:off x="477900" y="5728050"/>
            <a:ext cx="342900" cy="18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t"/>
          <a:lstStyle/>
          <a:p>
            <a:pPr algn="ctr">
              <a:spcAft>
                <a:spcPct val="20000"/>
              </a:spcAft>
            </a:pPr>
            <a:r>
              <a:rPr sz="750">
                <a:solidFill>
                  <a:srgbClr val="FFFFFF"/>
                </a:solidFill>
                <a:latin typeface="Open Sans"/>
              </a:rPr>
              <a:t>2</a:t>
            </a:r>
          </a:p>
        </p:txBody>
      </p:sp>
      <p:sp>
        <p:nvSpPr>
          <p:cNvPr id="9" name="Rectangle 2"/>
          <p:cNvSpPr txBox="1">
            <a:spLocks noChangeArrowheads="1"/>
          </p:cNvSpPr>
          <p:nvPr/>
        </p:nvSpPr>
        <p:spPr>
          <a:xfrm>
            <a:off x="457200" y="274638"/>
            <a:ext cx="8229600"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spcAft>
                <a:spcPct val="20000"/>
              </a:spcAft>
            </a:pPr>
            <a:r>
              <a:rPr lang="en-US" dirty="0">
                <a:effectLst/>
              </a:rPr>
              <a:t>Number of people with health insurance in the United States from 1990 to 2021 (in millions)</a:t>
            </a:r>
          </a:p>
        </p:txBody>
      </p:sp>
      <p:sp>
        <p:nvSpPr>
          <p:cNvPr id="10" name="Abgerundete rechteckige Legende 9"/>
          <p:cNvSpPr/>
          <p:nvPr/>
        </p:nvSpPr>
        <p:spPr>
          <a:xfrm>
            <a:off x="4572000" y="1417638"/>
            <a:ext cx="2421000" cy="1579314"/>
          </a:xfrm>
          <a:prstGeom prst="wedgeRoundRectCallout">
            <a:avLst>
              <a:gd name="adj1" fmla="val 371"/>
              <a:gd name="adj2" fmla="val 1031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Patient Protection and Affordable Care Act</a:t>
            </a:r>
            <a:r>
              <a:rPr lang="en-US" dirty="0"/>
              <a:t> (</a:t>
            </a:r>
            <a:r>
              <a:rPr lang="en-US" b="1" dirty="0" smtClean="0"/>
              <a:t>PPACA, 2010</a:t>
            </a:r>
            <a:r>
              <a:rPr lang="en-US" dirty="0" smtClean="0"/>
              <a:t>)</a:t>
            </a:r>
            <a:endParaRPr lang="de-DE" dirty="0"/>
          </a:p>
        </p:txBody>
      </p:sp>
    </p:spTree>
    <p:extLst>
      <p:ext uri="{BB962C8B-B14F-4D97-AF65-F5344CB8AC3E}">
        <p14:creationId xmlns:p14="http://schemas.microsoft.com/office/powerpoint/2010/main" val="257229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B81A28FD-0D3A-4C2E-93FE-BAB486F2C604}" type="slidenum">
              <a:rPr lang="de-DE" smtClean="0"/>
              <a:pPr/>
              <a:t>18</a:t>
            </a:fld>
            <a:endParaRPr 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439"/>
            <a:ext cx="9144000" cy="4969122"/>
          </a:xfrm>
          <a:prstGeom prst="rect">
            <a:avLst/>
          </a:prstGeom>
        </p:spPr>
      </p:pic>
      <p:sp>
        <p:nvSpPr>
          <p:cNvPr id="4" name="Rechteck 3"/>
          <p:cNvSpPr/>
          <p:nvPr/>
        </p:nvSpPr>
        <p:spPr>
          <a:xfrm>
            <a:off x="467544" y="6309320"/>
            <a:ext cx="7704856" cy="215444"/>
          </a:xfrm>
          <a:prstGeom prst="rect">
            <a:avLst/>
          </a:prstGeom>
        </p:spPr>
        <p:txBody>
          <a:bodyPr wrap="square">
            <a:spAutoFit/>
          </a:bodyPr>
          <a:lstStyle/>
          <a:p>
            <a:r>
              <a:rPr lang="de-DE" sz="800" dirty="0">
                <a:effectLst/>
              </a:rPr>
              <a:t>https://commons.wikimedia.org/wiki/File:US_Uninsured_Under_Age_65.png#/media/File:US_Uninsured_Under_Age_65.png</a:t>
            </a:r>
          </a:p>
        </p:txBody>
      </p:sp>
    </p:spTree>
    <p:extLst>
      <p:ext uri="{BB962C8B-B14F-4D97-AF65-F5344CB8AC3E}">
        <p14:creationId xmlns:p14="http://schemas.microsoft.com/office/powerpoint/2010/main" val="15944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B81A28FD-0D3A-4C2E-93FE-BAB486F2C604}" type="slidenum">
              <a:rPr lang="de-DE" smtClean="0"/>
              <a:pPr/>
              <a:t>19</a:t>
            </a:fld>
            <a:endParaRPr lang="de-DE"/>
          </a:p>
        </p:txBody>
      </p:sp>
      <p:pic>
        <p:nvPicPr>
          <p:cNvPr id="3" name="Grafik 2"/>
          <p:cNvPicPr>
            <a:picLocks noChangeAspect="1"/>
          </p:cNvPicPr>
          <p:nvPr/>
        </p:nvPicPr>
        <p:blipFill rotWithShape="1">
          <a:blip r:embed="rId2"/>
          <a:srcRect l="10625" t="31100" r="38188" b="28580"/>
          <a:stretch/>
        </p:blipFill>
        <p:spPr>
          <a:xfrm>
            <a:off x="971599" y="2348880"/>
            <a:ext cx="7752111" cy="3816424"/>
          </a:xfrm>
          <a:prstGeom prst="rect">
            <a:avLst/>
          </a:prstGeom>
        </p:spPr>
      </p:pic>
      <p:sp>
        <p:nvSpPr>
          <p:cNvPr id="4" name="Rectangle 2"/>
          <p:cNvSpPr txBox="1">
            <a:spLocks noChangeArrowheads="1"/>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effectLst/>
                <a:cs typeface="Times New Roman" pitchFamily="18" charset="0"/>
              </a:rPr>
              <a:t>Percentage of People by Type of Health Insurance Coverage USA 2021</a:t>
            </a:r>
            <a:endParaRPr lang="en-US" dirty="0">
              <a:effectLst/>
            </a:endParaRPr>
          </a:p>
        </p:txBody>
      </p:sp>
      <p:sp>
        <p:nvSpPr>
          <p:cNvPr id="5" name="Rechteck 4"/>
          <p:cNvSpPr/>
          <p:nvPr/>
        </p:nvSpPr>
        <p:spPr>
          <a:xfrm>
            <a:off x="2123728" y="6013589"/>
            <a:ext cx="4572000" cy="215444"/>
          </a:xfrm>
          <a:prstGeom prst="rect">
            <a:avLst/>
          </a:prstGeom>
        </p:spPr>
        <p:txBody>
          <a:bodyPr>
            <a:spAutoFit/>
          </a:bodyPr>
          <a:lstStyle/>
          <a:p>
            <a:r>
              <a:rPr lang="de-DE" sz="800" dirty="0">
                <a:effectLst/>
              </a:rPr>
              <a:t>https://www.census.gov/library/publications/2022/demo/p60-278.html</a:t>
            </a:r>
          </a:p>
        </p:txBody>
      </p:sp>
    </p:spTree>
    <p:extLst>
      <p:ext uri="{BB962C8B-B14F-4D97-AF65-F5344CB8AC3E}">
        <p14:creationId xmlns:p14="http://schemas.microsoft.com/office/powerpoint/2010/main" val="381392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normAutofit/>
          </a:bodyPr>
          <a:lstStyle/>
          <a:p>
            <a:pPr eaLnBrk="1" hangingPunct="1">
              <a:defRPr/>
            </a:pPr>
            <a:r>
              <a:rPr lang="en-US" sz="4000" b="1" dirty="0" smtClean="0"/>
              <a:t>Health Care Reform: </a:t>
            </a:r>
            <a:r>
              <a:rPr lang="en-US" sz="4000" b="1" dirty="0"/>
              <a:t>Structure</a:t>
            </a:r>
          </a:p>
        </p:txBody>
      </p:sp>
      <p:sp>
        <p:nvSpPr>
          <p:cNvPr id="572419" name="Rectangle 3"/>
          <p:cNvSpPr>
            <a:spLocks noGrp="1" noChangeArrowheads="1"/>
          </p:cNvSpPr>
          <p:nvPr>
            <p:ph idx="1"/>
          </p:nvPr>
        </p:nvSpPr>
        <p:spPr/>
        <p:txBody>
          <a:bodyPr>
            <a:normAutofit fontScale="92500" lnSpcReduction="20000"/>
          </a:bodyPr>
          <a:lstStyle/>
          <a:p>
            <a:pPr marL="514350" indent="-514350" eaLnBrk="1" hangingPunct="1">
              <a:lnSpc>
                <a:spcPct val="80000"/>
              </a:lnSpc>
              <a:buFont typeface="+mj-lt"/>
              <a:buAutoNum type="arabicPeriod"/>
              <a:defRPr/>
            </a:pPr>
            <a:r>
              <a:rPr lang="en-US" dirty="0"/>
              <a:t>Demand </a:t>
            </a:r>
            <a:r>
              <a:rPr lang="en-US" dirty="0"/>
              <a:t>for Health Services</a:t>
            </a:r>
          </a:p>
          <a:p>
            <a:pPr marL="514350" indent="-514350" eaLnBrk="1" hangingPunct="1">
              <a:lnSpc>
                <a:spcPct val="80000"/>
              </a:lnSpc>
              <a:buFont typeface="+mj-lt"/>
              <a:buAutoNum type="arabicPeriod"/>
              <a:defRPr/>
            </a:pPr>
            <a:r>
              <a:rPr lang="en-US" dirty="0"/>
              <a:t>Supply </a:t>
            </a:r>
            <a:r>
              <a:rPr lang="en-US" dirty="0"/>
              <a:t>of Health Services</a:t>
            </a:r>
          </a:p>
          <a:p>
            <a:pPr marL="914400" lvl="1" indent="-514350">
              <a:lnSpc>
                <a:spcPct val="80000"/>
              </a:lnSpc>
              <a:buFont typeface="+mj-lt"/>
              <a:buAutoNum type="arabicPeriod"/>
              <a:defRPr/>
            </a:pPr>
            <a:r>
              <a:rPr lang="en-US" dirty="0"/>
              <a:t>Factors </a:t>
            </a:r>
            <a:r>
              <a:rPr lang="en-US" dirty="0"/>
              <a:t>of Production</a:t>
            </a:r>
          </a:p>
          <a:p>
            <a:pPr marL="1314450" lvl="2" indent="-514350">
              <a:lnSpc>
                <a:spcPct val="80000"/>
              </a:lnSpc>
              <a:buFont typeface="+mj-lt"/>
              <a:buAutoNum type="arabicPeriod"/>
              <a:defRPr/>
            </a:pPr>
            <a:r>
              <a:rPr lang="en-US" dirty="0"/>
              <a:t>Buildings </a:t>
            </a:r>
            <a:r>
              <a:rPr lang="en-US" dirty="0"/>
              <a:t>and Equipment</a:t>
            </a:r>
          </a:p>
          <a:p>
            <a:pPr marL="1314450" lvl="2" indent="-514350">
              <a:lnSpc>
                <a:spcPct val="80000"/>
              </a:lnSpc>
              <a:buFont typeface="+mj-lt"/>
              <a:buAutoNum type="arabicPeriod"/>
              <a:defRPr/>
            </a:pPr>
            <a:r>
              <a:rPr lang="en-US" dirty="0"/>
              <a:t>Staff</a:t>
            </a:r>
            <a:endParaRPr lang="en-US" dirty="0"/>
          </a:p>
          <a:p>
            <a:pPr marL="1314450" lvl="2" indent="-514350">
              <a:lnSpc>
                <a:spcPct val="80000"/>
              </a:lnSpc>
              <a:buFont typeface="+mj-lt"/>
              <a:buAutoNum type="arabicPeriod"/>
              <a:defRPr/>
            </a:pPr>
            <a:r>
              <a:rPr lang="en-US" dirty="0"/>
              <a:t>Problems </a:t>
            </a:r>
            <a:r>
              <a:rPr lang="en-US" dirty="0"/>
              <a:t>of Donations</a:t>
            </a:r>
          </a:p>
          <a:p>
            <a:pPr marL="914400" lvl="1" indent="-514350">
              <a:lnSpc>
                <a:spcPct val="80000"/>
              </a:lnSpc>
              <a:buFont typeface="+mj-lt"/>
              <a:buAutoNum type="arabicPeriod"/>
              <a:defRPr/>
            </a:pPr>
            <a:r>
              <a:rPr lang="en-US" dirty="0"/>
              <a:t>Spatial </a:t>
            </a:r>
            <a:r>
              <a:rPr lang="en-US" dirty="0"/>
              <a:t>Structure of Supply</a:t>
            </a:r>
          </a:p>
          <a:p>
            <a:pPr marL="914400" lvl="1" indent="-514350">
              <a:lnSpc>
                <a:spcPct val="80000"/>
              </a:lnSpc>
              <a:buFont typeface="+mj-lt"/>
              <a:buAutoNum type="arabicPeriod"/>
              <a:defRPr/>
            </a:pPr>
            <a:r>
              <a:rPr lang="en-US" dirty="0"/>
              <a:t>Levels </a:t>
            </a:r>
            <a:r>
              <a:rPr lang="en-US" dirty="0"/>
              <a:t>of Care</a:t>
            </a:r>
          </a:p>
          <a:p>
            <a:pPr marL="914400" lvl="1" indent="-514350">
              <a:lnSpc>
                <a:spcPct val="80000"/>
              </a:lnSpc>
              <a:buFont typeface="+mj-lt"/>
              <a:buAutoNum type="arabicPeriod"/>
              <a:defRPr/>
            </a:pPr>
            <a:r>
              <a:rPr lang="en-US" dirty="0"/>
              <a:t>Provider </a:t>
            </a:r>
            <a:r>
              <a:rPr lang="en-US" dirty="0" smtClean="0"/>
              <a:t>Portfolio</a:t>
            </a:r>
          </a:p>
          <a:p>
            <a:pPr marL="514350" indent="-514350">
              <a:lnSpc>
                <a:spcPct val="80000"/>
              </a:lnSpc>
              <a:buFont typeface="+mj-lt"/>
              <a:buAutoNum type="arabicPeriod"/>
              <a:defRPr/>
            </a:pPr>
            <a:r>
              <a:rPr lang="en-US" b="1" dirty="0" smtClean="0"/>
              <a:t>Health Care Reforms</a:t>
            </a:r>
          </a:p>
          <a:p>
            <a:pPr marL="914400" lvl="1" indent="-514350">
              <a:lnSpc>
                <a:spcPct val="80000"/>
              </a:lnSpc>
              <a:buFont typeface="+mj-lt"/>
              <a:buAutoNum type="arabicPeriod"/>
              <a:defRPr/>
            </a:pPr>
            <a:r>
              <a:rPr lang="en-US" dirty="0"/>
              <a:t>Costs</a:t>
            </a:r>
          </a:p>
          <a:p>
            <a:pPr marL="914400" lvl="1" indent="-514350">
              <a:lnSpc>
                <a:spcPct val="80000"/>
              </a:lnSpc>
              <a:buFont typeface="+mj-lt"/>
              <a:buAutoNum type="arabicPeriod"/>
              <a:defRPr/>
            </a:pPr>
            <a:r>
              <a:rPr lang="en-US" dirty="0"/>
              <a:t>Options of Funding</a:t>
            </a:r>
          </a:p>
          <a:p>
            <a:pPr marL="914400" lvl="1" indent="-514350">
              <a:lnSpc>
                <a:spcPct val="80000"/>
              </a:lnSpc>
              <a:buFont typeface="+mj-lt"/>
              <a:buAutoNum type="arabicPeriod"/>
              <a:defRPr/>
            </a:pPr>
            <a:r>
              <a:rPr lang="en-US" b="1" dirty="0" smtClean="0"/>
              <a:t>Health </a:t>
            </a:r>
            <a:r>
              <a:rPr lang="en-US" b="1" dirty="0"/>
              <a:t>Care Systems by International </a:t>
            </a:r>
            <a:r>
              <a:rPr lang="en-US" b="1" dirty="0" smtClean="0"/>
              <a:t>Comparison</a:t>
            </a:r>
            <a:endParaRPr lang="en-US" b="1" dirty="0"/>
          </a:p>
        </p:txBody>
      </p:sp>
      <p:sp>
        <p:nvSpPr>
          <p:cNvPr id="2" name="Foliennummernplatzhalter 1"/>
          <p:cNvSpPr>
            <a:spLocks noGrp="1"/>
          </p:cNvSpPr>
          <p:nvPr>
            <p:ph type="sldNum" sz="quarter" idx="12"/>
          </p:nvPr>
        </p:nvSpPr>
        <p:spPr/>
        <p:txBody>
          <a:bodyPr/>
          <a:lstStyle/>
          <a:p>
            <a:pPr>
              <a:defRPr/>
            </a:pPr>
            <a:fld id="{2947E2D2-3C70-433C-AD3F-ABFF6BFE02C6}" type="slidenum">
              <a:rPr lang="de-DE" smtClean="0"/>
              <a:pPr>
                <a:defRPr/>
              </a:pPr>
              <a:t>2</a:t>
            </a:fld>
            <a:endParaRPr lang="de-DE"/>
          </a:p>
        </p:txBody>
      </p:sp>
    </p:spTree>
    <p:extLst>
      <p:ext uri="{BB962C8B-B14F-4D97-AF65-F5344CB8AC3E}">
        <p14:creationId xmlns:p14="http://schemas.microsoft.com/office/powerpoint/2010/main" val="1085295086"/>
      </p:ext>
    </p:extLst>
  </p:cSld>
  <p:clrMapOvr>
    <a:masterClrMapping/>
  </p:clrMapOvr>
  <mc:AlternateContent xmlns:mc="http://schemas.openxmlformats.org/markup-compatibility/2006" xmlns:p14="http://schemas.microsoft.com/office/powerpoint/2010/main">
    <mc:Choice Requires="p14">
      <p:transition spd="slow" p14:dur="2000" advTm="38731"/>
    </mc:Choice>
    <mc:Fallback xmlns="">
      <p:transition spd="slow" advTm="387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B81A28FD-0D3A-4C2E-93FE-BAB486F2C604}" type="slidenum">
              <a:rPr lang="de-DE" smtClean="0"/>
              <a:pPr/>
              <a:t>20</a:t>
            </a:fld>
            <a:endParaRPr lang="de-DE"/>
          </a:p>
        </p:txBody>
      </p:sp>
      <p:pic>
        <p:nvPicPr>
          <p:cNvPr id="3" name="Grafik 2"/>
          <p:cNvPicPr>
            <a:picLocks noChangeAspect="1"/>
          </p:cNvPicPr>
          <p:nvPr/>
        </p:nvPicPr>
        <p:blipFill rotWithShape="1">
          <a:blip r:embed="rId2"/>
          <a:srcRect l="12201" t="23541" r="8264" b="22281"/>
          <a:stretch/>
        </p:blipFill>
        <p:spPr>
          <a:xfrm>
            <a:off x="1115616" y="1916832"/>
            <a:ext cx="7272808" cy="3096344"/>
          </a:xfrm>
          <a:prstGeom prst="rect">
            <a:avLst/>
          </a:prstGeom>
        </p:spPr>
      </p:pic>
      <p:sp>
        <p:nvSpPr>
          <p:cNvPr id="4" name="Rectangle 2"/>
          <p:cNvSpPr txBox="1">
            <a:spLocks noChangeArrowheads="1"/>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effectLst/>
                <a:cs typeface="Times New Roman" pitchFamily="18" charset="0"/>
              </a:rPr>
              <a:t>Percentage of People Uninsured by Age Group 202/21 in USA</a:t>
            </a:r>
            <a:endParaRPr lang="en-US" dirty="0">
              <a:effectLst/>
            </a:endParaRPr>
          </a:p>
        </p:txBody>
      </p:sp>
      <p:sp>
        <p:nvSpPr>
          <p:cNvPr id="5" name="Rechteck 4"/>
          <p:cNvSpPr/>
          <p:nvPr/>
        </p:nvSpPr>
        <p:spPr>
          <a:xfrm>
            <a:off x="2123728" y="6013589"/>
            <a:ext cx="4572000" cy="215444"/>
          </a:xfrm>
          <a:prstGeom prst="rect">
            <a:avLst/>
          </a:prstGeom>
        </p:spPr>
        <p:txBody>
          <a:bodyPr>
            <a:spAutoFit/>
          </a:bodyPr>
          <a:lstStyle/>
          <a:p>
            <a:r>
              <a:rPr lang="de-DE" sz="800" dirty="0">
                <a:effectLst/>
              </a:rPr>
              <a:t>https://www.census.gov/library/publications/2022/demo/p60-278.html</a:t>
            </a:r>
          </a:p>
        </p:txBody>
      </p:sp>
    </p:spTree>
    <p:extLst>
      <p:ext uri="{BB962C8B-B14F-4D97-AF65-F5344CB8AC3E}">
        <p14:creationId xmlns:p14="http://schemas.microsoft.com/office/powerpoint/2010/main" val="165807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2"/>
          </p:nvPr>
        </p:nvSpPr>
        <p:spPr/>
        <p:txBody>
          <a:bodyPr/>
          <a:lstStyle/>
          <a:p>
            <a:fld id="{0D64A1B0-1B90-4CA3-97F5-2536538F7685}" type="slidenum">
              <a:rPr lang="de-DE" smtClean="0"/>
              <a:pPr/>
              <a:t>21</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1" y="409153"/>
            <a:ext cx="8754697" cy="6039693"/>
          </a:xfrm>
          <a:prstGeom prst="rect">
            <a:avLst/>
          </a:prstGeom>
        </p:spPr>
      </p:pic>
      <p:sp>
        <p:nvSpPr>
          <p:cNvPr id="5" name="Rechteck 4"/>
          <p:cNvSpPr/>
          <p:nvPr/>
        </p:nvSpPr>
        <p:spPr>
          <a:xfrm>
            <a:off x="1087926" y="6017796"/>
            <a:ext cx="4572000" cy="338554"/>
          </a:xfrm>
          <a:prstGeom prst="rect">
            <a:avLst/>
          </a:prstGeom>
        </p:spPr>
        <p:txBody>
          <a:bodyPr>
            <a:spAutoFit/>
          </a:bodyPr>
          <a:lstStyle/>
          <a:p>
            <a:r>
              <a:rPr lang="de-DE" sz="800" dirty="0">
                <a:effectLst/>
              </a:rPr>
              <a:t>By </a:t>
            </a:r>
            <a:r>
              <a:rPr lang="de-DE" sz="800" dirty="0" err="1">
                <a:effectLst/>
              </a:rPr>
              <a:t>Farcaster</a:t>
            </a:r>
            <a:r>
              <a:rPr lang="de-DE" sz="800" dirty="0">
                <a:effectLst/>
              </a:rPr>
              <a:t> - </a:t>
            </a:r>
            <a:r>
              <a:rPr lang="de-DE" sz="800" dirty="0" err="1">
                <a:effectLst/>
              </a:rPr>
              <a:t>Own</a:t>
            </a:r>
            <a:r>
              <a:rPr lang="de-DE" sz="800" dirty="0">
                <a:effectLst/>
              </a:rPr>
              <a:t> </a:t>
            </a:r>
            <a:r>
              <a:rPr lang="de-DE" sz="800" dirty="0" err="1">
                <a:effectLst/>
              </a:rPr>
              <a:t>work</a:t>
            </a:r>
            <a:r>
              <a:rPr lang="de-DE" sz="800" dirty="0">
                <a:effectLst/>
              </a:rPr>
              <a:t>, CC BY-SA 4.0, https://commons.wikimedia.org/w/index.php?curid=61934482</a:t>
            </a:r>
          </a:p>
        </p:txBody>
      </p:sp>
    </p:spTree>
    <p:extLst>
      <p:ext uri="{BB962C8B-B14F-4D97-AF65-F5344CB8AC3E}">
        <p14:creationId xmlns:p14="http://schemas.microsoft.com/office/powerpoint/2010/main" val="2145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de-DE">
                <a:cs typeface="Times New Roman" pitchFamily="18" charset="0"/>
              </a:rPr>
              <a:t>Medicare</a:t>
            </a:r>
            <a:r>
              <a:rPr lang="de-DE"/>
              <a:t> </a:t>
            </a:r>
          </a:p>
        </p:txBody>
      </p:sp>
      <p:sp>
        <p:nvSpPr>
          <p:cNvPr id="648195" name="Rectangle 3"/>
          <p:cNvSpPr>
            <a:spLocks noGrp="1" noChangeArrowheads="1"/>
          </p:cNvSpPr>
          <p:nvPr>
            <p:ph idx="1"/>
          </p:nvPr>
        </p:nvSpPr>
        <p:spPr/>
        <p:txBody>
          <a:bodyPr>
            <a:normAutofit fontScale="92500" lnSpcReduction="10000"/>
          </a:bodyPr>
          <a:lstStyle/>
          <a:p>
            <a:pPr marL="342900" indent="-342900">
              <a:lnSpc>
                <a:spcPct val="90000"/>
              </a:lnSpc>
            </a:pPr>
            <a:r>
              <a:rPr lang="en-US" sz="2800" dirty="0">
                <a:cs typeface="Times New Roman" pitchFamily="18" charset="0"/>
              </a:rPr>
              <a:t>Health Insurance for older people that are not covered otherwise (problem: since insurance is predominantly employment based they stop at pension age)</a:t>
            </a:r>
            <a:r>
              <a:rPr lang="en-US" sz="2800" dirty="0"/>
              <a:t> </a:t>
            </a:r>
            <a:endParaRPr lang="en-US" sz="2800" dirty="0" smtClean="0"/>
          </a:p>
          <a:p>
            <a:pPr>
              <a:lnSpc>
                <a:spcPct val="90000"/>
              </a:lnSpc>
            </a:pPr>
            <a:r>
              <a:rPr lang="en-US" dirty="0">
                <a:cs typeface="Times New Roman" pitchFamily="18" charset="0"/>
              </a:rPr>
              <a:t>Insurance for </a:t>
            </a:r>
            <a:endParaRPr lang="en-US" dirty="0" smtClean="0">
              <a:cs typeface="Times New Roman" pitchFamily="18" charset="0"/>
            </a:endParaRPr>
          </a:p>
          <a:p>
            <a:pPr lvl="1">
              <a:lnSpc>
                <a:spcPct val="90000"/>
              </a:lnSpc>
            </a:pPr>
            <a:r>
              <a:rPr lang="en-US" dirty="0" smtClean="0">
                <a:cs typeface="Times New Roman" pitchFamily="18" charset="0"/>
              </a:rPr>
              <a:t>Americans </a:t>
            </a:r>
            <a:r>
              <a:rPr lang="en-US" dirty="0">
                <a:cs typeface="Times New Roman" pitchFamily="18" charset="0"/>
              </a:rPr>
              <a:t>&gt; 65 </a:t>
            </a:r>
            <a:r>
              <a:rPr lang="en-US" dirty="0" smtClean="0">
                <a:cs typeface="Times New Roman" pitchFamily="18" charset="0"/>
              </a:rPr>
              <a:t>years</a:t>
            </a:r>
          </a:p>
          <a:p>
            <a:pPr lvl="1">
              <a:lnSpc>
                <a:spcPct val="90000"/>
              </a:lnSpc>
            </a:pPr>
            <a:r>
              <a:rPr lang="en-US" dirty="0" smtClean="0">
                <a:cs typeface="Times New Roman" pitchFamily="18" charset="0"/>
              </a:rPr>
              <a:t>disabled </a:t>
            </a:r>
            <a:r>
              <a:rPr lang="en-US" dirty="0">
                <a:cs typeface="Times New Roman" pitchFamily="18" charset="0"/>
              </a:rPr>
              <a:t>people </a:t>
            </a:r>
            <a:endParaRPr lang="en-US" dirty="0" smtClean="0">
              <a:cs typeface="Times New Roman" pitchFamily="18" charset="0"/>
            </a:endParaRPr>
          </a:p>
          <a:p>
            <a:pPr lvl="1">
              <a:lnSpc>
                <a:spcPct val="90000"/>
              </a:lnSpc>
            </a:pPr>
            <a:r>
              <a:rPr lang="en-US" dirty="0">
                <a:cs typeface="Times New Roman" pitchFamily="18" charset="0"/>
              </a:rPr>
              <a:t>p</a:t>
            </a:r>
            <a:r>
              <a:rPr lang="en-US" dirty="0" smtClean="0">
                <a:cs typeface="Times New Roman" pitchFamily="18" charset="0"/>
              </a:rPr>
              <a:t>atients </a:t>
            </a:r>
            <a:r>
              <a:rPr lang="en-US" dirty="0">
                <a:cs typeface="Times New Roman" pitchFamily="18" charset="0"/>
              </a:rPr>
              <a:t>suffering from renal failure</a:t>
            </a:r>
            <a:r>
              <a:rPr lang="en-US" dirty="0"/>
              <a:t> </a:t>
            </a:r>
          </a:p>
          <a:p>
            <a:pPr marL="342900" indent="-342900">
              <a:lnSpc>
                <a:spcPct val="90000"/>
              </a:lnSpc>
            </a:pPr>
            <a:r>
              <a:rPr lang="en-US" sz="2800" dirty="0" smtClean="0">
                <a:cs typeface="Times New Roman" pitchFamily="18" charset="0"/>
              </a:rPr>
              <a:t>Funding</a:t>
            </a:r>
            <a:r>
              <a:rPr lang="en-US" sz="2800" dirty="0">
                <a:cs typeface="Times New Roman" pitchFamily="18" charset="0"/>
              </a:rPr>
              <a:t>: via </a:t>
            </a:r>
            <a:r>
              <a:rPr lang="en-US" sz="2800" dirty="0" smtClean="0">
                <a:cs typeface="Times New Roman" pitchFamily="18" charset="0"/>
              </a:rPr>
              <a:t>taxes</a:t>
            </a:r>
          </a:p>
          <a:p>
            <a:pPr lvl="1" indent="-342900">
              <a:lnSpc>
                <a:spcPct val="90000"/>
              </a:lnSpc>
            </a:pPr>
            <a:r>
              <a:rPr lang="en-US" sz="2400" dirty="0" smtClean="0">
                <a:cs typeface="Times New Roman" pitchFamily="18" charset="0"/>
              </a:rPr>
              <a:t>Grant US-government 2020: 776 billion US$</a:t>
            </a:r>
            <a:endParaRPr lang="en-US" sz="2400" dirty="0"/>
          </a:p>
          <a:p>
            <a:pPr marL="342900" indent="-342900">
              <a:lnSpc>
                <a:spcPct val="90000"/>
              </a:lnSpc>
            </a:pPr>
            <a:r>
              <a:rPr lang="en-US" sz="2800" dirty="0" smtClean="0">
                <a:cs typeface="Times New Roman" pitchFamily="18" charset="0"/>
              </a:rPr>
              <a:t>Beneficiaries 2023: 66 million Americans enrolled </a:t>
            </a:r>
            <a:r>
              <a:rPr lang="en-US" sz="2800" dirty="0">
                <a:cs typeface="Times New Roman" pitchFamily="18" charset="0"/>
              </a:rPr>
              <a:t>(largest program in the US!)</a:t>
            </a:r>
            <a:r>
              <a:rPr lang="en-US" sz="2800" dirty="0"/>
              <a:t> </a:t>
            </a:r>
          </a:p>
        </p:txBody>
      </p:sp>
      <p:sp>
        <p:nvSpPr>
          <p:cNvPr id="2" name="Foliennummernplatzhalter 1"/>
          <p:cNvSpPr>
            <a:spLocks noGrp="1"/>
          </p:cNvSpPr>
          <p:nvPr>
            <p:ph type="sldNum" sz="quarter" idx="12"/>
          </p:nvPr>
        </p:nvSpPr>
        <p:spPr/>
        <p:txBody>
          <a:bodyPr/>
          <a:lstStyle/>
          <a:p>
            <a:fld id="{1766AA66-A04A-42B7-B62F-87CCD5A5605F}" type="slidenum">
              <a:rPr lang="de-DE" smtClean="0"/>
              <a:pPr/>
              <a:t>22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63757"/>
    </mc:Choice>
    <mc:Fallback xmlns="">
      <p:transition spd="slow" advTm="6375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9" name="Rectangle 3"/>
          <p:cNvSpPr>
            <a:spLocks noGrp="1" noChangeArrowheads="1"/>
          </p:cNvSpPr>
          <p:nvPr>
            <p:ph type="title"/>
          </p:nvPr>
        </p:nvSpPr>
        <p:spPr>
          <a:xfrm>
            <a:off x="457200" y="0"/>
            <a:ext cx="8229600" cy="1052513"/>
          </a:xfrm>
          <a:noFill/>
          <a:ln/>
        </p:spPr>
        <p:txBody>
          <a:bodyPr/>
          <a:lstStyle/>
          <a:p>
            <a:r>
              <a:rPr lang="de-DE"/>
              <a:t>Medicare </a:t>
            </a:r>
          </a:p>
        </p:txBody>
      </p:sp>
      <p:sp>
        <p:nvSpPr>
          <p:cNvPr id="649218" name="Rectangle 2"/>
          <p:cNvSpPr>
            <a:spLocks noGrp="1" noChangeArrowheads="1"/>
          </p:cNvSpPr>
          <p:nvPr>
            <p:ph idx="1"/>
          </p:nvPr>
        </p:nvSpPr>
        <p:spPr>
          <a:xfrm>
            <a:off x="539750" y="1524000"/>
            <a:ext cx="8229600" cy="5001344"/>
          </a:xfrm>
        </p:spPr>
        <p:txBody>
          <a:bodyPr>
            <a:normAutofit/>
          </a:bodyPr>
          <a:lstStyle/>
          <a:p>
            <a:pPr marL="342900" indent="-342900">
              <a:lnSpc>
                <a:spcPct val="90000"/>
              </a:lnSpc>
            </a:pPr>
            <a:r>
              <a:rPr lang="en-US" sz="2800" dirty="0">
                <a:cs typeface="Times New Roman" pitchFamily="18" charset="0"/>
              </a:rPr>
              <a:t>Part A: compulsory, hospitals services and outpatient 	      care</a:t>
            </a:r>
          </a:p>
          <a:p>
            <a:pPr>
              <a:lnSpc>
                <a:spcPct val="90000"/>
              </a:lnSpc>
            </a:pPr>
            <a:r>
              <a:rPr lang="en-US" sz="2800" dirty="0">
                <a:cs typeface="Times New Roman" pitchFamily="18" charset="0"/>
              </a:rPr>
              <a:t>Part B: optional additional coverage, part of 	   	outpatient physician and hospital services, 	expenses for additional hospital care (</a:t>
            </a:r>
            <a:r>
              <a:rPr lang="en-US" sz="2800" dirty="0" err="1">
                <a:cs typeface="Times New Roman" pitchFamily="18" charset="0"/>
              </a:rPr>
              <a:t>Medigap</a:t>
            </a:r>
            <a:r>
              <a:rPr lang="en-US" sz="2800" dirty="0">
                <a:cs typeface="Times New Roman" pitchFamily="18" charset="0"/>
              </a:rPr>
              <a:t>) 	as well as medical </a:t>
            </a:r>
            <a:r>
              <a:rPr lang="en-US" sz="2800" dirty="0"/>
              <a:t>remedies and</a:t>
            </a:r>
            <a:endParaRPr lang="en-US" sz="2800" dirty="0">
              <a:cs typeface="Times New Roman" pitchFamily="18" charset="0"/>
            </a:endParaRPr>
          </a:p>
          <a:p>
            <a:pPr marL="342900" indent="-342900">
              <a:lnSpc>
                <a:spcPct val="90000"/>
              </a:lnSpc>
            </a:pPr>
            <a:r>
              <a:rPr lang="en-US" sz="2800" dirty="0">
                <a:cs typeface="Times New Roman" pitchFamily="18" charset="0"/>
              </a:rPr>
              <a:t>Co-payment</a:t>
            </a:r>
          </a:p>
          <a:p>
            <a:pPr marL="342900" indent="-342900">
              <a:lnSpc>
                <a:spcPct val="90000"/>
              </a:lnSpc>
            </a:pPr>
            <a:r>
              <a:rPr lang="en-US" sz="2800" dirty="0">
                <a:cs typeface="Times New Roman" pitchFamily="18" charset="0"/>
              </a:rPr>
              <a:t>Limitations to services </a:t>
            </a:r>
          </a:p>
          <a:p>
            <a:pPr marL="342900" indent="-342900">
              <a:lnSpc>
                <a:spcPct val="90000"/>
              </a:lnSpc>
            </a:pPr>
            <a:r>
              <a:rPr lang="en-US" sz="2800" dirty="0">
                <a:cs typeface="Times New Roman" pitchFamily="18" charset="0"/>
              </a:rPr>
              <a:t>Remuneration of service providers </a:t>
            </a:r>
          </a:p>
          <a:p>
            <a:pPr marL="742950" lvl="1" indent="-285750">
              <a:lnSpc>
                <a:spcPct val="90000"/>
              </a:lnSpc>
            </a:pPr>
            <a:r>
              <a:rPr lang="en-US" sz="2400" dirty="0">
                <a:cs typeface="Times New Roman" pitchFamily="18" charset="0"/>
              </a:rPr>
              <a:t>Strict budgeting </a:t>
            </a:r>
          </a:p>
          <a:p>
            <a:pPr marL="742950" lvl="1" indent="-285750">
              <a:lnSpc>
                <a:spcPct val="90000"/>
              </a:lnSpc>
            </a:pPr>
            <a:r>
              <a:rPr lang="en-US" sz="2400" dirty="0">
                <a:cs typeface="Times New Roman" pitchFamily="18" charset="0"/>
              </a:rPr>
              <a:t>DRG-System </a:t>
            </a:r>
            <a:endParaRPr lang="en-US" sz="2400" dirty="0"/>
          </a:p>
        </p:txBody>
      </p:sp>
      <p:sp>
        <p:nvSpPr>
          <p:cNvPr id="2" name="Foliennummernplatzhalter 1"/>
          <p:cNvSpPr>
            <a:spLocks noGrp="1"/>
          </p:cNvSpPr>
          <p:nvPr>
            <p:ph type="sldNum" sz="quarter" idx="12"/>
          </p:nvPr>
        </p:nvSpPr>
        <p:spPr/>
        <p:txBody>
          <a:bodyPr/>
          <a:lstStyle/>
          <a:p>
            <a:fld id="{1766AA66-A04A-42B7-B62F-87CCD5A5605F}" type="slidenum">
              <a:rPr lang="de-DE" smtClean="0"/>
              <a:pPr/>
              <a:t>23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0720"/>
    </mc:Choice>
    <mc:Fallback xmlns="">
      <p:transition spd="slow" advTm="8072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de-DE">
                <a:cs typeface="Times New Roman" pitchFamily="18" charset="0"/>
              </a:rPr>
              <a:t>Medicaid</a:t>
            </a:r>
            <a:r>
              <a:rPr lang="de-DE"/>
              <a:t> </a:t>
            </a:r>
          </a:p>
        </p:txBody>
      </p:sp>
      <p:sp>
        <p:nvSpPr>
          <p:cNvPr id="651267" name="Rectangle 3"/>
          <p:cNvSpPr>
            <a:spLocks noGrp="1" noChangeArrowheads="1"/>
          </p:cNvSpPr>
          <p:nvPr>
            <p:ph idx="1"/>
          </p:nvPr>
        </p:nvSpPr>
        <p:spPr/>
        <p:txBody>
          <a:bodyPr/>
          <a:lstStyle/>
          <a:p>
            <a:pPr marL="342900" indent="-342900"/>
            <a:r>
              <a:rPr lang="en-US" dirty="0">
                <a:cs typeface="Times New Roman" pitchFamily="18" charset="0"/>
              </a:rPr>
              <a:t>Goal: Health Coverage for People with Low Income</a:t>
            </a:r>
            <a:r>
              <a:rPr lang="en-US" dirty="0"/>
              <a:t> </a:t>
            </a:r>
          </a:p>
          <a:p>
            <a:pPr marL="342900" indent="-342900"/>
            <a:r>
              <a:rPr lang="en-US" dirty="0">
                <a:cs typeface="Times New Roman" pitchFamily="18" charset="0"/>
              </a:rPr>
              <a:t>Funding: via taxes</a:t>
            </a:r>
            <a:r>
              <a:rPr lang="en-US" dirty="0"/>
              <a:t> </a:t>
            </a:r>
          </a:p>
          <a:p>
            <a:pPr marL="342900" indent="-342900"/>
            <a:r>
              <a:rPr lang="en-US" dirty="0">
                <a:cs typeface="Times New Roman" pitchFamily="18" charset="0"/>
              </a:rPr>
              <a:t>Assessment Ceiling: variations within the states</a:t>
            </a:r>
            <a:r>
              <a:rPr lang="en-US" dirty="0"/>
              <a:t> </a:t>
            </a:r>
          </a:p>
          <a:p>
            <a:pPr marL="342900" indent="-342900"/>
            <a:r>
              <a:rPr lang="en-US" dirty="0">
                <a:cs typeface="Times New Roman" pitchFamily="18" charset="0"/>
              </a:rPr>
              <a:t>„Basic Package“</a:t>
            </a:r>
            <a:r>
              <a:rPr lang="en-US" dirty="0"/>
              <a:t> </a:t>
            </a:r>
          </a:p>
        </p:txBody>
      </p:sp>
      <p:sp>
        <p:nvSpPr>
          <p:cNvPr id="2" name="Foliennummernplatzhalter 1"/>
          <p:cNvSpPr>
            <a:spLocks noGrp="1"/>
          </p:cNvSpPr>
          <p:nvPr>
            <p:ph type="sldNum" sz="quarter" idx="12"/>
          </p:nvPr>
        </p:nvSpPr>
        <p:spPr/>
        <p:txBody>
          <a:bodyPr/>
          <a:lstStyle/>
          <a:p>
            <a:fld id="{1766AA66-A04A-42B7-B62F-87CCD5A5605F}" type="slidenum">
              <a:rPr lang="de-DE" smtClean="0"/>
              <a:pPr/>
              <a:t>24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5884"/>
    </mc:Choice>
    <mc:Fallback xmlns="">
      <p:transition spd="slow" advTm="2588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r>
              <a:rPr lang="en-US" dirty="0">
                <a:cs typeface="Times New Roman" pitchFamily="18" charset="0"/>
              </a:rPr>
              <a:t>Private Insurance</a:t>
            </a:r>
            <a:r>
              <a:rPr lang="en-US" dirty="0"/>
              <a:t> </a:t>
            </a:r>
          </a:p>
        </p:txBody>
      </p:sp>
      <p:sp>
        <p:nvSpPr>
          <p:cNvPr id="652291" name="Rectangle 3"/>
          <p:cNvSpPr>
            <a:spLocks noGrp="1" noChangeArrowheads="1"/>
          </p:cNvSpPr>
          <p:nvPr>
            <p:ph idx="1"/>
          </p:nvPr>
        </p:nvSpPr>
        <p:spPr/>
        <p:txBody>
          <a:bodyPr/>
          <a:lstStyle/>
          <a:p>
            <a:pPr marL="342900" indent="-342900">
              <a:lnSpc>
                <a:spcPct val="90000"/>
              </a:lnSpc>
            </a:pPr>
            <a:r>
              <a:rPr lang="en-US" sz="2800" dirty="0">
                <a:cs typeface="Times New Roman" pitchFamily="18" charset="0"/>
              </a:rPr>
              <a:t>Normally Employment Based</a:t>
            </a:r>
            <a:r>
              <a:rPr lang="en-US" sz="2800" dirty="0"/>
              <a:t> </a:t>
            </a:r>
          </a:p>
          <a:p>
            <a:pPr marL="342900" indent="-342900">
              <a:lnSpc>
                <a:spcPct val="90000"/>
              </a:lnSpc>
            </a:pPr>
            <a:r>
              <a:rPr lang="en-US" sz="2800" dirty="0">
                <a:cs typeface="Times New Roman" pitchFamily="18" charset="0"/>
              </a:rPr>
              <a:t>Employer bears (part of) premium payment which is tax deductible as non-wage labor costs</a:t>
            </a:r>
            <a:endParaRPr lang="en-US" sz="2800" dirty="0"/>
          </a:p>
          <a:p>
            <a:pPr marL="342900" indent="-342900">
              <a:lnSpc>
                <a:spcPct val="90000"/>
              </a:lnSpc>
            </a:pPr>
            <a:r>
              <a:rPr lang="en-US" sz="2800" dirty="0">
                <a:cs typeface="Times New Roman" pitchFamily="18" charset="0"/>
              </a:rPr>
              <a:t>Problems: </a:t>
            </a:r>
          </a:p>
          <a:p>
            <a:pPr marL="742950" lvl="1" indent="-285750">
              <a:lnSpc>
                <a:spcPct val="90000"/>
              </a:lnSpc>
            </a:pPr>
            <a:r>
              <a:rPr lang="en-US" sz="2400" dirty="0">
                <a:cs typeface="Times New Roman" pitchFamily="18" charset="0"/>
              </a:rPr>
              <a:t>Employee looses coverage in unemployment </a:t>
            </a:r>
          </a:p>
          <a:p>
            <a:pPr marL="742950" lvl="1" indent="-285750">
              <a:lnSpc>
                <a:spcPct val="90000"/>
              </a:lnSpc>
            </a:pPr>
            <a:r>
              <a:rPr lang="en-US" sz="2400" dirty="0">
                <a:cs typeface="Times New Roman" pitchFamily="18" charset="0"/>
              </a:rPr>
              <a:t>Employee looses coverage when entering retirement</a:t>
            </a:r>
          </a:p>
          <a:p>
            <a:pPr marL="742950" lvl="1" indent="-285750">
              <a:lnSpc>
                <a:spcPct val="90000"/>
              </a:lnSpc>
            </a:pPr>
            <a:r>
              <a:rPr lang="en-US" sz="2400" dirty="0">
                <a:cs typeface="Times New Roman" pitchFamily="18" charset="0"/>
              </a:rPr>
              <a:t>Employee is tied to the insurance the employer has a contract with</a:t>
            </a:r>
          </a:p>
        </p:txBody>
      </p:sp>
      <p:sp>
        <p:nvSpPr>
          <p:cNvPr id="2" name="Foliennummernplatzhalter 1"/>
          <p:cNvSpPr>
            <a:spLocks noGrp="1"/>
          </p:cNvSpPr>
          <p:nvPr>
            <p:ph type="sldNum" sz="quarter" idx="12"/>
          </p:nvPr>
        </p:nvSpPr>
        <p:spPr/>
        <p:txBody>
          <a:bodyPr/>
          <a:lstStyle/>
          <a:p>
            <a:fld id="{1766AA66-A04A-42B7-B62F-87CCD5A5605F}" type="slidenum">
              <a:rPr lang="de-DE" smtClean="0"/>
              <a:pPr/>
              <a:t>25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05193"/>
    </mc:Choice>
    <mc:Fallback xmlns="">
      <p:transition spd="slow" advTm="10519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Critical View on the System</a:t>
            </a:r>
          </a:p>
        </p:txBody>
      </p:sp>
      <p:sp>
        <p:nvSpPr>
          <p:cNvPr id="3" name="Inhaltsplatzhalter 2"/>
          <p:cNvSpPr>
            <a:spLocks noGrp="1"/>
          </p:cNvSpPr>
          <p:nvPr>
            <p:ph idx="1"/>
          </p:nvPr>
        </p:nvSpPr>
        <p:spPr>
          <a:xfrm>
            <a:off x="457200" y="1700808"/>
            <a:ext cx="8229600" cy="4836368"/>
          </a:xfrm>
        </p:spPr>
        <p:txBody>
          <a:bodyPr>
            <a:normAutofit fontScale="85000" lnSpcReduction="20000"/>
          </a:bodyPr>
          <a:lstStyle/>
          <a:p>
            <a:r>
              <a:rPr lang="en-US" dirty="0"/>
              <a:t>United States National Health Care Act (US Congressional Bill, </a:t>
            </a:r>
            <a:r>
              <a:rPr lang="en-US" b="1" dirty="0"/>
              <a:t>H</a:t>
            </a:r>
            <a:r>
              <a:rPr lang="en-US" dirty="0"/>
              <a:t>ouse of </a:t>
            </a:r>
            <a:r>
              <a:rPr lang="en-US" b="1" dirty="0"/>
              <a:t>R</a:t>
            </a:r>
            <a:r>
              <a:rPr lang="en-US" dirty="0"/>
              <a:t>epresentatives: HR 676)</a:t>
            </a:r>
          </a:p>
          <a:p>
            <a:r>
              <a:rPr lang="en-US" dirty="0"/>
              <a:t>Content: Expanded and Improved Medicare “for Everybody”</a:t>
            </a:r>
          </a:p>
          <a:p>
            <a:r>
              <a:rPr lang="en-US" dirty="0"/>
              <a:t>Consignor: John Conyers </a:t>
            </a:r>
          </a:p>
          <a:p>
            <a:pPr lvl="1"/>
            <a:r>
              <a:rPr lang="en-US" dirty="0"/>
              <a:t>24.1.2007</a:t>
            </a:r>
          </a:p>
          <a:p>
            <a:pPr lvl="1"/>
            <a:r>
              <a:rPr lang="en-US" dirty="0"/>
              <a:t>26.1.2009</a:t>
            </a:r>
          </a:p>
          <a:p>
            <a:r>
              <a:rPr lang="en-US" dirty="0"/>
              <a:t>Goal: "To provide for comprehensive health insurance coverage for all United States residents, and for other purposes… "to ensure that every American, regardless of income, employment status, or race, has access to quality, affordable health care services."</a:t>
            </a:r>
          </a:p>
          <a:p>
            <a:endParaRPr lang="de-DE" dirty="0"/>
          </a:p>
        </p:txBody>
      </p:sp>
      <p:sp>
        <p:nvSpPr>
          <p:cNvPr id="4" name="Foliennummernplatzhalter 3"/>
          <p:cNvSpPr>
            <a:spLocks noGrp="1"/>
          </p:cNvSpPr>
          <p:nvPr>
            <p:ph type="sldNum" sz="quarter" idx="12"/>
          </p:nvPr>
        </p:nvSpPr>
        <p:spPr/>
        <p:txBody>
          <a:bodyPr/>
          <a:lstStyle/>
          <a:p>
            <a:fld id="{1766AA66-A04A-42B7-B62F-87CCD5A5605F}" type="slidenum">
              <a:rPr lang="de-DE" smtClean="0"/>
              <a:pPr/>
              <a:t>26</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6406"/>
    </mc:Choice>
    <mc:Fallback xmlns="">
      <p:transition spd="slow" advTm="4640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Health Care Reform 2010 (</a:t>
            </a:r>
            <a:r>
              <a:rPr lang="en-US" dirty="0" err="1"/>
              <a:t>Obamacare</a:t>
            </a:r>
            <a:r>
              <a:rPr lang="en-US" dirty="0"/>
              <a:t>)</a:t>
            </a:r>
          </a:p>
        </p:txBody>
      </p:sp>
      <p:sp>
        <p:nvSpPr>
          <p:cNvPr id="3" name="Inhaltsplatzhalter 2"/>
          <p:cNvSpPr>
            <a:spLocks noGrp="1"/>
          </p:cNvSpPr>
          <p:nvPr>
            <p:ph idx="1"/>
          </p:nvPr>
        </p:nvSpPr>
        <p:spPr>
          <a:xfrm>
            <a:off x="457200" y="1628800"/>
            <a:ext cx="8229600" cy="4908376"/>
          </a:xfrm>
        </p:spPr>
        <p:txBody>
          <a:bodyPr>
            <a:normAutofit fontScale="85000" lnSpcReduction="20000"/>
          </a:bodyPr>
          <a:lstStyle/>
          <a:p>
            <a:r>
              <a:rPr lang="en-US" dirty="0"/>
              <a:t>Patient Protection and Affordable Care Act (PPACA)</a:t>
            </a:r>
          </a:p>
          <a:p>
            <a:pPr lvl="1"/>
            <a:r>
              <a:rPr lang="en-US" dirty="0"/>
              <a:t>23.3.2010</a:t>
            </a:r>
          </a:p>
          <a:p>
            <a:r>
              <a:rPr lang="en-US" dirty="0"/>
              <a:t>Content </a:t>
            </a:r>
          </a:p>
          <a:p>
            <a:pPr lvl="1"/>
            <a:r>
              <a:rPr lang="en-US" dirty="0"/>
              <a:t>Obligatory health insurance (partly subsidies/vouchers))</a:t>
            </a:r>
          </a:p>
          <a:p>
            <a:pPr lvl="1"/>
            <a:r>
              <a:rPr lang="en-US" dirty="0"/>
              <a:t>Health Insurance companies have to accept people despite their medical background</a:t>
            </a:r>
          </a:p>
          <a:p>
            <a:pPr lvl="1"/>
            <a:r>
              <a:rPr lang="en-US" dirty="0"/>
              <a:t>Special conditions for children (i.e. co-insurance for family members up to age 26)</a:t>
            </a:r>
          </a:p>
          <a:p>
            <a:pPr lvl="1"/>
            <a:r>
              <a:rPr lang="en-US" dirty="0"/>
              <a:t>Tax reliefs for businesses that insure their employees</a:t>
            </a:r>
          </a:p>
          <a:p>
            <a:pPr lvl="1"/>
            <a:r>
              <a:rPr lang="en-US" dirty="0"/>
              <a:t>Limitation of premiums (i.e. older people)</a:t>
            </a:r>
          </a:p>
          <a:p>
            <a:pPr lvl="1"/>
            <a:r>
              <a:rPr lang="en-US" dirty="0"/>
              <a:t>Broader access to Medicare (133% of poverty line, i.e. 14.856 US$ for a single living person in 2012)</a:t>
            </a:r>
          </a:p>
          <a:p>
            <a:pPr lvl="1"/>
            <a:r>
              <a:rPr lang="en-US" dirty="0"/>
              <a:t>Subsidies for poorer people</a:t>
            </a:r>
          </a:p>
        </p:txBody>
      </p:sp>
      <p:sp>
        <p:nvSpPr>
          <p:cNvPr id="4" name="Foliennummernplatzhalter 3"/>
          <p:cNvSpPr>
            <a:spLocks noGrp="1"/>
          </p:cNvSpPr>
          <p:nvPr>
            <p:ph type="sldNum" sz="quarter" idx="12"/>
          </p:nvPr>
        </p:nvSpPr>
        <p:spPr/>
        <p:txBody>
          <a:bodyPr/>
          <a:lstStyle/>
          <a:p>
            <a:fld id="{1766AA66-A04A-42B7-B62F-87CCD5A5605F}" type="slidenum">
              <a:rPr lang="de-DE" smtClean="0"/>
              <a:pPr/>
              <a:t>27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04117"/>
    </mc:Choice>
    <mc:Fallback xmlns="">
      <p:transition spd="slow" advTm="10411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114800" cy="1143000"/>
          </a:xfrm>
        </p:spPr>
        <p:txBody>
          <a:bodyPr>
            <a:normAutofit fontScale="90000"/>
          </a:bodyPr>
          <a:lstStyle/>
          <a:p>
            <a:r>
              <a:rPr lang="de-DE" dirty="0" err="1" smtClean="0"/>
              <a:t>ObamaCare</a:t>
            </a:r>
            <a:r>
              <a:rPr lang="de-DE" dirty="0" smtClean="0"/>
              <a:t> and Medicaid</a:t>
            </a:r>
            <a:endParaRPr lang="de-DE"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994"/>
          <a:stretch/>
        </p:blipFill>
        <p:spPr>
          <a:xfrm>
            <a:off x="4644008" y="197259"/>
            <a:ext cx="2664296" cy="6328085"/>
          </a:xfrm>
        </p:spPr>
      </p:pic>
      <p:sp>
        <p:nvSpPr>
          <p:cNvPr id="4" name="Foliennummernplatzhalter 3"/>
          <p:cNvSpPr>
            <a:spLocks noGrp="1"/>
          </p:cNvSpPr>
          <p:nvPr>
            <p:ph type="sldNum" sz="quarter" idx="12"/>
          </p:nvPr>
        </p:nvSpPr>
        <p:spPr/>
        <p:txBody>
          <a:bodyPr/>
          <a:lstStyle/>
          <a:p>
            <a:fld id="{1766AA66-A04A-42B7-B62F-87CCD5A5605F}" type="slidenum">
              <a:rPr lang="de-DE" smtClean="0"/>
              <a:pPr/>
              <a:t>28</a:t>
            </a:fld>
            <a:endParaRPr lang="de-DE"/>
          </a:p>
        </p:txBody>
      </p:sp>
      <p:sp>
        <p:nvSpPr>
          <p:cNvPr id="3" name="Rechteck 2"/>
          <p:cNvSpPr/>
          <p:nvPr/>
        </p:nvSpPr>
        <p:spPr>
          <a:xfrm rot="16200000">
            <a:off x="5426043" y="3673295"/>
            <a:ext cx="4572000" cy="215444"/>
          </a:xfrm>
          <a:prstGeom prst="rect">
            <a:avLst/>
          </a:prstGeom>
        </p:spPr>
        <p:txBody>
          <a:bodyPr>
            <a:spAutoFit/>
          </a:bodyPr>
          <a:lstStyle/>
          <a:p>
            <a:r>
              <a:rPr lang="de-DE" sz="800" dirty="0">
                <a:effectLst/>
              </a:rPr>
              <a:t>https://www.sbmabenefits.com/how-is-obamacare-different-from-medicaid/</a:t>
            </a:r>
          </a:p>
        </p:txBody>
      </p:sp>
    </p:spTree>
    <p:extLst>
      <p:ext uri="{BB962C8B-B14F-4D97-AF65-F5344CB8AC3E}">
        <p14:creationId xmlns:p14="http://schemas.microsoft.com/office/powerpoint/2010/main" val="676512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Criticism</a:t>
            </a:r>
          </a:p>
        </p:txBody>
      </p:sp>
      <p:sp>
        <p:nvSpPr>
          <p:cNvPr id="3" name="Inhaltsplatzhalter 2"/>
          <p:cNvSpPr>
            <a:spLocks noGrp="1"/>
          </p:cNvSpPr>
          <p:nvPr>
            <p:ph idx="1"/>
          </p:nvPr>
        </p:nvSpPr>
        <p:spPr/>
        <p:txBody>
          <a:bodyPr>
            <a:normAutofit/>
          </a:bodyPr>
          <a:lstStyle/>
          <a:p>
            <a:r>
              <a:rPr lang="en-US" dirty="0"/>
              <a:t>Criticism</a:t>
            </a:r>
          </a:p>
          <a:p>
            <a:pPr lvl="1"/>
            <a:r>
              <a:rPr lang="en-US" dirty="0"/>
              <a:t>State intervention in functioning system of market economy</a:t>
            </a:r>
          </a:p>
          <a:p>
            <a:pPr lvl="1"/>
            <a:r>
              <a:rPr lang="en-US" dirty="0"/>
              <a:t>Accusation of socialism (“state takes over the health care industry“)</a:t>
            </a:r>
          </a:p>
          <a:p>
            <a:pPr lvl="1"/>
            <a:r>
              <a:rPr lang="en-US" dirty="0"/>
              <a:t>Cost increase</a:t>
            </a:r>
          </a:p>
          <a:p>
            <a:pPr lvl="1"/>
            <a:r>
              <a:rPr lang="en-US" dirty="0"/>
              <a:t>Public indebtedness</a:t>
            </a:r>
          </a:p>
          <a:p>
            <a:pPr lvl="1"/>
            <a:r>
              <a:rPr lang="en-US" dirty="0"/>
              <a:t>Increasing unemployment</a:t>
            </a:r>
          </a:p>
          <a:p>
            <a:pPr lvl="1"/>
            <a:r>
              <a:rPr lang="en-US" dirty="0"/>
              <a:t>Intervention in federal system</a:t>
            </a:r>
          </a:p>
        </p:txBody>
      </p:sp>
      <p:sp>
        <p:nvSpPr>
          <p:cNvPr id="4" name="Foliennummernplatzhalter 3"/>
          <p:cNvSpPr>
            <a:spLocks noGrp="1"/>
          </p:cNvSpPr>
          <p:nvPr>
            <p:ph type="sldNum" sz="quarter" idx="12"/>
          </p:nvPr>
        </p:nvSpPr>
        <p:spPr/>
        <p:txBody>
          <a:bodyPr/>
          <a:lstStyle/>
          <a:p>
            <a:fld id="{1766AA66-A04A-42B7-B62F-87CCD5A5605F}" type="slidenum">
              <a:rPr lang="de-DE" smtClean="0"/>
              <a:pPr/>
              <a:t>29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77010"/>
    </mc:Choice>
    <mc:Fallback xmlns="">
      <p:transition spd="slow" advTm="7701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7" name="Rectangle 3"/>
          <p:cNvSpPr>
            <a:spLocks noGrp="1" noChangeArrowheads="1"/>
          </p:cNvSpPr>
          <p:nvPr>
            <p:ph type="title"/>
          </p:nvPr>
        </p:nvSpPr>
        <p:spPr>
          <a:xfrm>
            <a:off x="468313" y="0"/>
            <a:ext cx="8229600" cy="1125538"/>
          </a:xfrm>
          <a:noFill/>
          <a:ln/>
        </p:spPr>
        <p:txBody>
          <a:bodyPr>
            <a:normAutofit fontScale="90000"/>
          </a:bodyPr>
          <a:lstStyle/>
          <a:p>
            <a:pPr defTabSz="571500"/>
            <a:r>
              <a:rPr lang="en-US" sz="4000" dirty="0">
                <a:cs typeface="Times New Roman" pitchFamily="18" charset="0"/>
              </a:rPr>
              <a:t>3</a:t>
            </a:r>
            <a:r>
              <a:rPr lang="en-US" sz="4000" dirty="0" smtClean="0">
                <a:cs typeface="Times New Roman" pitchFamily="18" charset="0"/>
              </a:rPr>
              <a:t>.3 </a:t>
            </a:r>
            <a:r>
              <a:rPr lang="en-US" sz="4000" dirty="0">
                <a:cs typeface="Times New Roman" pitchFamily="18" charset="0"/>
              </a:rPr>
              <a:t>Health Care Systems by International Comparison</a:t>
            </a:r>
          </a:p>
        </p:txBody>
      </p:sp>
      <p:sp>
        <p:nvSpPr>
          <p:cNvPr id="641026" name="Rectangle 2"/>
          <p:cNvSpPr>
            <a:spLocks noGrp="1" noChangeArrowheads="1"/>
          </p:cNvSpPr>
          <p:nvPr>
            <p:ph idx="1"/>
          </p:nvPr>
        </p:nvSpPr>
        <p:spPr>
          <a:xfrm>
            <a:off x="457200" y="1341438"/>
            <a:ext cx="8229600" cy="5183906"/>
          </a:xfrm>
          <a:noFill/>
          <a:ln/>
        </p:spPr>
        <p:txBody>
          <a:bodyPr/>
          <a:lstStyle/>
          <a:p>
            <a:r>
              <a:rPr lang="en-US" sz="2800" dirty="0">
                <a:cs typeface="Times New Roman" pitchFamily="18" charset="0"/>
              </a:rPr>
              <a:t>Overview</a:t>
            </a:r>
            <a:r>
              <a:rPr lang="en-US" sz="2800" dirty="0"/>
              <a:t> </a:t>
            </a:r>
          </a:p>
          <a:p>
            <a:pPr lvl="1"/>
            <a:r>
              <a:rPr lang="en-US" sz="2400" dirty="0">
                <a:cs typeface="Times New Roman" pitchFamily="18" charset="0"/>
              </a:rPr>
              <a:t>Criteria for Classification</a:t>
            </a:r>
            <a:r>
              <a:rPr lang="en-US" sz="2400" dirty="0"/>
              <a:t> </a:t>
            </a:r>
          </a:p>
          <a:p>
            <a:pPr lvl="2"/>
            <a:r>
              <a:rPr lang="en-US" sz="2000" dirty="0">
                <a:cs typeface="Times New Roman" pitchFamily="18" charset="0"/>
              </a:rPr>
              <a:t>Organization of funding (predominantly)</a:t>
            </a:r>
            <a:endParaRPr lang="en-US" sz="2000" dirty="0"/>
          </a:p>
          <a:p>
            <a:pPr lvl="3"/>
            <a:r>
              <a:rPr lang="en-US" sz="1900" dirty="0">
                <a:cs typeface="Times New Roman" pitchFamily="18" charset="0"/>
              </a:rPr>
              <a:t>Social insurance</a:t>
            </a:r>
          </a:p>
          <a:p>
            <a:pPr lvl="3"/>
            <a:r>
              <a:rPr lang="en-US" sz="1900" dirty="0">
                <a:cs typeface="Times New Roman" pitchFamily="18" charset="0"/>
              </a:rPr>
              <a:t>Private insurance</a:t>
            </a:r>
            <a:r>
              <a:rPr lang="en-US" sz="1900" dirty="0"/>
              <a:t> </a:t>
            </a:r>
          </a:p>
          <a:p>
            <a:pPr lvl="3"/>
            <a:r>
              <a:rPr lang="en-US" sz="1900" dirty="0">
                <a:cs typeface="Times New Roman" pitchFamily="18" charset="0"/>
              </a:rPr>
              <a:t>Insurance-free health care system (developing countries)</a:t>
            </a:r>
            <a:r>
              <a:rPr lang="en-US" sz="1800" dirty="0"/>
              <a:t> </a:t>
            </a:r>
          </a:p>
          <a:p>
            <a:pPr lvl="2"/>
            <a:r>
              <a:rPr lang="en-US" sz="2000" dirty="0">
                <a:cs typeface="Times New Roman" pitchFamily="18" charset="0"/>
              </a:rPr>
              <a:t>Organization of service providing</a:t>
            </a:r>
            <a:r>
              <a:rPr lang="en-US" sz="2000" dirty="0"/>
              <a:t> </a:t>
            </a:r>
          </a:p>
          <a:p>
            <a:pPr lvl="3"/>
            <a:r>
              <a:rPr lang="en-US" sz="1900" dirty="0">
                <a:cs typeface="Times New Roman" pitchFamily="18" charset="0"/>
              </a:rPr>
              <a:t>Private service providers</a:t>
            </a:r>
            <a:endParaRPr lang="en-US" sz="1900" dirty="0"/>
          </a:p>
          <a:p>
            <a:pPr lvl="3"/>
            <a:r>
              <a:rPr lang="en-US" sz="1900" dirty="0">
                <a:cs typeface="Times New Roman" pitchFamily="18" charset="0"/>
              </a:rPr>
              <a:t>Public organizations provide services</a:t>
            </a:r>
            <a:endParaRPr lang="en-US" sz="1900" dirty="0"/>
          </a:p>
          <a:p>
            <a:pPr lvl="3"/>
            <a:r>
              <a:rPr lang="en-US" sz="1900" dirty="0">
                <a:cs typeface="Times New Roman" pitchFamily="18" charset="0"/>
              </a:rPr>
              <a:t>Non-governmental, non-profit organizations provide services</a:t>
            </a:r>
          </a:p>
          <a:p>
            <a:pPr lvl="2"/>
            <a:r>
              <a:rPr lang="en-US" sz="2000" dirty="0">
                <a:cs typeface="Times New Roman" pitchFamily="18" charset="0"/>
              </a:rPr>
              <a:t>Market Interventions</a:t>
            </a:r>
          </a:p>
          <a:p>
            <a:pPr lvl="3"/>
            <a:r>
              <a:rPr lang="en-US" sz="1900" dirty="0">
                <a:cs typeface="Times New Roman" pitchFamily="18" charset="0"/>
              </a:rPr>
              <a:t>Free negotiations on prices</a:t>
            </a:r>
          </a:p>
          <a:p>
            <a:pPr lvl="3"/>
            <a:r>
              <a:rPr lang="en-US" sz="1900" dirty="0">
                <a:cs typeface="Times New Roman" pitchFamily="18" charset="0"/>
              </a:rPr>
              <a:t>Market interventions of the state</a:t>
            </a:r>
            <a:r>
              <a:rPr lang="en-US" sz="1800" dirty="0"/>
              <a:t>   </a:t>
            </a:r>
          </a:p>
        </p:txBody>
      </p:sp>
      <p:sp>
        <p:nvSpPr>
          <p:cNvPr id="2" name="Foliennummernplatzhalter 1"/>
          <p:cNvSpPr>
            <a:spLocks noGrp="1"/>
          </p:cNvSpPr>
          <p:nvPr>
            <p:ph type="sldNum" sz="quarter" idx="12"/>
          </p:nvPr>
        </p:nvSpPr>
        <p:spPr/>
        <p:txBody>
          <a:bodyPr/>
          <a:lstStyle/>
          <a:p>
            <a:fld id="{1766AA66-A04A-42B7-B62F-87CCD5A5605F}" type="slidenum">
              <a:rPr lang="de-DE" smtClean="0"/>
              <a:pPr/>
              <a:t>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08589"/>
    </mc:Choice>
    <mc:Fallback xmlns="">
      <p:transition spd="slow" advTm="10858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Evaluation</a:t>
            </a:r>
          </a:p>
        </p:txBody>
      </p:sp>
      <p:sp>
        <p:nvSpPr>
          <p:cNvPr id="3" name="Inhaltsplatzhalter 2"/>
          <p:cNvSpPr>
            <a:spLocks noGrp="1"/>
          </p:cNvSpPr>
          <p:nvPr>
            <p:ph idx="1"/>
          </p:nvPr>
        </p:nvSpPr>
        <p:spPr/>
        <p:txBody>
          <a:bodyPr/>
          <a:lstStyle/>
          <a:p>
            <a:r>
              <a:rPr lang="en-US" dirty="0"/>
              <a:t>No change in system</a:t>
            </a:r>
          </a:p>
          <a:p>
            <a:r>
              <a:rPr lang="en-US" dirty="0"/>
              <a:t>Financial contribution to poorer people so they can afford private health insurance</a:t>
            </a:r>
          </a:p>
          <a:p>
            <a:r>
              <a:rPr lang="en-US" dirty="0"/>
              <a:t>Expenses: 1 Trillion US$ over 10 years</a:t>
            </a:r>
          </a:p>
          <a:p>
            <a:r>
              <a:rPr lang="en-US" dirty="0"/>
              <a:t>Success: has to be </a:t>
            </a:r>
            <a:r>
              <a:rPr lang="en-US" dirty="0" smtClean="0"/>
              <a:t>evaluated</a:t>
            </a:r>
            <a:endParaRPr lang="en-US" dirty="0"/>
          </a:p>
        </p:txBody>
      </p:sp>
      <p:sp>
        <p:nvSpPr>
          <p:cNvPr id="4" name="Foliennummernplatzhalter 3"/>
          <p:cNvSpPr>
            <a:spLocks noGrp="1"/>
          </p:cNvSpPr>
          <p:nvPr>
            <p:ph type="sldNum" sz="quarter" idx="12"/>
          </p:nvPr>
        </p:nvSpPr>
        <p:spPr/>
        <p:txBody>
          <a:bodyPr/>
          <a:lstStyle/>
          <a:p>
            <a:fld id="{1766AA66-A04A-42B7-B62F-87CCD5A5605F}" type="slidenum">
              <a:rPr lang="de-DE" smtClean="0"/>
              <a:pPr/>
              <a:t>30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61482"/>
    </mc:Choice>
    <mc:Fallback xmlns="">
      <p:transition spd="slow" advTm="6148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WHO Health System Framework</a:t>
            </a:r>
            <a:br>
              <a:rPr lang="de-DE" dirty="0"/>
            </a:br>
            <a:r>
              <a:rPr lang="de-DE" sz="800" dirty="0"/>
              <a:t>(http://www.wpro.who.int/health_services/health_systems_framework/en/)</a:t>
            </a:r>
            <a:endParaRPr lang="de-DE" dirty="0"/>
          </a:p>
        </p:txBody>
      </p:sp>
      <p:sp>
        <p:nvSpPr>
          <p:cNvPr id="3" name="Inhaltsplatzhalter 2"/>
          <p:cNvSpPr>
            <a:spLocks noGrp="1"/>
          </p:cNvSpPr>
          <p:nvPr>
            <p:ph idx="1"/>
          </p:nvPr>
        </p:nvSpPr>
        <p:spPr/>
        <p:txBody>
          <a:bodyPr/>
          <a:lstStyle/>
          <a:p>
            <a:endParaRPr lang="de-DE"/>
          </a:p>
        </p:txBody>
      </p:sp>
      <p:pic>
        <p:nvPicPr>
          <p:cNvPr id="828418" name="Picture 2" descr="http://www.wpro.who.int/entity/health_services/who_health_systems_frame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5" y="2060848"/>
            <a:ext cx="9182049"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85981"/>
      </p:ext>
    </p:extLst>
  </p:cSld>
  <p:clrMapOvr>
    <a:masterClrMapping/>
  </p:clrMapOvr>
  <mc:AlternateContent xmlns:mc="http://schemas.openxmlformats.org/markup-compatibility/2006" xmlns:p14="http://schemas.microsoft.com/office/powerpoint/2010/main">
    <mc:Choice Requires="p14">
      <p:transition spd="slow" p14:dur="2000" advTm="261948"/>
    </mc:Choice>
    <mc:Fallback xmlns="">
      <p:transition spd="slow" advTm="26194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WHO Health System Framework</a:t>
            </a:r>
            <a:br>
              <a:rPr lang="de-DE" dirty="0"/>
            </a:br>
            <a:r>
              <a:rPr lang="de-DE" sz="800" dirty="0"/>
              <a:t>(http://www.wpro.who.int/health_services/health_systems_framework/en/)</a:t>
            </a:r>
            <a:endParaRPr lang="de-DE" dirty="0"/>
          </a:p>
        </p:txBody>
      </p:sp>
      <p:sp>
        <p:nvSpPr>
          <p:cNvPr id="3" name="Inhaltsplatzhalter 2"/>
          <p:cNvSpPr>
            <a:spLocks noGrp="1"/>
          </p:cNvSpPr>
          <p:nvPr>
            <p:ph idx="1"/>
          </p:nvPr>
        </p:nvSpPr>
        <p:spPr/>
        <p:txBody>
          <a:bodyPr/>
          <a:lstStyle/>
          <a:p>
            <a:endParaRPr lang="de-DE"/>
          </a:p>
        </p:txBody>
      </p:sp>
      <p:pic>
        <p:nvPicPr>
          <p:cNvPr id="828418" name="Picture 2" descr="http://www.wpro.who.int/entity/health_services/who_health_systems_frame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5" y="2060848"/>
            <a:ext cx="9182049"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05"/>
      </p:ext>
    </p:extLst>
  </p:cSld>
  <p:clrMapOvr>
    <a:masterClrMapping/>
  </p:clrMapOvr>
  <mc:AlternateContent xmlns:mc="http://schemas.openxmlformats.org/markup-compatibility/2006" xmlns:p14="http://schemas.microsoft.com/office/powerpoint/2010/main">
    <mc:Choice Requires="p14">
      <p:transition spd="slow" p14:dur="2000" advTm="169166"/>
    </mc:Choice>
    <mc:Fallback xmlns="">
      <p:transition spd="slow" advTm="16916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78" y="0"/>
            <a:ext cx="1152128" cy="6858000"/>
          </a:xfrm>
        </p:spPr>
        <p:txBody>
          <a:bodyPr vert="vert">
            <a:normAutofit/>
          </a:bodyPr>
          <a:lstStyle/>
          <a:p>
            <a:r>
              <a:rPr lang="de-DE"/>
              <a:t>Health Economic</a:t>
            </a:r>
            <a:r>
              <a:rPr lang="de-DE" dirty="0"/>
              <a:t> Framework</a:t>
            </a:r>
          </a:p>
        </p:txBody>
      </p:sp>
      <p:sp>
        <p:nvSpPr>
          <p:cNvPr id="3" name="Inhaltsplatzhalter 2"/>
          <p:cNvSpPr>
            <a:spLocks noGrp="1"/>
          </p:cNvSpPr>
          <p:nvPr>
            <p:ph idx="1"/>
          </p:nvPr>
        </p:nvSpPr>
        <p:spPr/>
        <p:txBody>
          <a:bodyPr/>
          <a:lstStyle/>
          <a:p>
            <a:endParaRPr lang="de-DE"/>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5" name="Objekt 4"/>
          <p:cNvGraphicFramePr>
            <a:graphicFrameLocks noChangeAspect="1"/>
          </p:cNvGraphicFramePr>
          <p:nvPr>
            <p:extLst/>
          </p:nvPr>
        </p:nvGraphicFramePr>
        <p:xfrm>
          <a:off x="1115616" y="180327"/>
          <a:ext cx="8028384" cy="6677673"/>
        </p:xfrm>
        <a:graphic>
          <a:graphicData uri="http://schemas.openxmlformats.org/presentationml/2006/ole">
            <mc:AlternateContent xmlns:mc="http://schemas.openxmlformats.org/markup-compatibility/2006">
              <mc:Choice xmlns:v="urn:schemas-microsoft-com:vml" Requires="v">
                <p:oleObj spid="_x0000_s1045" name="Picture" r:id="rId3" imgW="8517647" imgH="7084137" progId="Word.Picture.8">
                  <p:embed/>
                </p:oleObj>
              </mc:Choice>
              <mc:Fallback>
                <p:oleObj name="Picture" r:id="rId3" imgW="8517647" imgH="7084137" progId="Word.Picture.8">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0327"/>
                        <a:ext cx="8028384" cy="6677673"/>
                      </a:xfrm>
                      <a:prstGeom prst="rect">
                        <a:avLst/>
                      </a:prstGeom>
                      <a:solidFill>
                        <a:srgbClr val="FFFFCC"/>
                      </a:solidFill>
                    </p:spPr>
                  </p:pic>
                </p:oleObj>
              </mc:Fallback>
            </mc:AlternateContent>
          </a:graphicData>
        </a:graphic>
      </p:graphicFrame>
      <p:sp>
        <p:nvSpPr>
          <p:cNvPr id="6" name="Foliennummernplatzhalter 5"/>
          <p:cNvSpPr>
            <a:spLocks noGrp="1"/>
          </p:cNvSpPr>
          <p:nvPr>
            <p:ph type="sldNum" sz="quarter" idx="12"/>
          </p:nvPr>
        </p:nvSpPr>
        <p:spPr/>
        <p:txBody>
          <a:bodyPr/>
          <a:lstStyle/>
          <a:p>
            <a:pPr>
              <a:defRPr/>
            </a:pPr>
            <a:fld id="{6A34DDB8-D803-4404-94D7-060E2FE286AC}" type="slidenum">
              <a:rPr lang="de-DE" smtClean="0"/>
              <a:pPr>
                <a:defRPr/>
              </a:pPr>
              <a:t>33</a:t>
            </a:fld>
            <a:endParaRPr lang="de-DE"/>
          </a:p>
        </p:txBody>
      </p:sp>
    </p:spTree>
    <p:extLst>
      <p:ext uri="{BB962C8B-B14F-4D97-AF65-F5344CB8AC3E}">
        <p14:creationId xmlns:p14="http://schemas.microsoft.com/office/powerpoint/2010/main" val="87832354"/>
      </p:ext>
    </p:extLst>
  </p:cSld>
  <p:clrMapOvr>
    <a:masterClrMapping/>
  </p:clrMapOvr>
  <mc:AlternateContent xmlns:mc="http://schemas.openxmlformats.org/markup-compatibility/2006" xmlns:p14="http://schemas.microsoft.com/office/powerpoint/2010/main">
    <mc:Choice Requires="p14">
      <p:transition spd="slow" p14:dur="2000" advTm="124851"/>
    </mc:Choice>
    <mc:Fallback xmlns="">
      <p:transition spd="slow" advTm="12485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normAutofit/>
          </a:bodyPr>
          <a:lstStyle/>
          <a:p>
            <a:pPr eaLnBrk="1" hangingPunct="1">
              <a:defRPr/>
            </a:pPr>
            <a:r>
              <a:rPr lang="en-US" sz="4000" b="1" dirty="0" smtClean="0"/>
              <a:t>Health Care Reform: </a:t>
            </a:r>
            <a:r>
              <a:rPr lang="en-US" sz="4000" b="1" dirty="0"/>
              <a:t>Structure</a:t>
            </a:r>
          </a:p>
        </p:txBody>
      </p:sp>
      <p:sp>
        <p:nvSpPr>
          <p:cNvPr id="572419" name="Rectangle 3"/>
          <p:cNvSpPr>
            <a:spLocks noGrp="1" noChangeArrowheads="1"/>
          </p:cNvSpPr>
          <p:nvPr>
            <p:ph idx="1"/>
          </p:nvPr>
        </p:nvSpPr>
        <p:spPr/>
        <p:txBody>
          <a:bodyPr>
            <a:normAutofit fontScale="92500" lnSpcReduction="20000"/>
          </a:bodyPr>
          <a:lstStyle/>
          <a:p>
            <a:pPr marL="514350" indent="-514350" eaLnBrk="1" hangingPunct="1">
              <a:lnSpc>
                <a:spcPct val="80000"/>
              </a:lnSpc>
              <a:buFont typeface="+mj-lt"/>
              <a:buAutoNum type="arabicPeriod"/>
              <a:defRPr/>
            </a:pPr>
            <a:r>
              <a:rPr lang="en-US" dirty="0"/>
              <a:t>Demand </a:t>
            </a:r>
            <a:r>
              <a:rPr lang="en-US" dirty="0"/>
              <a:t>for Health Services</a:t>
            </a:r>
          </a:p>
          <a:p>
            <a:pPr marL="514350" indent="-514350" eaLnBrk="1" hangingPunct="1">
              <a:lnSpc>
                <a:spcPct val="80000"/>
              </a:lnSpc>
              <a:buFont typeface="+mj-lt"/>
              <a:buAutoNum type="arabicPeriod"/>
              <a:defRPr/>
            </a:pPr>
            <a:r>
              <a:rPr lang="en-US" dirty="0"/>
              <a:t>Supply </a:t>
            </a:r>
            <a:r>
              <a:rPr lang="en-US" dirty="0"/>
              <a:t>of Health Services</a:t>
            </a:r>
          </a:p>
          <a:p>
            <a:pPr marL="914400" lvl="1" indent="-514350">
              <a:lnSpc>
                <a:spcPct val="80000"/>
              </a:lnSpc>
              <a:buFont typeface="+mj-lt"/>
              <a:buAutoNum type="arabicPeriod"/>
              <a:defRPr/>
            </a:pPr>
            <a:r>
              <a:rPr lang="en-US" dirty="0"/>
              <a:t>Factors </a:t>
            </a:r>
            <a:r>
              <a:rPr lang="en-US" dirty="0"/>
              <a:t>of Production</a:t>
            </a:r>
          </a:p>
          <a:p>
            <a:pPr marL="1314450" lvl="2" indent="-514350">
              <a:lnSpc>
                <a:spcPct val="80000"/>
              </a:lnSpc>
              <a:buFont typeface="+mj-lt"/>
              <a:buAutoNum type="arabicPeriod"/>
              <a:defRPr/>
            </a:pPr>
            <a:r>
              <a:rPr lang="en-US" dirty="0"/>
              <a:t>Buildings </a:t>
            </a:r>
            <a:r>
              <a:rPr lang="en-US" dirty="0"/>
              <a:t>and Equipment</a:t>
            </a:r>
          </a:p>
          <a:p>
            <a:pPr marL="1314450" lvl="2" indent="-514350">
              <a:lnSpc>
                <a:spcPct val="80000"/>
              </a:lnSpc>
              <a:buFont typeface="+mj-lt"/>
              <a:buAutoNum type="arabicPeriod"/>
              <a:defRPr/>
            </a:pPr>
            <a:r>
              <a:rPr lang="en-US" dirty="0"/>
              <a:t>Staff</a:t>
            </a:r>
            <a:endParaRPr lang="en-US" dirty="0"/>
          </a:p>
          <a:p>
            <a:pPr marL="1314450" lvl="2" indent="-514350">
              <a:lnSpc>
                <a:spcPct val="80000"/>
              </a:lnSpc>
              <a:buFont typeface="+mj-lt"/>
              <a:buAutoNum type="arabicPeriod"/>
              <a:defRPr/>
            </a:pPr>
            <a:r>
              <a:rPr lang="en-US" dirty="0"/>
              <a:t>Problems </a:t>
            </a:r>
            <a:r>
              <a:rPr lang="en-US" dirty="0"/>
              <a:t>of Donations</a:t>
            </a:r>
          </a:p>
          <a:p>
            <a:pPr marL="914400" lvl="1" indent="-514350">
              <a:lnSpc>
                <a:spcPct val="80000"/>
              </a:lnSpc>
              <a:buFont typeface="+mj-lt"/>
              <a:buAutoNum type="arabicPeriod"/>
              <a:defRPr/>
            </a:pPr>
            <a:r>
              <a:rPr lang="en-US" dirty="0"/>
              <a:t>Spatial </a:t>
            </a:r>
            <a:r>
              <a:rPr lang="en-US" dirty="0"/>
              <a:t>Structure of Supply</a:t>
            </a:r>
          </a:p>
          <a:p>
            <a:pPr marL="914400" lvl="1" indent="-514350">
              <a:lnSpc>
                <a:spcPct val="80000"/>
              </a:lnSpc>
              <a:buFont typeface="+mj-lt"/>
              <a:buAutoNum type="arabicPeriod"/>
              <a:defRPr/>
            </a:pPr>
            <a:r>
              <a:rPr lang="en-US" dirty="0"/>
              <a:t>Levels </a:t>
            </a:r>
            <a:r>
              <a:rPr lang="en-US" dirty="0"/>
              <a:t>of Care</a:t>
            </a:r>
          </a:p>
          <a:p>
            <a:pPr marL="914400" lvl="1" indent="-514350">
              <a:lnSpc>
                <a:spcPct val="80000"/>
              </a:lnSpc>
              <a:buFont typeface="+mj-lt"/>
              <a:buAutoNum type="arabicPeriod"/>
              <a:defRPr/>
            </a:pPr>
            <a:r>
              <a:rPr lang="en-US" dirty="0"/>
              <a:t>Provider </a:t>
            </a:r>
            <a:r>
              <a:rPr lang="en-US" dirty="0" smtClean="0"/>
              <a:t>Portfolio</a:t>
            </a:r>
          </a:p>
          <a:p>
            <a:pPr marL="514350" indent="-514350">
              <a:lnSpc>
                <a:spcPct val="80000"/>
              </a:lnSpc>
              <a:buFont typeface="+mj-lt"/>
              <a:buAutoNum type="arabicPeriod"/>
              <a:defRPr/>
            </a:pPr>
            <a:r>
              <a:rPr lang="en-US" b="1" dirty="0" smtClean="0"/>
              <a:t>Health Care Reforms</a:t>
            </a:r>
          </a:p>
          <a:p>
            <a:pPr marL="914400" lvl="1" indent="-514350">
              <a:lnSpc>
                <a:spcPct val="80000"/>
              </a:lnSpc>
              <a:buFont typeface="+mj-lt"/>
              <a:buAutoNum type="arabicPeriod"/>
              <a:defRPr/>
            </a:pPr>
            <a:r>
              <a:rPr lang="en-US" dirty="0"/>
              <a:t>Costs</a:t>
            </a:r>
          </a:p>
          <a:p>
            <a:pPr marL="914400" lvl="1" indent="-514350">
              <a:lnSpc>
                <a:spcPct val="80000"/>
              </a:lnSpc>
              <a:buFont typeface="+mj-lt"/>
              <a:buAutoNum type="arabicPeriod"/>
              <a:defRPr/>
            </a:pPr>
            <a:r>
              <a:rPr lang="en-US" dirty="0"/>
              <a:t>Options of Funding</a:t>
            </a:r>
          </a:p>
          <a:p>
            <a:pPr marL="914400" lvl="1" indent="-514350">
              <a:lnSpc>
                <a:spcPct val="80000"/>
              </a:lnSpc>
              <a:buFont typeface="+mj-lt"/>
              <a:buAutoNum type="arabicPeriod"/>
              <a:defRPr/>
            </a:pPr>
            <a:r>
              <a:rPr lang="en-US" b="1" dirty="0" smtClean="0"/>
              <a:t>Health </a:t>
            </a:r>
            <a:r>
              <a:rPr lang="en-US" b="1" dirty="0"/>
              <a:t>Care Systems by International </a:t>
            </a:r>
            <a:r>
              <a:rPr lang="en-US" b="1" dirty="0" smtClean="0"/>
              <a:t>Comparison</a:t>
            </a:r>
            <a:endParaRPr lang="en-US" b="1" dirty="0"/>
          </a:p>
        </p:txBody>
      </p:sp>
      <p:sp>
        <p:nvSpPr>
          <p:cNvPr id="2" name="Foliennummernplatzhalter 1"/>
          <p:cNvSpPr>
            <a:spLocks noGrp="1"/>
          </p:cNvSpPr>
          <p:nvPr>
            <p:ph type="sldNum" sz="quarter" idx="12"/>
          </p:nvPr>
        </p:nvSpPr>
        <p:spPr/>
        <p:txBody>
          <a:bodyPr/>
          <a:lstStyle/>
          <a:p>
            <a:pPr>
              <a:defRPr/>
            </a:pPr>
            <a:fld id="{2947E2D2-3C70-433C-AD3F-ABFF6BFE02C6}" type="slidenum">
              <a:rPr lang="de-DE" smtClean="0"/>
              <a:pPr>
                <a:defRPr/>
              </a:pPr>
              <a:t>34</a:t>
            </a:fld>
            <a:endParaRPr lang="de-DE"/>
          </a:p>
        </p:txBody>
      </p:sp>
    </p:spTree>
    <p:extLst>
      <p:ext uri="{BB962C8B-B14F-4D97-AF65-F5344CB8AC3E}">
        <p14:creationId xmlns:p14="http://schemas.microsoft.com/office/powerpoint/2010/main" val="1942375364"/>
      </p:ext>
    </p:extLst>
  </p:cSld>
  <p:clrMapOvr>
    <a:masterClrMapping/>
  </p:clrMapOvr>
  <mc:AlternateContent xmlns:mc="http://schemas.openxmlformats.org/markup-compatibility/2006" xmlns:p14="http://schemas.microsoft.com/office/powerpoint/2010/main">
    <mc:Choice Requires="p14">
      <p:transition spd="slow" p14:dur="2000" advTm="38731"/>
    </mc:Choice>
    <mc:Fallback xmlns="">
      <p:transition spd="slow" advTm="3873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050" name="Group 2"/>
          <p:cNvGrpSpPr>
            <a:grpSpLocks/>
          </p:cNvGrpSpPr>
          <p:nvPr/>
        </p:nvGrpSpPr>
        <p:grpSpPr bwMode="auto">
          <a:xfrm>
            <a:off x="152400" y="1676400"/>
            <a:ext cx="8915400" cy="5105400"/>
            <a:chOff x="144" y="48"/>
            <a:chExt cx="5616" cy="3216"/>
          </a:xfrm>
        </p:grpSpPr>
        <p:sp>
          <p:nvSpPr>
            <p:cNvPr id="642051" name="Rectangle 3"/>
            <p:cNvSpPr>
              <a:spLocks noChangeArrowheads="1"/>
            </p:cNvSpPr>
            <p:nvPr/>
          </p:nvSpPr>
          <p:spPr bwMode="auto">
            <a:xfrm>
              <a:off x="2924" y="2761"/>
              <a:ext cx="2836" cy="47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Outpatient: private</a:t>
              </a:r>
            </a:p>
            <a:p>
              <a:pPr algn="l">
                <a:spcBef>
                  <a:spcPct val="20000"/>
                </a:spcBef>
                <a:buClr>
                  <a:schemeClr val="tx1"/>
                </a:buClr>
              </a:pPr>
              <a:r>
                <a:rPr lang="en-US" dirty="0">
                  <a:effectLst/>
                  <a:cs typeface="Times New Roman" pitchFamily="18" charset="0"/>
                </a:rPr>
                <a:t>Inpatient: predominantly public</a:t>
              </a:r>
              <a:endParaRPr lang="en-US" dirty="0">
                <a:effectLst/>
              </a:endParaRPr>
            </a:p>
          </p:txBody>
        </p:sp>
        <p:sp>
          <p:nvSpPr>
            <p:cNvPr id="642052" name="Rectangle 4"/>
            <p:cNvSpPr>
              <a:spLocks noChangeArrowheads="1"/>
            </p:cNvSpPr>
            <p:nvPr/>
          </p:nvSpPr>
          <p:spPr bwMode="auto">
            <a:xfrm>
              <a:off x="1189" y="2761"/>
              <a:ext cx="1735" cy="47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Social Insurance</a:t>
              </a:r>
              <a:endParaRPr lang="en-US" dirty="0">
                <a:effectLst/>
              </a:endParaRPr>
            </a:p>
          </p:txBody>
        </p:sp>
        <p:sp>
          <p:nvSpPr>
            <p:cNvPr id="642053" name="Rectangle 5"/>
            <p:cNvSpPr>
              <a:spLocks noChangeArrowheads="1"/>
            </p:cNvSpPr>
            <p:nvPr/>
          </p:nvSpPr>
          <p:spPr bwMode="auto">
            <a:xfrm>
              <a:off x="144" y="2761"/>
              <a:ext cx="1045" cy="47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Austria</a:t>
              </a:r>
              <a:r>
                <a:rPr lang="en-US" dirty="0">
                  <a:effectLst/>
                </a:rPr>
                <a:t> </a:t>
              </a:r>
            </a:p>
          </p:txBody>
        </p:sp>
        <p:sp>
          <p:nvSpPr>
            <p:cNvPr id="642054" name="Rectangle 6"/>
            <p:cNvSpPr>
              <a:spLocks noChangeArrowheads="1"/>
            </p:cNvSpPr>
            <p:nvPr/>
          </p:nvSpPr>
          <p:spPr bwMode="auto">
            <a:xfrm>
              <a:off x="2924" y="2320"/>
              <a:ext cx="2836" cy="441"/>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Predominantly private</a:t>
              </a:r>
              <a:endParaRPr lang="en-US" dirty="0">
                <a:effectLst/>
              </a:endParaRPr>
            </a:p>
          </p:txBody>
        </p:sp>
        <p:sp>
          <p:nvSpPr>
            <p:cNvPr id="642055" name="Rectangle 7"/>
            <p:cNvSpPr>
              <a:spLocks noChangeArrowheads="1"/>
            </p:cNvSpPr>
            <p:nvPr/>
          </p:nvSpPr>
          <p:spPr bwMode="auto">
            <a:xfrm>
              <a:off x="1189" y="2320"/>
              <a:ext cx="1735" cy="441"/>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Social Insurance with Basic Insurance</a:t>
              </a:r>
              <a:r>
                <a:rPr lang="en-US" dirty="0">
                  <a:effectLst/>
                </a:rPr>
                <a:t> </a:t>
              </a:r>
            </a:p>
          </p:txBody>
        </p:sp>
        <p:sp>
          <p:nvSpPr>
            <p:cNvPr id="642056" name="Rectangle 8"/>
            <p:cNvSpPr>
              <a:spLocks noChangeArrowheads="1"/>
            </p:cNvSpPr>
            <p:nvPr/>
          </p:nvSpPr>
          <p:spPr bwMode="auto">
            <a:xfrm>
              <a:off x="144" y="2320"/>
              <a:ext cx="1045" cy="441"/>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Netherlands</a:t>
              </a:r>
              <a:r>
                <a:rPr lang="en-US" dirty="0">
                  <a:effectLst/>
                </a:rPr>
                <a:t> </a:t>
              </a:r>
            </a:p>
          </p:txBody>
        </p:sp>
        <p:sp>
          <p:nvSpPr>
            <p:cNvPr id="642057" name="Rectangle 9"/>
            <p:cNvSpPr>
              <a:spLocks noChangeArrowheads="1"/>
            </p:cNvSpPr>
            <p:nvPr/>
          </p:nvSpPr>
          <p:spPr bwMode="auto">
            <a:xfrm>
              <a:off x="2924" y="1841"/>
              <a:ext cx="2836" cy="47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Outpatient: private</a:t>
              </a:r>
            </a:p>
            <a:p>
              <a:pPr algn="l">
                <a:spcBef>
                  <a:spcPct val="20000"/>
                </a:spcBef>
                <a:buClr>
                  <a:schemeClr val="tx1"/>
                </a:buClr>
              </a:pPr>
              <a:r>
                <a:rPr lang="en-US" dirty="0">
                  <a:effectLst/>
                  <a:cs typeface="Times New Roman" pitchFamily="18" charset="0"/>
                </a:rPr>
                <a:t>Inpatient: partly public</a:t>
              </a:r>
              <a:endParaRPr lang="en-US" dirty="0">
                <a:effectLst/>
              </a:endParaRPr>
            </a:p>
          </p:txBody>
        </p:sp>
        <p:sp>
          <p:nvSpPr>
            <p:cNvPr id="642058" name="Rectangle 10"/>
            <p:cNvSpPr>
              <a:spLocks noChangeArrowheads="1"/>
            </p:cNvSpPr>
            <p:nvPr/>
          </p:nvSpPr>
          <p:spPr bwMode="auto">
            <a:xfrm>
              <a:off x="1189" y="1841"/>
              <a:ext cx="1735" cy="47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Social Insurance</a:t>
              </a:r>
              <a:endParaRPr lang="en-US" dirty="0">
                <a:effectLst/>
              </a:endParaRPr>
            </a:p>
          </p:txBody>
        </p:sp>
        <p:sp>
          <p:nvSpPr>
            <p:cNvPr id="642059" name="Rectangle 11"/>
            <p:cNvSpPr>
              <a:spLocks noChangeArrowheads="1"/>
            </p:cNvSpPr>
            <p:nvPr/>
          </p:nvSpPr>
          <p:spPr bwMode="auto">
            <a:xfrm>
              <a:off x="144" y="1841"/>
              <a:ext cx="1045" cy="47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Germany</a:t>
              </a:r>
              <a:endParaRPr lang="en-US" dirty="0">
                <a:effectLst/>
              </a:endParaRPr>
            </a:p>
          </p:txBody>
        </p:sp>
        <p:sp>
          <p:nvSpPr>
            <p:cNvPr id="642060" name="Rectangle 12"/>
            <p:cNvSpPr>
              <a:spLocks noChangeArrowheads="1"/>
            </p:cNvSpPr>
            <p:nvPr/>
          </p:nvSpPr>
          <p:spPr bwMode="auto">
            <a:xfrm>
              <a:off x="2924" y="1132"/>
              <a:ext cx="2836" cy="70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Outpatient: private</a:t>
              </a:r>
            </a:p>
            <a:p>
              <a:pPr algn="l">
                <a:spcBef>
                  <a:spcPct val="20000"/>
                </a:spcBef>
                <a:buClr>
                  <a:schemeClr val="tx1"/>
                </a:buClr>
              </a:pPr>
              <a:r>
                <a:rPr lang="en-US" dirty="0">
                  <a:effectLst/>
                  <a:cs typeface="Times New Roman" pitchFamily="18" charset="0"/>
                </a:rPr>
                <a:t>Inpatient: partly public</a:t>
              </a:r>
            </a:p>
            <a:p>
              <a:pPr algn="l">
                <a:spcBef>
                  <a:spcPct val="20000"/>
                </a:spcBef>
                <a:buClr>
                  <a:schemeClr val="tx1"/>
                </a:buClr>
              </a:pPr>
              <a:r>
                <a:rPr lang="en-US" dirty="0">
                  <a:effectLst/>
                  <a:cs typeface="Times New Roman" pitchFamily="18" charset="0"/>
                </a:rPr>
                <a:t>Managed Care Organizations</a:t>
              </a:r>
              <a:endParaRPr lang="en-US" dirty="0">
                <a:effectLst/>
              </a:endParaRPr>
            </a:p>
          </p:txBody>
        </p:sp>
        <p:sp>
          <p:nvSpPr>
            <p:cNvPr id="642061" name="Rectangle 13"/>
            <p:cNvSpPr>
              <a:spLocks noChangeArrowheads="1"/>
            </p:cNvSpPr>
            <p:nvPr/>
          </p:nvSpPr>
          <p:spPr bwMode="auto">
            <a:xfrm>
              <a:off x="1189" y="1132"/>
              <a:ext cx="1735" cy="70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Private Insurance Accompanied by Subsidies</a:t>
              </a:r>
              <a:endParaRPr lang="en-US" dirty="0">
                <a:effectLst/>
              </a:endParaRPr>
            </a:p>
          </p:txBody>
        </p:sp>
        <p:sp>
          <p:nvSpPr>
            <p:cNvPr id="642062" name="Rectangle 14"/>
            <p:cNvSpPr>
              <a:spLocks noChangeArrowheads="1"/>
            </p:cNvSpPr>
            <p:nvPr/>
          </p:nvSpPr>
          <p:spPr bwMode="auto">
            <a:xfrm>
              <a:off x="144" y="1132"/>
              <a:ext cx="1045" cy="709"/>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Switzerland</a:t>
              </a:r>
              <a:endParaRPr lang="en-US" dirty="0">
                <a:effectLst/>
              </a:endParaRPr>
            </a:p>
          </p:txBody>
        </p:sp>
        <p:sp>
          <p:nvSpPr>
            <p:cNvPr id="642063" name="Rectangle 15"/>
            <p:cNvSpPr>
              <a:spLocks noChangeArrowheads="1"/>
            </p:cNvSpPr>
            <p:nvPr/>
          </p:nvSpPr>
          <p:spPr bwMode="auto">
            <a:xfrm>
              <a:off x="2924" y="691"/>
              <a:ext cx="2836" cy="441"/>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Private Service Providers,</a:t>
              </a:r>
              <a:br>
                <a:rPr lang="en-US" dirty="0">
                  <a:effectLst/>
                  <a:cs typeface="Times New Roman" pitchFamily="18" charset="0"/>
                </a:rPr>
              </a:br>
              <a:r>
                <a:rPr lang="en-US" dirty="0">
                  <a:effectLst/>
                  <a:cs typeface="Times New Roman" pitchFamily="18" charset="0"/>
                </a:rPr>
                <a:t>Managed Care Organizations</a:t>
              </a:r>
              <a:endParaRPr lang="en-US" dirty="0">
                <a:effectLst/>
              </a:endParaRPr>
            </a:p>
          </p:txBody>
        </p:sp>
        <p:sp>
          <p:nvSpPr>
            <p:cNvPr id="642064" name="Rectangle 16"/>
            <p:cNvSpPr>
              <a:spLocks noChangeArrowheads="1"/>
            </p:cNvSpPr>
            <p:nvPr/>
          </p:nvSpPr>
          <p:spPr bwMode="auto">
            <a:xfrm>
              <a:off x="1189" y="691"/>
              <a:ext cx="1735" cy="441"/>
            </a:xfrm>
            <a:prstGeom prst="rect">
              <a:avLst/>
            </a:prstGeom>
            <a:noFill/>
            <a:ln w="9525">
              <a:noFill/>
              <a:miter lim="800000"/>
              <a:headEnd/>
              <a:tailEnd/>
            </a:ln>
            <a:effectLst/>
          </p:spPr>
          <p:txBody>
            <a:bodyPr/>
            <a:lstStyle/>
            <a:p>
              <a:pPr algn="l">
                <a:spcBef>
                  <a:spcPct val="20000"/>
                </a:spcBef>
                <a:buClr>
                  <a:schemeClr val="tx1"/>
                </a:buClr>
              </a:pPr>
              <a:r>
                <a:rPr lang="en-US" dirty="0">
                  <a:effectLst/>
                  <a:cs typeface="Times New Roman" pitchFamily="18" charset="0"/>
                </a:rPr>
                <a:t>Private Insurance</a:t>
              </a:r>
              <a:endParaRPr lang="en-US" dirty="0">
                <a:effectLst/>
              </a:endParaRPr>
            </a:p>
          </p:txBody>
        </p:sp>
        <p:sp>
          <p:nvSpPr>
            <p:cNvPr id="642065" name="Rectangle 17"/>
            <p:cNvSpPr>
              <a:spLocks noChangeArrowheads="1"/>
            </p:cNvSpPr>
            <p:nvPr/>
          </p:nvSpPr>
          <p:spPr bwMode="auto">
            <a:xfrm>
              <a:off x="144" y="691"/>
              <a:ext cx="1045" cy="441"/>
            </a:xfrm>
            <a:prstGeom prst="rect">
              <a:avLst/>
            </a:prstGeom>
            <a:noFill/>
            <a:ln w="9525">
              <a:noFill/>
              <a:miter lim="800000"/>
              <a:headEnd/>
              <a:tailEnd/>
            </a:ln>
            <a:effectLst/>
          </p:spPr>
          <p:txBody>
            <a:bodyPr/>
            <a:lstStyle/>
            <a:p>
              <a:pPr algn="l">
                <a:spcBef>
                  <a:spcPct val="20000"/>
                </a:spcBef>
                <a:buClr>
                  <a:schemeClr val="tx1"/>
                </a:buClr>
              </a:pPr>
              <a:r>
                <a:rPr lang="de-DE" dirty="0">
                  <a:effectLst/>
                </a:rPr>
                <a:t>USA</a:t>
              </a:r>
            </a:p>
          </p:txBody>
        </p:sp>
        <p:sp>
          <p:nvSpPr>
            <p:cNvPr id="642066" name="Rectangle 18"/>
            <p:cNvSpPr>
              <a:spLocks noChangeArrowheads="1"/>
            </p:cNvSpPr>
            <p:nvPr/>
          </p:nvSpPr>
          <p:spPr bwMode="auto">
            <a:xfrm>
              <a:off x="2924" y="58"/>
              <a:ext cx="2836" cy="633"/>
            </a:xfrm>
            <a:prstGeom prst="rect">
              <a:avLst/>
            </a:prstGeom>
            <a:solidFill>
              <a:srgbClr val="0066FF"/>
            </a:solidFill>
            <a:ln w="9525">
              <a:noFill/>
              <a:miter lim="800000"/>
              <a:headEnd/>
              <a:tailEnd/>
            </a:ln>
            <a:effectLst/>
          </p:spPr>
          <p:txBody>
            <a:bodyPr/>
            <a:lstStyle/>
            <a:p>
              <a:pPr>
                <a:spcBef>
                  <a:spcPct val="20000"/>
                </a:spcBef>
                <a:buClr>
                  <a:schemeClr val="tx1"/>
                </a:buClr>
              </a:pPr>
              <a:r>
                <a:rPr lang="en-US" b="1" dirty="0">
                  <a:effectLst/>
                  <a:cs typeface="Times New Roman" pitchFamily="18" charset="0"/>
                </a:rPr>
                <a:t>Predominating Provision of Services</a:t>
              </a:r>
              <a:endParaRPr lang="en-US" b="1" dirty="0">
                <a:effectLst/>
              </a:endParaRPr>
            </a:p>
          </p:txBody>
        </p:sp>
        <p:sp>
          <p:nvSpPr>
            <p:cNvPr id="642067" name="Rectangle 19"/>
            <p:cNvSpPr>
              <a:spLocks noChangeArrowheads="1"/>
            </p:cNvSpPr>
            <p:nvPr/>
          </p:nvSpPr>
          <p:spPr bwMode="auto">
            <a:xfrm>
              <a:off x="1189" y="58"/>
              <a:ext cx="1735" cy="633"/>
            </a:xfrm>
            <a:prstGeom prst="rect">
              <a:avLst/>
            </a:prstGeom>
            <a:solidFill>
              <a:srgbClr val="0066FF"/>
            </a:solidFill>
            <a:ln w="9525">
              <a:noFill/>
              <a:miter lim="800000"/>
              <a:headEnd/>
              <a:tailEnd/>
            </a:ln>
            <a:effectLst/>
          </p:spPr>
          <p:txBody>
            <a:bodyPr/>
            <a:lstStyle/>
            <a:p>
              <a:pPr>
                <a:spcBef>
                  <a:spcPct val="20000"/>
                </a:spcBef>
                <a:buClr>
                  <a:schemeClr val="tx1"/>
                </a:buClr>
              </a:pPr>
              <a:r>
                <a:rPr lang="en-US" b="1" dirty="0">
                  <a:effectLst/>
                </a:rPr>
                <a:t>Predominating Organization of Funding</a:t>
              </a:r>
            </a:p>
          </p:txBody>
        </p:sp>
        <p:sp>
          <p:nvSpPr>
            <p:cNvPr id="642068" name="Rectangle 20"/>
            <p:cNvSpPr>
              <a:spLocks noChangeArrowheads="1"/>
            </p:cNvSpPr>
            <p:nvPr/>
          </p:nvSpPr>
          <p:spPr bwMode="auto">
            <a:xfrm>
              <a:off x="144" y="58"/>
              <a:ext cx="1045" cy="633"/>
            </a:xfrm>
            <a:prstGeom prst="rect">
              <a:avLst/>
            </a:prstGeom>
            <a:solidFill>
              <a:srgbClr val="0066FF"/>
            </a:solidFill>
            <a:ln w="9525">
              <a:noFill/>
              <a:miter lim="800000"/>
              <a:headEnd/>
              <a:tailEnd/>
            </a:ln>
            <a:effectLst/>
          </p:spPr>
          <p:txBody>
            <a:bodyPr/>
            <a:lstStyle/>
            <a:p>
              <a:pPr algn="l">
                <a:spcBef>
                  <a:spcPct val="20000"/>
                </a:spcBef>
                <a:buClr>
                  <a:schemeClr val="tx1"/>
                </a:buClr>
              </a:pPr>
              <a:r>
                <a:rPr lang="en-US" b="1" dirty="0">
                  <a:effectLst/>
                </a:rPr>
                <a:t>Country	</a:t>
              </a:r>
            </a:p>
          </p:txBody>
        </p:sp>
        <p:sp>
          <p:nvSpPr>
            <p:cNvPr id="642069" name="Line 21"/>
            <p:cNvSpPr>
              <a:spLocks noChangeShapeType="1"/>
            </p:cNvSpPr>
            <p:nvPr/>
          </p:nvSpPr>
          <p:spPr bwMode="auto">
            <a:xfrm>
              <a:off x="144" y="58"/>
              <a:ext cx="5616" cy="0"/>
            </a:xfrm>
            <a:prstGeom prst="line">
              <a:avLst/>
            </a:prstGeom>
            <a:noFill/>
            <a:ln w="28575" cap="sq">
              <a:solidFill>
                <a:schemeClr val="tx1"/>
              </a:solidFill>
              <a:round/>
              <a:headEnd/>
              <a:tailEnd/>
            </a:ln>
            <a:effectLst/>
          </p:spPr>
          <p:txBody>
            <a:bodyPr/>
            <a:lstStyle/>
            <a:p>
              <a:endParaRPr lang="en-US"/>
            </a:p>
          </p:txBody>
        </p:sp>
        <p:sp>
          <p:nvSpPr>
            <p:cNvPr id="642070" name="Line 22"/>
            <p:cNvSpPr>
              <a:spLocks noChangeShapeType="1"/>
            </p:cNvSpPr>
            <p:nvPr/>
          </p:nvSpPr>
          <p:spPr bwMode="auto">
            <a:xfrm>
              <a:off x="144" y="691"/>
              <a:ext cx="5616" cy="0"/>
            </a:xfrm>
            <a:prstGeom prst="line">
              <a:avLst/>
            </a:prstGeom>
            <a:noFill/>
            <a:ln w="12700">
              <a:solidFill>
                <a:schemeClr val="tx1"/>
              </a:solidFill>
              <a:round/>
              <a:headEnd/>
              <a:tailEnd/>
            </a:ln>
            <a:effectLst/>
          </p:spPr>
          <p:txBody>
            <a:bodyPr/>
            <a:lstStyle/>
            <a:p>
              <a:endParaRPr lang="en-US"/>
            </a:p>
          </p:txBody>
        </p:sp>
        <p:sp>
          <p:nvSpPr>
            <p:cNvPr id="642071" name="Line 23"/>
            <p:cNvSpPr>
              <a:spLocks noChangeShapeType="1"/>
            </p:cNvSpPr>
            <p:nvPr/>
          </p:nvSpPr>
          <p:spPr bwMode="auto">
            <a:xfrm>
              <a:off x="144" y="1132"/>
              <a:ext cx="5616" cy="0"/>
            </a:xfrm>
            <a:prstGeom prst="line">
              <a:avLst/>
            </a:prstGeom>
            <a:noFill/>
            <a:ln w="12700">
              <a:solidFill>
                <a:schemeClr val="tx1"/>
              </a:solidFill>
              <a:round/>
              <a:headEnd/>
              <a:tailEnd/>
            </a:ln>
            <a:effectLst/>
          </p:spPr>
          <p:txBody>
            <a:bodyPr/>
            <a:lstStyle/>
            <a:p>
              <a:endParaRPr lang="en-US"/>
            </a:p>
          </p:txBody>
        </p:sp>
        <p:sp>
          <p:nvSpPr>
            <p:cNvPr id="642072" name="Line 24"/>
            <p:cNvSpPr>
              <a:spLocks noChangeShapeType="1"/>
            </p:cNvSpPr>
            <p:nvPr/>
          </p:nvSpPr>
          <p:spPr bwMode="auto">
            <a:xfrm>
              <a:off x="144" y="1841"/>
              <a:ext cx="5616" cy="0"/>
            </a:xfrm>
            <a:prstGeom prst="line">
              <a:avLst/>
            </a:prstGeom>
            <a:noFill/>
            <a:ln w="12700">
              <a:solidFill>
                <a:schemeClr val="tx1"/>
              </a:solidFill>
              <a:round/>
              <a:headEnd/>
              <a:tailEnd/>
            </a:ln>
            <a:effectLst/>
          </p:spPr>
          <p:txBody>
            <a:bodyPr/>
            <a:lstStyle/>
            <a:p>
              <a:endParaRPr lang="en-US"/>
            </a:p>
          </p:txBody>
        </p:sp>
        <p:sp>
          <p:nvSpPr>
            <p:cNvPr id="642073" name="Line 25"/>
            <p:cNvSpPr>
              <a:spLocks noChangeShapeType="1"/>
            </p:cNvSpPr>
            <p:nvPr/>
          </p:nvSpPr>
          <p:spPr bwMode="auto">
            <a:xfrm>
              <a:off x="144" y="2320"/>
              <a:ext cx="5616" cy="0"/>
            </a:xfrm>
            <a:prstGeom prst="line">
              <a:avLst/>
            </a:prstGeom>
            <a:noFill/>
            <a:ln w="12700">
              <a:solidFill>
                <a:schemeClr val="tx1"/>
              </a:solidFill>
              <a:round/>
              <a:headEnd/>
              <a:tailEnd/>
            </a:ln>
            <a:effectLst/>
          </p:spPr>
          <p:txBody>
            <a:bodyPr/>
            <a:lstStyle/>
            <a:p>
              <a:endParaRPr lang="en-US"/>
            </a:p>
          </p:txBody>
        </p:sp>
        <p:sp>
          <p:nvSpPr>
            <p:cNvPr id="642074" name="Line 26"/>
            <p:cNvSpPr>
              <a:spLocks noChangeShapeType="1"/>
            </p:cNvSpPr>
            <p:nvPr/>
          </p:nvSpPr>
          <p:spPr bwMode="auto">
            <a:xfrm>
              <a:off x="144" y="2761"/>
              <a:ext cx="5616" cy="0"/>
            </a:xfrm>
            <a:prstGeom prst="line">
              <a:avLst/>
            </a:prstGeom>
            <a:noFill/>
            <a:ln w="12700">
              <a:solidFill>
                <a:schemeClr val="tx1"/>
              </a:solidFill>
              <a:round/>
              <a:headEnd/>
              <a:tailEnd/>
            </a:ln>
            <a:effectLst/>
          </p:spPr>
          <p:txBody>
            <a:bodyPr/>
            <a:lstStyle/>
            <a:p>
              <a:endParaRPr lang="en-US"/>
            </a:p>
          </p:txBody>
        </p:sp>
        <p:sp>
          <p:nvSpPr>
            <p:cNvPr id="642075" name="Line 27"/>
            <p:cNvSpPr>
              <a:spLocks noChangeShapeType="1"/>
            </p:cNvSpPr>
            <p:nvPr/>
          </p:nvSpPr>
          <p:spPr bwMode="auto">
            <a:xfrm>
              <a:off x="144" y="3264"/>
              <a:ext cx="5616" cy="0"/>
            </a:xfrm>
            <a:prstGeom prst="line">
              <a:avLst/>
            </a:prstGeom>
            <a:noFill/>
            <a:ln w="28575">
              <a:solidFill>
                <a:schemeClr val="tx1"/>
              </a:solidFill>
              <a:round/>
              <a:headEnd/>
              <a:tailEnd/>
            </a:ln>
            <a:effectLst/>
          </p:spPr>
          <p:txBody>
            <a:bodyPr/>
            <a:lstStyle/>
            <a:p>
              <a:endParaRPr lang="en-US"/>
            </a:p>
          </p:txBody>
        </p:sp>
        <p:sp>
          <p:nvSpPr>
            <p:cNvPr id="642076" name="Line 28"/>
            <p:cNvSpPr>
              <a:spLocks noChangeShapeType="1"/>
            </p:cNvSpPr>
            <p:nvPr/>
          </p:nvSpPr>
          <p:spPr bwMode="auto">
            <a:xfrm>
              <a:off x="144" y="58"/>
              <a:ext cx="0" cy="3206"/>
            </a:xfrm>
            <a:prstGeom prst="line">
              <a:avLst/>
            </a:prstGeom>
            <a:noFill/>
            <a:ln w="28575" cap="sq">
              <a:solidFill>
                <a:schemeClr val="tx1"/>
              </a:solidFill>
              <a:round/>
              <a:headEnd/>
              <a:tailEnd/>
            </a:ln>
            <a:effectLst/>
          </p:spPr>
          <p:txBody>
            <a:bodyPr/>
            <a:lstStyle/>
            <a:p>
              <a:endParaRPr lang="en-US"/>
            </a:p>
          </p:txBody>
        </p:sp>
        <p:sp>
          <p:nvSpPr>
            <p:cNvPr id="642077" name="Line 29"/>
            <p:cNvSpPr>
              <a:spLocks noChangeShapeType="1"/>
            </p:cNvSpPr>
            <p:nvPr/>
          </p:nvSpPr>
          <p:spPr bwMode="auto">
            <a:xfrm>
              <a:off x="2924" y="58"/>
              <a:ext cx="4" cy="3206"/>
            </a:xfrm>
            <a:prstGeom prst="line">
              <a:avLst/>
            </a:prstGeom>
            <a:noFill/>
            <a:ln w="12700">
              <a:solidFill>
                <a:schemeClr val="tx1"/>
              </a:solidFill>
              <a:round/>
              <a:headEnd/>
              <a:tailEnd/>
            </a:ln>
            <a:effectLst/>
          </p:spPr>
          <p:txBody>
            <a:bodyPr/>
            <a:lstStyle/>
            <a:p>
              <a:endParaRPr lang="en-US"/>
            </a:p>
          </p:txBody>
        </p:sp>
        <p:sp>
          <p:nvSpPr>
            <p:cNvPr id="642078" name="Line 30"/>
            <p:cNvSpPr>
              <a:spLocks noChangeShapeType="1"/>
            </p:cNvSpPr>
            <p:nvPr/>
          </p:nvSpPr>
          <p:spPr bwMode="auto">
            <a:xfrm>
              <a:off x="5760" y="58"/>
              <a:ext cx="0" cy="3206"/>
            </a:xfrm>
            <a:prstGeom prst="line">
              <a:avLst/>
            </a:prstGeom>
            <a:noFill/>
            <a:ln w="28575" cap="sq">
              <a:solidFill>
                <a:schemeClr val="tx1"/>
              </a:solidFill>
              <a:round/>
              <a:headEnd/>
              <a:tailEnd/>
            </a:ln>
            <a:effectLst/>
          </p:spPr>
          <p:txBody>
            <a:bodyPr/>
            <a:lstStyle/>
            <a:p>
              <a:endParaRPr lang="en-US"/>
            </a:p>
          </p:txBody>
        </p:sp>
        <p:sp>
          <p:nvSpPr>
            <p:cNvPr id="642079" name="Line 31"/>
            <p:cNvSpPr>
              <a:spLocks noChangeShapeType="1"/>
            </p:cNvSpPr>
            <p:nvPr/>
          </p:nvSpPr>
          <p:spPr bwMode="auto">
            <a:xfrm>
              <a:off x="1200" y="48"/>
              <a:ext cx="0" cy="3216"/>
            </a:xfrm>
            <a:prstGeom prst="line">
              <a:avLst/>
            </a:prstGeom>
            <a:noFill/>
            <a:ln w="9525">
              <a:solidFill>
                <a:schemeClr val="tx1"/>
              </a:solidFill>
              <a:round/>
              <a:headEnd/>
              <a:tailEnd/>
            </a:ln>
            <a:effectLst/>
          </p:spPr>
          <p:txBody>
            <a:bodyPr/>
            <a:lstStyle/>
            <a:p>
              <a:endParaRPr lang="en-US"/>
            </a:p>
          </p:txBody>
        </p:sp>
      </p:grpSp>
      <p:sp>
        <p:nvSpPr>
          <p:cNvPr id="642080" name="Rectangle 32"/>
          <p:cNvSpPr>
            <a:spLocks noGrp="1" noChangeArrowheads="1"/>
          </p:cNvSpPr>
          <p:nvPr>
            <p:ph type="title"/>
          </p:nvPr>
        </p:nvSpPr>
        <p:spPr>
          <a:xfrm>
            <a:off x="467544" y="0"/>
            <a:ext cx="8229600" cy="1384300"/>
          </a:xfrm>
        </p:spPr>
        <p:txBody>
          <a:bodyPr/>
          <a:lstStyle/>
          <a:p>
            <a:r>
              <a:rPr lang="en-US" dirty="0"/>
              <a:t>Examples</a:t>
            </a:r>
          </a:p>
        </p:txBody>
      </p:sp>
      <p:sp>
        <p:nvSpPr>
          <p:cNvPr id="2" name="Foliennummernplatzhalter 1"/>
          <p:cNvSpPr>
            <a:spLocks noGrp="1"/>
          </p:cNvSpPr>
          <p:nvPr>
            <p:ph type="sldNum" sz="quarter" idx="12"/>
          </p:nvPr>
        </p:nvSpPr>
        <p:spPr/>
        <p:txBody>
          <a:bodyPr/>
          <a:lstStyle/>
          <a:p>
            <a:fld id="{C0F525D7-BEF0-4470-9358-9AE2587D4363}" type="slidenum">
              <a:rPr lang="de-DE" smtClean="0"/>
              <a:pPr/>
              <a:t>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97080"/>
    </mc:Choice>
    <mc:Fallback xmlns="">
      <p:transition spd="slow" advTm="19708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3074" name="Group 2"/>
          <p:cNvGrpSpPr>
            <a:grpSpLocks/>
          </p:cNvGrpSpPr>
          <p:nvPr/>
        </p:nvGrpSpPr>
        <p:grpSpPr bwMode="auto">
          <a:xfrm>
            <a:off x="152400" y="445666"/>
            <a:ext cx="8915400" cy="5935662"/>
            <a:chOff x="96" y="135"/>
            <a:chExt cx="5616" cy="3739"/>
          </a:xfrm>
        </p:grpSpPr>
        <p:grpSp>
          <p:nvGrpSpPr>
            <p:cNvPr id="643075" name="Group 3"/>
            <p:cNvGrpSpPr>
              <a:grpSpLocks/>
            </p:cNvGrpSpPr>
            <p:nvPr/>
          </p:nvGrpSpPr>
          <p:grpSpPr bwMode="auto">
            <a:xfrm>
              <a:off x="96" y="768"/>
              <a:ext cx="5616" cy="3106"/>
              <a:chOff x="144" y="1214"/>
              <a:chExt cx="5616" cy="3106"/>
            </a:xfrm>
          </p:grpSpPr>
          <p:sp>
            <p:nvSpPr>
              <p:cNvPr id="643076" name="Rectangle 4"/>
              <p:cNvSpPr>
                <a:spLocks noChangeArrowheads="1"/>
              </p:cNvSpPr>
              <p:nvPr/>
            </p:nvSpPr>
            <p:spPr bwMode="auto">
              <a:xfrm>
                <a:off x="2924" y="3879"/>
                <a:ext cx="2836" cy="441"/>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Predominantly public</a:t>
                </a:r>
                <a:endParaRPr lang="en-US" dirty="0">
                  <a:effectLst/>
                </a:endParaRPr>
              </a:p>
            </p:txBody>
          </p:sp>
          <p:sp>
            <p:nvSpPr>
              <p:cNvPr id="643077" name="Rectangle 5"/>
              <p:cNvSpPr>
                <a:spLocks noChangeArrowheads="1"/>
              </p:cNvSpPr>
              <p:nvPr/>
            </p:nvSpPr>
            <p:spPr bwMode="auto">
              <a:xfrm>
                <a:off x="1189" y="3879"/>
                <a:ext cx="1735" cy="441"/>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National Health Service</a:t>
                </a:r>
                <a:r>
                  <a:rPr lang="en-US" dirty="0">
                    <a:effectLst/>
                  </a:rPr>
                  <a:t> </a:t>
                </a:r>
              </a:p>
            </p:txBody>
          </p:sp>
          <p:sp>
            <p:nvSpPr>
              <p:cNvPr id="643078" name="Rectangle 6"/>
              <p:cNvSpPr>
                <a:spLocks noChangeArrowheads="1"/>
              </p:cNvSpPr>
              <p:nvPr/>
            </p:nvSpPr>
            <p:spPr bwMode="auto">
              <a:xfrm>
                <a:off x="144" y="3879"/>
                <a:ext cx="1045" cy="441"/>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Sweden</a:t>
                </a:r>
                <a:r>
                  <a:rPr lang="en-US" dirty="0">
                    <a:effectLst/>
                  </a:rPr>
                  <a:t> </a:t>
                </a:r>
              </a:p>
            </p:txBody>
          </p:sp>
          <p:sp>
            <p:nvSpPr>
              <p:cNvPr id="643079" name="Rectangle 7"/>
              <p:cNvSpPr>
                <a:spLocks noChangeArrowheads="1"/>
              </p:cNvSpPr>
              <p:nvPr/>
            </p:nvSpPr>
            <p:spPr bwMode="auto">
              <a:xfrm>
                <a:off x="2924" y="3438"/>
                <a:ext cx="2836" cy="441"/>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Predominantly public</a:t>
                </a:r>
                <a:endParaRPr lang="en-US" dirty="0">
                  <a:effectLst/>
                </a:endParaRPr>
              </a:p>
            </p:txBody>
          </p:sp>
          <p:sp>
            <p:nvSpPr>
              <p:cNvPr id="643080" name="Rectangle 8"/>
              <p:cNvSpPr>
                <a:spLocks noChangeArrowheads="1"/>
              </p:cNvSpPr>
              <p:nvPr/>
            </p:nvSpPr>
            <p:spPr bwMode="auto">
              <a:xfrm>
                <a:off x="1189" y="3438"/>
                <a:ext cx="1735" cy="441"/>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National Health Service</a:t>
                </a:r>
                <a:r>
                  <a:rPr lang="en-US" dirty="0">
                    <a:effectLst/>
                  </a:rPr>
                  <a:t> </a:t>
                </a:r>
              </a:p>
            </p:txBody>
          </p:sp>
          <p:sp>
            <p:nvSpPr>
              <p:cNvPr id="643081" name="Rectangle 9"/>
              <p:cNvSpPr>
                <a:spLocks noChangeArrowheads="1"/>
              </p:cNvSpPr>
              <p:nvPr/>
            </p:nvSpPr>
            <p:spPr bwMode="auto">
              <a:xfrm>
                <a:off x="144" y="3438"/>
                <a:ext cx="1045" cy="441"/>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a:effectLst/>
                    <a:cs typeface="Times New Roman" pitchFamily="18" charset="0"/>
                  </a:rPr>
                  <a:t>United Kingdom</a:t>
                </a:r>
                <a:r>
                  <a:rPr lang="en-US">
                    <a:effectLst/>
                  </a:rPr>
                  <a:t> </a:t>
                </a:r>
              </a:p>
            </p:txBody>
          </p:sp>
          <p:sp>
            <p:nvSpPr>
              <p:cNvPr id="643082" name="Rectangle 10"/>
              <p:cNvSpPr>
                <a:spLocks noChangeArrowheads="1"/>
              </p:cNvSpPr>
              <p:nvPr/>
            </p:nvSpPr>
            <p:spPr bwMode="auto">
              <a:xfrm>
                <a:off x="2924" y="2805"/>
                <a:ext cx="2836" cy="633"/>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Predominantly public</a:t>
                </a:r>
                <a:endParaRPr lang="en-US" dirty="0">
                  <a:effectLst/>
                </a:endParaRPr>
              </a:p>
              <a:p>
                <a:pPr algn="l">
                  <a:spcBef>
                    <a:spcPct val="20000"/>
                  </a:spcBef>
                  <a:buClr>
                    <a:schemeClr val="tx1"/>
                  </a:buClr>
                </a:pPr>
                <a:endParaRPr lang="en-US" dirty="0">
                  <a:effectLst/>
                </a:endParaRPr>
              </a:p>
            </p:txBody>
          </p:sp>
          <p:sp>
            <p:nvSpPr>
              <p:cNvPr id="643083" name="Rectangle 11"/>
              <p:cNvSpPr>
                <a:spLocks noChangeArrowheads="1"/>
              </p:cNvSpPr>
              <p:nvPr/>
            </p:nvSpPr>
            <p:spPr bwMode="auto">
              <a:xfrm>
                <a:off x="1189" y="2805"/>
                <a:ext cx="1735" cy="633"/>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National Health Service with Funding via Premiums</a:t>
                </a:r>
                <a:endParaRPr lang="en-US" dirty="0">
                  <a:effectLst/>
                </a:endParaRPr>
              </a:p>
            </p:txBody>
          </p:sp>
          <p:sp>
            <p:nvSpPr>
              <p:cNvPr id="643084" name="Rectangle 12"/>
              <p:cNvSpPr>
                <a:spLocks noChangeArrowheads="1"/>
              </p:cNvSpPr>
              <p:nvPr/>
            </p:nvSpPr>
            <p:spPr bwMode="auto">
              <a:xfrm>
                <a:off x="144" y="2805"/>
                <a:ext cx="1045" cy="633"/>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Italy	</a:t>
                </a:r>
              </a:p>
            </p:txBody>
          </p:sp>
          <p:sp>
            <p:nvSpPr>
              <p:cNvPr id="643085" name="Rectangle 13"/>
              <p:cNvSpPr>
                <a:spLocks noChangeArrowheads="1"/>
              </p:cNvSpPr>
              <p:nvPr/>
            </p:nvSpPr>
            <p:spPr bwMode="auto">
              <a:xfrm>
                <a:off x="2924" y="2326"/>
                <a:ext cx="2836" cy="479"/>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Outpatient: private</a:t>
                </a:r>
              </a:p>
              <a:p>
                <a:pPr algn="l">
                  <a:spcBef>
                    <a:spcPct val="20000"/>
                  </a:spcBef>
                  <a:buClr>
                    <a:schemeClr val="tx1"/>
                  </a:buClr>
                </a:pPr>
                <a:r>
                  <a:rPr lang="en-US" dirty="0">
                    <a:effectLst/>
                    <a:cs typeface="Times New Roman" pitchFamily="18" charset="0"/>
                  </a:rPr>
                  <a:t>Inpatient: public</a:t>
                </a:r>
                <a:endParaRPr lang="en-US" dirty="0">
                  <a:effectLst/>
                </a:endParaRPr>
              </a:p>
            </p:txBody>
          </p:sp>
          <p:sp>
            <p:nvSpPr>
              <p:cNvPr id="643086" name="Rectangle 14"/>
              <p:cNvSpPr>
                <a:spLocks noChangeArrowheads="1"/>
              </p:cNvSpPr>
              <p:nvPr/>
            </p:nvSpPr>
            <p:spPr bwMode="auto">
              <a:xfrm>
                <a:off x="1189" y="2326"/>
                <a:ext cx="1735" cy="479"/>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National Health Service</a:t>
                </a:r>
                <a:r>
                  <a:rPr lang="en-US" dirty="0">
                    <a:effectLst/>
                  </a:rPr>
                  <a:t> </a:t>
                </a:r>
              </a:p>
            </p:txBody>
          </p:sp>
          <p:sp>
            <p:nvSpPr>
              <p:cNvPr id="643087" name="Rectangle 15"/>
              <p:cNvSpPr>
                <a:spLocks noChangeArrowheads="1"/>
              </p:cNvSpPr>
              <p:nvPr/>
            </p:nvSpPr>
            <p:spPr bwMode="auto">
              <a:xfrm>
                <a:off x="144" y="2326"/>
                <a:ext cx="1045" cy="479"/>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Canada</a:t>
                </a:r>
                <a:r>
                  <a:rPr lang="en-US" dirty="0">
                    <a:effectLst/>
                  </a:rPr>
                  <a:t> </a:t>
                </a:r>
              </a:p>
            </p:txBody>
          </p:sp>
          <p:sp>
            <p:nvSpPr>
              <p:cNvPr id="643088" name="Rectangle 16"/>
              <p:cNvSpPr>
                <a:spLocks noChangeArrowheads="1"/>
              </p:cNvSpPr>
              <p:nvPr/>
            </p:nvSpPr>
            <p:spPr bwMode="auto">
              <a:xfrm>
                <a:off x="2924" y="1693"/>
                <a:ext cx="2836" cy="633"/>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Predominantly public</a:t>
                </a:r>
                <a:endParaRPr lang="en-US" dirty="0">
                  <a:effectLst/>
                </a:endParaRPr>
              </a:p>
            </p:txBody>
          </p:sp>
          <p:sp>
            <p:nvSpPr>
              <p:cNvPr id="643089" name="Rectangle 17"/>
              <p:cNvSpPr>
                <a:spLocks noChangeArrowheads="1"/>
              </p:cNvSpPr>
              <p:nvPr/>
            </p:nvSpPr>
            <p:spPr bwMode="auto">
              <a:xfrm>
                <a:off x="1189" y="1693"/>
                <a:ext cx="1735" cy="633"/>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National Health Service with Funding via Premiums</a:t>
                </a:r>
                <a:endParaRPr lang="en-US" dirty="0">
                  <a:effectLst/>
                </a:endParaRPr>
              </a:p>
            </p:txBody>
          </p:sp>
          <p:sp>
            <p:nvSpPr>
              <p:cNvPr id="643090" name="Rectangle 18"/>
              <p:cNvSpPr>
                <a:spLocks noChangeArrowheads="1"/>
              </p:cNvSpPr>
              <p:nvPr/>
            </p:nvSpPr>
            <p:spPr bwMode="auto">
              <a:xfrm>
                <a:off x="144" y="1693"/>
                <a:ext cx="1045" cy="633"/>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Greece</a:t>
                </a:r>
                <a:endParaRPr lang="en-US" dirty="0">
                  <a:effectLst/>
                </a:endParaRPr>
              </a:p>
            </p:txBody>
          </p:sp>
          <p:sp>
            <p:nvSpPr>
              <p:cNvPr id="643091" name="Rectangle 19"/>
              <p:cNvSpPr>
                <a:spLocks noChangeArrowheads="1"/>
              </p:cNvSpPr>
              <p:nvPr/>
            </p:nvSpPr>
            <p:spPr bwMode="auto">
              <a:xfrm>
                <a:off x="2924" y="1214"/>
                <a:ext cx="2836" cy="479"/>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Outpatient: private</a:t>
                </a:r>
              </a:p>
              <a:p>
                <a:pPr algn="l">
                  <a:spcBef>
                    <a:spcPct val="20000"/>
                  </a:spcBef>
                  <a:buClr>
                    <a:schemeClr val="tx1"/>
                  </a:buClr>
                </a:pPr>
                <a:r>
                  <a:rPr lang="en-US" dirty="0">
                    <a:effectLst/>
                    <a:cs typeface="Times New Roman" pitchFamily="18" charset="0"/>
                  </a:rPr>
                  <a:t>Inpatient: predominantly public</a:t>
                </a:r>
                <a:endParaRPr lang="en-US" dirty="0">
                  <a:effectLst/>
                </a:endParaRPr>
              </a:p>
            </p:txBody>
          </p:sp>
          <p:sp>
            <p:nvSpPr>
              <p:cNvPr id="643092" name="Rectangle 20"/>
              <p:cNvSpPr>
                <a:spLocks noChangeArrowheads="1"/>
              </p:cNvSpPr>
              <p:nvPr/>
            </p:nvSpPr>
            <p:spPr bwMode="auto">
              <a:xfrm>
                <a:off x="1189" y="1214"/>
                <a:ext cx="1735" cy="479"/>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Social Insurance</a:t>
                </a:r>
                <a:endParaRPr lang="en-US" dirty="0">
                  <a:effectLst/>
                </a:endParaRPr>
              </a:p>
            </p:txBody>
          </p:sp>
          <p:sp>
            <p:nvSpPr>
              <p:cNvPr id="643093" name="Rectangle 21"/>
              <p:cNvSpPr>
                <a:spLocks noChangeArrowheads="1"/>
              </p:cNvSpPr>
              <p:nvPr/>
            </p:nvSpPr>
            <p:spPr bwMode="auto">
              <a:xfrm>
                <a:off x="144" y="1214"/>
                <a:ext cx="1045" cy="479"/>
              </a:xfrm>
              <a:prstGeom prst="rect">
                <a:avLst/>
              </a:prstGeom>
              <a:noFill/>
              <a:ln w="9525">
                <a:solidFill>
                  <a:schemeClr val="tx1"/>
                </a:solidFill>
                <a:miter lim="800000"/>
                <a:headEnd/>
                <a:tailEnd/>
              </a:ln>
              <a:effectLst/>
            </p:spPr>
            <p:txBody>
              <a:bodyPr/>
              <a:lstStyle/>
              <a:p>
                <a:pPr algn="l">
                  <a:spcBef>
                    <a:spcPct val="20000"/>
                  </a:spcBef>
                  <a:buClr>
                    <a:schemeClr val="tx1"/>
                  </a:buClr>
                </a:pPr>
                <a:r>
                  <a:rPr lang="en-US" dirty="0">
                    <a:effectLst/>
                    <a:cs typeface="Times New Roman" pitchFamily="18" charset="0"/>
                  </a:rPr>
                  <a:t>France	</a:t>
                </a:r>
                <a:r>
                  <a:rPr lang="en-US" dirty="0">
                    <a:effectLst/>
                  </a:rPr>
                  <a:t> </a:t>
                </a:r>
              </a:p>
            </p:txBody>
          </p:sp>
        </p:grpSp>
        <p:grpSp>
          <p:nvGrpSpPr>
            <p:cNvPr id="643094" name="Group 22"/>
            <p:cNvGrpSpPr>
              <a:grpSpLocks/>
            </p:cNvGrpSpPr>
            <p:nvPr/>
          </p:nvGrpSpPr>
          <p:grpSpPr bwMode="auto">
            <a:xfrm>
              <a:off x="96" y="135"/>
              <a:ext cx="5616" cy="633"/>
              <a:chOff x="144" y="58"/>
              <a:chExt cx="5616" cy="633"/>
            </a:xfrm>
          </p:grpSpPr>
          <p:sp>
            <p:nvSpPr>
              <p:cNvPr id="643095" name="Rectangle 23"/>
              <p:cNvSpPr>
                <a:spLocks noChangeArrowheads="1"/>
              </p:cNvSpPr>
              <p:nvPr/>
            </p:nvSpPr>
            <p:spPr bwMode="auto">
              <a:xfrm>
                <a:off x="2924" y="58"/>
                <a:ext cx="2836" cy="633"/>
              </a:xfrm>
              <a:prstGeom prst="rect">
                <a:avLst/>
              </a:prstGeom>
              <a:solidFill>
                <a:srgbClr val="0066FF"/>
              </a:solidFill>
              <a:ln w="9525">
                <a:solidFill>
                  <a:schemeClr val="tx1"/>
                </a:solidFill>
                <a:miter lim="800000"/>
                <a:headEnd/>
                <a:tailEnd/>
              </a:ln>
              <a:effectLst/>
            </p:spPr>
            <p:txBody>
              <a:bodyPr/>
              <a:lstStyle/>
              <a:p>
                <a:pPr>
                  <a:spcBef>
                    <a:spcPct val="20000"/>
                  </a:spcBef>
                  <a:buClr>
                    <a:schemeClr val="tx1"/>
                  </a:buClr>
                </a:pPr>
                <a:r>
                  <a:rPr lang="en-US" b="1" dirty="0">
                    <a:effectLst/>
                    <a:cs typeface="Times New Roman" pitchFamily="18" charset="0"/>
                  </a:rPr>
                  <a:t>Predominating Provision of Services</a:t>
                </a:r>
                <a:endParaRPr lang="en-US" b="1" dirty="0">
                  <a:effectLst/>
                </a:endParaRPr>
              </a:p>
            </p:txBody>
          </p:sp>
          <p:sp>
            <p:nvSpPr>
              <p:cNvPr id="643096" name="Rectangle 24"/>
              <p:cNvSpPr>
                <a:spLocks noChangeArrowheads="1"/>
              </p:cNvSpPr>
              <p:nvPr/>
            </p:nvSpPr>
            <p:spPr bwMode="auto">
              <a:xfrm>
                <a:off x="1189" y="58"/>
                <a:ext cx="1735" cy="633"/>
              </a:xfrm>
              <a:prstGeom prst="rect">
                <a:avLst/>
              </a:prstGeom>
              <a:solidFill>
                <a:srgbClr val="0066FF"/>
              </a:solidFill>
              <a:ln w="9525">
                <a:solidFill>
                  <a:schemeClr val="tx1"/>
                </a:solidFill>
                <a:miter lim="800000"/>
                <a:headEnd/>
                <a:tailEnd/>
              </a:ln>
              <a:effectLst/>
            </p:spPr>
            <p:txBody>
              <a:bodyPr/>
              <a:lstStyle/>
              <a:p>
                <a:pPr>
                  <a:spcBef>
                    <a:spcPct val="20000"/>
                  </a:spcBef>
                  <a:buClr>
                    <a:schemeClr val="tx1"/>
                  </a:buClr>
                </a:pPr>
                <a:r>
                  <a:rPr lang="en-US" b="1" dirty="0">
                    <a:effectLst/>
                  </a:rPr>
                  <a:t>Predominating Organization of Funding</a:t>
                </a:r>
              </a:p>
            </p:txBody>
          </p:sp>
          <p:sp>
            <p:nvSpPr>
              <p:cNvPr id="643097" name="Rectangle 25"/>
              <p:cNvSpPr>
                <a:spLocks noChangeArrowheads="1"/>
              </p:cNvSpPr>
              <p:nvPr/>
            </p:nvSpPr>
            <p:spPr bwMode="auto">
              <a:xfrm>
                <a:off x="144" y="58"/>
                <a:ext cx="1045" cy="633"/>
              </a:xfrm>
              <a:prstGeom prst="rect">
                <a:avLst/>
              </a:prstGeom>
              <a:solidFill>
                <a:srgbClr val="0066FF"/>
              </a:solidFill>
              <a:ln w="9525">
                <a:solidFill>
                  <a:schemeClr val="tx1"/>
                </a:solidFill>
                <a:miter lim="800000"/>
                <a:headEnd/>
                <a:tailEnd/>
              </a:ln>
              <a:effectLst/>
            </p:spPr>
            <p:txBody>
              <a:bodyPr/>
              <a:lstStyle/>
              <a:p>
                <a:pPr algn="l">
                  <a:spcBef>
                    <a:spcPct val="20000"/>
                  </a:spcBef>
                  <a:buClr>
                    <a:schemeClr val="tx1"/>
                  </a:buClr>
                </a:pPr>
                <a:r>
                  <a:rPr lang="en-US" b="1" dirty="0">
                    <a:effectLst/>
                  </a:rPr>
                  <a:t>Country</a:t>
                </a:r>
              </a:p>
            </p:txBody>
          </p:sp>
        </p:grpSp>
      </p:grpSp>
      <p:sp>
        <p:nvSpPr>
          <p:cNvPr id="2" name="Foliennummernplatzhalter 1"/>
          <p:cNvSpPr>
            <a:spLocks noGrp="1"/>
          </p:cNvSpPr>
          <p:nvPr>
            <p:ph type="sldNum" sz="quarter" idx="12"/>
          </p:nvPr>
        </p:nvSpPr>
        <p:spPr/>
        <p:txBody>
          <a:bodyPr/>
          <a:lstStyle/>
          <a:p>
            <a:fld id="{B81A28FD-0D3A-4C2E-93FE-BAB486F2C604}" type="slidenum">
              <a:rPr lang="de-DE" smtClean="0"/>
              <a:pPr/>
              <a:t>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94418"/>
    </mc:Choice>
    <mc:Fallback xmlns="">
      <p:transition spd="slow" advTm="9441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p:cNvCxnSpPr/>
          <p:nvPr/>
        </p:nvCxnSpPr>
        <p:spPr>
          <a:xfrm flipV="1">
            <a:off x="1014274" y="5054949"/>
            <a:ext cx="7524313" cy="1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flipV="1">
            <a:off x="1012883" y="1038121"/>
            <a:ext cx="0" cy="401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491099" y="1228133"/>
            <a:ext cx="415498" cy="1130053"/>
          </a:xfrm>
          <a:prstGeom prst="rect">
            <a:avLst/>
          </a:prstGeom>
          <a:noFill/>
        </p:spPr>
        <p:txBody>
          <a:bodyPr vert="vert270" wrap="none" rtlCol="0">
            <a:spAutoFit/>
          </a:bodyPr>
          <a:lstStyle/>
          <a:p>
            <a:r>
              <a:rPr lang="en-GB" sz="1500" dirty="0"/>
              <a:t>Government</a:t>
            </a:r>
          </a:p>
        </p:txBody>
      </p:sp>
      <p:sp>
        <p:nvSpPr>
          <p:cNvPr id="7" name="Textfeld 6"/>
          <p:cNvSpPr txBox="1"/>
          <p:nvPr/>
        </p:nvSpPr>
        <p:spPr>
          <a:xfrm>
            <a:off x="491098" y="3101140"/>
            <a:ext cx="415498" cy="462627"/>
          </a:xfrm>
          <a:prstGeom prst="rect">
            <a:avLst/>
          </a:prstGeom>
          <a:noFill/>
        </p:spPr>
        <p:txBody>
          <a:bodyPr vert="vert270" wrap="none" rtlCol="0">
            <a:spAutoFit/>
          </a:bodyPr>
          <a:lstStyle/>
          <a:p>
            <a:r>
              <a:rPr lang="en-GB" sz="1500" dirty="0"/>
              <a:t>NPO</a:t>
            </a:r>
          </a:p>
        </p:txBody>
      </p:sp>
      <p:sp>
        <p:nvSpPr>
          <p:cNvPr id="8" name="Textfeld 7"/>
          <p:cNvSpPr txBox="1"/>
          <p:nvPr/>
        </p:nvSpPr>
        <p:spPr>
          <a:xfrm>
            <a:off x="494205" y="4337909"/>
            <a:ext cx="415498" cy="668966"/>
          </a:xfrm>
          <a:prstGeom prst="rect">
            <a:avLst/>
          </a:prstGeom>
          <a:noFill/>
        </p:spPr>
        <p:txBody>
          <a:bodyPr vert="vert270" wrap="none" rtlCol="0">
            <a:spAutoFit/>
          </a:bodyPr>
          <a:lstStyle/>
          <a:p>
            <a:r>
              <a:rPr lang="en-GB" sz="1500" dirty="0"/>
              <a:t>Private</a:t>
            </a:r>
          </a:p>
        </p:txBody>
      </p:sp>
      <p:sp>
        <p:nvSpPr>
          <p:cNvPr id="9" name="Textfeld 8"/>
          <p:cNvSpPr txBox="1"/>
          <p:nvPr/>
        </p:nvSpPr>
        <p:spPr>
          <a:xfrm>
            <a:off x="1155561" y="5190602"/>
            <a:ext cx="1020922" cy="323165"/>
          </a:xfrm>
          <a:prstGeom prst="rect">
            <a:avLst/>
          </a:prstGeom>
          <a:noFill/>
        </p:spPr>
        <p:txBody>
          <a:bodyPr wrap="none" rtlCol="0">
            <a:spAutoFit/>
          </a:bodyPr>
          <a:lstStyle/>
          <a:p>
            <a:r>
              <a:rPr lang="en-GB" sz="1500" dirty="0"/>
              <a:t>Beveridge</a:t>
            </a:r>
          </a:p>
        </p:txBody>
      </p:sp>
      <p:sp>
        <p:nvSpPr>
          <p:cNvPr id="10" name="Textfeld 9"/>
          <p:cNvSpPr txBox="1"/>
          <p:nvPr/>
        </p:nvSpPr>
        <p:spPr>
          <a:xfrm>
            <a:off x="3057016" y="5190602"/>
            <a:ext cx="1569019" cy="323165"/>
          </a:xfrm>
          <a:prstGeom prst="rect">
            <a:avLst/>
          </a:prstGeom>
          <a:noFill/>
        </p:spPr>
        <p:txBody>
          <a:bodyPr wrap="none" rtlCol="0">
            <a:spAutoFit/>
          </a:bodyPr>
          <a:lstStyle/>
          <a:p>
            <a:r>
              <a:rPr lang="en-GB" sz="1500" dirty="0"/>
              <a:t>Social Insurance</a:t>
            </a:r>
          </a:p>
        </p:txBody>
      </p:sp>
      <p:sp>
        <p:nvSpPr>
          <p:cNvPr id="11" name="Textfeld 10"/>
          <p:cNvSpPr txBox="1"/>
          <p:nvPr/>
        </p:nvSpPr>
        <p:spPr>
          <a:xfrm>
            <a:off x="5530171" y="5190602"/>
            <a:ext cx="761299" cy="323165"/>
          </a:xfrm>
          <a:prstGeom prst="rect">
            <a:avLst/>
          </a:prstGeom>
          <a:noFill/>
        </p:spPr>
        <p:txBody>
          <a:bodyPr wrap="none" rtlCol="0">
            <a:spAutoFit/>
          </a:bodyPr>
          <a:lstStyle/>
          <a:p>
            <a:r>
              <a:rPr lang="en-GB" sz="1500" dirty="0"/>
              <a:t>Private</a:t>
            </a:r>
          </a:p>
        </p:txBody>
      </p:sp>
      <p:sp>
        <p:nvSpPr>
          <p:cNvPr id="12" name="Textfeld 11"/>
          <p:cNvSpPr txBox="1"/>
          <p:nvPr/>
        </p:nvSpPr>
        <p:spPr>
          <a:xfrm>
            <a:off x="4071402" y="5601424"/>
            <a:ext cx="1816523" cy="323165"/>
          </a:xfrm>
          <a:prstGeom prst="rect">
            <a:avLst/>
          </a:prstGeom>
          <a:noFill/>
        </p:spPr>
        <p:txBody>
          <a:bodyPr wrap="none" rtlCol="0">
            <a:spAutoFit/>
          </a:bodyPr>
          <a:lstStyle/>
          <a:p>
            <a:r>
              <a:rPr lang="en-GB" sz="1500" b="1" dirty="0"/>
              <a:t>Social Protection</a:t>
            </a:r>
          </a:p>
        </p:txBody>
      </p:sp>
      <p:sp>
        <p:nvSpPr>
          <p:cNvPr id="13" name="Textfeld 12"/>
          <p:cNvSpPr txBox="1"/>
          <p:nvPr/>
        </p:nvSpPr>
        <p:spPr>
          <a:xfrm>
            <a:off x="7233830" y="5190602"/>
            <a:ext cx="1341907" cy="323165"/>
          </a:xfrm>
          <a:prstGeom prst="rect">
            <a:avLst/>
          </a:prstGeom>
          <a:noFill/>
        </p:spPr>
        <p:txBody>
          <a:bodyPr wrap="none" rtlCol="0">
            <a:spAutoFit/>
          </a:bodyPr>
          <a:lstStyle/>
          <a:p>
            <a:r>
              <a:rPr lang="en-GB" sz="1500" dirty="0"/>
              <a:t>Out-of-Pocket</a:t>
            </a:r>
          </a:p>
        </p:txBody>
      </p:sp>
      <p:sp>
        <p:nvSpPr>
          <p:cNvPr id="15" name="Textfeld 14"/>
          <p:cNvSpPr txBox="1"/>
          <p:nvPr/>
        </p:nvSpPr>
        <p:spPr>
          <a:xfrm>
            <a:off x="-30687" y="2183861"/>
            <a:ext cx="415498" cy="2099294"/>
          </a:xfrm>
          <a:prstGeom prst="rect">
            <a:avLst/>
          </a:prstGeom>
          <a:noFill/>
        </p:spPr>
        <p:txBody>
          <a:bodyPr vert="vert270" wrap="none" rtlCol="0">
            <a:spAutoFit/>
          </a:bodyPr>
          <a:lstStyle/>
          <a:p>
            <a:r>
              <a:rPr lang="en-GB" sz="1500" b="1" dirty="0"/>
              <a:t>Health Care Provider</a:t>
            </a:r>
          </a:p>
        </p:txBody>
      </p:sp>
    </p:spTree>
    <p:extLst>
      <p:ext uri="{BB962C8B-B14F-4D97-AF65-F5344CB8AC3E}">
        <p14:creationId xmlns:p14="http://schemas.microsoft.com/office/powerpoint/2010/main" val="289665017"/>
      </p:ext>
    </p:extLst>
  </p:cSld>
  <p:clrMapOvr>
    <a:masterClrMapping/>
  </p:clrMapOvr>
  <mc:AlternateContent xmlns:mc="http://schemas.openxmlformats.org/markup-compatibility/2006" xmlns:p14="http://schemas.microsoft.com/office/powerpoint/2010/main">
    <mc:Choice Requires="p14">
      <p:transition spd="slow" p14:dur="2000" advTm="86016"/>
    </mc:Choice>
    <mc:Fallback xmlns="">
      <p:transition spd="slow" advTm="8601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p:cNvCxnSpPr/>
          <p:nvPr/>
        </p:nvCxnSpPr>
        <p:spPr>
          <a:xfrm flipV="1">
            <a:off x="1014274" y="5054949"/>
            <a:ext cx="7524313" cy="1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flipV="1">
            <a:off x="1012883" y="1038121"/>
            <a:ext cx="0" cy="401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491099" y="1228133"/>
            <a:ext cx="415498" cy="1130053"/>
          </a:xfrm>
          <a:prstGeom prst="rect">
            <a:avLst/>
          </a:prstGeom>
          <a:noFill/>
        </p:spPr>
        <p:txBody>
          <a:bodyPr vert="vert270" wrap="none" rtlCol="0">
            <a:spAutoFit/>
          </a:bodyPr>
          <a:lstStyle/>
          <a:p>
            <a:r>
              <a:rPr lang="en-GB" sz="1500" dirty="0"/>
              <a:t>Government</a:t>
            </a:r>
          </a:p>
        </p:txBody>
      </p:sp>
      <p:sp>
        <p:nvSpPr>
          <p:cNvPr id="7" name="Textfeld 6"/>
          <p:cNvSpPr txBox="1"/>
          <p:nvPr/>
        </p:nvSpPr>
        <p:spPr>
          <a:xfrm>
            <a:off x="491098" y="3101140"/>
            <a:ext cx="415498" cy="462627"/>
          </a:xfrm>
          <a:prstGeom prst="rect">
            <a:avLst/>
          </a:prstGeom>
          <a:noFill/>
        </p:spPr>
        <p:txBody>
          <a:bodyPr vert="vert270" wrap="none" rtlCol="0">
            <a:spAutoFit/>
          </a:bodyPr>
          <a:lstStyle/>
          <a:p>
            <a:r>
              <a:rPr lang="en-GB" sz="1500" dirty="0"/>
              <a:t>NPO</a:t>
            </a:r>
          </a:p>
        </p:txBody>
      </p:sp>
      <p:sp>
        <p:nvSpPr>
          <p:cNvPr id="8" name="Textfeld 7"/>
          <p:cNvSpPr txBox="1"/>
          <p:nvPr/>
        </p:nvSpPr>
        <p:spPr>
          <a:xfrm>
            <a:off x="494205" y="4337909"/>
            <a:ext cx="415498" cy="668966"/>
          </a:xfrm>
          <a:prstGeom prst="rect">
            <a:avLst/>
          </a:prstGeom>
          <a:noFill/>
        </p:spPr>
        <p:txBody>
          <a:bodyPr vert="vert270" wrap="none" rtlCol="0">
            <a:spAutoFit/>
          </a:bodyPr>
          <a:lstStyle/>
          <a:p>
            <a:r>
              <a:rPr lang="en-GB" sz="1500" dirty="0"/>
              <a:t>Private</a:t>
            </a:r>
          </a:p>
        </p:txBody>
      </p:sp>
      <p:sp>
        <p:nvSpPr>
          <p:cNvPr id="9" name="Textfeld 8"/>
          <p:cNvSpPr txBox="1"/>
          <p:nvPr/>
        </p:nvSpPr>
        <p:spPr>
          <a:xfrm>
            <a:off x="1155561" y="5190602"/>
            <a:ext cx="1020922" cy="323165"/>
          </a:xfrm>
          <a:prstGeom prst="rect">
            <a:avLst/>
          </a:prstGeom>
          <a:noFill/>
        </p:spPr>
        <p:txBody>
          <a:bodyPr wrap="none" rtlCol="0">
            <a:spAutoFit/>
          </a:bodyPr>
          <a:lstStyle/>
          <a:p>
            <a:r>
              <a:rPr lang="en-GB" sz="1500" dirty="0"/>
              <a:t>Beveridge</a:t>
            </a:r>
          </a:p>
        </p:txBody>
      </p:sp>
      <p:sp>
        <p:nvSpPr>
          <p:cNvPr id="10" name="Textfeld 9"/>
          <p:cNvSpPr txBox="1"/>
          <p:nvPr/>
        </p:nvSpPr>
        <p:spPr>
          <a:xfrm>
            <a:off x="3057016" y="5190602"/>
            <a:ext cx="1569019" cy="323165"/>
          </a:xfrm>
          <a:prstGeom prst="rect">
            <a:avLst/>
          </a:prstGeom>
          <a:noFill/>
        </p:spPr>
        <p:txBody>
          <a:bodyPr wrap="none" rtlCol="0">
            <a:spAutoFit/>
          </a:bodyPr>
          <a:lstStyle/>
          <a:p>
            <a:r>
              <a:rPr lang="en-GB" sz="1500" dirty="0"/>
              <a:t>Social Insurance</a:t>
            </a:r>
          </a:p>
        </p:txBody>
      </p:sp>
      <p:sp>
        <p:nvSpPr>
          <p:cNvPr id="11" name="Textfeld 10"/>
          <p:cNvSpPr txBox="1"/>
          <p:nvPr/>
        </p:nvSpPr>
        <p:spPr>
          <a:xfrm>
            <a:off x="5530171" y="5190602"/>
            <a:ext cx="761299" cy="323165"/>
          </a:xfrm>
          <a:prstGeom prst="rect">
            <a:avLst/>
          </a:prstGeom>
          <a:noFill/>
        </p:spPr>
        <p:txBody>
          <a:bodyPr wrap="none" rtlCol="0">
            <a:spAutoFit/>
          </a:bodyPr>
          <a:lstStyle/>
          <a:p>
            <a:r>
              <a:rPr lang="en-GB" sz="1500" dirty="0"/>
              <a:t>Private</a:t>
            </a:r>
          </a:p>
        </p:txBody>
      </p:sp>
      <p:sp>
        <p:nvSpPr>
          <p:cNvPr id="12" name="Textfeld 11"/>
          <p:cNvSpPr txBox="1"/>
          <p:nvPr/>
        </p:nvSpPr>
        <p:spPr>
          <a:xfrm>
            <a:off x="4071402" y="5601424"/>
            <a:ext cx="1816523" cy="323165"/>
          </a:xfrm>
          <a:prstGeom prst="rect">
            <a:avLst/>
          </a:prstGeom>
          <a:noFill/>
        </p:spPr>
        <p:txBody>
          <a:bodyPr wrap="none" rtlCol="0">
            <a:spAutoFit/>
          </a:bodyPr>
          <a:lstStyle/>
          <a:p>
            <a:r>
              <a:rPr lang="en-GB" sz="1500" b="1" dirty="0"/>
              <a:t>Social Protection</a:t>
            </a:r>
          </a:p>
        </p:txBody>
      </p:sp>
      <p:sp>
        <p:nvSpPr>
          <p:cNvPr id="13" name="Textfeld 12"/>
          <p:cNvSpPr txBox="1"/>
          <p:nvPr/>
        </p:nvSpPr>
        <p:spPr>
          <a:xfrm>
            <a:off x="7233830" y="5190602"/>
            <a:ext cx="1341907" cy="323165"/>
          </a:xfrm>
          <a:prstGeom prst="rect">
            <a:avLst/>
          </a:prstGeom>
          <a:noFill/>
        </p:spPr>
        <p:txBody>
          <a:bodyPr wrap="none" rtlCol="0">
            <a:spAutoFit/>
          </a:bodyPr>
          <a:lstStyle/>
          <a:p>
            <a:r>
              <a:rPr lang="en-GB" sz="1500" dirty="0"/>
              <a:t>Out-of-Pocket</a:t>
            </a:r>
          </a:p>
        </p:txBody>
      </p:sp>
      <p:sp>
        <p:nvSpPr>
          <p:cNvPr id="15" name="Textfeld 14"/>
          <p:cNvSpPr txBox="1"/>
          <p:nvPr/>
        </p:nvSpPr>
        <p:spPr>
          <a:xfrm>
            <a:off x="-30687" y="2183861"/>
            <a:ext cx="415498" cy="2099294"/>
          </a:xfrm>
          <a:prstGeom prst="rect">
            <a:avLst/>
          </a:prstGeom>
          <a:noFill/>
        </p:spPr>
        <p:txBody>
          <a:bodyPr vert="vert270" wrap="none" rtlCol="0">
            <a:spAutoFit/>
          </a:bodyPr>
          <a:lstStyle/>
          <a:p>
            <a:r>
              <a:rPr lang="en-GB" sz="1500" b="1" dirty="0"/>
              <a:t>Health Care Provider</a:t>
            </a:r>
          </a:p>
        </p:txBody>
      </p:sp>
      <p:sp>
        <p:nvSpPr>
          <p:cNvPr id="2" name="Ellipse 1"/>
          <p:cNvSpPr/>
          <p:nvPr/>
        </p:nvSpPr>
        <p:spPr>
          <a:xfrm>
            <a:off x="3617407" y="3156953"/>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4" name="Ellipse 13"/>
          <p:cNvSpPr/>
          <p:nvPr/>
        </p:nvSpPr>
        <p:spPr>
          <a:xfrm>
            <a:off x="3617407" y="1617658"/>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6" name="Ellipse 15"/>
          <p:cNvSpPr/>
          <p:nvPr/>
        </p:nvSpPr>
        <p:spPr>
          <a:xfrm>
            <a:off x="3617407" y="4520749"/>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a:p>
            <a:pPr algn="ctr"/>
            <a:endParaRPr lang="en-GB" sz="1500" dirty="0"/>
          </a:p>
        </p:txBody>
      </p:sp>
      <p:sp>
        <p:nvSpPr>
          <p:cNvPr id="17" name="Ellipse 16"/>
          <p:cNvSpPr/>
          <p:nvPr/>
        </p:nvSpPr>
        <p:spPr>
          <a:xfrm>
            <a:off x="5813477" y="4563514"/>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8" name="Ellipse 17"/>
          <p:cNvSpPr/>
          <p:nvPr/>
        </p:nvSpPr>
        <p:spPr>
          <a:xfrm>
            <a:off x="5807701" y="3223576"/>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9" name="Ellipse 18"/>
          <p:cNvSpPr/>
          <p:nvPr/>
        </p:nvSpPr>
        <p:spPr>
          <a:xfrm rot="21180000">
            <a:off x="5815238" y="1684280"/>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5</a:t>
            </a:r>
          </a:p>
        </p:txBody>
      </p:sp>
      <p:sp>
        <p:nvSpPr>
          <p:cNvPr id="4" name="Rechteck 3"/>
          <p:cNvSpPr/>
          <p:nvPr/>
        </p:nvSpPr>
        <p:spPr>
          <a:xfrm>
            <a:off x="4092427" y="4354247"/>
            <a:ext cx="684003" cy="6840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0" name="Rechteck 19"/>
          <p:cNvSpPr/>
          <p:nvPr/>
        </p:nvSpPr>
        <p:spPr>
          <a:xfrm>
            <a:off x="6199957" y="4530275"/>
            <a:ext cx="216000" cy="21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1" name="Rechteck 20"/>
          <p:cNvSpPr/>
          <p:nvPr/>
        </p:nvSpPr>
        <p:spPr>
          <a:xfrm>
            <a:off x="3617407" y="970294"/>
            <a:ext cx="224117" cy="256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2" name="Textfeld 21"/>
          <p:cNvSpPr txBox="1"/>
          <p:nvPr/>
        </p:nvSpPr>
        <p:spPr>
          <a:xfrm>
            <a:off x="3814146" y="970294"/>
            <a:ext cx="556563" cy="323165"/>
          </a:xfrm>
          <a:prstGeom prst="rect">
            <a:avLst/>
          </a:prstGeom>
          <a:noFill/>
        </p:spPr>
        <p:txBody>
          <a:bodyPr wrap="none" rtlCol="0">
            <a:spAutoFit/>
          </a:bodyPr>
          <a:lstStyle/>
          <a:p>
            <a:r>
              <a:rPr lang="en-GB" sz="1500" dirty="0"/>
              <a:t>OPD</a:t>
            </a:r>
          </a:p>
        </p:txBody>
      </p:sp>
      <p:sp>
        <p:nvSpPr>
          <p:cNvPr id="23" name="Ellipse 22"/>
          <p:cNvSpPr/>
          <p:nvPr/>
        </p:nvSpPr>
        <p:spPr>
          <a:xfrm>
            <a:off x="4787072" y="943924"/>
            <a:ext cx="224117" cy="256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4" name="Textfeld 23"/>
          <p:cNvSpPr txBox="1"/>
          <p:nvPr/>
        </p:nvSpPr>
        <p:spPr>
          <a:xfrm>
            <a:off x="4980404" y="943924"/>
            <a:ext cx="492444" cy="323165"/>
          </a:xfrm>
          <a:prstGeom prst="rect">
            <a:avLst/>
          </a:prstGeom>
          <a:noFill/>
        </p:spPr>
        <p:txBody>
          <a:bodyPr wrap="none" rtlCol="0">
            <a:spAutoFit/>
          </a:bodyPr>
          <a:lstStyle/>
          <a:p>
            <a:r>
              <a:rPr lang="en-GB" sz="1500" dirty="0"/>
              <a:t>IPD</a:t>
            </a:r>
          </a:p>
        </p:txBody>
      </p:sp>
      <p:sp>
        <p:nvSpPr>
          <p:cNvPr id="25" name="Abgerundetes Rechteck 24"/>
          <p:cNvSpPr/>
          <p:nvPr/>
        </p:nvSpPr>
        <p:spPr>
          <a:xfrm>
            <a:off x="7483510" y="943924"/>
            <a:ext cx="406958" cy="2562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6" name="Textfeld 25"/>
          <p:cNvSpPr txBox="1"/>
          <p:nvPr/>
        </p:nvSpPr>
        <p:spPr>
          <a:xfrm>
            <a:off x="7807697" y="933541"/>
            <a:ext cx="947632" cy="323165"/>
          </a:xfrm>
          <a:prstGeom prst="rect">
            <a:avLst/>
          </a:prstGeom>
          <a:noFill/>
        </p:spPr>
        <p:txBody>
          <a:bodyPr wrap="none" rtlCol="0">
            <a:spAutoFit/>
          </a:bodyPr>
          <a:lstStyle/>
          <a:p>
            <a:r>
              <a:rPr lang="en-GB" sz="1500" dirty="0"/>
              <a:t>Germany</a:t>
            </a:r>
          </a:p>
        </p:txBody>
      </p:sp>
    </p:spTree>
    <p:extLst>
      <p:ext uri="{BB962C8B-B14F-4D97-AF65-F5344CB8AC3E}">
        <p14:creationId xmlns:p14="http://schemas.microsoft.com/office/powerpoint/2010/main" val="2144925115"/>
      </p:ext>
    </p:extLst>
  </p:cSld>
  <p:clrMapOvr>
    <a:masterClrMapping/>
  </p:clrMapOvr>
  <mc:AlternateContent xmlns:mc="http://schemas.openxmlformats.org/markup-compatibility/2006" xmlns:p14="http://schemas.microsoft.com/office/powerpoint/2010/main">
    <mc:Choice Requires="p14">
      <p:transition spd="slow" p14:dur="2000" advTm="60806"/>
    </mc:Choice>
    <mc:Fallback xmlns="">
      <p:transition spd="slow" advTm="6080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p:cNvCxnSpPr/>
          <p:nvPr/>
        </p:nvCxnSpPr>
        <p:spPr>
          <a:xfrm flipV="1">
            <a:off x="1014274" y="5054949"/>
            <a:ext cx="7524313" cy="1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flipV="1">
            <a:off x="1012883" y="1038121"/>
            <a:ext cx="0" cy="401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491099" y="1228133"/>
            <a:ext cx="415498" cy="1130053"/>
          </a:xfrm>
          <a:prstGeom prst="rect">
            <a:avLst/>
          </a:prstGeom>
          <a:noFill/>
        </p:spPr>
        <p:txBody>
          <a:bodyPr vert="vert270" wrap="none" rtlCol="0">
            <a:spAutoFit/>
          </a:bodyPr>
          <a:lstStyle/>
          <a:p>
            <a:r>
              <a:rPr lang="en-GB" sz="1500" dirty="0"/>
              <a:t>Government</a:t>
            </a:r>
          </a:p>
        </p:txBody>
      </p:sp>
      <p:sp>
        <p:nvSpPr>
          <p:cNvPr id="7" name="Textfeld 6"/>
          <p:cNvSpPr txBox="1"/>
          <p:nvPr/>
        </p:nvSpPr>
        <p:spPr>
          <a:xfrm>
            <a:off x="491098" y="3101140"/>
            <a:ext cx="415498" cy="462627"/>
          </a:xfrm>
          <a:prstGeom prst="rect">
            <a:avLst/>
          </a:prstGeom>
          <a:noFill/>
        </p:spPr>
        <p:txBody>
          <a:bodyPr vert="vert270" wrap="none" rtlCol="0">
            <a:spAutoFit/>
          </a:bodyPr>
          <a:lstStyle/>
          <a:p>
            <a:r>
              <a:rPr lang="en-GB" sz="1500" dirty="0"/>
              <a:t>NPO</a:t>
            </a:r>
          </a:p>
        </p:txBody>
      </p:sp>
      <p:sp>
        <p:nvSpPr>
          <p:cNvPr id="8" name="Textfeld 7"/>
          <p:cNvSpPr txBox="1"/>
          <p:nvPr/>
        </p:nvSpPr>
        <p:spPr>
          <a:xfrm>
            <a:off x="494205" y="4337909"/>
            <a:ext cx="415498" cy="668966"/>
          </a:xfrm>
          <a:prstGeom prst="rect">
            <a:avLst/>
          </a:prstGeom>
          <a:noFill/>
        </p:spPr>
        <p:txBody>
          <a:bodyPr vert="vert270" wrap="none" rtlCol="0">
            <a:spAutoFit/>
          </a:bodyPr>
          <a:lstStyle/>
          <a:p>
            <a:r>
              <a:rPr lang="en-GB" sz="1500" dirty="0"/>
              <a:t>Private</a:t>
            </a:r>
          </a:p>
        </p:txBody>
      </p:sp>
      <p:sp>
        <p:nvSpPr>
          <p:cNvPr id="9" name="Textfeld 8"/>
          <p:cNvSpPr txBox="1"/>
          <p:nvPr/>
        </p:nvSpPr>
        <p:spPr>
          <a:xfrm>
            <a:off x="1155561" y="5190602"/>
            <a:ext cx="1020922" cy="323165"/>
          </a:xfrm>
          <a:prstGeom prst="rect">
            <a:avLst/>
          </a:prstGeom>
          <a:noFill/>
        </p:spPr>
        <p:txBody>
          <a:bodyPr wrap="none" rtlCol="0">
            <a:spAutoFit/>
          </a:bodyPr>
          <a:lstStyle/>
          <a:p>
            <a:r>
              <a:rPr lang="en-GB" sz="1500" dirty="0"/>
              <a:t>Beveridge</a:t>
            </a:r>
          </a:p>
        </p:txBody>
      </p:sp>
      <p:sp>
        <p:nvSpPr>
          <p:cNvPr id="10" name="Textfeld 9"/>
          <p:cNvSpPr txBox="1"/>
          <p:nvPr/>
        </p:nvSpPr>
        <p:spPr>
          <a:xfrm>
            <a:off x="3057016" y="5190602"/>
            <a:ext cx="1569019" cy="323165"/>
          </a:xfrm>
          <a:prstGeom prst="rect">
            <a:avLst/>
          </a:prstGeom>
          <a:noFill/>
        </p:spPr>
        <p:txBody>
          <a:bodyPr wrap="none" rtlCol="0">
            <a:spAutoFit/>
          </a:bodyPr>
          <a:lstStyle/>
          <a:p>
            <a:r>
              <a:rPr lang="en-GB" sz="1500" dirty="0"/>
              <a:t>Social Insurance</a:t>
            </a:r>
          </a:p>
        </p:txBody>
      </p:sp>
      <p:sp>
        <p:nvSpPr>
          <p:cNvPr id="11" name="Textfeld 10"/>
          <p:cNvSpPr txBox="1"/>
          <p:nvPr/>
        </p:nvSpPr>
        <p:spPr>
          <a:xfrm>
            <a:off x="5530171" y="5190602"/>
            <a:ext cx="761299" cy="323165"/>
          </a:xfrm>
          <a:prstGeom prst="rect">
            <a:avLst/>
          </a:prstGeom>
          <a:noFill/>
        </p:spPr>
        <p:txBody>
          <a:bodyPr wrap="none" rtlCol="0">
            <a:spAutoFit/>
          </a:bodyPr>
          <a:lstStyle/>
          <a:p>
            <a:r>
              <a:rPr lang="en-GB" sz="1500" dirty="0"/>
              <a:t>Private</a:t>
            </a:r>
          </a:p>
        </p:txBody>
      </p:sp>
      <p:sp>
        <p:nvSpPr>
          <p:cNvPr id="12" name="Textfeld 11"/>
          <p:cNvSpPr txBox="1"/>
          <p:nvPr/>
        </p:nvSpPr>
        <p:spPr>
          <a:xfrm>
            <a:off x="4071402" y="5601424"/>
            <a:ext cx="1816523" cy="323165"/>
          </a:xfrm>
          <a:prstGeom prst="rect">
            <a:avLst/>
          </a:prstGeom>
          <a:noFill/>
        </p:spPr>
        <p:txBody>
          <a:bodyPr wrap="none" rtlCol="0">
            <a:spAutoFit/>
          </a:bodyPr>
          <a:lstStyle/>
          <a:p>
            <a:r>
              <a:rPr lang="en-GB" sz="1500" b="1" dirty="0"/>
              <a:t>Social Protection</a:t>
            </a:r>
          </a:p>
        </p:txBody>
      </p:sp>
      <p:sp>
        <p:nvSpPr>
          <p:cNvPr id="13" name="Textfeld 12"/>
          <p:cNvSpPr txBox="1"/>
          <p:nvPr/>
        </p:nvSpPr>
        <p:spPr>
          <a:xfrm>
            <a:off x="7233830" y="5190602"/>
            <a:ext cx="1341907" cy="323165"/>
          </a:xfrm>
          <a:prstGeom prst="rect">
            <a:avLst/>
          </a:prstGeom>
          <a:noFill/>
        </p:spPr>
        <p:txBody>
          <a:bodyPr wrap="none" rtlCol="0">
            <a:spAutoFit/>
          </a:bodyPr>
          <a:lstStyle/>
          <a:p>
            <a:r>
              <a:rPr lang="en-GB" sz="1500" dirty="0"/>
              <a:t>Out-of-Pocket</a:t>
            </a:r>
          </a:p>
        </p:txBody>
      </p:sp>
      <p:sp>
        <p:nvSpPr>
          <p:cNvPr id="15" name="Textfeld 14"/>
          <p:cNvSpPr txBox="1"/>
          <p:nvPr/>
        </p:nvSpPr>
        <p:spPr>
          <a:xfrm>
            <a:off x="-30687" y="2183861"/>
            <a:ext cx="415498" cy="2099294"/>
          </a:xfrm>
          <a:prstGeom prst="rect">
            <a:avLst/>
          </a:prstGeom>
          <a:noFill/>
        </p:spPr>
        <p:txBody>
          <a:bodyPr vert="vert270" wrap="none" rtlCol="0">
            <a:spAutoFit/>
          </a:bodyPr>
          <a:lstStyle/>
          <a:p>
            <a:r>
              <a:rPr lang="en-GB" sz="1500" b="1" dirty="0"/>
              <a:t>Health Care Provider</a:t>
            </a:r>
          </a:p>
        </p:txBody>
      </p:sp>
      <p:sp>
        <p:nvSpPr>
          <p:cNvPr id="2" name="Ellipse 1"/>
          <p:cNvSpPr/>
          <p:nvPr/>
        </p:nvSpPr>
        <p:spPr>
          <a:xfrm>
            <a:off x="3617407" y="3156953"/>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4" name="Ellipse 13"/>
          <p:cNvSpPr/>
          <p:nvPr/>
        </p:nvSpPr>
        <p:spPr>
          <a:xfrm>
            <a:off x="3617407" y="1617658"/>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6" name="Ellipse 15"/>
          <p:cNvSpPr/>
          <p:nvPr/>
        </p:nvSpPr>
        <p:spPr>
          <a:xfrm>
            <a:off x="3617407" y="4520749"/>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a:p>
            <a:pPr algn="ctr"/>
            <a:endParaRPr lang="en-GB" sz="1500" dirty="0"/>
          </a:p>
        </p:txBody>
      </p:sp>
      <p:sp>
        <p:nvSpPr>
          <p:cNvPr id="17" name="Ellipse 16"/>
          <p:cNvSpPr/>
          <p:nvPr/>
        </p:nvSpPr>
        <p:spPr>
          <a:xfrm>
            <a:off x="5813477" y="4563514"/>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8" name="Ellipse 17"/>
          <p:cNvSpPr/>
          <p:nvPr/>
        </p:nvSpPr>
        <p:spPr>
          <a:xfrm>
            <a:off x="5807701" y="3223576"/>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9" name="Ellipse 18"/>
          <p:cNvSpPr/>
          <p:nvPr/>
        </p:nvSpPr>
        <p:spPr>
          <a:xfrm rot="21180000">
            <a:off x="5815238" y="1684280"/>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 name="Rechteck 3"/>
          <p:cNvSpPr/>
          <p:nvPr/>
        </p:nvSpPr>
        <p:spPr>
          <a:xfrm>
            <a:off x="4092427" y="4354247"/>
            <a:ext cx="684003" cy="6840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0" name="Rechteck 19"/>
          <p:cNvSpPr/>
          <p:nvPr/>
        </p:nvSpPr>
        <p:spPr>
          <a:xfrm>
            <a:off x="6199957" y="4530275"/>
            <a:ext cx="216000" cy="21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1" name="Rechteck 20"/>
          <p:cNvSpPr/>
          <p:nvPr/>
        </p:nvSpPr>
        <p:spPr>
          <a:xfrm>
            <a:off x="3617407" y="970294"/>
            <a:ext cx="224117" cy="256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2" name="Textfeld 21"/>
          <p:cNvSpPr txBox="1"/>
          <p:nvPr/>
        </p:nvSpPr>
        <p:spPr>
          <a:xfrm>
            <a:off x="3814146" y="970294"/>
            <a:ext cx="556563" cy="323165"/>
          </a:xfrm>
          <a:prstGeom prst="rect">
            <a:avLst/>
          </a:prstGeom>
          <a:noFill/>
        </p:spPr>
        <p:txBody>
          <a:bodyPr wrap="none" rtlCol="0">
            <a:spAutoFit/>
          </a:bodyPr>
          <a:lstStyle/>
          <a:p>
            <a:r>
              <a:rPr lang="en-GB" sz="1500" dirty="0"/>
              <a:t>OPD</a:t>
            </a:r>
          </a:p>
        </p:txBody>
      </p:sp>
      <p:sp>
        <p:nvSpPr>
          <p:cNvPr id="23" name="Ellipse 22"/>
          <p:cNvSpPr/>
          <p:nvPr/>
        </p:nvSpPr>
        <p:spPr>
          <a:xfrm>
            <a:off x="4787072" y="943924"/>
            <a:ext cx="224117" cy="256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4" name="Textfeld 23"/>
          <p:cNvSpPr txBox="1"/>
          <p:nvPr/>
        </p:nvSpPr>
        <p:spPr>
          <a:xfrm>
            <a:off x="4980404" y="943924"/>
            <a:ext cx="492444" cy="323165"/>
          </a:xfrm>
          <a:prstGeom prst="rect">
            <a:avLst/>
          </a:prstGeom>
          <a:noFill/>
        </p:spPr>
        <p:txBody>
          <a:bodyPr wrap="none" rtlCol="0">
            <a:spAutoFit/>
          </a:bodyPr>
          <a:lstStyle/>
          <a:p>
            <a:r>
              <a:rPr lang="en-GB" sz="1500" dirty="0"/>
              <a:t>IPD</a:t>
            </a:r>
          </a:p>
        </p:txBody>
      </p:sp>
      <p:sp>
        <p:nvSpPr>
          <p:cNvPr id="29" name="Ellipse 28"/>
          <p:cNvSpPr/>
          <p:nvPr/>
        </p:nvSpPr>
        <p:spPr>
          <a:xfrm>
            <a:off x="1136342" y="1509658"/>
            <a:ext cx="567000" cy="567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0" name="Ellipse 29"/>
          <p:cNvSpPr/>
          <p:nvPr/>
        </p:nvSpPr>
        <p:spPr>
          <a:xfrm>
            <a:off x="1295585" y="3183076"/>
            <a:ext cx="216000" cy="216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1" name="Ellipse 30"/>
          <p:cNvSpPr/>
          <p:nvPr/>
        </p:nvSpPr>
        <p:spPr>
          <a:xfrm>
            <a:off x="1276232" y="4577154"/>
            <a:ext cx="216000" cy="216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2" name="Rechteck 31"/>
          <p:cNvSpPr/>
          <p:nvPr/>
        </p:nvSpPr>
        <p:spPr>
          <a:xfrm>
            <a:off x="1598156" y="4330390"/>
            <a:ext cx="513000" cy="513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3" name="Ellipse 32"/>
          <p:cNvSpPr/>
          <p:nvPr/>
        </p:nvSpPr>
        <p:spPr>
          <a:xfrm>
            <a:off x="5813477" y="4855489"/>
            <a:ext cx="135000" cy="135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4" name="Ellipse 33"/>
          <p:cNvSpPr/>
          <p:nvPr/>
        </p:nvSpPr>
        <p:spPr>
          <a:xfrm>
            <a:off x="5807701" y="3515551"/>
            <a:ext cx="135000" cy="135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5" name="Ellipse 34"/>
          <p:cNvSpPr/>
          <p:nvPr/>
        </p:nvSpPr>
        <p:spPr>
          <a:xfrm rot="21180000">
            <a:off x="5815238" y="1976255"/>
            <a:ext cx="135000" cy="135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6" name="Rechteck 35"/>
          <p:cNvSpPr/>
          <p:nvPr/>
        </p:nvSpPr>
        <p:spPr>
          <a:xfrm>
            <a:off x="6199957" y="4822250"/>
            <a:ext cx="21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7" name="Rechteck 36"/>
          <p:cNvSpPr/>
          <p:nvPr/>
        </p:nvSpPr>
        <p:spPr>
          <a:xfrm>
            <a:off x="1890215" y="1752532"/>
            <a:ext cx="21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8" name="Abgerundetes Rechteck 24">
            <a:extLst>
              <a:ext uri="{FF2B5EF4-FFF2-40B4-BE49-F238E27FC236}">
                <a16:creationId xmlns="" xmlns:a16="http://schemas.microsoft.com/office/drawing/2014/main" id="{109B1E0F-BD82-4EB2-AF36-2C5FE24379DB}"/>
              </a:ext>
            </a:extLst>
          </p:cNvPr>
          <p:cNvSpPr/>
          <p:nvPr/>
        </p:nvSpPr>
        <p:spPr>
          <a:xfrm>
            <a:off x="7483510" y="943924"/>
            <a:ext cx="406958" cy="2562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9" name="Textfeld 38">
            <a:extLst>
              <a:ext uri="{FF2B5EF4-FFF2-40B4-BE49-F238E27FC236}">
                <a16:creationId xmlns="" xmlns:a16="http://schemas.microsoft.com/office/drawing/2014/main" id="{1E7B5F54-0976-4C9C-A421-D46668101703}"/>
              </a:ext>
            </a:extLst>
          </p:cNvPr>
          <p:cNvSpPr txBox="1"/>
          <p:nvPr/>
        </p:nvSpPr>
        <p:spPr>
          <a:xfrm>
            <a:off x="7807697" y="933541"/>
            <a:ext cx="947632" cy="323165"/>
          </a:xfrm>
          <a:prstGeom prst="rect">
            <a:avLst/>
          </a:prstGeom>
          <a:noFill/>
        </p:spPr>
        <p:txBody>
          <a:bodyPr wrap="none" rtlCol="0">
            <a:spAutoFit/>
          </a:bodyPr>
          <a:lstStyle/>
          <a:p>
            <a:r>
              <a:rPr lang="en-GB" sz="1500" dirty="0"/>
              <a:t>Germany</a:t>
            </a:r>
          </a:p>
        </p:txBody>
      </p:sp>
      <p:sp>
        <p:nvSpPr>
          <p:cNvPr id="42" name="Abgerundetes Rechteck 24">
            <a:extLst>
              <a:ext uri="{FF2B5EF4-FFF2-40B4-BE49-F238E27FC236}">
                <a16:creationId xmlns="" xmlns:a16="http://schemas.microsoft.com/office/drawing/2014/main" id="{BBF3AD96-E65D-4AA9-9F7E-AF7AE295D27C}"/>
              </a:ext>
            </a:extLst>
          </p:cNvPr>
          <p:cNvSpPr/>
          <p:nvPr/>
        </p:nvSpPr>
        <p:spPr>
          <a:xfrm>
            <a:off x="7483510" y="943924"/>
            <a:ext cx="406958" cy="2562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3" name="Textfeld 42">
            <a:extLst>
              <a:ext uri="{FF2B5EF4-FFF2-40B4-BE49-F238E27FC236}">
                <a16:creationId xmlns="" xmlns:a16="http://schemas.microsoft.com/office/drawing/2014/main" id="{CAFE1BFA-E849-4ED8-95B9-7EA73EC795A8}"/>
              </a:ext>
            </a:extLst>
          </p:cNvPr>
          <p:cNvSpPr txBox="1"/>
          <p:nvPr/>
        </p:nvSpPr>
        <p:spPr>
          <a:xfrm>
            <a:off x="7807697" y="933541"/>
            <a:ext cx="947632" cy="323165"/>
          </a:xfrm>
          <a:prstGeom prst="rect">
            <a:avLst/>
          </a:prstGeom>
          <a:noFill/>
        </p:spPr>
        <p:txBody>
          <a:bodyPr wrap="none" rtlCol="0">
            <a:spAutoFit/>
          </a:bodyPr>
          <a:lstStyle/>
          <a:p>
            <a:r>
              <a:rPr lang="en-GB" sz="1500" dirty="0"/>
              <a:t>Germany</a:t>
            </a:r>
          </a:p>
        </p:txBody>
      </p:sp>
      <p:sp>
        <p:nvSpPr>
          <p:cNvPr id="44" name="Abgerundetes Rechteck 26">
            <a:extLst>
              <a:ext uri="{FF2B5EF4-FFF2-40B4-BE49-F238E27FC236}">
                <a16:creationId xmlns="" xmlns:a16="http://schemas.microsoft.com/office/drawing/2014/main" id="{9E01BC61-D088-414C-AC56-59D5C2AAD41E}"/>
              </a:ext>
            </a:extLst>
          </p:cNvPr>
          <p:cNvSpPr/>
          <p:nvPr/>
        </p:nvSpPr>
        <p:spPr>
          <a:xfrm>
            <a:off x="7472565" y="533102"/>
            <a:ext cx="406958" cy="2562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5" name="Textfeld 44">
            <a:extLst>
              <a:ext uri="{FF2B5EF4-FFF2-40B4-BE49-F238E27FC236}">
                <a16:creationId xmlns="" xmlns:a16="http://schemas.microsoft.com/office/drawing/2014/main" id="{D76F68DA-C7CB-4A51-A8FB-7F5C81AFB28E}"/>
              </a:ext>
            </a:extLst>
          </p:cNvPr>
          <p:cNvSpPr txBox="1"/>
          <p:nvPr/>
        </p:nvSpPr>
        <p:spPr>
          <a:xfrm>
            <a:off x="7844457" y="496935"/>
            <a:ext cx="1251048" cy="323165"/>
          </a:xfrm>
          <a:prstGeom prst="rect">
            <a:avLst/>
          </a:prstGeom>
          <a:noFill/>
        </p:spPr>
        <p:txBody>
          <a:bodyPr wrap="none" rtlCol="0">
            <a:spAutoFit/>
          </a:bodyPr>
          <a:lstStyle/>
          <a:p>
            <a:r>
              <a:rPr lang="en-GB" sz="1500" dirty="0"/>
              <a:t>Great Britain</a:t>
            </a:r>
          </a:p>
        </p:txBody>
      </p:sp>
    </p:spTree>
    <p:extLst>
      <p:ext uri="{BB962C8B-B14F-4D97-AF65-F5344CB8AC3E}">
        <p14:creationId xmlns:p14="http://schemas.microsoft.com/office/powerpoint/2010/main" val="1319726008"/>
      </p:ext>
    </p:extLst>
  </p:cSld>
  <p:clrMapOvr>
    <a:masterClrMapping/>
  </p:clrMapOvr>
  <mc:AlternateContent xmlns:mc="http://schemas.openxmlformats.org/markup-compatibility/2006" xmlns:p14="http://schemas.microsoft.com/office/powerpoint/2010/main">
    <mc:Choice Requires="p14">
      <p:transition spd="slow" p14:dur="2000" advTm="64406"/>
    </mc:Choice>
    <mc:Fallback xmlns="">
      <p:transition spd="slow" advTm="6440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p:cNvCxnSpPr/>
          <p:nvPr/>
        </p:nvCxnSpPr>
        <p:spPr>
          <a:xfrm flipV="1">
            <a:off x="1014274" y="5054949"/>
            <a:ext cx="7524313" cy="1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flipV="1">
            <a:off x="1012883" y="1038121"/>
            <a:ext cx="0" cy="401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491099" y="1228133"/>
            <a:ext cx="415498" cy="1130053"/>
          </a:xfrm>
          <a:prstGeom prst="rect">
            <a:avLst/>
          </a:prstGeom>
          <a:noFill/>
        </p:spPr>
        <p:txBody>
          <a:bodyPr vert="vert270" wrap="none" rtlCol="0">
            <a:spAutoFit/>
          </a:bodyPr>
          <a:lstStyle/>
          <a:p>
            <a:r>
              <a:rPr lang="en-GB" sz="1500" dirty="0"/>
              <a:t>Government</a:t>
            </a:r>
          </a:p>
        </p:txBody>
      </p:sp>
      <p:sp>
        <p:nvSpPr>
          <p:cNvPr id="7" name="Textfeld 6"/>
          <p:cNvSpPr txBox="1"/>
          <p:nvPr/>
        </p:nvSpPr>
        <p:spPr>
          <a:xfrm>
            <a:off x="491098" y="3101140"/>
            <a:ext cx="415498" cy="462627"/>
          </a:xfrm>
          <a:prstGeom prst="rect">
            <a:avLst/>
          </a:prstGeom>
          <a:noFill/>
        </p:spPr>
        <p:txBody>
          <a:bodyPr vert="vert270" wrap="none" rtlCol="0">
            <a:spAutoFit/>
          </a:bodyPr>
          <a:lstStyle/>
          <a:p>
            <a:r>
              <a:rPr lang="en-GB" sz="1500" dirty="0"/>
              <a:t>NPO</a:t>
            </a:r>
          </a:p>
        </p:txBody>
      </p:sp>
      <p:sp>
        <p:nvSpPr>
          <p:cNvPr id="8" name="Textfeld 7"/>
          <p:cNvSpPr txBox="1"/>
          <p:nvPr/>
        </p:nvSpPr>
        <p:spPr>
          <a:xfrm>
            <a:off x="494205" y="4337909"/>
            <a:ext cx="415498" cy="668966"/>
          </a:xfrm>
          <a:prstGeom prst="rect">
            <a:avLst/>
          </a:prstGeom>
          <a:noFill/>
        </p:spPr>
        <p:txBody>
          <a:bodyPr vert="vert270" wrap="none" rtlCol="0">
            <a:spAutoFit/>
          </a:bodyPr>
          <a:lstStyle/>
          <a:p>
            <a:r>
              <a:rPr lang="en-GB" sz="1500" dirty="0"/>
              <a:t>Private</a:t>
            </a:r>
          </a:p>
        </p:txBody>
      </p:sp>
      <p:sp>
        <p:nvSpPr>
          <p:cNvPr id="9" name="Textfeld 8"/>
          <p:cNvSpPr txBox="1"/>
          <p:nvPr/>
        </p:nvSpPr>
        <p:spPr>
          <a:xfrm>
            <a:off x="1155561" y="5190602"/>
            <a:ext cx="1020922" cy="323165"/>
          </a:xfrm>
          <a:prstGeom prst="rect">
            <a:avLst/>
          </a:prstGeom>
          <a:noFill/>
        </p:spPr>
        <p:txBody>
          <a:bodyPr wrap="none" rtlCol="0">
            <a:spAutoFit/>
          </a:bodyPr>
          <a:lstStyle/>
          <a:p>
            <a:r>
              <a:rPr lang="en-GB" sz="1500" dirty="0"/>
              <a:t>Beveridge</a:t>
            </a:r>
          </a:p>
        </p:txBody>
      </p:sp>
      <p:sp>
        <p:nvSpPr>
          <p:cNvPr id="10" name="Textfeld 9"/>
          <p:cNvSpPr txBox="1"/>
          <p:nvPr/>
        </p:nvSpPr>
        <p:spPr>
          <a:xfrm>
            <a:off x="3057016" y="5190602"/>
            <a:ext cx="1569019" cy="323165"/>
          </a:xfrm>
          <a:prstGeom prst="rect">
            <a:avLst/>
          </a:prstGeom>
          <a:noFill/>
        </p:spPr>
        <p:txBody>
          <a:bodyPr wrap="none" rtlCol="0">
            <a:spAutoFit/>
          </a:bodyPr>
          <a:lstStyle/>
          <a:p>
            <a:r>
              <a:rPr lang="en-GB" sz="1500" dirty="0"/>
              <a:t>Social Insurance</a:t>
            </a:r>
          </a:p>
        </p:txBody>
      </p:sp>
      <p:sp>
        <p:nvSpPr>
          <p:cNvPr id="11" name="Textfeld 10"/>
          <p:cNvSpPr txBox="1"/>
          <p:nvPr/>
        </p:nvSpPr>
        <p:spPr>
          <a:xfrm>
            <a:off x="5530171" y="5190602"/>
            <a:ext cx="761299" cy="323165"/>
          </a:xfrm>
          <a:prstGeom prst="rect">
            <a:avLst/>
          </a:prstGeom>
          <a:noFill/>
        </p:spPr>
        <p:txBody>
          <a:bodyPr wrap="none" rtlCol="0">
            <a:spAutoFit/>
          </a:bodyPr>
          <a:lstStyle/>
          <a:p>
            <a:r>
              <a:rPr lang="en-GB" sz="1500" dirty="0"/>
              <a:t>Private</a:t>
            </a:r>
          </a:p>
        </p:txBody>
      </p:sp>
      <p:sp>
        <p:nvSpPr>
          <p:cNvPr id="12" name="Textfeld 11"/>
          <p:cNvSpPr txBox="1"/>
          <p:nvPr/>
        </p:nvSpPr>
        <p:spPr>
          <a:xfrm>
            <a:off x="4071402" y="5601424"/>
            <a:ext cx="1816523" cy="323165"/>
          </a:xfrm>
          <a:prstGeom prst="rect">
            <a:avLst/>
          </a:prstGeom>
          <a:noFill/>
        </p:spPr>
        <p:txBody>
          <a:bodyPr wrap="none" rtlCol="0">
            <a:spAutoFit/>
          </a:bodyPr>
          <a:lstStyle/>
          <a:p>
            <a:r>
              <a:rPr lang="en-GB" sz="1500" b="1" dirty="0"/>
              <a:t>Social Protection</a:t>
            </a:r>
          </a:p>
        </p:txBody>
      </p:sp>
      <p:sp>
        <p:nvSpPr>
          <p:cNvPr id="13" name="Textfeld 12"/>
          <p:cNvSpPr txBox="1"/>
          <p:nvPr/>
        </p:nvSpPr>
        <p:spPr>
          <a:xfrm>
            <a:off x="7233830" y="5190602"/>
            <a:ext cx="1341907" cy="323165"/>
          </a:xfrm>
          <a:prstGeom prst="rect">
            <a:avLst/>
          </a:prstGeom>
          <a:noFill/>
        </p:spPr>
        <p:txBody>
          <a:bodyPr wrap="none" rtlCol="0">
            <a:spAutoFit/>
          </a:bodyPr>
          <a:lstStyle/>
          <a:p>
            <a:r>
              <a:rPr lang="en-GB" sz="1500" dirty="0"/>
              <a:t>Out-of-Pocket</a:t>
            </a:r>
          </a:p>
        </p:txBody>
      </p:sp>
      <p:sp>
        <p:nvSpPr>
          <p:cNvPr id="15" name="Textfeld 14"/>
          <p:cNvSpPr txBox="1"/>
          <p:nvPr/>
        </p:nvSpPr>
        <p:spPr>
          <a:xfrm>
            <a:off x="-30687" y="2183861"/>
            <a:ext cx="415498" cy="2099294"/>
          </a:xfrm>
          <a:prstGeom prst="rect">
            <a:avLst/>
          </a:prstGeom>
          <a:noFill/>
        </p:spPr>
        <p:txBody>
          <a:bodyPr vert="vert270" wrap="none" rtlCol="0">
            <a:spAutoFit/>
          </a:bodyPr>
          <a:lstStyle/>
          <a:p>
            <a:r>
              <a:rPr lang="en-GB" sz="1500" b="1" dirty="0"/>
              <a:t>Health Care Provider</a:t>
            </a:r>
          </a:p>
        </p:txBody>
      </p:sp>
      <p:sp>
        <p:nvSpPr>
          <p:cNvPr id="2" name="Ellipse 1"/>
          <p:cNvSpPr/>
          <p:nvPr/>
        </p:nvSpPr>
        <p:spPr>
          <a:xfrm>
            <a:off x="3617407" y="3156953"/>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4" name="Ellipse 13"/>
          <p:cNvSpPr/>
          <p:nvPr/>
        </p:nvSpPr>
        <p:spPr>
          <a:xfrm>
            <a:off x="3617407" y="1617658"/>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6" name="Ellipse 15"/>
          <p:cNvSpPr/>
          <p:nvPr/>
        </p:nvSpPr>
        <p:spPr>
          <a:xfrm>
            <a:off x="3617407" y="4520749"/>
            <a:ext cx="351000" cy="35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a:p>
            <a:pPr algn="ctr"/>
            <a:endParaRPr lang="en-GB" sz="1500" dirty="0"/>
          </a:p>
        </p:txBody>
      </p:sp>
      <p:sp>
        <p:nvSpPr>
          <p:cNvPr id="17" name="Ellipse 16"/>
          <p:cNvSpPr/>
          <p:nvPr/>
        </p:nvSpPr>
        <p:spPr>
          <a:xfrm>
            <a:off x="5813477" y="4563514"/>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8" name="Ellipse 17"/>
          <p:cNvSpPr/>
          <p:nvPr/>
        </p:nvSpPr>
        <p:spPr>
          <a:xfrm>
            <a:off x="5807701" y="3223576"/>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9" name="Ellipse 18"/>
          <p:cNvSpPr/>
          <p:nvPr/>
        </p:nvSpPr>
        <p:spPr>
          <a:xfrm rot="21180000">
            <a:off x="5815238" y="1684280"/>
            <a:ext cx="135000" cy="13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 name="Rechteck 3"/>
          <p:cNvSpPr/>
          <p:nvPr/>
        </p:nvSpPr>
        <p:spPr>
          <a:xfrm>
            <a:off x="4092427" y="4354247"/>
            <a:ext cx="684003" cy="6840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0" name="Rechteck 19"/>
          <p:cNvSpPr/>
          <p:nvPr/>
        </p:nvSpPr>
        <p:spPr>
          <a:xfrm>
            <a:off x="6199957" y="4530275"/>
            <a:ext cx="216000" cy="21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1" name="Rechteck 20"/>
          <p:cNvSpPr/>
          <p:nvPr/>
        </p:nvSpPr>
        <p:spPr>
          <a:xfrm>
            <a:off x="3617407" y="970294"/>
            <a:ext cx="224117" cy="256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2" name="Textfeld 21"/>
          <p:cNvSpPr txBox="1"/>
          <p:nvPr/>
        </p:nvSpPr>
        <p:spPr>
          <a:xfrm>
            <a:off x="3814146" y="970294"/>
            <a:ext cx="556563" cy="323165"/>
          </a:xfrm>
          <a:prstGeom prst="rect">
            <a:avLst/>
          </a:prstGeom>
          <a:noFill/>
        </p:spPr>
        <p:txBody>
          <a:bodyPr wrap="none" rtlCol="0">
            <a:spAutoFit/>
          </a:bodyPr>
          <a:lstStyle/>
          <a:p>
            <a:r>
              <a:rPr lang="en-GB" sz="1500" dirty="0"/>
              <a:t>OPD</a:t>
            </a:r>
          </a:p>
        </p:txBody>
      </p:sp>
      <p:sp>
        <p:nvSpPr>
          <p:cNvPr id="23" name="Ellipse 22"/>
          <p:cNvSpPr/>
          <p:nvPr/>
        </p:nvSpPr>
        <p:spPr>
          <a:xfrm>
            <a:off x="4787072" y="943924"/>
            <a:ext cx="224117" cy="256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4" name="Textfeld 23"/>
          <p:cNvSpPr txBox="1"/>
          <p:nvPr/>
        </p:nvSpPr>
        <p:spPr>
          <a:xfrm>
            <a:off x="4980404" y="943924"/>
            <a:ext cx="492444" cy="323165"/>
          </a:xfrm>
          <a:prstGeom prst="rect">
            <a:avLst/>
          </a:prstGeom>
          <a:noFill/>
        </p:spPr>
        <p:txBody>
          <a:bodyPr wrap="none" rtlCol="0">
            <a:spAutoFit/>
          </a:bodyPr>
          <a:lstStyle/>
          <a:p>
            <a:r>
              <a:rPr lang="en-GB" sz="1500" dirty="0"/>
              <a:t>IPD</a:t>
            </a:r>
          </a:p>
        </p:txBody>
      </p:sp>
      <p:sp>
        <p:nvSpPr>
          <p:cNvPr id="25" name="Abgerundetes Rechteck 24"/>
          <p:cNvSpPr/>
          <p:nvPr/>
        </p:nvSpPr>
        <p:spPr>
          <a:xfrm>
            <a:off x="7483510" y="943924"/>
            <a:ext cx="406958" cy="2562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6" name="Textfeld 25"/>
          <p:cNvSpPr txBox="1"/>
          <p:nvPr/>
        </p:nvSpPr>
        <p:spPr>
          <a:xfrm>
            <a:off x="7807697" y="933541"/>
            <a:ext cx="947632" cy="323165"/>
          </a:xfrm>
          <a:prstGeom prst="rect">
            <a:avLst/>
          </a:prstGeom>
          <a:noFill/>
        </p:spPr>
        <p:txBody>
          <a:bodyPr wrap="none" rtlCol="0">
            <a:spAutoFit/>
          </a:bodyPr>
          <a:lstStyle/>
          <a:p>
            <a:r>
              <a:rPr lang="en-GB" sz="1500" dirty="0"/>
              <a:t>Germany</a:t>
            </a:r>
          </a:p>
        </p:txBody>
      </p:sp>
      <p:sp>
        <p:nvSpPr>
          <p:cNvPr id="27" name="Abgerundetes Rechteck 26"/>
          <p:cNvSpPr/>
          <p:nvPr/>
        </p:nvSpPr>
        <p:spPr>
          <a:xfrm>
            <a:off x="7483510" y="1344363"/>
            <a:ext cx="406958" cy="25623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8" name="Textfeld 27"/>
          <p:cNvSpPr txBox="1"/>
          <p:nvPr/>
        </p:nvSpPr>
        <p:spPr>
          <a:xfrm>
            <a:off x="7844457" y="1304728"/>
            <a:ext cx="1023037" cy="323165"/>
          </a:xfrm>
          <a:prstGeom prst="rect">
            <a:avLst/>
          </a:prstGeom>
          <a:noFill/>
        </p:spPr>
        <p:txBody>
          <a:bodyPr wrap="none" rtlCol="0">
            <a:spAutoFit/>
          </a:bodyPr>
          <a:lstStyle/>
          <a:p>
            <a:r>
              <a:rPr lang="en-GB" sz="1500" dirty="0"/>
              <a:t>Cambodia</a:t>
            </a:r>
          </a:p>
        </p:txBody>
      </p:sp>
      <p:sp>
        <p:nvSpPr>
          <p:cNvPr id="29" name="Ellipse 28"/>
          <p:cNvSpPr/>
          <p:nvPr/>
        </p:nvSpPr>
        <p:spPr>
          <a:xfrm>
            <a:off x="1136342" y="1509658"/>
            <a:ext cx="567000" cy="567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0" name="Ellipse 29"/>
          <p:cNvSpPr/>
          <p:nvPr/>
        </p:nvSpPr>
        <p:spPr>
          <a:xfrm>
            <a:off x="1295585" y="3183076"/>
            <a:ext cx="216000" cy="216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1" name="Ellipse 30"/>
          <p:cNvSpPr/>
          <p:nvPr/>
        </p:nvSpPr>
        <p:spPr>
          <a:xfrm>
            <a:off x="1276232" y="4577154"/>
            <a:ext cx="216000" cy="216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2" name="Rechteck 31"/>
          <p:cNvSpPr/>
          <p:nvPr/>
        </p:nvSpPr>
        <p:spPr>
          <a:xfrm>
            <a:off x="1598156" y="4330390"/>
            <a:ext cx="513000" cy="513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3" name="Ellipse 32"/>
          <p:cNvSpPr/>
          <p:nvPr/>
        </p:nvSpPr>
        <p:spPr>
          <a:xfrm>
            <a:off x="5813477" y="4855489"/>
            <a:ext cx="135000" cy="135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4" name="Ellipse 33"/>
          <p:cNvSpPr/>
          <p:nvPr/>
        </p:nvSpPr>
        <p:spPr>
          <a:xfrm>
            <a:off x="5807701" y="3515551"/>
            <a:ext cx="135000" cy="135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5" name="Ellipse 34"/>
          <p:cNvSpPr/>
          <p:nvPr/>
        </p:nvSpPr>
        <p:spPr>
          <a:xfrm rot="21180000">
            <a:off x="5815238" y="1976255"/>
            <a:ext cx="135000" cy="135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6" name="Rechteck 35"/>
          <p:cNvSpPr/>
          <p:nvPr/>
        </p:nvSpPr>
        <p:spPr>
          <a:xfrm>
            <a:off x="6199957" y="4822250"/>
            <a:ext cx="21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7" name="Rechteck 36"/>
          <p:cNvSpPr/>
          <p:nvPr/>
        </p:nvSpPr>
        <p:spPr>
          <a:xfrm>
            <a:off x="1890215" y="1752532"/>
            <a:ext cx="21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8" name="Rechteck 37"/>
          <p:cNvSpPr/>
          <p:nvPr/>
        </p:nvSpPr>
        <p:spPr>
          <a:xfrm>
            <a:off x="7220780" y="4354958"/>
            <a:ext cx="684003" cy="6840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9" name="Rechteck 38"/>
          <p:cNvSpPr/>
          <p:nvPr/>
        </p:nvSpPr>
        <p:spPr>
          <a:xfrm>
            <a:off x="7414281" y="1862369"/>
            <a:ext cx="297000" cy="297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0" name="Rechteck 39"/>
          <p:cNvSpPr/>
          <p:nvPr/>
        </p:nvSpPr>
        <p:spPr>
          <a:xfrm>
            <a:off x="2200040" y="1683433"/>
            <a:ext cx="297000" cy="297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1" name="Ellipse 40"/>
          <p:cNvSpPr/>
          <p:nvPr/>
        </p:nvSpPr>
        <p:spPr>
          <a:xfrm>
            <a:off x="2602913" y="1543504"/>
            <a:ext cx="567000" cy="567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2" name="Ellipse 41"/>
          <p:cNvSpPr/>
          <p:nvPr/>
        </p:nvSpPr>
        <p:spPr>
          <a:xfrm>
            <a:off x="8105846" y="4510302"/>
            <a:ext cx="297000" cy="297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3" name="Ellipse 42"/>
          <p:cNvSpPr/>
          <p:nvPr/>
        </p:nvSpPr>
        <p:spPr>
          <a:xfrm>
            <a:off x="8091804" y="1895255"/>
            <a:ext cx="297000" cy="297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4" name="Abgerundetes Rechteck 24">
            <a:extLst>
              <a:ext uri="{FF2B5EF4-FFF2-40B4-BE49-F238E27FC236}">
                <a16:creationId xmlns="" xmlns:a16="http://schemas.microsoft.com/office/drawing/2014/main" id="{5651C50E-4C7F-4D01-BB87-1B7FC732C8CB}"/>
              </a:ext>
            </a:extLst>
          </p:cNvPr>
          <p:cNvSpPr/>
          <p:nvPr/>
        </p:nvSpPr>
        <p:spPr>
          <a:xfrm>
            <a:off x="7483510" y="943924"/>
            <a:ext cx="406958" cy="2562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5" name="Textfeld 44">
            <a:extLst>
              <a:ext uri="{FF2B5EF4-FFF2-40B4-BE49-F238E27FC236}">
                <a16:creationId xmlns="" xmlns:a16="http://schemas.microsoft.com/office/drawing/2014/main" id="{37ABE278-B611-4491-9FD6-4AC2C49DBEF9}"/>
              </a:ext>
            </a:extLst>
          </p:cNvPr>
          <p:cNvSpPr txBox="1"/>
          <p:nvPr/>
        </p:nvSpPr>
        <p:spPr>
          <a:xfrm>
            <a:off x="7807697" y="933541"/>
            <a:ext cx="947632" cy="323165"/>
          </a:xfrm>
          <a:prstGeom prst="rect">
            <a:avLst/>
          </a:prstGeom>
          <a:noFill/>
        </p:spPr>
        <p:txBody>
          <a:bodyPr wrap="none" rtlCol="0">
            <a:spAutoFit/>
          </a:bodyPr>
          <a:lstStyle/>
          <a:p>
            <a:r>
              <a:rPr lang="en-GB" sz="1500" dirty="0"/>
              <a:t>Germany</a:t>
            </a:r>
          </a:p>
        </p:txBody>
      </p:sp>
      <p:sp>
        <p:nvSpPr>
          <p:cNvPr id="46" name="Abgerundetes Rechteck 26">
            <a:extLst>
              <a:ext uri="{FF2B5EF4-FFF2-40B4-BE49-F238E27FC236}">
                <a16:creationId xmlns="" xmlns:a16="http://schemas.microsoft.com/office/drawing/2014/main" id="{B52BA8F7-6471-4111-94CB-D68F71E9720F}"/>
              </a:ext>
            </a:extLst>
          </p:cNvPr>
          <p:cNvSpPr/>
          <p:nvPr/>
        </p:nvSpPr>
        <p:spPr>
          <a:xfrm>
            <a:off x="7472565" y="533102"/>
            <a:ext cx="406958" cy="2562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7" name="Textfeld 46">
            <a:extLst>
              <a:ext uri="{FF2B5EF4-FFF2-40B4-BE49-F238E27FC236}">
                <a16:creationId xmlns="" xmlns:a16="http://schemas.microsoft.com/office/drawing/2014/main" id="{29926006-4B82-4073-972E-D67434AA5309}"/>
              </a:ext>
            </a:extLst>
          </p:cNvPr>
          <p:cNvSpPr txBox="1"/>
          <p:nvPr/>
        </p:nvSpPr>
        <p:spPr>
          <a:xfrm>
            <a:off x="7844457" y="496935"/>
            <a:ext cx="1251048" cy="323165"/>
          </a:xfrm>
          <a:prstGeom prst="rect">
            <a:avLst/>
          </a:prstGeom>
          <a:noFill/>
        </p:spPr>
        <p:txBody>
          <a:bodyPr wrap="none" rtlCol="0">
            <a:spAutoFit/>
          </a:bodyPr>
          <a:lstStyle/>
          <a:p>
            <a:r>
              <a:rPr lang="en-GB" sz="1500" dirty="0"/>
              <a:t>Great Britain</a:t>
            </a:r>
          </a:p>
        </p:txBody>
      </p:sp>
    </p:spTree>
    <p:extLst>
      <p:ext uri="{BB962C8B-B14F-4D97-AF65-F5344CB8AC3E}">
        <p14:creationId xmlns:p14="http://schemas.microsoft.com/office/powerpoint/2010/main" val="1275206776"/>
      </p:ext>
    </p:extLst>
  </p:cSld>
  <p:clrMapOvr>
    <a:masterClrMapping/>
  </p:clrMapOvr>
  <mc:AlternateContent xmlns:mc="http://schemas.openxmlformats.org/markup-compatibility/2006" xmlns:p14="http://schemas.microsoft.com/office/powerpoint/2010/main">
    <mc:Choice Requires="p14">
      <p:transition spd="slow" p14:dur="2000" advTm="76487"/>
    </mc:Choice>
    <mc:Fallback xmlns="">
      <p:transition spd="slow" advTm="76487"/>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1273</Words>
  <Application>Microsoft Office PowerPoint</Application>
  <PresentationFormat>Bildschirmpräsentation (4:3)</PresentationFormat>
  <Paragraphs>291</Paragraphs>
  <Slides>34</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34</vt:i4>
      </vt:variant>
    </vt:vector>
  </HeadingPairs>
  <TitlesOfParts>
    <vt:vector size="42" baseType="lpstr">
      <vt:lpstr>Arial</vt:lpstr>
      <vt:lpstr>Calibri</vt:lpstr>
      <vt:lpstr>Open Sans</vt:lpstr>
      <vt:lpstr>Open Sans Light</vt:lpstr>
      <vt:lpstr>Tahoma</vt:lpstr>
      <vt:lpstr>Times New Roman</vt:lpstr>
      <vt:lpstr>Larissa</vt:lpstr>
      <vt:lpstr>Picture</vt:lpstr>
      <vt:lpstr>International Health Care Management II Part 4.2</vt:lpstr>
      <vt:lpstr>Health Care Reform: Structure</vt:lpstr>
      <vt:lpstr>3.3 Health Care Systems by International Comparison</vt:lpstr>
      <vt:lpstr>Examples</vt:lpstr>
      <vt:lpstr>PowerPoint-Präsentation</vt:lpstr>
      <vt:lpstr>PowerPoint-Präsentation</vt:lpstr>
      <vt:lpstr>PowerPoint-Präsentation</vt:lpstr>
      <vt:lpstr>PowerPoint-Präsentation</vt:lpstr>
      <vt:lpstr>PowerPoint-Präsentation</vt:lpstr>
      <vt:lpstr>Health insurance coverage in the DRC (female) </vt:lpstr>
      <vt:lpstr>Health insurance coverage in the DRC (male)</vt:lpstr>
      <vt:lpstr>National Health Service in the United Kingdom</vt:lpstr>
      <vt:lpstr>National Health Service (cont.)</vt:lpstr>
      <vt:lpstr>PowerPoint-Präsentation</vt:lpstr>
      <vt:lpstr>The US Health Care System </vt:lpstr>
      <vt:lpstr>PowerPoint-Präsentation</vt:lpstr>
      <vt:lpstr>PowerPoint-Präsentation</vt:lpstr>
      <vt:lpstr>PowerPoint-Präsentation</vt:lpstr>
      <vt:lpstr>PowerPoint-Präsentation</vt:lpstr>
      <vt:lpstr>PowerPoint-Präsentation</vt:lpstr>
      <vt:lpstr>PowerPoint-Präsentation</vt:lpstr>
      <vt:lpstr>Medicare </vt:lpstr>
      <vt:lpstr>Medicare </vt:lpstr>
      <vt:lpstr>Medicaid </vt:lpstr>
      <vt:lpstr>Private Insurance </vt:lpstr>
      <vt:lpstr>Critical View on the System</vt:lpstr>
      <vt:lpstr>Health Care Reform 2010 (Obamacare)</vt:lpstr>
      <vt:lpstr>ObamaCare and Medicaid</vt:lpstr>
      <vt:lpstr>Criticism</vt:lpstr>
      <vt:lpstr>Evaluation</vt:lpstr>
      <vt:lpstr>WHO Health System Framework (http://www.wpro.who.int/health_services/health_systems_framework/en/)</vt:lpstr>
      <vt:lpstr>WHO Health System Framework (http://www.wpro.who.int/health_services/health_systems_framework/en/)</vt:lpstr>
      <vt:lpstr>Health Economic Framework</vt:lpstr>
      <vt:lpstr>Health Care Reform: Structure</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383</cp:revision>
  <cp:lastPrinted>1601-01-01T00:00:00Z</cp:lastPrinted>
  <dcterms:created xsi:type="dcterms:W3CDTF">2003-05-27T08:12:45Z</dcterms:created>
  <dcterms:modified xsi:type="dcterms:W3CDTF">2023-07-13T13:28:39Z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