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4"/>
  </p:notesMasterIdLst>
  <p:sldIdLst>
    <p:sldId id="301" r:id="rId2"/>
    <p:sldId id="302" r:id="rId3"/>
    <p:sldId id="377" r:id="rId4"/>
    <p:sldId id="500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459" r:id="rId17"/>
    <p:sldId id="491" r:id="rId18"/>
    <p:sldId id="433" r:id="rId19"/>
    <p:sldId id="434" r:id="rId20"/>
    <p:sldId id="436" r:id="rId21"/>
    <p:sldId id="437" r:id="rId22"/>
    <p:sldId id="438" r:id="rId23"/>
    <p:sldId id="439" r:id="rId24"/>
    <p:sldId id="496" r:id="rId25"/>
    <p:sldId id="501" r:id="rId26"/>
    <p:sldId id="502" r:id="rId27"/>
    <p:sldId id="503" r:id="rId28"/>
    <p:sldId id="499" r:id="rId29"/>
    <p:sldId id="460" r:id="rId30"/>
    <p:sldId id="461" r:id="rId31"/>
    <p:sldId id="462" r:id="rId32"/>
    <p:sldId id="497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FFCC"/>
    <a:srgbClr val="808080"/>
    <a:srgbClr val="DDDDDD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5819" autoAdjust="0"/>
  </p:normalViewPr>
  <p:slideViewPr>
    <p:cSldViewPr>
      <p:cViewPr varScale="1">
        <p:scale>
          <a:sx n="111" d="100"/>
          <a:sy n="111" d="100"/>
        </p:scale>
        <p:origin x="1686" y="12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87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31472120-E154-48CF-968D-49897BC078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327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408593-FCDD-40A1-B812-3820B1E70CA6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65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281D03-7736-4F39-A3FD-FEC56E0FDF5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99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27834E-7DF7-4F8C-A18D-060DDC95B3DC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3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7B683-5C2A-4580-B317-F2866F00ACD7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94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6B1208-44FA-4E88-9609-E3863B377AA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8F1B2-76E5-4BEA-81EF-49011AAC295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416D4-C4E2-4E77-B44C-B54F0C0A867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0A6E-A8AB-4A6A-9126-3103F89392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37B1F-CDB6-4331-930C-5915E60A79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88AB3-F8F4-4C2C-8DBC-47A61820CEF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DD503-7CD8-4631-9111-3828E29D4A8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26C83-8FB9-4F1F-BB2F-4E745ACD627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94AC4-E5C3-47C8-91C4-93ABB2FCE1A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D5F81-D6FC-44AD-A99A-8BBC230C3AB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60840-1641-42CB-BAB7-0239343A476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137B1F-CDB6-4331-930C-5915E60A79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data-catalog" TargetMode="External"/><Relationship Id="rId2" Type="http://schemas.openxmlformats.org/officeDocument/2006/relationships/hyperlink" Target="http://data.worldbank.org/topic/heal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.euro.who.int/hfadb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1.2.1</a:t>
            </a:r>
            <a:endParaRPr lang="en-US" b="1" dirty="0">
              <a:cs typeface="Times New Roman" pitchFamily="18" charset="0"/>
            </a:endParaRP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1043608" y="4149725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Fleßa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26C83-8FB9-4F1F-BB2F-4E745ACD627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8"/>
    </mc:Choice>
    <mc:Fallback xmlns="">
      <p:transition spd="slow" advTm="697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770130"/>
              </p:ext>
            </p:extLst>
          </p:nvPr>
        </p:nvGraphicFramePr>
        <p:xfrm>
          <a:off x="611560" y="116632"/>
          <a:ext cx="8013700" cy="6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16632"/>
                        <a:ext cx="8013700" cy="663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2"/>
    </mc:Choice>
    <mc:Fallback xmlns="">
      <p:transition spd="slow" advTm="1078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38876"/>
              </p:ext>
            </p:extLst>
          </p:nvPr>
        </p:nvGraphicFramePr>
        <p:xfrm>
          <a:off x="612775" y="104775"/>
          <a:ext cx="8010525" cy="663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4775"/>
                        <a:ext cx="8010525" cy="663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0"/>
    </mc:Choice>
    <mc:Fallback xmlns="">
      <p:transition spd="slow" advTm="184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611114"/>
              </p:ext>
            </p:extLst>
          </p:nvPr>
        </p:nvGraphicFramePr>
        <p:xfrm>
          <a:off x="612775" y="115888"/>
          <a:ext cx="8010525" cy="6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15888"/>
                        <a:ext cx="8010525" cy="663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27"/>
    </mc:Choice>
    <mc:Fallback xmlns="">
      <p:transition spd="slow" advTm="3432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843032"/>
              </p:ext>
            </p:extLst>
          </p:nvPr>
        </p:nvGraphicFramePr>
        <p:xfrm>
          <a:off x="612775" y="115888"/>
          <a:ext cx="8010525" cy="6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15888"/>
                        <a:ext cx="8010525" cy="663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35"/>
    </mc:Choice>
    <mc:Fallback xmlns="">
      <p:transition spd="slow" advTm="2953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51816"/>
              </p:ext>
            </p:extLst>
          </p:nvPr>
        </p:nvGraphicFramePr>
        <p:xfrm>
          <a:off x="612775" y="104775"/>
          <a:ext cx="8010525" cy="663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104775"/>
                        <a:ext cx="8010525" cy="663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55"/>
    </mc:Choice>
    <mc:Fallback xmlns="">
      <p:transition spd="slow" advTm="5245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818961"/>
              </p:ext>
            </p:extLst>
          </p:nvPr>
        </p:nvGraphicFramePr>
        <p:xfrm>
          <a:off x="592138" y="115888"/>
          <a:ext cx="8010525" cy="663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Picture" r:id="rId3" imgW="8281080" imgH="6860520" progId="Word.Picture.8">
                  <p:embed/>
                </p:oleObj>
              </mc:Choice>
              <mc:Fallback>
                <p:oleObj name="Picture" r:id="rId3" imgW="8281080" imgH="686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15888"/>
                        <a:ext cx="8010525" cy="663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49"/>
    </mc:Choice>
    <mc:Fallback xmlns="">
      <p:transition spd="slow" advTm="6864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Theory and Reality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Theory: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development generates health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health generates development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health and development are correlated positively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Reality: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Europe: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Comparing countries: poorer countries only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Comparing social groups: applicable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Developing countries: applicable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09"/>
    </mc:Choice>
    <mc:Fallback xmlns="">
      <p:transition spd="slow" advTm="758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http://data.worldbank.org/topic/health</a:t>
            </a:r>
            <a:endParaRPr lang="de-DE" dirty="0"/>
          </a:p>
          <a:p>
            <a:r>
              <a:rPr lang="de-DE" dirty="0">
                <a:hlinkClick r:id="rId3"/>
              </a:rPr>
              <a:t>http://data.worldbank.org/data-catalog</a:t>
            </a:r>
            <a:endParaRPr lang="de-DE" dirty="0"/>
          </a:p>
          <a:p>
            <a:r>
              <a:rPr lang="de-DE" dirty="0">
                <a:hlinkClick r:id="rId4"/>
              </a:rPr>
              <a:t>http://data.euro.who.int/hfb/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2"/>
    </mc:Choice>
    <mc:Fallback xmlns="">
      <p:transition spd="slow" advTm="9252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Health and Development</a:t>
            </a:r>
          </a:p>
        </p:txBody>
      </p:sp>
      <p:graphicFrame>
        <p:nvGraphicFramePr>
          <p:cNvPr id="22530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1863093"/>
              </p:ext>
            </p:extLst>
          </p:nvPr>
        </p:nvGraphicFramePr>
        <p:xfrm>
          <a:off x="34925" y="1814513"/>
          <a:ext cx="90170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name="Worksheet" r:id="rId4" imgW="11391775" imgH="5448339" progId="Excel.Sheet.8">
                  <p:embed/>
                </p:oleObj>
              </mc:Choice>
              <mc:Fallback>
                <p:oleObj name="Worksheet" r:id="rId4" imgW="11391775" imgH="5448339" progId="Excel.Sheet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814513"/>
                        <a:ext cx="9017000" cy="431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405313" y="3297238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rgbClr val="000000"/>
                </a:solidFill>
                <a:effectLst/>
              </a:rPr>
              <a:t>Cor</a:t>
            </a:r>
            <a:r>
              <a:rPr lang="de-DE" sz="2400" b="1" dirty="0">
                <a:solidFill>
                  <a:srgbClr val="000000"/>
                </a:solidFill>
                <a:effectLst/>
              </a:rPr>
              <a:t>=0.57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94708" y="6453336"/>
            <a:ext cx="4826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>
                <a:effectLst/>
              </a:rPr>
              <a:t>Source: The World Bank, World Development </a:t>
            </a:r>
            <a:r>
              <a:rPr lang="de-DE" sz="800" dirty="0" err="1">
                <a:effectLst/>
              </a:rPr>
              <a:t>Indicators</a:t>
            </a:r>
            <a:r>
              <a:rPr lang="de-DE" sz="800" dirty="0">
                <a:effectLst/>
              </a:rPr>
              <a:t> 2010. http://data.worldbank.org/data-catalog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3"/>
    </mc:Choice>
    <mc:Fallback xmlns="">
      <p:transition spd="slow" advTm="61643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76854"/>
              </p:ext>
            </p:extLst>
          </p:nvPr>
        </p:nvGraphicFramePr>
        <p:xfrm>
          <a:off x="3175" y="989013"/>
          <a:ext cx="9097963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Worksheet" r:id="rId4" imgW="11687090" imgH="6915158" progId="Excel.Sheet.8">
                  <p:embed/>
                </p:oleObj>
              </mc:Choice>
              <mc:Fallback>
                <p:oleObj name="Worksheet" r:id="rId4" imgW="11687090" imgH="6915158" progId="Excel.Sheet.8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989013"/>
                        <a:ext cx="9097963" cy="540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93684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Health and Development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340225" y="3297238"/>
            <a:ext cx="1765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 dirty="0" err="1">
                <a:solidFill>
                  <a:srgbClr val="000000"/>
                </a:solidFill>
                <a:effectLst/>
              </a:rPr>
              <a:t>Cor</a:t>
            </a:r>
            <a:r>
              <a:rPr lang="de-DE" sz="2400" b="1" dirty="0">
                <a:solidFill>
                  <a:srgbClr val="000000"/>
                </a:solidFill>
                <a:effectLst/>
              </a:rPr>
              <a:t>=-0.46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0" y="6453336"/>
            <a:ext cx="61206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Source: The World Bank, World Development Indicators 2010. http://</a:t>
            </a:r>
            <a:r>
              <a:rPr lang="de-DE" sz="800" dirty="0" err="1">
                <a:effectLst/>
              </a:rPr>
              <a:t>data.worldbank.org</a:t>
            </a:r>
            <a:r>
              <a:rPr lang="de-DE" sz="800" dirty="0">
                <a:effectLst/>
              </a:rPr>
              <a:t>/</a:t>
            </a:r>
            <a:r>
              <a:rPr lang="de-DE" sz="800" dirty="0" err="1">
                <a:effectLst/>
              </a:rPr>
              <a:t>data-catalog</a:t>
            </a:r>
            <a:endParaRPr lang="de-DE" sz="800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41"/>
    </mc:Choice>
    <mc:Fallback xmlns="">
      <p:transition spd="slow" advTm="2924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Structure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buFontTx/>
              <a:buAutoNum type="arabicPlain"/>
              <a:defRPr/>
            </a:pPr>
            <a:r>
              <a:rPr lang="en-US" b="1" dirty="0">
                <a:cs typeface="Times New Roman" pitchFamily="18" charset="0"/>
              </a:rPr>
              <a:t>International Public Health</a:t>
            </a:r>
            <a:r>
              <a:rPr lang="en-US" b="1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2 	Demand for Health Services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3 	Supply of Health Services</a:t>
            </a:r>
            <a:r>
              <a:rPr lang="en-US" dirty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dirty="0">
                <a:cs typeface="Times New Roman" pitchFamily="18" charset="0"/>
              </a:rPr>
              <a:t>4 	Health Systems and Reforms</a:t>
            </a:r>
            <a:r>
              <a:rPr lang="en-US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99"/>
    </mc:Choice>
    <mc:Fallback xmlns="">
      <p:transition spd="slow" advTm="929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7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0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347864" cy="6921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Europe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4"/>
    </mc:Choice>
    <mc:Fallback xmlns="">
      <p:transition spd="slow" advTm="23914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059832" cy="6921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Europe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32"/>
    </mc:Choice>
    <mc:Fallback xmlns="">
      <p:transition spd="slow" advTm="1763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4405313" y="3297238"/>
            <a:ext cx="163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400" b="1">
                <a:solidFill>
                  <a:srgbClr val="000000"/>
                </a:solidFill>
                <a:effectLst/>
              </a:rPr>
              <a:t>Cor=0.74</a:t>
            </a:r>
          </a:p>
        </p:txBody>
      </p:sp>
      <p:sp>
        <p:nvSpPr>
          <p:cNvPr id="513031" name="Rectangle 7"/>
          <p:cNvSpPr>
            <a:spLocks noChangeArrowheads="1"/>
          </p:cNvSpPr>
          <p:nvPr/>
        </p:nvSpPr>
        <p:spPr bwMode="auto">
          <a:xfrm>
            <a:off x="2411413" y="5949950"/>
            <a:ext cx="6477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3032" name="Rectangle 8"/>
          <p:cNvSpPr>
            <a:spLocks noChangeArrowheads="1"/>
          </p:cNvSpPr>
          <p:nvPr/>
        </p:nvSpPr>
        <p:spPr bwMode="auto">
          <a:xfrm>
            <a:off x="3708400" y="5949950"/>
            <a:ext cx="8636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3033" name="Rectangle 9"/>
          <p:cNvSpPr>
            <a:spLocks noChangeArrowheads="1"/>
          </p:cNvSpPr>
          <p:nvPr/>
        </p:nvSpPr>
        <p:spPr bwMode="auto">
          <a:xfrm>
            <a:off x="1835150" y="6165850"/>
            <a:ext cx="647700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1" name="Picture 3" descr="GNP and life expect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1259632" y="-27384"/>
            <a:ext cx="6552728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400" dirty="0">
                <a:effectLst/>
              </a:rPr>
              <a:t>GNP and Life Expectancy in Europe</a:t>
            </a:r>
          </a:p>
        </p:txBody>
      </p:sp>
      <p:sp>
        <p:nvSpPr>
          <p:cNvPr id="513030" name="Rectangle 6"/>
          <p:cNvSpPr>
            <a:spLocks noChangeArrowheads="1"/>
          </p:cNvSpPr>
          <p:nvPr/>
        </p:nvSpPr>
        <p:spPr bwMode="auto">
          <a:xfrm>
            <a:off x="755576" y="6121226"/>
            <a:ext cx="6697662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GNP p.c.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40"/>
    </mc:Choice>
    <mc:Fallback xmlns="">
      <p:transition spd="slow" advTm="5574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93063" cy="1384300"/>
          </a:xfrm>
        </p:spPr>
        <p:txBody>
          <a:bodyPr/>
          <a:lstStyle/>
          <a:p>
            <a:pPr eaLnBrk="1" hangingPunct="1">
              <a:defRPr/>
            </a:pPr>
            <a:r>
              <a:rPr lang="de-DE" sz="4000" dirty="0"/>
              <a:t>„</a:t>
            </a:r>
            <a:r>
              <a:rPr lang="en-US" sz="4000" dirty="0"/>
              <a:t>The contribution of health to the economy in the European Union“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76436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>
                <a:effectLst/>
              </a:rPr>
              <a:t>„…</a:t>
            </a:r>
            <a:r>
              <a:rPr lang="en-US" sz="2400" dirty="0">
                <a:solidFill>
                  <a:srgbClr val="FF0000"/>
                </a:solidFill>
                <a:effectLst/>
              </a:rPr>
              <a:t>good health promotes earnings and labor supply</a:t>
            </a:r>
            <a:r>
              <a:rPr lang="en-US" sz="2400" dirty="0">
                <a:effectLst/>
              </a:rPr>
              <a:t>. Of particular relevance to Europe, with its </a:t>
            </a:r>
            <a:r>
              <a:rPr lang="en-US" sz="2400" dirty="0">
                <a:solidFill>
                  <a:srgbClr val="FF0000"/>
                </a:solidFill>
                <a:effectLst/>
              </a:rPr>
              <a:t>ageing</a:t>
            </a:r>
            <a:r>
              <a:rPr lang="en-US" sz="2400" dirty="0">
                <a:effectLst/>
              </a:rPr>
              <a:t> population, they show how poor health increases the likelihood of early retirement. Taken together, this evidence provides a powerful argument for European governments </a:t>
            </a:r>
            <a:r>
              <a:rPr lang="en-US" sz="2400" dirty="0">
                <a:solidFill>
                  <a:srgbClr val="FF0000"/>
                </a:solidFill>
                <a:effectLst/>
              </a:rPr>
              <a:t>to invest in the health of their populations, not only because better health is a desirable objective in its own right, but also because it is an important determinant of economic growth and competitiveness</a:t>
            </a:r>
            <a:r>
              <a:rPr lang="en-US" sz="2400" dirty="0">
                <a:effectLst/>
              </a:rPr>
              <a:t>.” (</a:t>
            </a:r>
            <a:r>
              <a:rPr lang="en-US" sz="2400" dirty="0" err="1">
                <a:effectLst/>
              </a:rPr>
              <a:t>Markos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Kyprianou</a:t>
            </a:r>
            <a:r>
              <a:rPr lang="en-US" sz="2400" dirty="0">
                <a:effectLst/>
              </a:rPr>
              <a:t>,  European Commission 2005)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259632" y="5880854"/>
            <a:ext cx="6407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effectLst/>
              </a:rPr>
              <a:t>Suhrcke</a:t>
            </a:r>
            <a:r>
              <a:rPr lang="en-US" sz="800" dirty="0">
                <a:effectLst/>
              </a:rPr>
              <a:t>, Marc, et al. "The contribution of health to the economy in the European Union." </a:t>
            </a:r>
            <a:r>
              <a:rPr lang="en-US" sz="800" i="1" dirty="0">
                <a:effectLst/>
              </a:rPr>
              <a:t>Public health</a:t>
            </a:r>
            <a:r>
              <a:rPr lang="en-US" sz="800" dirty="0">
                <a:effectLst/>
              </a:rPr>
              <a:t> 120.11 (2006): 994-1001.</a:t>
            </a:r>
            <a:endParaRPr lang="de-DE" sz="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09"/>
    </mc:Choice>
    <mc:Fallback xmlns="">
      <p:transition spd="slow" advTm="76809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Global Health 2035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483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effectLst/>
              </a:rPr>
              <a:t>“There is an enormous payoff from investing in health</a:t>
            </a:r>
            <a:endParaRPr lang="de-DE" dirty="0">
              <a:effectLst/>
            </a:endParaRPr>
          </a:p>
          <a:p>
            <a:pPr marL="0" indent="0">
              <a:buNone/>
            </a:pPr>
            <a:r>
              <a:rPr lang="en-US" dirty="0">
                <a:effectLst/>
              </a:rPr>
              <a:t>The returns on investing in health are impressive. </a:t>
            </a:r>
            <a:r>
              <a:rPr lang="en-US" dirty="0">
                <a:solidFill>
                  <a:srgbClr val="FF0000"/>
                </a:solidFill>
                <a:effectLst/>
              </a:rPr>
              <a:t>Reductions in mortality account for about 11% of recent economic growth in low-income and middle-income </a:t>
            </a:r>
            <a:r>
              <a:rPr lang="en-US" dirty="0">
                <a:effectLst/>
              </a:rPr>
              <a:t>countries as measured in their national income accounts. […] Between 2000 and 2011, </a:t>
            </a:r>
            <a:r>
              <a:rPr lang="en-US" dirty="0">
                <a:solidFill>
                  <a:srgbClr val="FF0000"/>
                </a:solidFill>
                <a:effectLst/>
              </a:rPr>
              <a:t>about 24% of the growth in full income in low-income and middle-income countries resulted from </a:t>
            </a:r>
            <a:r>
              <a:rPr lang="en-US" dirty="0" err="1">
                <a:solidFill>
                  <a:srgbClr val="FF0000"/>
                </a:solidFill>
                <a:effectLst/>
              </a:rPr>
              <a:t>VLYs</a:t>
            </a:r>
            <a:r>
              <a:rPr lang="en-US" dirty="0">
                <a:effectLst/>
              </a:rPr>
              <a:t> [value of additional life-years] gained. This more comprehensive understanding of the economic value of health improvements provides a strong rationale for improved resource allocation across sectors.” (The Lancet Commission 2035, 2013)</a:t>
            </a:r>
            <a:endParaRPr lang="de-DE" dirty="0">
              <a:effectLst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3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94"/>
    </mc:Choice>
    <mc:Fallback xmlns="">
      <p:transition spd="slow" advTm="2949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Gradient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Principle: the lower an individual’s socioeconomic position the worse their health (social gradient in health)</a:t>
            </a:r>
          </a:p>
          <a:p>
            <a:r>
              <a:rPr lang="en-US" dirty="0"/>
              <a:t>Relevance: </a:t>
            </a:r>
          </a:p>
          <a:p>
            <a:pPr lvl="1"/>
            <a:r>
              <a:rPr lang="en-US" dirty="0"/>
              <a:t>Globally: in high-, middle- and low-income countries</a:t>
            </a:r>
          </a:p>
          <a:p>
            <a:r>
              <a:rPr lang="en-US" dirty="0"/>
              <a:t>Levels:</a:t>
            </a:r>
          </a:p>
          <a:p>
            <a:pPr lvl="1"/>
            <a:r>
              <a:rPr lang="en-US" dirty="0"/>
              <a:t>Incidence: the poor are more often sick</a:t>
            </a:r>
          </a:p>
          <a:p>
            <a:pPr lvl="1"/>
            <a:r>
              <a:rPr lang="en-US" dirty="0"/>
              <a:t>Prevalence: the poor are more severe and longer sick</a:t>
            </a:r>
          </a:p>
          <a:p>
            <a:pPr lvl="1"/>
            <a:r>
              <a:rPr lang="en-US" dirty="0"/>
              <a:t>Mortality: the poor have a higher mortality per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051720" y="601779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https://www.who.int/news-room/questions-and-answers/item/social-determinants-of-health-key-concepts</a:t>
            </a:r>
          </a:p>
        </p:txBody>
      </p:sp>
    </p:spTree>
    <p:extLst>
      <p:ext uri="{BB962C8B-B14F-4D97-AF65-F5344CB8AC3E}">
        <p14:creationId xmlns:p14="http://schemas.microsoft.com/office/powerpoint/2010/main" val="1703013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Gradient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Childhood mortality rates</a:t>
            </a:r>
          </a:p>
          <a:p>
            <a:pPr lvl="2"/>
            <a:r>
              <a:rPr lang="en-US" dirty="0"/>
              <a:t>E.g. Bolivia: mother no education: 100/1000 live births; secondary education: 40/1000 live births</a:t>
            </a:r>
          </a:p>
          <a:p>
            <a:pPr lvl="1"/>
            <a:r>
              <a:rPr lang="en-US" dirty="0"/>
              <a:t>heart attack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Life expectancy</a:t>
            </a:r>
          </a:p>
          <a:p>
            <a:pPr lvl="2"/>
            <a:r>
              <a:rPr lang="en-US" dirty="0"/>
              <a:t>indigenous Australians: 59.4 for males and 64.8 for females; non-indigenous Australians: 76.6 and 82.0</a:t>
            </a:r>
          </a:p>
          <a:p>
            <a:pPr lvl="2"/>
            <a:r>
              <a:rPr lang="en-US" dirty="0"/>
              <a:t>men in the </a:t>
            </a:r>
            <a:r>
              <a:rPr lang="en-US" dirty="0" err="1"/>
              <a:t>Calton</a:t>
            </a:r>
            <a:r>
              <a:rPr lang="en-US" dirty="0"/>
              <a:t> </a:t>
            </a:r>
            <a:r>
              <a:rPr lang="en-US" dirty="0" err="1"/>
              <a:t>neighbourhood</a:t>
            </a:r>
            <a:r>
              <a:rPr lang="en-US" dirty="0"/>
              <a:t> of Glasgow: 54 years; men in </a:t>
            </a:r>
            <a:r>
              <a:rPr lang="en-US" dirty="0" err="1"/>
              <a:t>Lenzie</a:t>
            </a:r>
            <a:r>
              <a:rPr lang="en-US" dirty="0"/>
              <a:t> </a:t>
            </a:r>
            <a:r>
              <a:rPr lang="en-US" dirty="0" err="1"/>
              <a:t>neighbourhood</a:t>
            </a:r>
            <a:r>
              <a:rPr lang="en-US" dirty="0"/>
              <a:t> of Glasgow: 82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051720" y="6017796"/>
            <a:ext cx="5472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https://www.who.int/news-room/questions-and-answers/item/social-determinants-of-health-key-concepts</a:t>
            </a:r>
          </a:p>
        </p:txBody>
      </p:sp>
    </p:spTree>
    <p:extLst>
      <p:ext uri="{BB962C8B-B14F-4D97-AF65-F5344CB8AC3E}">
        <p14:creationId xmlns:p14="http://schemas.microsoft.com/office/powerpoint/2010/main" val="2485304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Diabetes </a:t>
            </a:r>
            <a:r>
              <a:rPr lang="de-DE" dirty="0" err="1" smtClean="0"/>
              <a:t>Prevalence</a:t>
            </a:r>
            <a:r>
              <a:rPr lang="de-DE" dirty="0" smtClean="0"/>
              <a:t> (20+) USA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42097" t="66380" r="18503" b="9681"/>
          <a:stretch/>
        </p:blipFill>
        <p:spPr>
          <a:xfrm>
            <a:off x="426568" y="1565176"/>
            <a:ext cx="8510870" cy="32319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81938" t="72720" r="6591" b="16108"/>
          <a:stretch/>
        </p:blipFill>
        <p:spPr>
          <a:xfrm>
            <a:off x="2123727" y="4568637"/>
            <a:ext cx="3214587" cy="195670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/>
          <a:srcRect l="42524" t="15119" r="6290" b="30702"/>
          <a:stretch/>
        </p:blipFill>
        <p:spPr>
          <a:xfrm>
            <a:off x="6444208" y="4935261"/>
            <a:ext cx="1800200" cy="11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10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Oncology</a:t>
            </a:r>
            <a:r>
              <a:rPr lang="de-DE" dirty="0" smtClean="0"/>
              <a:t> and </a:t>
            </a:r>
            <a:r>
              <a:rPr lang="de-DE" dirty="0" err="1" smtClean="0"/>
              <a:t>Poverty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Grafik 4"/>
          <p:cNvPicPr/>
          <p:nvPr/>
        </p:nvPicPr>
        <p:blipFill rotWithShape="1">
          <a:blip r:embed="rId3"/>
          <a:srcRect l="36243" t="9524" r="34392" b="26984"/>
          <a:stretch/>
        </p:blipFill>
        <p:spPr bwMode="auto">
          <a:xfrm>
            <a:off x="7452360" y="0"/>
            <a:ext cx="1691640" cy="228600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827584" y="1600200"/>
            <a:ext cx="5184576" cy="629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effectLst/>
              </a:rPr>
              <a:t>Age of </a:t>
            </a:r>
            <a:r>
              <a:rPr lang="de-DE" sz="2800" dirty="0" err="1">
                <a:solidFill>
                  <a:schemeClr val="tx1"/>
                </a:solidFill>
                <a:effectLst/>
              </a:rPr>
              <a:t>o</a:t>
            </a:r>
            <a:r>
              <a:rPr lang="de-DE" sz="2800" dirty="0" err="1" smtClean="0">
                <a:solidFill>
                  <a:schemeClr val="tx1"/>
                </a:solidFill>
                <a:effectLst/>
              </a:rPr>
              <a:t>neset</a:t>
            </a:r>
            <a:r>
              <a:rPr lang="de-DE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effectLst/>
              </a:rPr>
              <a:t>acc</a:t>
            </a:r>
            <a:r>
              <a:rPr lang="de-DE" sz="2800" dirty="0" smtClean="0">
                <a:solidFill>
                  <a:schemeClr val="tx1"/>
                </a:solidFill>
                <a:effectLst/>
              </a:rPr>
              <a:t>. to </a:t>
            </a:r>
            <a:r>
              <a:rPr lang="de-DE" sz="2800" dirty="0" err="1" smtClean="0">
                <a:solidFill>
                  <a:schemeClr val="tx1"/>
                </a:solidFill>
                <a:effectLst/>
              </a:rPr>
              <a:t>social</a:t>
            </a:r>
            <a:r>
              <a:rPr lang="de-DE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effectLst/>
              </a:rPr>
              <a:t>status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827584" y="2230016"/>
            <a:ext cx="5184576" cy="629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  <a:effectLst/>
              </a:rPr>
              <a:t>           Male                      </a:t>
            </a:r>
            <a:r>
              <a:rPr lang="de-DE" sz="2800" dirty="0" err="1" smtClean="0">
                <a:solidFill>
                  <a:schemeClr val="tx1"/>
                </a:solidFill>
                <a:effectLst/>
              </a:rPr>
              <a:t>Female</a:t>
            </a:r>
            <a:endParaRPr lang="de-DE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hteckige Legende 8"/>
          <p:cNvSpPr/>
          <p:nvPr/>
        </p:nvSpPr>
        <p:spPr>
          <a:xfrm>
            <a:off x="-1742" y="4509120"/>
            <a:ext cx="864096" cy="618828"/>
          </a:xfrm>
          <a:prstGeom prst="wedgeRectCallout">
            <a:avLst>
              <a:gd name="adj1" fmla="val 103553"/>
              <a:gd name="adj2" fmla="val -17210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effectLst/>
              </a:rPr>
              <a:t>Pension &lt; 800 €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Rechteckige Legende 9"/>
          <p:cNvSpPr/>
          <p:nvPr/>
        </p:nvSpPr>
        <p:spPr>
          <a:xfrm>
            <a:off x="179512" y="1151039"/>
            <a:ext cx="940789" cy="618828"/>
          </a:xfrm>
          <a:prstGeom prst="wedgeRectCallout">
            <a:avLst>
              <a:gd name="adj1" fmla="val 77562"/>
              <a:gd name="adj2" fmla="val 2776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effectLst/>
              </a:rPr>
              <a:t>Pension &gt; 1599 €</a:t>
            </a:r>
            <a:endParaRPr lang="de-DE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581210" y="2645817"/>
            <a:ext cx="2182162" cy="2842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  <a:effectLst/>
              </a:rPr>
              <a:t>Population with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lower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income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suffer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from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cancer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seven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years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earlier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than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populatoin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with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higher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effectLst/>
              </a:rPr>
              <a:t>income</a:t>
            </a:r>
            <a:r>
              <a:rPr lang="de-DE" sz="2400" dirty="0" smtClean="0">
                <a:solidFill>
                  <a:schemeClr val="tx1"/>
                </a:solidFill>
                <a:effectLst/>
              </a:rPr>
              <a:t> </a:t>
            </a:r>
            <a:endParaRPr lang="de-DE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062732" y="5373216"/>
            <a:ext cx="538147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983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82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/>
              <a:t>Disease as Cause and Result of Poverty</a:t>
            </a:r>
            <a:r>
              <a:rPr lang="en-US" dirty="0"/>
              <a:t> </a:t>
            </a:r>
          </a:p>
        </p:txBody>
      </p:sp>
      <p:graphicFrame>
        <p:nvGraphicFramePr>
          <p:cNvPr id="24578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6752438"/>
              </p:ext>
            </p:extLst>
          </p:nvPr>
        </p:nvGraphicFramePr>
        <p:xfrm>
          <a:off x="2123728" y="1196752"/>
          <a:ext cx="516255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5" name="Picture" r:id="rId3" imgW="10081440" imgH="10621800" progId="Word.Picture.8">
                  <p:embed/>
                </p:oleObj>
              </mc:Choice>
              <mc:Fallback>
                <p:oleObj name="Picture" r:id="rId3" imgW="10081440" imgH="1062180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1196752"/>
                        <a:ext cx="5162550" cy="543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0A6E-A8AB-4A6A-9126-3103F8939241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92"/>
    </mc:Choice>
    <mc:Fallback xmlns="">
      <p:transition spd="slow" advTm="2719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Structure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>
              <a:buFontTx/>
              <a:buAutoNum type="arabicPlain"/>
              <a:defRPr/>
            </a:pPr>
            <a:r>
              <a:rPr lang="en-US" b="1" dirty="0"/>
              <a:t>International Public Health </a:t>
            </a:r>
          </a:p>
          <a:p>
            <a:pPr>
              <a:buNone/>
              <a:defRPr/>
            </a:pPr>
            <a:r>
              <a:rPr lang="en-US" dirty="0"/>
              <a:t>		1.1 Background</a:t>
            </a:r>
          </a:p>
          <a:p>
            <a:pPr>
              <a:buNone/>
              <a:defRPr/>
            </a:pPr>
            <a:r>
              <a:rPr lang="en-US" dirty="0"/>
              <a:t>		</a:t>
            </a:r>
            <a:r>
              <a:rPr lang="en-US" b="1" dirty="0"/>
              <a:t>1.2 Health and Development</a:t>
            </a:r>
          </a:p>
          <a:p>
            <a:pPr>
              <a:buNone/>
              <a:defRPr/>
            </a:pPr>
            <a:r>
              <a:rPr lang="en-US" dirty="0"/>
              <a:t>		1.3 Concepts</a:t>
            </a:r>
          </a:p>
          <a:p>
            <a:pPr>
              <a:buNone/>
              <a:defRPr/>
            </a:pPr>
            <a:r>
              <a:rPr lang="en-US" dirty="0"/>
              <a:t>2 	Demand for Health Services </a:t>
            </a:r>
          </a:p>
          <a:p>
            <a:pPr>
              <a:buNone/>
              <a:defRPr/>
            </a:pPr>
            <a:r>
              <a:rPr lang="en-US" dirty="0"/>
              <a:t>3 	Supply of Health Services </a:t>
            </a:r>
          </a:p>
          <a:p>
            <a:pPr>
              <a:buNone/>
              <a:defRPr/>
            </a:pPr>
            <a:r>
              <a:rPr lang="en-US" dirty="0"/>
              <a:t>4 	Health Systems and Reforms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8"/>
    </mc:Choice>
    <mc:Fallback xmlns="">
      <p:transition spd="slow" advTm="12198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5618728"/>
              </p:ext>
            </p:extLst>
          </p:nvPr>
        </p:nvGraphicFramePr>
        <p:xfrm>
          <a:off x="1403648" y="4763"/>
          <a:ext cx="6502400" cy="684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9" name="Picture" r:id="rId3" imgW="10081440" imgH="10621800" progId="Word.Picture.8">
                  <p:embed/>
                </p:oleObj>
              </mc:Choice>
              <mc:Fallback>
                <p:oleObj name="Picture" r:id="rId3" imgW="10081440" imgH="1062180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63"/>
                        <a:ext cx="6502400" cy="684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0A6E-A8AB-4A6A-9126-3103F8939241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30"/>
    </mc:Choice>
    <mc:Fallback xmlns="">
      <p:transition spd="slow" advTm="13103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00591328"/>
              </p:ext>
            </p:extLst>
          </p:nvPr>
        </p:nvGraphicFramePr>
        <p:xfrm>
          <a:off x="0" y="88900"/>
          <a:ext cx="9142413" cy="666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Picture" r:id="rId3" imgW="10890720" imgH="7940520" progId="Word.Picture.8">
                  <p:embed/>
                </p:oleObj>
              </mc:Choice>
              <mc:Fallback>
                <p:oleObj name="Picture" r:id="rId3" imgW="10890720" imgH="79405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900"/>
                        <a:ext cx="9142413" cy="666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60A6E-A8AB-4A6A-9126-3103F8939241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89"/>
    </mc:Choice>
    <mc:Fallback xmlns="">
      <p:transition spd="slow" advTm="2198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1.2 Health and Development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1 </a:t>
            </a:r>
            <a:r>
              <a:rPr lang="en-US" b="1" dirty="0"/>
              <a:t>International Public Health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	1.1 Background	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1.2 Health and Development 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</a:t>
            </a:r>
            <a:r>
              <a:rPr lang="en-US" b="1" dirty="0"/>
              <a:t>1.2.1 Context 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1.2.2 Static Concept of Development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1.2.3 Dynamic Concept of Development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1.2.4 Health Care in Developing Countries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1.3 Conceptions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0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7"/>
    </mc:Choice>
    <mc:Fallback xmlns="">
      <p:transition spd="slow" advTm="4097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1.2 Health and Development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>1 </a:t>
            </a:r>
            <a:r>
              <a:rPr lang="en-US" b="1" dirty="0"/>
              <a:t>International Public Health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	1.1 Background	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	</a:t>
            </a:r>
            <a:r>
              <a:rPr lang="en-US" b="1" dirty="0"/>
              <a:t>1.2 Health and Development 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b="1" dirty="0"/>
              <a:t>	1.2.1 Context 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1.2.2 Static Concept of Development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1.2.3 Dynamic Concept of Development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	1.2.4 Health Care in Developing Countries</a:t>
            </a:r>
          </a:p>
          <a:p>
            <a:pPr lvl="1" eaLnBrk="1" hangingPunct="1">
              <a:buFont typeface="Tahoma" pitchFamily="34" charset="0"/>
              <a:buNone/>
              <a:defRPr/>
            </a:pPr>
            <a:r>
              <a:rPr lang="en-US" dirty="0"/>
              <a:t>1.3 Conceptions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77"/>
    </mc:Choice>
    <mc:Fallback xmlns="">
      <p:transition spd="slow" advTm="4097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1.2.1 Context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Hypothesis: Health and development are correlated</a:t>
            </a:r>
          </a:p>
          <a:p>
            <a:pPr eaLnBrk="1" hangingPunct="1">
              <a:defRPr/>
            </a:pPr>
            <a:r>
              <a:rPr lang="en-US" dirty="0"/>
              <a:t>Approach:</a:t>
            </a:r>
          </a:p>
          <a:p>
            <a:pPr lvl="1" eaLnBrk="1" hangingPunct="1">
              <a:defRPr/>
            </a:pPr>
            <a:r>
              <a:rPr lang="en-US" dirty="0"/>
              <a:t>Theoretical concept</a:t>
            </a:r>
          </a:p>
          <a:p>
            <a:pPr lvl="1" eaLnBrk="1" hangingPunct="1">
              <a:defRPr/>
            </a:pPr>
            <a:r>
              <a:rPr lang="en-US" dirty="0"/>
              <a:t>Reality for Europe</a:t>
            </a:r>
          </a:p>
          <a:p>
            <a:pPr lvl="1" eaLnBrk="1" hangingPunct="1">
              <a:defRPr/>
            </a:pPr>
            <a:r>
              <a:rPr lang="en-US" dirty="0"/>
              <a:t>Reality for developing countries: 1.2.2-1.2.4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1"/>
    </mc:Choice>
    <mc:Fallback xmlns="">
      <p:transition spd="slow" advTm="3463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Solow Theory of Growth </a:t>
            </a:r>
          </a:p>
        </p:txBody>
      </p:sp>
      <p:graphicFrame>
        <p:nvGraphicFramePr>
          <p:cNvPr id="1331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739660"/>
              </p:ext>
            </p:extLst>
          </p:nvPr>
        </p:nvGraphicFramePr>
        <p:xfrm>
          <a:off x="971550" y="1484313"/>
          <a:ext cx="4870450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Formel" r:id="rId3" imgW="799753" imgH="215806" progId="Equation.3">
                  <p:embed/>
                </p:oleObj>
              </mc:Choice>
              <mc:Fallback>
                <p:oleObj name="Formel" r:id="rId3" imgW="799753" imgH="215806" progId="Equation.3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484313"/>
                        <a:ext cx="4870450" cy="1314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8564" name="Rectangle 4"/>
          <p:cNvSpPr>
            <a:spLocks noChangeArrowheads="1"/>
          </p:cNvSpPr>
          <p:nvPr/>
        </p:nvSpPr>
        <p:spPr bwMode="auto">
          <a:xfrm>
            <a:off x="395288" y="2924175"/>
            <a:ext cx="8229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Y 			Gross National Product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a			Constant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K			Capital Stock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α, β 		Partial Elasticity of Production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h			Health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effectLst/>
              </a:rPr>
              <a:t>L			Labor</a:t>
            </a:r>
          </a:p>
          <a:p>
            <a:pPr marL="342900" indent="-342900" algn="l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endParaRPr lang="de-DE" sz="2400" dirty="0">
              <a:effectLst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73"/>
    </mc:Choice>
    <mc:Fallback xmlns="">
      <p:transition spd="slow" advTm="10457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Health and Growth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88AB3-F8F4-4C2C-8DBC-47A61820CEF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827584" y="3732956"/>
                <a:ext cx="6274442" cy="962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40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de-DE" sz="4000" i="1" smtClean="0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num>
                      <m:den>
                        <m:r>
                          <a:rPr lang="de-DE" sz="4000" b="0" i="1" smtClean="0">
                            <a:effectLst/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  <m:r>
                      <a:rPr lang="de-DE" sz="40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 b="0" i="1" smtClean="0">
                                <a:effectLst/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num>
                      <m:den>
                        <m:r>
                          <a:rPr lang="de-DE" sz="4000" b="0" i="1" smtClean="0">
                            <a:effectLst/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de-DE" sz="4000" b="0" i="1" smtClean="0"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num>
                      <m:den>
                        <m: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  <m:r>
                      <m:rPr>
                        <m:nor/>
                      </m:rPr>
                      <a:rPr lang="de-DE" sz="4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num>
                      <m:den>
                        <m: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de-DE" sz="40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14:m>
                  <m:oMath xmlns:m="http://schemas.openxmlformats.org/officeDocument/2006/math"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de-DE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4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de-DE" sz="4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4000" b="0" i="1" smtClean="0">
                                <a:effectLst/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num>
                      <m:den>
                        <m:r>
                          <a:rPr lang="de-DE" sz="4000" b="0" i="1" smtClean="0"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de-DE" sz="4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32956"/>
                <a:ext cx="6274442" cy="962508"/>
              </a:xfrm>
              <a:prstGeom prst="rect">
                <a:avLst/>
              </a:prstGeom>
              <a:blipFill rotWithShape="0">
                <a:blip r:embed="rId5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1547664" y="5157192"/>
                <a:ext cx="2135585" cy="1364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4000" i="1">
                                  <a:effectLst/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num>
                        <m:den>
                          <m:r>
                            <a:rPr lang="de-DE" sz="4000" i="1">
                              <a:effectLst/>
                              <a:latin typeface="Cambria Math" panose="02040503050406030204" pitchFamily="18" charset="0"/>
                            </a:rPr>
                            <m:t>𝑌</m:t>
                          </m:r>
                        </m:den>
                      </m:f>
                      <m:r>
                        <a:rPr lang="de-DE" sz="4000" i="1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40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de-DE" sz="4000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de-DE" sz="40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de-DE" sz="4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4000" i="1">
                                  <a:effectLst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num>
                        <m:den>
                          <m:r>
                            <a:rPr lang="de-DE" sz="4000" i="1">
                              <a:effectLst/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de-DE" sz="4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2135585" cy="136498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756344"/>
              </p:ext>
            </p:extLst>
          </p:nvPr>
        </p:nvGraphicFramePr>
        <p:xfrm>
          <a:off x="1547664" y="2267731"/>
          <a:ext cx="3718272" cy="100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5" name="Formel" r:id="rId7" imgW="799753" imgH="215806" progId="Equation.3">
                  <p:embed/>
                </p:oleObj>
              </mc:Choice>
              <mc:Fallback>
                <p:oleObj name="Formel" r:id="rId7" imgW="799753" imgH="21580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267731"/>
                        <a:ext cx="3718272" cy="100349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5707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/>
              <a:t>Vicious or Virtuous Circle?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862564"/>
              </p:ext>
            </p:extLst>
          </p:nvPr>
        </p:nvGraphicFramePr>
        <p:xfrm>
          <a:off x="1892300" y="2135188"/>
          <a:ext cx="5334000" cy="343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Picture" r:id="rId4" imgW="5345280" imgH="3444120" progId="Word.Picture.8">
                  <p:embed/>
                </p:oleObj>
              </mc:Choice>
              <mc:Fallback>
                <p:oleObj name="Picture" r:id="rId4" imgW="5345280" imgH="3444120" progId="Word.Picture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2135188"/>
                        <a:ext cx="5334000" cy="343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03"/>
    </mc:Choice>
    <mc:Fallback xmlns="">
      <p:transition spd="slow" advTm="7150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Development Traps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sz="2800" dirty="0"/>
              <a:t>Poverty Trap: economic growth </a:t>
            </a:r>
            <a:r>
              <a:rPr lang="en-US" sz="2800" dirty="0">
                <a:sym typeface="Wingdings" pitchFamily="2" charset="2"/>
              </a:rPr>
              <a:t> high birth rate  economic burden  deterioration in the health situation  lower economic growth</a:t>
            </a:r>
          </a:p>
          <a:p>
            <a:pPr marL="342900" indent="-342900" eaLnBrk="1" hangingPunct="1">
              <a:defRPr/>
            </a:pPr>
            <a:r>
              <a:rPr lang="en-US" sz="2800" dirty="0">
                <a:sym typeface="Wingdings" pitchFamily="2" charset="2"/>
              </a:rPr>
              <a:t>Malthus Trap: economic growth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 high birth rate  increasing demand for food  linear increase in agricultural production, population grows exponentially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 lower economic growth </a:t>
            </a:r>
          </a:p>
        </p:txBody>
      </p:sp>
      <p:graphicFrame>
        <p:nvGraphicFramePr>
          <p:cNvPr id="2" name="Objek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78347202"/>
              </p:ext>
            </p:extLst>
          </p:nvPr>
        </p:nvGraphicFramePr>
        <p:xfrm>
          <a:off x="5795963" y="4811713"/>
          <a:ext cx="3244850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0" name="Picture" r:id="rId4" imgW="5345280" imgH="3084120" progId="Word.Picture.8">
                  <p:embed/>
                </p:oleObj>
              </mc:Choice>
              <mc:Fallback>
                <p:oleObj name="Picture" r:id="rId4" imgW="5345280" imgH="3084120" progId="Word.Picture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811713"/>
                        <a:ext cx="3244850" cy="187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5795963" y="6597352"/>
            <a:ext cx="2133600" cy="365125"/>
          </a:xfrm>
        </p:spPr>
        <p:txBody>
          <a:bodyPr/>
          <a:lstStyle/>
          <a:p>
            <a:pPr>
              <a:defRPr/>
            </a:pPr>
            <a:fld id="{6DFFC0F6-9F90-4EE7-A1EA-D1227D297F1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26511"/>
            <a:ext cx="1440000" cy="176003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1966714" y="4964301"/>
            <a:ext cx="1760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Von John </a:t>
            </a:r>
            <a:r>
              <a:rPr lang="de-DE" sz="800" dirty="0" err="1">
                <a:effectLst/>
              </a:rPr>
              <a:t>Linnell</a:t>
            </a:r>
            <a:r>
              <a:rPr lang="de-DE" sz="800" dirty="0">
                <a:effectLst/>
              </a:rPr>
              <a:t> - https://wellcomeimages.org/indexplus/obf_images/fa/25/d2c7707f809bd259eb86d61d1cc5.jpgGallery: https://wellcomeimages.org/indexplus/image/L0069037.htmlWellcome Collection </a:t>
            </a:r>
            <a:r>
              <a:rPr lang="de-DE" sz="800" dirty="0" err="1">
                <a:effectLst/>
              </a:rPr>
              <a:t>gallery</a:t>
            </a:r>
            <a:r>
              <a:rPr lang="de-DE" sz="800" dirty="0">
                <a:effectLst/>
              </a:rPr>
              <a:t> (2018-04-05): https://wellcomecollection.org/works/f4ep87xc CC-BY-4.0, CC BY 4.0, https://commons.wikimedia.org/w/index.php?curid=38203021</a:t>
            </a:r>
          </a:p>
        </p:txBody>
      </p:sp>
      <p:sp>
        <p:nvSpPr>
          <p:cNvPr id="6" name="Rechteck 5"/>
          <p:cNvSpPr/>
          <p:nvPr/>
        </p:nvSpPr>
        <p:spPr>
          <a:xfrm>
            <a:off x="204203" y="4700588"/>
            <a:ext cx="211069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>
                <a:effectLst/>
              </a:rPr>
              <a:t>Thomas Robert </a:t>
            </a:r>
            <a:r>
              <a:rPr lang="de-DE" sz="800" b="1" dirty="0" smtClean="0">
                <a:effectLst/>
              </a:rPr>
              <a:t>Malthus (1766-1834)</a:t>
            </a:r>
            <a:endParaRPr lang="de-DE" sz="8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08"/>
    </mc:Choice>
    <mc:Fallback xmlns="">
      <p:transition spd="slow" advTm="12210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928</Words>
  <Application>Microsoft Office PowerPoint</Application>
  <PresentationFormat>Bildschirmpräsentation (4:3)</PresentationFormat>
  <Paragraphs>152</Paragraphs>
  <Slides>32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Tahoma</vt:lpstr>
      <vt:lpstr>Times New Roman</vt:lpstr>
      <vt:lpstr>Wingdings</vt:lpstr>
      <vt:lpstr>Larissa</vt:lpstr>
      <vt:lpstr>Formel</vt:lpstr>
      <vt:lpstr>Picture</vt:lpstr>
      <vt:lpstr>Worksheet</vt:lpstr>
      <vt:lpstr>International Health Care Management  Part 1.2.1</vt:lpstr>
      <vt:lpstr>Structure</vt:lpstr>
      <vt:lpstr>Structure</vt:lpstr>
      <vt:lpstr>1.2 Health and Development</vt:lpstr>
      <vt:lpstr>1.2.1 Context</vt:lpstr>
      <vt:lpstr>Solow Theory of Growth </vt:lpstr>
      <vt:lpstr>Health and Growth</vt:lpstr>
      <vt:lpstr>Vicious or Virtuous Circle?</vt:lpstr>
      <vt:lpstr>Development Traps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Theory and Reality</vt:lpstr>
      <vt:lpstr>Data Base</vt:lpstr>
      <vt:lpstr>Health and Development</vt:lpstr>
      <vt:lpstr>Health and Development</vt:lpstr>
      <vt:lpstr>Europe</vt:lpstr>
      <vt:lpstr>Europe</vt:lpstr>
      <vt:lpstr>PowerPoint-Präsentation</vt:lpstr>
      <vt:lpstr>„The contribution of health to the economy in the European Union“</vt:lpstr>
      <vt:lpstr>Global Health 2035</vt:lpstr>
      <vt:lpstr>Social Gradient</vt:lpstr>
      <vt:lpstr>Social Gradient</vt:lpstr>
      <vt:lpstr>Diabetes Prevalence (20+) USA</vt:lpstr>
      <vt:lpstr>Oncology and Poverty</vt:lpstr>
      <vt:lpstr>Disease as Cause and Result of Poverty </vt:lpstr>
      <vt:lpstr>PowerPoint-Präsentation</vt:lpstr>
      <vt:lpstr>PowerPoint-Präsentation</vt:lpstr>
      <vt:lpstr>1.2 Health and Development</vt:lpstr>
    </vt:vector>
  </TitlesOfParts>
  <Company>ATHOEG Klinikum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365</cp:revision>
  <cp:lastPrinted>2011-06-28T12:09:10Z</cp:lastPrinted>
  <dcterms:created xsi:type="dcterms:W3CDTF">2003-05-27T08:12:45Z</dcterms:created>
  <dcterms:modified xsi:type="dcterms:W3CDTF">2024-03-01T11:54:23Z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