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6"/>
  </p:notesMasterIdLst>
  <p:sldIdLst>
    <p:sldId id="301" r:id="rId2"/>
    <p:sldId id="391" r:id="rId3"/>
    <p:sldId id="322" r:id="rId4"/>
    <p:sldId id="323" r:id="rId5"/>
    <p:sldId id="476" r:id="rId6"/>
    <p:sldId id="475" r:id="rId7"/>
    <p:sldId id="324" r:id="rId8"/>
    <p:sldId id="325" r:id="rId9"/>
    <p:sldId id="326" r:id="rId10"/>
    <p:sldId id="327" r:id="rId11"/>
    <p:sldId id="497" r:id="rId12"/>
    <p:sldId id="328" r:id="rId13"/>
    <p:sldId id="492" r:id="rId14"/>
    <p:sldId id="498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CC"/>
    <a:srgbClr val="808080"/>
    <a:srgbClr val="DDDDDD"/>
    <a:srgbClr val="000000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5819" autoAdjust="0"/>
  </p:normalViewPr>
  <p:slideViewPr>
    <p:cSldViewPr>
      <p:cViewPr varScale="1">
        <p:scale>
          <a:sx n="95" d="100"/>
          <a:sy n="95" d="100"/>
        </p:scale>
        <p:origin x="1138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31472120-E154-48CF-968D-49897BC078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327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B1208-44FA-4E88-9609-E3863B377AA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8F1B2-76E5-4BEA-81EF-49011AAC295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2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416D4-C4E2-4E77-B44C-B54F0C0A867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8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37B1F-CDB6-4331-930C-5915E60A79C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88AB3-F8F4-4C2C-8DBC-47A61820CEF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DD503-7CD8-4631-9111-3828E29D4A8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6C83-8FB9-4F1F-BB2F-4E745ACD627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94AC4-E5C3-47C8-91C4-93ABB2FCE1A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D5F81-D6FC-44AD-A99A-8BBC230C3AB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60840-1641-42CB-BAB7-0239343A476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137B1F-CDB6-4331-930C-5915E60A79C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-Arbeitsblatt1.xls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0700"/>
            <a:ext cx="8291512" cy="226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cs typeface="Times New Roman" pitchFamily="18" charset="0"/>
              </a:rPr>
              <a:t>International Health Care Management </a:t>
            </a:r>
            <a:br>
              <a:rPr lang="en-US" b="1" dirty="0">
                <a:cs typeface="Times New Roman" pitchFamily="18" charset="0"/>
              </a:rPr>
            </a:br>
            <a:r>
              <a:rPr lang="en-US" b="1">
                <a:cs typeface="Times New Roman" pitchFamily="18" charset="0"/>
              </a:rPr>
              <a:t>Part </a:t>
            </a:r>
            <a:r>
              <a:rPr lang="en-US" b="1" smtClean="0">
                <a:cs typeface="Times New Roman" pitchFamily="18" charset="0"/>
              </a:rPr>
              <a:t>1.2.2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043608" y="4149725"/>
            <a:ext cx="70567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Steffen Fleßa</a:t>
            </a: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Institute of Health Care Management</a:t>
            </a: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University of Greifswald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6C83-8FB9-4F1F-BB2F-4E745ACD627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6"/>
    </mc:Choice>
    <mc:Fallback xmlns="">
      <p:transition spd="slow" advTm="536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Other Classifications</a:t>
            </a:r>
            <a:r>
              <a:rPr lang="en-US" dirty="0"/>
              <a:t> 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Classification according to proportion of market relations: first, second and third world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Classification according to the Human Development Index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Low-Income Countries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Middle-Income Countries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Severely Indebted Low-Income Countries</a:t>
            </a:r>
            <a:r>
              <a:rPr lang="en-US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cs typeface="Times New Roman" pitchFamily="18" charset="0"/>
              </a:rPr>
              <a:t>Severely Indebted Middle-Income Countries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cs typeface="Times New Roman" pitchFamily="18" charset="0"/>
              </a:rPr>
              <a:t>Most seriously affected countries (MSAC)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36"/>
    </mc:Choice>
    <mc:Fallback xmlns="">
      <p:transition spd="slow" advTm="5983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High, </a:t>
            </a:r>
            <a:r>
              <a:rPr lang="de-DE" dirty="0" err="1"/>
              <a:t>low</a:t>
            </a:r>
            <a:r>
              <a:rPr lang="de-DE" dirty="0"/>
              <a:t> and </a:t>
            </a:r>
            <a:r>
              <a:rPr lang="de-DE" dirty="0" err="1"/>
              <a:t>middle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 countries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38594" name="Picture 2" descr="http://upload.wikimedia.org/wikipedia/commons/thumb/5/57/2013_Gross_National_Income_GNI_per_capita_Purchasing_Power_Parity_PPP_per_World_Bank,_India_compared.svg/2000px-2013_Gross_National_Income_GNI_per_capita_Purchasing_Power_Parity_PPP_per_World_Bank,_India_compare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5088"/>
            <a:ext cx="9021692" cy="463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584527" y="6483533"/>
            <a:ext cx="18822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Source: The World Bank 2014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17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85"/>
    </mc:Choice>
    <mc:Fallback xmlns="">
      <p:transition spd="slow" advTm="4428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675" name="Rectangle 91"/>
          <p:cNvSpPr>
            <a:spLocks noChangeArrowheads="1"/>
          </p:cNvSpPr>
          <p:nvPr/>
        </p:nvSpPr>
        <p:spPr bwMode="auto">
          <a:xfrm>
            <a:off x="0" y="1773238"/>
            <a:ext cx="9144000" cy="5084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cs typeface="Times New Roman" pitchFamily="18" charset="0"/>
              </a:rPr>
              <a:t>Annual Loss of Quality of Life </a:t>
            </a:r>
            <a:br>
              <a:rPr lang="en-US" sz="4000" dirty="0">
                <a:cs typeface="Times New Roman" pitchFamily="18" charset="0"/>
              </a:rPr>
            </a:br>
            <a:r>
              <a:rPr lang="en-US" sz="4000" dirty="0">
                <a:cs typeface="Times New Roman" pitchFamily="18" charset="0"/>
              </a:rPr>
              <a:t>per 1000 Inhabitants</a:t>
            </a:r>
          </a:p>
        </p:txBody>
      </p:sp>
      <p:sp>
        <p:nvSpPr>
          <p:cNvPr id="323631" name="Line 47"/>
          <p:cNvSpPr>
            <a:spLocks noChangeShapeType="1"/>
          </p:cNvSpPr>
          <p:nvPr/>
        </p:nvSpPr>
        <p:spPr bwMode="auto">
          <a:xfrm>
            <a:off x="1476375" y="5973763"/>
            <a:ext cx="65436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2" name="Line 48"/>
          <p:cNvSpPr>
            <a:spLocks noChangeShapeType="1"/>
          </p:cNvSpPr>
          <p:nvPr/>
        </p:nvSpPr>
        <p:spPr bwMode="auto">
          <a:xfrm>
            <a:off x="1476375" y="5948363"/>
            <a:ext cx="1588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3" name="Line 49"/>
          <p:cNvSpPr>
            <a:spLocks noChangeShapeType="1"/>
          </p:cNvSpPr>
          <p:nvPr/>
        </p:nvSpPr>
        <p:spPr bwMode="auto">
          <a:xfrm>
            <a:off x="2289175" y="5948363"/>
            <a:ext cx="1588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4" name="Line 50"/>
          <p:cNvSpPr>
            <a:spLocks noChangeShapeType="1"/>
          </p:cNvSpPr>
          <p:nvPr/>
        </p:nvSpPr>
        <p:spPr bwMode="auto">
          <a:xfrm>
            <a:off x="3116263" y="5948363"/>
            <a:ext cx="1587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5" name="Line 51"/>
          <p:cNvSpPr>
            <a:spLocks noChangeShapeType="1"/>
          </p:cNvSpPr>
          <p:nvPr/>
        </p:nvSpPr>
        <p:spPr bwMode="auto">
          <a:xfrm>
            <a:off x="3927475" y="5948363"/>
            <a:ext cx="1588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6" name="Line 52"/>
          <p:cNvSpPr>
            <a:spLocks noChangeShapeType="1"/>
          </p:cNvSpPr>
          <p:nvPr/>
        </p:nvSpPr>
        <p:spPr bwMode="auto">
          <a:xfrm>
            <a:off x="4740275" y="5948363"/>
            <a:ext cx="1588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7" name="Line 53"/>
          <p:cNvSpPr>
            <a:spLocks noChangeShapeType="1"/>
          </p:cNvSpPr>
          <p:nvPr/>
        </p:nvSpPr>
        <p:spPr bwMode="auto">
          <a:xfrm>
            <a:off x="5553075" y="5948363"/>
            <a:ext cx="1588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8" name="Line 54"/>
          <p:cNvSpPr>
            <a:spLocks noChangeShapeType="1"/>
          </p:cNvSpPr>
          <p:nvPr/>
        </p:nvSpPr>
        <p:spPr bwMode="auto">
          <a:xfrm>
            <a:off x="6380163" y="5948363"/>
            <a:ext cx="1587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39" name="Line 55"/>
          <p:cNvSpPr>
            <a:spLocks noChangeShapeType="1"/>
          </p:cNvSpPr>
          <p:nvPr/>
        </p:nvSpPr>
        <p:spPr bwMode="auto">
          <a:xfrm>
            <a:off x="7192963" y="5948363"/>
            <a:ext cx="1587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40" name="Line 56"/>
          <p:cNvSpPr>
            <a:spLocks noChangeShapeType="1"/>
          </p:cNvSpPr>
          <p:nvPr/>
        </p:nvSpPr>
        <p:spPr bwMode="auto">
          <a:xfrm>
            <a:off x="8004175" y="5948363"/>
            <a:ext cx="1588" cy="63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41" name="Line 57"/>
          <p:cNvSpPr>
            <a:spLocks noChangeShapeType="1"/>
          </p:cNvSpPr>
          <p:nvPr/>
        </p:nvSpPr>
        <p:spPr bwMode="auto">
          <a:xfrm>
            <a:off x="1476375" y="2246313"/>
            <a:ext cx="1588" cy="3740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42" name="Line 58"/>
          <p:cNvSpPr>
            <a:spLocks noChangeShapeType="1"/>
          </p:cNvSpPr>
          <p:nvPr/>
        </p:nvSpPr>
        <p:spPr bwMode="auto">
          <a:xfrm>
            <a:off x="1447800" y="5973763"/>
            <a:ext cx="71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43" name="Rectangle 59"/>
          <p:cNvSpPr>
            <a:spLocks noChangeArrowheads="1"/>
          </p:cNvSpPr>
          <p:nvPr/>
        </p:nvSpPr>
        <p:spPr bwMode="auto">
          <a:xfrm>
            <a:off x="1390650" y="5883275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>
                <a:effectLst/>
                <a:latin typeface="Times New Roman" pitchFamily="18" charset="0"/>
              </a:rPr>
              <a:t>0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44" name="Line 60"/>
          <p:cNvSpPr>
            <a:spLocks noChangeShapeType="1"/>
          </p:cNvSpPr>
          <p:nvPr/>
        </p:nvSpPr>
        <p:spPr bwMode="auto">
          <a:xfrm>
            <a:off x="1447800" y="5354638"/>
            <a:ext cx="71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45" name="Rectangle 61"/>
          <p:cNvSpPr>
            <a:spLocks noChangeArrowheads="1"/>
          </p:cNvSpPr>
          <p:nvPr/>
        </p:nvSpPr>
        <p:spPr bwMode="auto">
          <a:xfrm>
            <a:off x="1233488" y="5264150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>
                <a:effectLst/>
                <a:latin typeface="Times New Roman" pitchFamily="18" charset="0"/>
              </a:rPr>
              <a:t>100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46" name="Line 62"/>
          <p:cNvSpPr>
            <a:spLocks noChangeShapeType="1"/>
          </p:cNvSpPr>
          <p:nvPr/>
        </p:nvSpPr>
        <p:spPr bwMode="auto">
          <a:xfrm>
            <a:off x="1447800" y="4735513"/>
            <a:ext cx="71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47" name="Rectangle 63"/>
          <p:cNvSpPr>
            <a:spLocks noChangeArrowheads="1"/>
          </p:cNvSpPr>
          <p:nvPr/>
        </p:nvSpPr>
        <p:spPr bwMode="auto">
          <a:xfrm>
            <a:off x="1233488" y="4645025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>
                <a:effectLst/>
                <a:latin typeface="Times New Roman" pitchFamily="18" charset="0"/>
              </a:rPr>
              <a:t>200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48" name="Line 64"/>
          <p:cNvSpPr>
            <a:spLocks noChangeShapeType="1"/>
          </p:cNvSpPr>
          <p:nvPr/>
        </p:nvSpPr>
        <p:spPr bwMode="auto">
          <a:xfrm>
            <a:off x="1447800" y="4103688"/>
            <a:ext cx="71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49" name="Rectangle 65"/>
          <p:cNvSpPr>
            <a:spLocks noChangeArrowheads="1"/>
          </p:cNvSpPr>
          <p:nvPr/>
        </p:nvSpPr>
        <p:spPr bwMode="auto">
          <a:xfrm>
            <a:off x="1233488" y="4013200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>
                <a:effectLst/>
                <a:latin typeface="Times New Roman" pitchFamily="18" charset="0"/>
              </a:rPr>
              <a:t>300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50" name="Line 66"/>
          <p:cNvSpPr>
            <a:spLocks noChangeShapeType="1"/>
          </p:cNvSpPr>
          <p:nvPr/>
        </p:nvSpPr>
        <p:spPr bwMode="auto">
          <a:xfrm>
            <a:off x="1447800" y="3484563"/>
            <a:ext cx="71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51" name="Rectangle 67"/>
          <p:cNvSpPr>
            <a:spLocks noChangeArrowheads="1"/>
          </p:cNvSpPr>
          <p:nvPr/>
        </p:nvSpPr>
        <p:spPr bwMode="auto">
          <a:xfrm>
            <a:off x="1233488" y="3394075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>
                <a:effectLst/>
                <a:latin typeface="Times New Roman" pitchFamily="18" charset="0"/>
              </a:rPr>
              <a:t>400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52" name="Line 68"/>
          <p:cNvSpPr>
            <a:spLocks noChangeShapeType="1"/>
          </p:cNvSpPr>
          <p:nvPr/>
        </p:nvSpPr>
        <p:spPr bwMode="auto">
          <a:xfrm>
            <a:off x="1447800" y="2865438"/>
            <a:ext cx="71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53" name="Rectangle 69"/>
          <p:cNvSpPr>
            <a:spLocks noChangeArrowheads="1"/>
          </p:cNvSpPr>
          <p:nvPr/>
        </p:nvSpPr>
        <p:spPr bwMode="auto">
          <a:xfrm>
            <a:off x="1233488" y="2774950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>
                <a:effectLst/>
                <a:latin typeface="Times New Roman" pitchFamily="18" charset="0"/>
              </a:rPr>
              <a:t>500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54" name="Line 70"/>
          <p:cNvSpPr>
            <a:spLocks noChangeShapeType="1"/>
          </p:cNvSpPr>
          <p:nvPr/>
        </p:nvSpPr>
        <p:spPr bwMode="auto">
          <a:xfrm>
            <a:off x="1447800" y="2246313"/>
            <a:ext cx="71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55" name="Rectangle 71"/>
          <p:cNvSpPr>
            <a:spLocks noChangeArrowheads="1"/>
          </p:cNvSpPr>
          <p:nvPr/>
        </p:nvSpPr>
        <p:spPr bwMode="auto">
          <a:xfrm>
            <a:off x="1233488" y="2155825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>
                <a:effectLst/>
                <a:latin typeface="Times New Roman" pitchFamily="18" charset="0"/>
              </a:rPr>
              <a:t>600</a:t>
            </a:r>
            <a:endParaRPr 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56" name="Rectangle 72"/>
          <p:cNvSpPr>
            <a:spLocks noChangeArrowheads="1"/>
          </p:cNvSpPr>
          <p:nvPr/>
        </p:nvSpPr>
        <p:spPr bwMode="auto">
          <a:xfrm>
            <a:off x="1679575" y="2374900"/>
            <a:ext cx="406400" cy="3598863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57" name="Rectangle 73"/>
          <p:cNvSpPr>
            <a:spLocks noChangeArrowheads="1"/>
          </p:cNvSpPr>
          <p:nvPr/>
        </p:nvSpPr>
        <p:spPr bwMode="auto">
          <a:xfrm>
            <a:off x="2492375" y="3859213"/>
            <a:ext cx="406400" cy="2114550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58" name="Rectangle 74"/>
          <p:cNvSpPr>
            <a:spLocks noChangeArrowheads="1"/>
          </p:cNvSpPr>
          <p:nvPr/>
        </p:nvSpPr>
        <p:spPr bwMode="auto">
          <a:xfrm>
            <a:off x="3319463" y="4168775"/>
            <a:ext cx="406400" cy="1804988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59" name="Rectangle 75"/>
          <p:cNvSpPr>
            <a:spLocks noChangeArrowheads="1"/>
          </p:cNvSpPr>
          <p:nvPr/>
        </p:nvSpPr>
        <p:spPr bwMode="auto">
          <a:xfrm>
            <a:off x="4130675" y="4271963"/>
            <a:ext cx="406400" cy="1701800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60" name="Rectangle 76"/>
          <p:cNvSpPr>
            <a:spLocks noChangeArrowheads="1"/>
          </p:cNvSpPr>
          <p:nvPr/>
        </p:nvSpPr>
        <p:spPr bwMode="auto">
          <a:xfrm>
            <a:off x="4943475" y="4478338"/>
            <a:ext cx="406400" cy="1495425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61" name="Rectangle 77"/>
          <p:cNvSpPr>
            <a:spLocks noChangeArrowheads="1"/>
          </p:cNvSpPr>
          <p:nvPr/>
        </p:nvSpPr>
        <p:spPr bwMode="auto">
          <a:xfrm>
            <a:off x="5756275" y="4851400"/>
            <a:ext cx="406400" cy="1122363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62" name="Rectangle 78"/>
          <p:cNvSpPr>
            <a:spLocks noChangeArrowheads="1"/>
          </p:cNvSpPr>
          <p:nvPr/>
        </p:nvSpPr>
        <p:spPr bwMode="auto">
          <a:xfrm>
            <a:off x="6583363" y="4916488"/>
            <a:ext cx="406400" cy="1057275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63" name="Rectangle 79"/>
          <p:cNvSpPr>
            <a:spLocks noChangeArrowheads="1"/>
          </p:cNvSpPr>
          <p:nvPr/>
        </p:nvSpPr>
        <p:spPr bwMode="auto">
          <a:xfrm>
            <a:off x="7396163" y="5110163"/>
            <a:ext cx="406400" cy="863600"/>
          </a:xfrm>
          <a:prstGeom prst="rect">
            <a:avLst/>
          </a:prstGeom>
          <a:solidFill>
            <a:schemeClr val="accent1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23664" name="Rectangle 80"/>
          <p:cNvSpPr>
            <a:spLocks noChangeArrowheads="1"/>
          </p:cNvSpPr>
          <p:nvPr/>
        </p:nvSpPr>
        <p:spPr bwMode="auto">
          <a:xfrm>
            <a:off x="1746895" y="6011863"/>
            <a:ext cx="35907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100" dirty="0">
                <a:effectLst/>
                <a:latin typeface="Times New Roman" pitchFamily="18" charset="0"/>
              </a:rPr>
              <a:t>Africa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65" name="Rectangle 81"/>
          <p:cNvSpPr>
            <a:spLocks noChangeArrowheads="1"/>
          </p:cNvSpPr>
          <p:nvPr/>
        </p:nvSpPr>
        <p:spPr bwMode="auto">
          <a:xfrm>
            <a:off x="2602103" y="6011863"/>
            <a:ext cx="28854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100" dirty="0">
                <a:effectLst/>
                <a:latin typeface="Times New Roman" pitchFamily="18" charset="0"/>
              </a:rPr>
              <a:t>India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66" name="Rectangle 82"/>
          <p:cNvSpPr>
            <a:spLocks noChangeArrowheads="1"/>
          </p:cNvSpPr>
          <p:nvPr/>
        </p:nvSpPr>
        <p:spPr bwMode="auto">
          <a:xfrm>
            <a:off x="3419872" y="6021288"/>
            <a:ext cx="19716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 dirty="0">
                <a:effectLst/>
                <a:latin typeface="Times New Roman" pitchFamily="18" charset="0"/>
              </a:rPr>
              <a:t>AR</a:t>
            </a:r>
            <a:endParaRPr lang="de-D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67" name="Rectangle 83"/>
          <p:cNvSpPr>
            <a:spLocks noChangeArrowheads="1"/>
          </p:cNvSpPr>
          <p:nvPr/>
        </p:nvSpPr>
        <p:spPr bwMode="auto">
          <a:xfrm>
            <a:off x="4211960" y="6021288"/>
            <a:ext cx="21159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 dirty="0">
                <a:effectLst/>
                <a:latin typeface="Times New Roman" pitchFamily="18" charset="0"/>
              </a:rPr>
              <a:t>ME</a:t>
            </a:r>
            <a:endParaRPr lang="de-D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68" name="Rectangle 84"/>
          <p:cNvSpPr>
            <a:spLocks noChangeArrowheads="1"/>
          </p:cNvSpPr>
          <p:nvPr/>
        </p:nvSpPr>
        <p:spPr bwMode="auto">
          <a:xfrm>
            <a:off x="5076056" y="6021288"/>
            <a:ext cx="18114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 dirty="0">
                <a:effectLst/>
                <a:latin typeface="Times New Roman" pitchFamily="18" charset="0"/>
              </a:rPr>
              <a:t>SA</a:t>
            </a:r>
            <a:endParaRPr lang="de-D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69" name="Rectangle 85"/>
          <p:cNvSpPr>
            <a:spLocks noChangeArrowheads="1"/>
          </p:cNvSpPr>
          <p:nvPr/>
        </p:nvSpPr>
        <p:spPr bwMode="auto">
          <a:xfrm>
            <a:off x="5796136" y="6021288"/>
            <a:ext cx="333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 dirty="0">
                <a:effectLst/>
                <a:latin typeface="Times New Roman" pitchFamily="18" charset="0"/>
              </a:rPr>
              <a:t>China</a:t>
            </a:r>
            <a:endParaRPr lang="de-D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70" name="Rectangle 86"/>
          <p:cNvSpPr>
            <a:spLocks noChangeArrowheads="1"/>
          </p:cNvSpPr>
          <p:nvPr/>
        </p:nvSpPr>
        <p:spPr bwMode="auto">
          <a:xfrm>
            <a:off x="6732240" y="6021288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 dirty="0">
                <a:effectLst/>
                <a:latin typeface="Times New Roman" pitchFamily="18" charset="0"/>
              </a:rPr>
              <a:t>FS</a:t>
            </a:r>
            <a:endParaRPr lang="de-D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71" name="Rectangle 87"/>
          <p:cNvSpPr>
            <a:spLocks noChangeArrowheads="1"/>
          </p:cNvSpPr>
          <p:nvPr/>
        </p:nvSpPr>
        <p:spPr bwMode="auto">
          <a:xfrm>
            <a:off x="7452320" y="6021288"/>
            <a:ext cx="31418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100" dirty="0">
                <a:effectLst/>
                <a:latin typeface="Times New Roman" pitchFamily="18" charset="0"/>
              </a:rPr>
              <a:t>DME</a:t>
            </a:r>
            <a:endParaRPr lang="de-D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3672" name="Rectangle 88"/>
          <p:cNvSpPr>
            <a:spLocks noChangeArrowheads="1"/>
          </p:cNvSpPr>
          <p:nvPr/>
        </p:nvSpPr>
        <p:spPr bwMode="auto">
          <a:xfrm rot="16200000">
            <a:off x="-335257" y="3157737"/>
            <a:ext cx="219451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effectLst/>
                <a:latin typeface="Arial" pitchFamily="34" charset="0"/>
              </a:rPr>
              <a:t>Loss of DALYs per </a:t>
            </a:r>
            <a:br>
              <a:rPr lang="en-US" dirty="0">
                <a:effectLst/>
                <a:latin typeface="Arial" pitchFamily="34" charset="0"/>
              </a:rPr>
            </a:br>
            <a:r>
              <a:rPr lang="en-US" dirty="0">
                <a:effectLst/>
                <a:latin typeface="Arial" pitchFamily="34" charset="0"/>
              </a:rPr>
              <a:t>1000 inhabitants</a:t>
            </a:r>
            <a:endParaRPr lang="en-US" dirty="0">
              <a:effectLst/>
            </a:endParaRPr>
          </a:p>
        </p:txBody>
      </p:sp>
      <p:sp>
        <p:nvSpPr>
          <p:cNvPr id="323673" name="Text Box 89"/>
          <p:cNvSpPr txBox="1">
            <a:spLocks noChangeArrowheads="1"/>
          </p:cNvSpPr>
          <p:nvPr/>
        </p:nvSpPr>
        <p:spPr bwMode="auto">
          <a:xfrm>
            <a:off x="5181600" y="63246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effectLst/>
                <a:cs typeface="Times New Roman" pitchFamily="18" charset="0"/>
              </a:rPr>
              <a:t>Source: </a:t>
            </a:r>
            <a:r>
              <a:rPr lang="de-DE" dirty="0" err="1">
                <a:effectLst/>
                <a:cs typeface="Times New Roman" pitchFamily="18" charset="0"/>
              </a:rPr>
              <a:t>Worldbank</a:t>
            </a:r>
            <a:r>
              <a:rPr lang="de-DE" dirty="0">
                <a:effectLst/>
                <a:cs typeface="Times New Roman" pitchFamily="18" charset="0"/>
              </a:rPr>
              <a:t> 1993, S. 3</a:t>
            </a:r>
            <a:r>
              <a:rPr lang="de-DE" dirty="0">
                <a:effectLst/>
              </a:rPr>
              <a:t> </a:t>
            </a:r>
          </a:p>
        </p:txBody>
      </p:sp>
      <p:sp>
        <p:nvSpPr>
          <p:cNvPr id="323674" name="Rectangle 90"/>
          <p:cNvSpPr>
            <a:spLocks noChangeArrowheads="1"/>
          </p:cNvSpPr>
          <p:nvPr/>
        </p:nvSpPr>
        <p:spPr bwMode="auto">
          <a:xfrm>
            <a:off x="4495800" y="2057400"/>
            <a:ext cx="464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dirty="0">
                <a:effectLst/>
                <a:cs typeface="Times New Roman" pitchFamily="18" charset="0"/>
              </a:rPr>
              <a:t>developed market economies (DME) 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dirty="0">
                <a:effectLst/>
                <a:cs typeface="Times New Roman" pitchFamily="18" charset="0"/>
              </a:rPr>
              <a:t>former socialist countries (FS) 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dirty="0">
                <a:effectLst/>
                <a:cs typeface="Times New Roman" pitchFamily="18" charset="0"/>
              </a:rPr>
              <a:t>South America (SA)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dirty="0">
                <a:effectLst/>
                <a:cs typeface="Times New Roman" pitchFamily="18" charset="0"/>
              </a:rPr>
              <a:t>Middle East (ME), 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dirty="0">
                <a:effectLst/>
                <a:cs typeface="Times New Roman" pitchFamily="18" charset="0"/>
              </a:rPr>
              <a:t>Rest of Asia (AR), excluding India</a:t>
            </a:r>
            <a:r>
              <a:rPr lang="en-US" dirty="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6C83-8FB9-4F1F-BB2F-4E745ACD6272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01"/>
    </mc:Choice>
    <mc:Fallback xmlns="">
      <p:transition spd="slow" advTm="6720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Burden of Disease 2007 </a:t>
            </a:r>
            <a:r>
              <a:rPr lang="de-DE" sz="1800" dirty="0"/>
              <a:t>(WHO 2008)</a:t>
            </a:r>
            <a:endParaRPr lang="de-DE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169627"/>
              </p:ext>
            </p:extLst>
          </p:nvPr>
        </p:nvGraphicFramePr>
        <p:xfrm>
          <a:off x="609600" y="1384300"/>
          <a:ext cx="8216900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1" name="Arbeitsblatt" r:id="rId4" imgW="11791827" imgH="7448547" progId="Excel.Sheet.12">
                  <p:embed/>
                </p:oleObj>
              </mc:Choice>
              <mc:Fallback>
                <p:oleObj name="Arbeitsblatt" r:id="rId4" imgW="11791827" imgH="7448547" progId="Excel.Sheet.12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84300"/>
                        <a:ext cx="8216900" cy="511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6C83-8FB9-4F1F-BB2F-4E745ACD6272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53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710"/>
    </mc:Choice>
    <mc:Fallback xmlns="">
      <p:transition spd="slow" advTm="8671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1.2 Health and Development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/>
              <a:t>1 International Public Health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1.1 Background	</a:t>
            </a:r>
          </a:p>
          <a:p>
            <a:pPr eaLnBrk="1" hangingPunct="1">
              <a:buFontTx/>
              <a:buNone/>
              <a:defRPr/>
            </a:pPr>
            <a:r>
              <a:rPr lang="en-US" b="1" dirty="0"/>
              <a:t>	1.2 Health and Development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1.2.1 Context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b="1" dirty="0"/>
              <a:t>	1.2.2 Static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1.2.3 Dynamic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1.2.4 Health Care in Developing Countries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1.3 Conceptions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3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51"/>
    </mc:Choice>
    <mc:Fallback xmlns="">
      <p:transition spd="slow" advTm="3235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1.2 Health and Development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/>
              <a:t>1 International Public Health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	1.1 Background	</a:t>
            </a:r>
          </a:p>
          <a:p>
            <a:pPr eaLnBrk="1" hangingPunct="1">
              <a:buFontTx/>
              <a:buNone/>
              <a:defRPr/>
            </a:pPr>
            <a:r>
              <a:rPr lang="en-US" b="1" dirty="0"/>
              <a:t>	1.2 Health and Development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1.2.1 Context 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b="1" dirty="0"/>
              <a:t>	1.2.2 Static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1.2.3 Dynamic Concept of Development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	1.2.4 Health Care in Developing Countries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/>
              <a:t>1.3 Conceptions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51"/>
    </mc:Choice>
    <mc:Fallback xmlns="">
      <p:transition spd="slow" advTm="3235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893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cs typeface="Times New Roman" pitchFamily="18" charset="0"/>
              </a:rPr>
              <a:t>1.2.2  Static Concept of Development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457200" y="1989138"/>
            <a:ext cx="8382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effectLst/>
                <a:cs typeface="Times New Roman" pitchFamily="18" charset="0"/>
              </a:rPr>
              <a:t> Static Concept of Development</a:t>
            </a:r>
          </a:p>
          <a:p>
            <a:pPr lvl="1" algn="l">
              <a:spcBef>
                <a:spcPct val="50000"/>
              </a:spcBef>
              <a:defRPr/>
            </a:pPr>
            <a:r>
              <a:rPr lang="en-US" sz="2800" dirty="0">
                <a:effectLst/>
                <a:cs typeface="Times New Roman" pitchFamily="18" charset="0"/>
                <a:sym typeface="Wingdings" pitchFamily="2" charset="2"/>
              </a:rPr>
              <a:t> Level of development based on specific 	indicators</a:t>
            </a:r>
            <a:r>
              <a:rPr lang="en-US" sz="2800" dirty="0">
                <a:effectLst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2800" dirty="0">
                <a:effectLst/>
                <a:cs typeface="Times New Roman" pitchFamily="18" charset="0"/>
              </a:rPr>
              <a:t> Dynamic Concept of Development</a:t>
            </a:r>
          </a:p>
          <a:p>
            <a:pPr lvl="1" algn="l">
              <a:spcBef>
                <a:spcPct val="50000"/>
              </a:spcBef>
              <a:defRPr/>
            </a:pPr>
            <a:r>
              <a:rPr lang="en-US" sz="2800" dirty="0">
                <a:effectLst/>
                <a:cs typeface="Times New Roman" pitchFamily="18" charset="0"/>
                <a:sym typeface="Wingdings" pitchFamily="2" charset="2"/>
              </a:rPr>
              <a:t> Process of development</a:t>
            </a:r>
            <a:r>
              <a:rPr lang="en-US" sz="2800" dirty="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B1208-44FA-4E88-9609-E3863B377AA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72"/>
    </mc:Choice>
    <mc:Fallback xmlns="">
      <p:transition spd="slow" advTm="7257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Indicators of the Static Concept of Development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Per Capita Income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Gini Coefficient for Income Distribution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Illiteracy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Epidemiological Indicators (child mortality, infant mortality, maternal mortality, life expectancy)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dirty="0"/>
              <a:t>…</a:t>
            </a:r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10735"/>
            <a:ext cx="4845050" cy="23634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752"/>
    </mc:Choice>
    <mc:Fallback xmlns="">
      <p:transition spd="slow" advTm="25375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Gross National Product per capita [US$]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00750"/>
            <a:ext cx="8229600" cy="8572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800" dirty="0"/>
              <a:t>https://commons.wikimedia.org/w/index.php?curid=47590281</a:t>
            </a:r>
            <a:endParaRPr lang="de-DE" sz="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242690" name="Picture 2" descr="https://upload.wikimedia.org/wikipedia/commons/b/b2/GDP_per_capita_%28nominal%29_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01" y="1268760"/>
            <a:ext cx="917670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l="26381" t="35279" r="55507" b="28811"/>
          <a:stretch/>
        </p:blipFill>
        <p:spPr>
          <a:xfrm>
            <a:off x="5148064" y="4627317"/>
            <a:ext cx="1800200" cy="22306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18"/>
    </mc:Choice>
    <mc:Fallback xmlns="">
      <p:transition spd="slow" advTm="6451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/>
              <a:t>Gini-Index (2014)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1323975"/>
            <a:ext cx="8220075" cy="421005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655715" y="6356350"/>
            <a:ext cx="30187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effectLst/>
              </a:rPr>
              <a:t>https://commons.wikimedia.org/w/index.php?curid=33962866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05"/>
    </mc:Choice>
    <mc:Fallback xmlns="">
      <p:transition spd="slow" advTm="4660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Country Categories 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Traditional Classification</a:t>
            </a:r>
            <a:endParaRPr lang="en-US" dirty="0"/>
          </a:p>
          <a:p>
            <a:pPr lvl="1" eaLnBrk="1" hangingPunct="1">
              <a:buFontTx/>
              <a:buChar char="-"/>
              <a:defRPr/>
            </a:pPr>
            <a:r>
              <a:rPr lang="en-US" dirty="0">
                <a:cs typeface="Times New Roman" pitchFamily="18" charset="0"/>
              </a:rPr>
              <a:t>Developed Countries</a:t>
            </a:r>
            <a:r>
              <a:rPr lang="en-US" dirty="0"/>
              <a:t> 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>
                <a:cs typeface="Times New Roman" pitchFamily="18" charset="0"/>
              </a:rPr>
              <a:t>Underdeveloped Countries 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Classification according to GNP per capita 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>
                <a:cs typeface="Times New Roman" pitchFamily="18" charset="0"/>
              </a:rPr>
              <a:t>Developed Countries 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>
                <a:cs typeface="Times New Roman" pitchFamily="18" charset="0"/>
              </a:rPr>
              <a:t>Less Developed Countries (LDC) 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>
                <a:cs typeface="Times New Roman" pitchFamily="18" charset="0"/>
              </a:rPr>
              <a:t>Least Developed Countries (LLDC)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26"/>
    </mc:Choice>
    <mc:Fallback xmlns="">
      <p:transition spd="slow" advTm="5882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cs typeface="Times New Roman" pitchFamily="18" charset="0"/>
              </a:rPr>
              <a:t>Least Developed Country: Definition</a:t>
            </a:r>
            <a:r>
              <a:rPr lang="en-US" dirty="0"/>
              <a:t> 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534400" cy="462034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effectLst/>
              </a:rPr>
              <a:t>Income: the annual per capita income does not exceed</a:t>
            </a:r>
            <a:r>
              <a:rPr lang="en-US" dirty="0"/>
              <a:t> $9</a:t>
            </a:r>
            <a:r>
              <a:rPr lang="en-US" dirty="0">
                <a:effectLst/>
              </a:rPr>
              <a:t>05 in a three-year rolling average</a:t>
            </a:r>
          </a:p>
          <a:p>
            <a:pPr lvl="0"/>
            <a:r>
              <a:rPr lang="en-US" dirty="0">
                <a:effectLst/>
              </a:rPr>
              <a:t>Economic Vulnerability Index (EVI): </a:t>
            </a:r>
            <a:r>
              <a:rPr lang="en-US" dirty="0"/>
              <a:t>describes „the vulnerability of a society“ primarily originating from the dependency on one source of income, i.e. proceeds from export, share of agricultural production, </a:t>
            </a:r>
            <a:r>
              <a:rPr lang="en-US" dirty="0">
                <a:effectLst/>
              </a:rPr>
              <a:t> processing industry and services in the gross domestic product</a:t>
            </a:r>
          </a:p>
          <a:p>
            <a:pPr lvl="0"/>
            <a:r>
              <a:rPr lang="en-US" dirty="0">
                <a:effectLst/>
              </a:rPr>
              <a:t>Human Assets Index (HAI): the HAI provides information on the human capital, i.e. food security, malnutrition, child mortality, school enrollment rate, </a:t>
            </a:r>
            <a:r>
              <a:rPr lang="en-US" dirty="0"/>
              <a:t>ability to read in adults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C0F6-9F90-4EE7-A1EA-D1227D297F1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265"/>
    </mc:Choice>
    <mc:Fallback xmlns="">
      <p:transition spd="slow" advTm="18226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cs typeface="Times New Roman" pitchFamily="18" charset="0"/>
              </a:rPr>
              <a:t>Least Developed Countries 2016</a:t>
            </a:r>
            <a:r>
              <a:rPr lang="de-DE" dirty="0"/>
              <a:t> </a:t>
            </a: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81000" y="6232525"/>
            <a:ext cx="853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800" dirty="0">
                <a:effectLst/>
                <a:cs typeface="Times New Roman" pitchFamily="18" charset="0"/>
              </a:rPr>
              <a:t>Source: https://commons.wikimedia.org/wiki/File:Least_Developed_Countries_map.svg</a:t>
            </a:r>
            <a:endParaRPr lang="de-DE" sz="800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26C83-8FB9-4F1F-BB2F-4E745ACD6272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7" name="Picture 10" descr="Least_Developed_Countries_map_-_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914400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88"/>
    </mc:Choice>
    <mc:Fallback xmlns="">
      <p:transition spd="slow" advTm="6888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Bildschirmpräsentation (4:3)</PresentationFormat>
  <Paragraphs>99</Paragraphs>
  <Slides>14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Larissa</vt:lpstr>
      <vt:lpstr>Arbeitsblatt</vt:lpstr>
      <vt:lpstr>International Health Care Management  Part 1.2.2</vt:lpstr>
      <vt:lpstr>1.2 Health and Development</vt:lpstr>
      <vt:lpstr>1.2.2  Static Concept of Development</vt:lpstr>
      <vt:lpstr>Indicators of the Static Concept of Development</vt:lpstr>
      <vt:lpstr>Gross National Product per capita [US$]</vt:lpstr>
      <vt:lpstr>Gini-Index (2014)</vt:lpstr>
      <vt:lpstr>Country Categories </vt:lpstr>
      <vt:lpstr>Least Developed Country: Definition </vt:lpstr>
      <vt:lpstr>Least Developed Countries 2016 </vt:lpstr>
      <vt:lpstr>Other Classifications </vt:lpstr>
      <vt:lpstr>High, low and middle income countries</vt:lpstr>
      <vt:lpstr>Annual Loss of Quality of Life  per 1000 Inhabitants</vt:lpstr>
      <vt:lpstr>Burden of Disease 2007 (WHO 2008)</vt:lpstr>
      <vt:lpstr>1.2 Health and Development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357</cp:revision>
  <cp:lastPrinted>2011-06-28T12:09:10Z</cp:lastPrinted>
  <dcterms:created xsi:type="dcterms:W3CDTF">2003-05-27T08:12:45Z</dcterms:created>
  <dcterms:modified xsi:type="dcterms:W3CDTF">2024-01-25T15:18:39Z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