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5"/>
  </p:notesMasterIdLst>
  <p:sldIdLst>
    <p:sldId id="301" r:id="rId2"/>
    <p:sldId id="391" r:id="rId3"/>
    <p:sldId id="329" r:id="rId4"/>
    <p:sldId id="489" r:id="rId5"/>
    <p:sldId id="445" r:id="rId6"/>
    <p:sldId id="330" r:id="rId7"/>
    <p:sldId id="444" r:id="rId8"/>
    <p:sldId id="382" r:id="rId9"/>
    <p:sldId id="331" r:id="rId10"/>
    <p:sldId id="387" r:id="rId11"/>
    <p:sldId id="334" r:id="rId12"/>
    <p:sldId id="388" r:id="rId13"/>
    <p:sldId id="490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CC"/>
    <a:srgbClr val="808080"/>
    <a:srgbClr val="DDDDDD"/>
    <a:srgbClr val="000000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5819" autoAdjust="0"/>
  </p:normalViewPr>
  <p:slideViewPr>
    <p:cSldViewPr>
      <p:cViewPr varScale="1">
        <p:scale>
          <a:sx n="95" d="100"/>
          <a:sy n="95" d="100"/>
        </p:scale>
        <p:origin x="1138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2.xml"/><Relationship Id="rId1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31472120-E154-48CF-968D-49897BC078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327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B1208-44FA-4E88-9609-E3863B377AA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61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8F1B2-76E5-4BEA-81EF-49011AAC295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2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416D4-C4E2-4E77-B44C-B54F0C0A867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8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0A6E-A8AB-4A6A-9126-3103F89392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2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37B1F-CDB6-4331-930C-5915E60A79C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4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88AB3-F8F4-4C2C-8DBC-47A61820CEF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59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DD503-7CD8-4631-9111-3828E29D4A8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6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26C83-8FB9-4F1F-BB2F-4E745ACD627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94AC4-E5C3-47C8-91C4-93ABB2FCE1A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1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D5F81-D6FC-44AD-A99A-8BBC230C3AB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9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60840-1641-42CB-BAB7-0239343A476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137B1F-CDB6-4331-930C-5915E60A79C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0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0700"/>
            <a:ext cx="8291512" cy="226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cs typeface="Times New Roman" pitchFamily="18" charset="0"/>
              </a:rPr>
              <a:t>International Health Care Management </a:t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Part </a:t>
            </a:r>
            <a:r>
              <a:rPr lang="en-US" b="1" dirty="0" smtClean="0">
                <a:cs typeface="Times New Roman" pitchFamily="18" charset="0"/>
              </a:rPr>
              <a:t>1.2.3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043608" y="4149725"/>
            <a:ext cx="70567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Steffen Fleßa</a:t>
            </a: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Institute of Health Care Management</a:t>
            </a: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University of Greifswald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26C83-8FB9-4F1F-BB2F-4E745ACD627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6"/>
    </mc:Choice>
    <mc:Fallback xmlns="">
      <p:transition spd="slow" advTm="536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cs typeface="Times New Roman" pitchFamily="18" charset="0"/>
              </a:rPr>
              <a:t>Human Technology (cont.)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507413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>
                <a:cs typeface="Times New Roman" pitchFamily="18" charset="0"/>
              </a:rPr>
              <a:t>Spirituality </a:t>
            </a:r>
          </a:p>
          <a:p>
            <a:pPr lvl="1" eaLnBrk="1" hangingPunct="1">
              <a:defRPr/>
            </a:pPr>
            <a:r>
              <a:rPr lang="en-US" sz="2400" dirty="0">
                <a:cs typeface="Times New Roman" pitchFamily="18" charset="0"/>
              </a:rPr>
              <a:t>Content: Unity  of body, soul and spirit in all dimensions of life</a:t>
            </a:r>
          </a:p>
          <a:p>
            <a:pPr lvl="2" eaLnBrk="1" hangingPunct="1">
              <a:defRPr/>
            </a:pPr>
            <a:r>
              <a:rPr lang="en-US" sz="2000" dirty="0">
                <a:cs typeface="Times New Roman" pitchFamily="18" charset="0"/>
              </a:rPr>
              <a:t>Body: Health, Fitness</a:t>
            </a:r>
          </a:p>
          <a:p>
            <a:pPr lvl="3" eaLnBrk="1" hangingPunct="1">
              <a:defRPr/>
            </a:pPr>
            <a:r>
              <a:rPr lang="en-US" sz="1600" dirty="0">
                <a:cs typeface="Times New Roman" pitchFamily="18" charset="0"/>
              </a:rPr>
              <a:t>How can I stay healthy and productive?</a:t>
            </a:r>
          </a:p>
          <a:p>
            <a:pPr lvl="2" eaLnBrk="1" hangingPunct="1">
              <a:defRPr/>
            </a:pPr>
            <a:r>
              <a:rPr lang="en-US" sz="2000" dirty="0">
                <a:cs typeface="Times New Roman" pitchFamily="18" charset="0"/>
              </a:rPr>
              <a:t>Spirit: Education, Mental Capacity</a:t>
            </a:r>
          </a:p>
          <a:p>
            <a:pPr lvl="3" eaLnBrk="1" hangingPunct="1">
              <a:defRPr/>
            </a:pPr>
            <a:r>
              <a:rPr lang="en-US" sz="1600" dirty="0">
                <a:cs typeface="Times New Roman" pitchFamily="18" charset="0"/>
              </a:rPr>
              <a:t>How can I stay creative and up-to-date?</a:t>
            </a:r>
          </a:p>
          <a:p>
            <a:pPr lvl="2" eaLnBrk="1" hangingPunct="1">
              <a:defRPr/>
            </a:pPr>
            <a:r>
              <a:rPr lang="en-US" sz="2000" dirty="0">
                <a:cs typeface="Times New Roman" pitchFamily="18" charset="0"/>
              </a:rPr>
              <a:t>Soul: Question of the Meaning and the Being, Reference to Transcendence</a:t>
            </a:r>
          </a:p>
          <a:p>
            <a:pPr lvl="3" eaLnBrk="1" hangingPunct="1">
              <a:defRPr/>
            </a:pPr>
            <a:r>
              <a:rPr lang="en-US" sz="1600" dirty="0">
                <a:cs typeface="Times New Roman" pitchFamily="18" charset="0"/>
              </a:rPr>
              <a:t>Why should I keep engaging?</a:t>
            </a:r>
          </a:p>
          <a:p>
            <a:pPr lvl="3" eaLnBrk="1" hangingPunct="1">
              <a:defRPr/>
            </a:pPr>
            <a:r>
              <a:rPr lang="en-US" sz="1600" dirty="0">
                <a:cs typeface="Times New Roman" pitchFamily="18" charset="0"/>
              </a:rPr>
              <a:t>Which values are valuable?</a:t>
            </a:r>
          </a:p>
          <a:p>
            <a:pPr lvl="3" eaLnBrk="1" hangingPunct="1">
              <a:defRPr/>
            </a:pPr>
            <a:r>
              <a:rPr lang="en-US" sz="1600" dirty="0">
                <a:cs typeface="Times New Roman" pitchFamily="18" charset="0"/>
              </a:rPr>
              <a:t>Which meaning is sensible?</a:t>
            </a:r>
          </a:p>
          <a:p>
            <a:pPr lvl="3" eaLnBrk="1" hangingPunct="1">
              <a:defRPr/>
            </a:pPr>
            <a:r>
              <a:rPr lang="en-US" sz="1600" dirty="0">
                <a:cs typeface="Times New Roman" pitchFamily="18" charset="0"/>
              </a:rPr>
              <a:t>Which life is worth living?</a:t>
            </a:r>
          </a:p>
          <a:p>
            <a:pPr lvl="3" eaLnBrk="1" hangingPunct="1">
              <a:defRPr/>
            </a:pPr>
            <a:r>
              <a:rPr lang="en-US" sz="1600" dirty="0">
                <a:cs typeface="Times New Roman" pitchFamily="18" charset="0"/>
              </a:rPr>
              <a:t>Which work is worth the effort?</a:t>
            </a:r>
          </a:p>
          <a:p>
            <a:pPr lvl="3" eaLnBrk="1" hangingPunct="1">
              <a:defRPr/>
            </a:pPr>
            <a:r>
              <a:rPr lang="en-US" sz="1600" dirty="0">
                <a:cs typeface="Times New Roman" pitchFamily="18" charset="0"/>
              </a:rPr>
              <a:t>Do I leave anything behind?</a:t>
            </a:r>
          </a:p>
          <a:p>
            <a:pPr lvl="3" eaLnBrk="1" hangingPunct="1">
              <a:defRPr/>
            </a:pPr>
            <a:endParaRPr lang="de-DE" sz="1600" dirty="0">
              <a:cs typeface="Times New Roman" pitchFamily="18" charset="0"/>
            </a:endParaRPr>
          </a:p>
          <a:p>
            <a:pPr lvl="1" eaLnBrk="1" hangingPunct="1">
              <a:buFont typeface="Tahoma" pitchFamily="34" charset="0"/>
              <a:buNone/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60A6E-A8AB-4A6A-9126-3103F8939241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208"/>
    </mc:Choice>
    <mc:Fallback xmlns="">
      <p:transition spd="slow" advTm="25620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9080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Explanation II of the Kondratieff-Cycles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467980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Time Preference according to Neumann</a:t>
            </a:r>
          </a:p>
          <a:p>
            <a:pPr lvl="1" eaLnBrk="1" hangingPunct="1">
              <a:defRPr/>
            </a:pPr>
            <a:r>
              <a:rPr lang="en-US" dirty="0">
                <a:cs typeface="Times New Roman" pitchFamily="18" charset="0"/>
              </a:rPr>
              <a:t>Content: Systematic disregard of future benefits</a:t>
            </a:r>
          </a:p>
          <a:p>
            <a:pPr lvl="1" eaLnBrk="1" hangingPunct="1">
              <a:defRPr/>
            </a:pPr>
            <a:r>
              <a:rPr lang="en-US" dirty="0">
                <a:cs typeface="Times New Roman" pitchFamily="18" charset="0"/>
              </a:rPr>
              <a:t>Mathematical instrument: Discount rate</a:t>
            </a:r>
          </a:p>
          <a:p>
            <a:pPr lvl="1" eaLnBrk="1" hangingPunct="1">
              <a:defRPr/>
            </a:pPr>
            <a:r>
              <a:rPr lang="en-US" dirty="0">
                <a:cs typeface="Times New Roman" pitchFamily="18" charset="0"/>
              </a:rPr>
              <a:t>Value and Economical Growth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>
                <a:cs typeface="Times New Roman" pitchFamily="18" charset="0"/>
                <a:sym typeface="Wingdings" pitchFamily="2" charset="2"/>
              </a:rPr>
              <a:t>	 Economics is part of cultural science even though economists traditionally have a hard time giving cultural explanations for economic phenomenons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736"/>
    </mc:Choice>
    <mc:Fallback xmlns="">
      <p:transition spd="slow" advTm="9173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90805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Explanation II of the Kondratieff-Cycles</a:t>
            </a:r>
            <a:endParaRPr lang="de-DE" sz="4000" dirty="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49678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cs typeface="Times New Roman" pitchFamily="18" charset="0"/>
              </a:rPr>
              <a:t>The </a:t>
            </a:r>
            <a:r>
              <a:rPr lang="en-US" sz="2800" dirty="0" err="1">
                <a:cs typeface="Times New Roman" pitchFamily="18" charset="0"/>
              </a:rPr>
              <a:t>Buddenbrook</a:t>
            </a:r>
            <a:r>
              <a:rPr lang="en-US" sz="2800" dirty="0">
                <a:cs typeface="Times New Roman" pitchFamily="18" charset="0"/>
              </a:rPr>
              <a:t>-Syndrome</a:t>
            </a:r>
            <a:r>
              <a:rPr lang="en-US" sz="2800" dirty="0"/>
              <a:t> </a:t>
            </a:r>
          </a:p>
          <a:p>
            <a:pPr lvl="1" eaLnBrk="1" hangingPunct="1">
              <a:defRPr/>
            </a:pPr>
            <a:r>
              <a:rPr lang="en-US" sz="2400" dirty="0"/>
              <a:t>Founding Generation</a:t>
            </a:r>
          </a:p>
          <a:p>
            <a:pPr lvl="2" eaLnBrk="1" hangingPunct="1">
              <a:defRPr/>
            </a:pPr>
            <a:r>
              <a:rPr lang="en-US" sz="2000" dirty="0"/>
              <a:t>Luck, Coincidence</a:t>
            </a:r>
          </a:p>
          <a:p>
            <a:pPr lvl="2" eaLnBrk="1" hangingPunct="1">
              <a:defRPr/>
            </a:pPr>
            <a:r>
              <a:rPr lang="en-US" sz="2000" dirty="0"/>
              <a:t>Frugality: low time preference</a:t>
            </a:r>
          </a:p>
          <a:p>
            <a:pPr lvl="2" eaLnBrk="1" hangingPunct="1">
              <a:defRPr/>
            </a:pPr>
            <a:r>
              <a:rPr lang="en-US" sz="2000" dirty="0"/>
              <a:t>Diligence</a:t>
            </a:r>
          </a:p>
          <a:p>
            <a:pPr lvl="1" eaLnBrk="1" hangingPunct="1">
              <a:defRPr/>
            </a:pPr>
            <a:r>
              <a:rPr lang="en-US" sz="2400" dirty="0"/>
              <a:t>Preserving Generation</a:t>
            </a:r>
          </a:p>
          <a:p>
            <a:pPr lvl="2" eaLnBrk="1" hangingPunct="1">
              <a:defRPr/>
            </a:pPr>
            <a:r>
              <a:rPr lang="en-US" sz="2000" dirty="0"/>
              <a:t>Higher propensity to consume: average time preference</a:t>
            </a:r>
          </a:p>
          <a:p>
            <a:pPr lvl="2" eaLnBrk="1" hangingPunct="1">
              <a:defRPr/>
            </a:pPr>
            <a:r>
              <a:rPr lang="en-US" sz="2000" dirty="0"/>
              <a:t>Diligence: lower work orientation</a:t>
            </a:r>
          </a:p>
          <a:p>
            <a:pPr lvl="1" eaLnBrk="1" hangingPunct="1">
              <a:defRPr/>
            </a:pPr>
            <a:r>
              <a:rPr lang="en-US" sz="2400" dirty="0"/>
              <a:t>Ruining Generation</a:t>
            </a:r>
          </a:p>
          <a:p>
            <a:pPr lvl="2" eaLnBrk="1" hangingPunct="1">
              <a:defRPr/>
            </a:pPr>
            <a:r>
              <a:rPr lang="en-US" sz="2000" dirty="0"/>
              <a:t>High propensity to consume, high time preference</a:t>
            </a:r>
          </a:p>
          <a:p>
            <a:pPr lvl="2" eaLnBrk="1" hangingPunct="1">
              <a:defRPr/>
            </a:pPr>
            <a:r>
              <a:rPr lang="en-US" sz="2000" dirty="0"/>
              <a:t>Laziness</a:t>
            </a:r>
          </a:p>
          <a:p>
            <a:pPr lvl="2" eaLnBrk="1" hangingPunct="1">
              <a:defRPr/>
            </a:pPr>
            <a:r>
              <a:rPr lang="en-US" sz="2000" dirty="0"/>
              <a:t>Bad luck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138"/>
    </mc:Choice>
    <mc:Fallback xmlns="">
      <p:transition spd="slow" advTm="13313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1.2 Health and Development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/>
              <a:t>1 International Public Health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1.1 Background	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</a:t>
            </a:r>
            <a:r>
              <a:rPr lang="en-US" b="1" dirty="0"/>
              <a:t>1.2 Health and Development 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1.2.1 Context 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1.2.2 Static Concept of Development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</a:t>
            </a:r>
            <a:r>
              <a:rPr lang="en-US" b="1" dirty="0"/>
              <a:t>1.2.3 Dynamic Concept of Development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1.2.4 Health Care in Developing Countries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1.3 Conceptions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13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51"/>
    </mc:Choice>
    <mc:Fallback xmlns="">
      <p:transition spd="slow" advTm="3235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1.2 Health and Development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/>
              <a:t>1 International Public Health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1.1 Background	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</a:t>
            </a:r>
            <a:r>
              <a:rPr lang="en-US" b="1" dirty="0"/>
              <a:t>1.2 Health and Development 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1.2.1 Context 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1.2.2 Static Concept of Development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</a:t>
            </a:r>
            <a:r>
              <a:rPr lang="en-US" b="1" dirty="0"/>
              <a:t>1.2.3 Dynamic Concept of Development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1.2.4 Health Care in Developing Countries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1.3 Conceptions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51"/>
    </mc:Choice>
    <mc:Fallback xmlns="">
      <p:transition spd="slow" advTm="3235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defTabSz="520700" eaLnBrk="1" hangingPunct="1">
              <a:defRPr/>
            </a:pPr>
            <a:r>
              <a:rPr lang="en-US" sz="4000" dirty="0">
                <a:cs typeface="Times New Roman" pitchFamily="18" charset="0"/>
              </a:rPr>
              <a:t>1.2.3  Dynamic Concept of Development</a:t>
            </a:r>
            <a:r>
              <a:rPr lang="en-US" sz="4000" dirty="0"/>
              <a:t> 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Theory of cultural stages (Hans </a:t>
            </a:r>
            <a:r>
              <a:rPr lang="en-US" dirty="0" err="1">
                <a:cs typeface="Times New Roman" pitchFamily="18" charset="0"/>
              </a:rPr>
              <a:t>Bobek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>
                <a:cs typeface="Times New Roman" pitchFamily="18" charset="0"/>
              </a:rPr>
              <a:t>Hunters and Gatherers</a:t>
            </a:r>
            <a:endParaRPr lang="en-US" dirty="0"/>
          </a:p>
          <a:p>
            <a:pPr lvl="1" eaLnBrk="1" hangingPunct="1">
              <a:defRPr/>
            </a:pPr>
            <a:r>
              <a:rPr lang="en-US" dirty="0">
                <a:cs typeface="Times New Roman" pitchFamily="18" charset="0"/>
              </a:rPr>
              <a:t>Specialized Fishermen and Hunters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>
                <a:cs typeface="Times New Roman" pitchFamily="18" charset="0"/>
              </a:rPr>
              <a:t>Peasantry Clans</a:t>
            </a:r>
            <a:endParaRPr lang="en-US" dirty="0"/>
          </a:p>
          <a:p>
            <a:pPr lvl="1" eaLnBrk="1" hangingPunct="1">
              <a:defRPr/>
            </a:pPr>
            <a:r>
              <a:rPr lang="en-US" dirty="0">
                <a:cs typeface="Times New Roman" pitchFamily="18" charset="0"/>
              </a:rPr>
              <a:t>Hierarchical Agricultural Society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Unproductive Capitalism</a:t>
            </a:r>
          </a:p>
          <a:p>
            <a:pPr lvl="1" eaLnBrk="1" hangingPunct="1">
              <a:defRPr/>
            </a:pPr>
            <a:r>
              <a:rPr lang="en-US" dirty="0">
                <a:cs typeface="Times New Roman" pitchFamily="18" charset="0"/>
              </a:rPr>
              <a:t>Productive Capitalism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5205"/>
    </mc:Choice>
    <mc:Fallback xmlns="">
      <p:transition spd="slow" advTm="49520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Excursion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follows the group of „Productive Capitalism“?</a:t>
            </a:r>
          </a:p>
          <a:p>
            <a:pPr lvl="1"/>
            <a:r>
              <a:rPr lang="en-US" dirty="0"/>
              <a:t>Information Age?</a:t>
            </a:r>
          </a:p>
          <a:p>
            <a:pPr lvl="2"/>
            <a:r>
              <a:rPr lang="en-US" dirty="0"/>
              <a:t>Limiting factor = information</a:t>
            </a:r>
          </a:p>
          <a:p>
            <a:pPr lvl="2"/>
            <a:r>
              <a:rPr lang="en-US" dirty="0"/>
              <a:t>Better: knowledge</a:t>
            </a:r>
          </a:p>
          <a:p>
            <a:pPr lvl="3"/>
            <a:r>
              <a:rPr lang="en-US" dirty="0"/>
              <a:t>Restricted to a person</a:t>
            </a:r>
          </a:p>
          <a:p>
            <a:pPr lvl="3"/>
            <a:r>
              <a:rPr lang="en-US" dirty="0"/>
              <a:t>Basics for decision-making</a:t>
            </a:r>
          </a:p>
          <a:p>
            <a:pPr lvl="3"/>
            <a:r>
              <a:rPr lang="en-US" dirty="0"/>
              <a:t>„Wisdom“</a:t>
            </a:r>
          </a:p>
          <a:p>
            <a:pPr lvl="2"/>
            <a:r>
              <a:rPr lang="en-US" dirty="0"/>
              <a:t>People become scarce factors</a:t>
            </a:r>
          </a:p>
          <a:p>
            <a:pPr lvl="3"/>
            <a:r>
              <a:rPr lang="en-US" dirty="0"/>
              <a:t>Self-realization</a:t>
            </a:r>
          </a:p>
          <a:p>
            <a:pPr lvl="3"/>
            <a:r>
              <a:rPr lang="en-US" dirty="0"/>
              <a:t>Paradigm of Wholeness</a:t>
            </a:r>
          </a:p>
          <a:p>
            <a:pPr lvl="2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665"/>
    </mc:Choice>
    <mc:Fallback xmlns="">
      <p:transition spd="slow" advTm="11366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Dynamic Concept of Development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1470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Ever since the industrial revolution: development along long waves (Kondratieff Cycles)</a:t>
            </a:r>
          </a:p>
        </p:txBody>
      </p:sp>
      <p:graphicFrame>
        <p:nvGraphicFramePr>
          <p:cNvPr id="2867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8055626"/>
              </p:ext>
            </p:extLst>
          </p:nvPr>
        </p:nvGraphicFramePr>
        <p:xfrm>
          <a:off x="11113" y="3721100"/>
          <a:ext cx="880427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Picture" r:id="rId3" imgW="9451440" imgH="3354120" progId="Word.Picture.8">
                  <p:embed/>
                </p:oleObj>
              </mc:Choice>
              <mc:Fallback>
                <p:oleObj name="Picture" r:id="rId3" imgW="9451440" imgH="3354120" progId="Word.Picture.8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" y="3721100"/>
                        <a:ext cx="8804275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60A6E-A8AB-4A6A-9126-3103F893924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295"/>
    </mc:Choice>
    <mc:Fallback xmlns="">
      <p:transition spd="slow" advTm="16929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Kondratieff-Cycles</a:t>
            </a:r>
            <a:endParaRPr lang="en-US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Explanation: Overview</a:t>
            </a:r>
          </a:p>
          <a:p>
            <a:pPr lvl="1" eaLnBrk="1" hangingPunct="1">
              <a:defRPr/>
            </a:pPr>
            <a:r>
              <a:rPr lang="en-US" dirty="0">
                <a:cs typeface="Times New Roman" pitchFamily="18" charset="0"/>
              </a:rPr>
              <a:t>Basic Innovations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Time Preference</a:t>
            </a:r>
          </a:p>
          <a:p>
            <a:pPr lvl="1" eaLnBrk="1" hangingPunct="1">
              <a:defRPr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59"/>
    </mc:Choice>
    <mc:Fallback xmlns="">
      <p:transition spd="slow" advTm="2165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Explanation I: Basic Innovations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1</a:t>
            </a:r>
            <a:r>
              <a:rPr lang="en-US" baseline="30000" dirty="0">
                <a:cs typeface="Times New Roman" pitchFamily="18" charset="0"/>
              </a:rPr>
              <a:t>st</a:t>
            </a:r>
            <a:r>
              <a:rPr lang="en-US" dirty="0">
                <a:cs typeface="Times New Roman" pitchFamily="18" charset="0"/>
              </a:rPr>
              <a:t> Kondratieff: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Mechanical and Energetically Innovation (1800-1850)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Steam Engine: James Watt (*19/1/1736 †19/8/1819; 1769 Invention)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2</a:t>
            </a:r>
            <a:r>
              <a:rPr lang="en-US" baseline="30000" dirty="0">
                <a:cs typeface="Times New Roman" pitchFamily="18" charset="0"/>
              </a:rPr>
              <a:t>nd</a:t>
            </a:r>
            <a:r>
              <a:rPr lang="en-US" dirty="0">
                <a:cs typeface="Times New Roman" pitchFamily="18" charset="0"/>
              </a:rPr>
              <a:t> Kondratieff: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Steel, Railway (1850-1900)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3</a:t>
            </a:r>
            <a:r>
              <a:rPr lang="en-US" baseline="30000" dirty="0">
                <a:cs typeface="Times New Roman" pitchFamily="18" charset="0"/>
              </a:rPr>
              <a:t>rd</a:t>
            </a:r>
            <a:r>
              <a:rPr lang="en-US" dirty="0">
                <a:cs typeface="Times New Roman" pitchFamily="18" charset="0"/>
              </a:rPr>
              <a:t> Kondratieff: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Chemistry and Electrical Engineering </a:t>
            </a:r>
            <a:br>
              <a:rPr lang="en-US" dirty="0">
                <a:cs typeface="Times New Roman" pitchFamily="18" charset="0"/>
              </a:rPr>
            </a:br>
            <a:r>
              <a:rPr lang="en-US" dirty="0">
                <a:cs typeface="Times New Roman" pitchFamily="18" charset="0"/>
              </a:rPr>
              <a:t>(1900-1950)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72"/>
    </mc:Choice>
    <mc:Fallback xmlns="">
      <p:transition spd="slow" advTm="5087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Basic Innovations (cont.)</a:t>
            </a:r>
            <a:endParaRPr lang="en-US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4</a:t>
            </a:r>
            <a:r>
              <a:rPr lang="en-US" baseline="30000" dirty="0">
                <a:cs typeface="Times New Roman" pitchFamily="18" charset="0"/>
              </a:rPr>
              <a:t>th</a:t>
            </a:r>
            <a:r>
              <a:rPr lang="en-US" dirty="0">
                <a:cs typeface="Times New Roman" pitchFamily="18" charset="0"/>
              </a:rPr>
              <a:t> Kondratieff: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>
                <a:cs typeface="Times New Roman" pitchFamily="18" charset="0"/>
              </a:rPr>
              <a:t>Petrochemistry</a:t>
            </a:r>
            <a:r>
              <a:rPr lang="en-US" dirty="0">
                <a:cs typeface="Times New Roman" pitchFamily="18" charset="0"/>
              </a:rPr>
              <a:t> and Mobility Engineering (1950-2000)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5</a:t>
            </a:r>
            <a:r>
              <a:rPr lang="en-US" baseline="30000" dirty="0">
                <a:cs typeface="Times New Roman" pitchFamily="18" charset="0"/>
              </a:rPr>
              <a:t>th</a:t>
            </a:r>
            <a:r>
              <a:rPr lang="en-US" dirty="0">
                <a:cs typeface="Times New Roman" pitchFamily="18" charset="0"/>
              </a:rPr>
              <a:t> Kondratieff: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Microelectronics und Information Technology (1980-?)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6</a:t>
            </a:r>
            <a:r>
              <a:rPr lang="en-US" baseline="30000" dirty="0">
                <a:cs typeface="Times New Roman" pitchFamily="18" charset="0"/>
              </a:rPr>
              <a:t>th</a:t>
            </a:r>
            <a:r>
              <a:rPr lang="en-US" dirty="0">
                <a:cs typeface="Times New Roman" pitchFamily="18" charset="0"/>
              </a:rPr>
              <a:t> Kondratieff: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Proposal 1: Nanotechnology (starting 2050?)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Proposal 2: Human Technology / Psychosocial Health?</a:t>
            </a:r>
            <a:r>
              <a:rPr lang="en-US" dirty="0"/>
              <a:t> 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430"/>
    </mc:Choice>
    <mc:Fallback xmlns="">
      <p:transition spd="slow" advTm="6943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52400"/>
            <a:ext cx="8740080" cy="1476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cs typeface="Times New Roman" pitchFamily="18" charset="0"/>
              </a:rPr>
              <a:t>Basic Innovation in the 6</a:t>
            </a:r>
            <a:r>
              <a:rPr lang="en-US" sz="4000" baseline="30000" dirty="0">
                <a:cs typeface="Times New Roman" pitchFamily="18" charset="0"/>
              </a:rPr>
              <a:t>th</a:t>
            </a:r>
            <a:r>
              <a:rPr lang="en-US" sz="4000" dirty="0">
                <a:cs typeface="Times New Roman" pitchFamily="18" charset="0"/>
              </a:rPr>
              <a:t> Kondratieff according to W. E. </a:t>
            </a:r>
            <a:r>
              <a:rPr lang="en-US" sz="4000" dirty="0" err="1">
                <a:cs typeface="Times New Roman" pitchFamily="18" charset="0"/>
              </a:rPr>
              <a:t>Baaske</a:t>
            </a:r>
            <a:r>
              <a:rPr lang="en-US" sz="4000" dirty="0"/>
              <a:t>: </a:t>
            </a:r>
            <a:r>
              <a:rPr lang="en-US" sz="4000" dirty="0">
                <a:cs typeface="Times New Roman" pitchFamily="18" charset="0"/>
              </a:rPr>
              <a:t>Human Technology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534400" cy="4513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Social competence as key competence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Competences: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Expertise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Methodological Competence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Social Competence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Self-Competence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cs typeface="Times New Roman" pitchFamily="18" charset="0"/>
              </a:rPr>
              <a:t>Personality as the Basis of Authority</a:t>
            </a:r>
            <a:r>
              <a:rPr lang="en-US" sz="24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Traditional foundations of authority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Reward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Punishment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err="1"/>
              <a:t>Legitimation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Advanced foundations of authority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Expertise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Personality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de-DE" sz="1800" dirty="0"/>
          </a:p>
        </p:txBody>
      </p:sp>
      <p:sp>
        <p:nvSpPr>
          <p:cNvPr id="326660" name="Line 4"/>
          <p:cNvSpPr>
            <a:spLocks noChangeShapeType="1"/>
          </p:cNvSpPr>
          <p:nvPr/>
        </p:nvSpPr>
        <p:spPr bwMode="auto">
          <a:xfrm>
            <a:off x="4500563" y="2276475"/>
            <a:ext cx="0" cy="12239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6661" name="Text Box 5"/>
          <p:cNvSpPr txBox="1">
            <a:spLocks noChangeArrowheads="1"/>
          </p:cNvSpPr>
          <p:nvPr/>
        </p:nvSpPr>
        <p:spPr bwMode="auto">
          <a:xfrm>
            <a:off x="4716463" y="2349500"/>
            <a:ext cx="215979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rgbClr val="CC0000"/>
                </a:solidFill>
                <a:effectLst/>
              </a:rPr>
              <a:t>Intensification to </a:t>
            </a:r>
          </a:p>
          <a:p>
            <a:pPr algn="l">
              <a:defRPr/>
            </a:pPr>
            <a:r>
              <a:rPr lang="en-US" dirty="0">
                <a:solidFill>
                  <a:srgbClr val="CC0000"/>
                </a:solidFill>
                <a:effectLst/>
              </a:rPr>
              <a:t>Self-Competence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16"/>
    </mc:Choice>
    <mc:Fallback xmlns="">
      <p:transition spd="slow" advTm="8161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443</Words>
  <Application>Microsoft Office PowerPoint</Application>
  <PresentationFormat>Bildschirmpräsentation (4:3)</PresentationFormat>
  <Paragraphs>126</Paragraphs>
  <Slides>13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Wingdings</vt:lpstr>
      <vt:lpstr>Larissa</vt:lpstr>
      <vt:lpstr>Picture</vt:lpstr>
      <vt:lpstr>International Health Care Management  Part 1.2.3</vt:lpstr>
      <vt:lpstr>1.2 Health and Development</vt:lpstr>
      <vt:lpstr>1.2.3  Dynamic Concept of Development </vt:lpstr>
      <vt:lpstr>Excursion</vt:lpstr>
      <vt:lpstr>Dynamic Concept of Development</vt:lpstr>
      <vt:lpstr>Kondratieff-Cycles</vt:lpstr>
      <vt:lpstr>Explanation I: Basic Innovations</vt:lpstr>
      <vt:lpstr>Basic Innovations (cont.)</vt:lpstr>
      <vt:lpstr>Basic Innovation in the 6th Kondratieff according to W. E. Baaske: Human Technology</vt:lpstr>
      <vt:lpstr>Human Technology (cont.)</vt:lpstr>
      <vt:lpstr>Explanation II of the Kondratieff-Cycles</vt:lpstr>
      <vt:lpstr>Explanation II of the Kondratieff-Cycles</vt:lpstr>
      <vt:lpstr>1.2 Health and Development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356</cp:revision>
  <cp:lastPrinted>2011-06-28T12:09:10Z</cp:lastPrinted>
  <dcterms:created xsi:type="dcterms:W3CDTF">2003-05-27T08:12:45Z</dcterms:created>
  <dcterms:modified xsi:type="dcterms:W3CDTF">2024-01-25T15:18:56Z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