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7"/>
  </p:notesMasterIdLst>
  <p:handoutMasterIdLst>
    <p:handoutMasterId r:id="rId48"/>
  </p:handoutMasterIdLst>
  <p:sldIdLst>
    <p:sldId id="301" r:id="rId2"/>
    <p:sldId id="392" r:id="rId3"/>
    <p:sldId id="372" r:id="rId4"/>
    <p:sldId id="373" r:id="rId5"/>
    <p:sldId id="397" r:id="rId6"/>
    <p:sldId id="405" r:id="rId7"/>
    <p:sldId id="406" r:id="rId8"/>
    <p:sldId id="409" r:id="rId9"/>
    <p:sldId id="413" r:id="rId10"/>
    <p:sldId id="450" r:id="rId11"/>
    <p:sldId id="487" r:id="rId12"/>
    <p:sldId id="485" r:id="rId13"/>
    <p:sldId id="451" r:id="rId14"/>
    <p:sldId id="503" r:id="rId15"/>
    <p:sldId id="511" r:id="rId16"/>
    <p:sldId id="518" r:id="rId17"/>
    <p:sldId id="509" r:id="rId18"/>
    <p:sldId id="486" r:id="rId19"/>
    <p:sldId id="490" r:id="rId20"/>
    <p:sldId id="491" r:id="rId21"/>
    <p:sldId id="492" r:id="rId22"/>
    <p:sldId id="493" r:id="rId23"/>
    <p:sldId id="494" r:id="rId24"/>
    <p:sldId id="495" r:id="rId25"/>
    <p:sldId id="496" r:id="rId26"/>
    <p:sldId id="512" r:id="rId27"/>
    <p:sldId id="510" r:id="rId28"/>
    <p:sldId id="499" r:id="rId29"/>
    <p:sldId id="501" r:id="rId30"/>
    <p:sldId id="502" r:id="rId31"/>
    <p:sldId id="513" r:id="rId32"/>
    <p:sldId id="514" r:id="rId33"/>
    <p:sldId id="515" r:id="rId34"/>
    <p:sldId id="504" r:id="rId35"/>
    <p:sldId id="505" r:id="rId36"/>
    <p:sldId id="506" r:id="rId37"/>
    <p:sldId id="507" r:id="rId38"/>
    <p:sldId id="508" r:id="rId39"/>
    <p:sldId id="519" r:id="rId40"/>
    <p:sldId id="520" r:id="rId41"/>
    <p:sldId id="521" r:id="rId42"/>
    <p:sldId id="522" r:id="rId43"/>
    <p:sldId id="523" r:id="rId44"/>
    <p:sldId id="524" r:id="rId45"/>
    <p:sldId id="516" r:id="rId4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rike L" initials="U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808080"/>
    <a:srgbClr val="DDDDDD"/>
    <a:srgbClr val="CC0000"/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87" autoAdjust="0"/>
    <p:restoredTop sz="95819" autoAdjust="0"/>
  </p:normalViewPr>
  <p:slideViewPr>
    <p:cSldViewPr>
      <p:cViewPr varScale="1">
        <p:scale>
          <a:sx n="95" d="100"/>
          <a:sy n="95" d="100"/>
        </p:scale>
        <p:origin x="571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0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6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6E45B97D-5523-4C4F-904F-1B8A326A63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454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ED1A0826-F02D-4C35-A0F5-5560301D31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608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CC83D-BFC5-459A-AC92-F306A107DD34}" type="slidenum">
              <a:rPr lang="de-DE"/>
              <a:pPr/>
              <a:t>1</a:t>
            </a:fld>
            <a:endParaRPr 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7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270A3-CA18-41F7-B3CF-366C542F00B3}" type="slidenum">
              <a:rPr lang="de-DE"/>
              <a:pPr/>
              <a:t>2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9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2EB4B-6A88-4640-88F5-E434B0A52365}" type="slidenum">
              <a:rPr lang="de-DE"/>
              <a:pPr/>
              <a:t>5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3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3C55C-49F3-40FC-B922-56065B77AE4B}" type="slidenum">
              <a:rPr lang="de-DE"/>
              <a:pPr/>
              <a:t>6</a:t>
            </a:fld>
            <a:endParaRPr lang="de-DE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5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5D32C-3FD7-4E97-9C53-5EC805B95D0B}" type="slidenum">
              <a:rPr lang="de-DE"/>
              <a:pPr/>
              <a:t>7</a:t>
            </a:fld>
            <a:endParaRPr lang="de-DE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2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15C6A-ABF9-43FF-9E59-979C69EAE0C3}" type="slidenum">
              <a:rPr lang="de-DE"/>
              <a:pPr/>
              <a:t>8</a:t>
            </a:fld>
            <a:endParaRPr lang="de-DE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61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270A3-CA18-41F7-B3CF-366C542F00B3}" type="slidenum">
              <a:rPr lang="de-DE"/>
              <a:pPr/>
              <a:t>45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68EF8-909B-4BFA-82B1-5D566B0FADF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73F53-A66E-4768-8B98-12F47909BED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B1152-E03A-4F76-A888-CCB957AE7DD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8FA0B-634A-4759-B429-56CB55425E5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3273E-F243-4A8D-BB92-59730CB3D3F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D6013-A8A4-4780-996E-855C5461BFA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8AC9D-06A8-49C5-B370-C68211C0DCB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EA0CC-04C1-4F92-851F-B5D18C044D0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A343F-452F-4B11-8657-1C7EF998394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BBB8F-E4DB-4176-A842-E68384EB70D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E8FA0B-634A-4759-B429-56CB55425E5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.wikipedia.org/wiki/File:UN_SDG_Logo.pn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helancet.com/journals/lancet/article/PIIS0140-6736(15)61038-8/fulltext)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Part </a:t>
            </a:r>
            <a:r>
              <a:rPr lang="en-US" b="1" dirty="0" smtClean="0">
                <a:cs typeface="Times New Roman" pitchFamily="18" charset="0"/>
              </a:rPr>
              <a:t>1.3.4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1115616" y="4149080"/>
            <a:ext cx="69127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</a:t>
            </a:r>
            <a:r>
              <a:rPr lang="en-US" sz="3200" dirty="0" err="1">
                <a:effectLst/>
                <a:latin typeface="Arial" pitchFamily="34" charset="0"/>
                <a:cs typeface="Times New Roman" pitchFamily="18" charset="0"/>
              </a:rPr>
              <a:t>Fleßa</a:t>
            </a:r>
            <a:endParaRPr lang="en-US" sz="3200" dirty="0">
              <a:effectLst/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8AC9D-06A8-49C5-B370-C68211C0DCB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2"/>
    </mc:Choice>
    <mc:Fallback xmlns="">
      <p:transition spd="slow" advTm="83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Declaration of Paris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64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28/2-2/3/2005: conference of donor and partner countries</a:t>
            </a:r>
          </a:p>
          <a:p>
            <a:pPr eaLnBrk="1" hangingPunct="1">
              <a:defRPr/>
            </a:pPr>
            <a:r>
              <a:rPr lang="en-US" dirty="0"/>
              <a:t>Goal: Increasing the efficacy in development cooperation, inter alia by means of a binding agreement on indicators for progress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24196"/>
            <a:ext cx="1651000" cy="17272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286000" y="618723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https://www.oecd.org/dac/effectiveness/parisdeclarationandaccraagendaforaction.htm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79"/>
    </mc:Choice>
    <mc:Fallback xmlns="">
      <p:transition spd="slow" advTm="6037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Principles of Paris for sustainable development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Reinforcing the </a:t>
            </a:r>
            <a:r>
              <a:rPr lang="en-US" sz="2400" b="1" dirty="0"/>
              <a:t>Ownership</a:t>
            </a:r>
            <a:r>
              <a:rPr lang="en-US" sz="2400" dirty="0"/>
              <a:t> of partnering countries,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Alignment</a:t>
            </a:r>
            <a:r>
              <a:rPr lang="en-US" sz="2400" dirty="0"/>
              <a:t> of developmental cooperation on national developmental strategies, institutions and procedures,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Harmonization</a:t>
            </a:r>
            <a:r>
              <a:rPr lang="en-US" sz="2400" dirty="0"/>
              <a:t> of donor activities,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Introduction of </a:t>
            </a:r>
            <a:r>
              <a:rPr lang="en-US" sz="2400" b="1" dirty="0"/>
              <a:t>Managing for Results </a:t>
            </a:r>
            <a:r>
              <a:rPr lang="en-US" sz="2400" dirty="0"/>
              <a:t>and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Mutual Accountability</a:t>
            </a:r>
            <a:r>
              <a:rPr lang="en-US" sz="2400" dirty="0"/>
              <a:t>.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39"/>
    </mc:Choice>
    <mc:Fallback xmlns="">
      <p:transition spd="slow" advTm="13793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Managing for Results: Examples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640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Examples for Indicators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Increase the number of partnering countries that can prove developmental strategies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Increase the percentage of financial benefits being paid according to an agreed schedule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Increase the percentage of financial benefits being paid within program based approaches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86"/>
    </mc:Choice>
    <mc:Fallback xmlns="">
      <p:transition spd="slow" advTm="16578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Declaration of Paris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Implementation (Examples)</a:t>
            </a:r>
          </a:p>
          <a:p>
            <a:pPr lvl="1" eaLnBrk="1" hangingPunct="1">
              <a:defRPr/>
            </a:pPr>
            <a:r>
              <a:rPr lang="en-US" sz="2400" dirty="0"/>
              <a:t>Sector Wide Approach (</a:t>
            </a:r>
            <a:r>
              <a:rPr lang="en-US" sz="2400" dirty="0" err="1"/>
              <a:t>SWAp</a:t>
            </a:r>
            <a:r>
              <a:rPr lang="en-US" sz="2400" dirty="0"/>
              <a:t>)</a:t>
            </a:r>
          </a:p>
          <a:p>
            <a:pPr lvl="2" eaLnBrk="1" hangingPunct="1">
              <a:defRPr/>
            </a:pPr>
            <a:r>
              <a:rPr lang="en-US" sz="2000" dirty="0"/>
              <a:t>Basket Funding</a:t>
            </a:r>
          </a:p>
          <a:p>
            <a:pPr lvl="1" eaLnBrk="1" hangingPunct="1">
              <a:defRPr/>
            </a:pPr>
            <a:r>
              <a:rPr lang="en-US" sz="2400" dirty="0"/>
              <a:t>Output Based Aid</a:t>
            </a:r>
          </a:p>
          <a:p>
            <a:pPr lvl="1" eaLnBrk="1" hangingPunct="1">
              <a:defRPr/>
            </a:pPr>
            <a:r>
              <a:rPr lang="en-US" sz="2400" dirty="0"/>
              <a:t>Elite-Training (ILT)</a:t>
            </a:r>
          </a:p>
          <a:p>
            <a:pPr eaLnBrk="1" hangingPunct="1">
              <a:defRPr/>
            </a:pPr>
            <a:r>
              <a:rPr lang="en-US" sz="2800" dirty="0"/>
              <a:t>Problem: Return to elites</a:t>
            </a:r>
          </a:p>
          <a:p>
            <a:pPr lvl="1" eaLnBrk="1" hangingPunct="1">
              <a:defRPr/>
            </a:pPr>
            <a:r>
              <a:rPr lang="en-US" sz="2400" dirty="0"/>
              <a:t>The problem being the legitimation of elites by the civil society</a:t>
            </a:r>
          </a:p>
          <a:p>
            <a:pPr lvl="1" eaLnBrk="1" hangingPunct="1">
              <a:defRPr/>
            </a:pPr>
            <a:r>
              <a:rPr lang="en-US" sz="2400" dirty="0"/>
              <a:t>http://www.betteraid.org/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398"/>
    </mc:Choice>
    <mc:Fallback xmlns="">
      <p:transition spd="slow" advTm="35739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of Paris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Providing for Health (P4H) (2007)</a:t>
            </a:r>
          </a:p>
          <a:p>
            <a:pPr lvl="1"/>
            <a:r>
              <a:rPr lang="de-DE" dirty="0"/>
              <a:t>„</a:t>
            </a:r>
            <a:r>
              <a:rPr lang="en-US" dirty="0"/>
              <a:t>P4H is aiming in particular to address the incapacity of poor people living in low- and middle-income countries to access quality health services.” </a:t>
            </a:r>
          </a:p>
          <a:p>
            <a:pPr lvl="1"/>
            <a:r>
              <a:rPr lang="de-DE" dirty="0"/>
              <a:t>Initiative von development EZ-  and UN-Organisations (e.g.  WHO, WB, </a:t>
            </a:r>
            <a:r>
              <a:rPr lang="de-DE" dirty="0" err="1"/>
              <a:t>DiFID</a:t>
            </a:r>
            <a:r>
              <a:rPr lang="de-DE" dirty="0"/>
              <a:t>, GIZ, KfW)</a:t>
            </a:r>
          </a:p>
          <a:p>
            <a:pPr lvl="1"/>
            <a:r>
              <a:rPr lang="de-DE" dirty="0"/>
              <a:t>Focus: Social Security</a:t>
            </a:r>
            <a:endParaRPr lang="en-US" dirty="0"/>
          </a:p>
          <a:p>
            <a:pPr lvl="1"/>
            <a:r>
              <a:rPr lang="en-US" dirty="0"/>
              <a:t>http://www.who.int/providingforhealth/about/en/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88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32"/>
    </mc:Choice>
    <mc:Fallback xmlns="">
      <p:transition spd="slow" advTm="6463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of Paris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International Health </a:t>
            </a:r>
            <a:r>
              <a:rPr lang="de-DE" dirty="0" err="1"/>
              <a:t>Partnership</a:t>
            </a:r>
            <a:r>
              <a:rPr lang="de-DE" dirty="0"/>
              <a:t> (2012)</a:t>
            </a:r>
          </a:p>
          <a:p>
            <a:pPr lvl="1"/>
            <a:r>
              <a:rPr lang="en-US" dirty="0"/>
              <a:t>Broadly distributed (WHO, European Commission, WB, UNAIDS, UNFPA, GAVI Alliance, UNICEF, Bill and Melinda Gates Foundation, African Development Bank, GFATM, UN Development </a:t>
            </a:r>
            <a:r>
              <a:rPr lang="de-DE" dirty="0"/>
              <a:t>Group) </a:t>
            </a:r>
            <a:r>
              <a:rPr lang="en-US" dirty="0"/>
              <a:t>goals (not only social security):</a:t>
            </a:r>
          </a:p>
          <a:p>
            <a:pPr lvl="2"/>
            <a:r>
              <a:rPr lang="en-US" dirty="0"/>
              <a:t>More inclusive national health planning and joint assessment (</a:t>
            </a:r>
            <a:r>
              <a:rPr lang="en-US" dirty="0" err="1"/>
              <a:t>JANS</a:t>
            </a:r>
            <a:r>
              <a:rPr lang="en-US" dirty="0"/>
              <a:t>) processes</a:t>
            </a:r>
          </a:p>
          <a:p>
            <a:pPr lvl="2"/>
            <a:r>
              <a:rPr lang="en-US" dirty="0"/>
              <a:t>More unified support to national plans through country compacts</a:t>
            </a:r>
          </a:p>
          <a:p>
            <a:pPr lvl="2"/>
            <a:r>
              <a:rPr lang="en-US" dirty="0"/>
              <a:t>One monitoring and evaluation platform to track strategy implementation</a:t>
            </a:r>
          </a:p>
          <a:p>
            <a:pPr lvl="2"/>
            <a:r>
              <a:rPr lang="en-US" dirty="0"/>
              <a:t>Greater mutual accountability</a:t>
            </a:r>
          </a:p>
          <a:p>
            <a:pPr lvl="2"/>
            <a:r>
              <a:rPr lang="en-US" dirty="0"/>
              <a:t>Improved civil society engagement</a:t>
            </a:r>
          </a:p>
          <a:p>
            <a:pPr lvl="2"/>
            <a:r>
              <a:rPr lang="en-US" dirty="0"/>
              <a:t>Harmonized financial management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www.internationalhealthpartnership.net</a:t>
            </a:r>
            <a:r>
              <a:rPr lang="en-US" dirty="0"/>
              <a:t>/en/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63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32"/>
    </mc:Choice>
    <mc:Fallback xmlns="">
      <p:transition spd="slow" advTm="7203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dirty="0"/>
              <a:t>Accra Agenda for Action (AAA, 2008)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altLang="de-DE" dirty="0"/>
              <a:t>Target: </a:t>
            </a:r>
            <a:r>
              <a:rPr lang="de-DE" altLang="de-DE" dirty="0" err="1"/>
              <a:t>Strengthen</a:t>
            </a:r>
            <a:r>
              <a:rPr lang="de-DE" altLang="de-DE" dirty="0"/>
              <a:t> and </a:t>
            </a:r>
            <a:r>
              <a:rPr lang="de-DE" altLang="de-DE" dirty="0" err="1"/>
              <a:t>deepen</a:t>
            </a:r>
            <a:r>
              <a:rPr lang="de-DE" altLang="de-DE" dirty="0"/>
              <a:t> </a:t>
            </a:r>
            <a:r>
              <a:rPr lang="de-DE" altLang="de-DE" dirty="0" err="1"/>
              <a:t>implementation</a:t>
            </a:r>
            <a:r>
              <a:rPr lang="de-DE" altLang="de-DE" dirty="0"/>
              <a:t> of the Paris </a:t>
            </a:r>
            <a:r>
              <a:rPr lang="de-DE" altLang="de-DE" dirty="0" err="1"/>
              <a:t>Declaration</a:t>
            </a:r>
            <a:r>
              <a:rPr lang="de-DE" altLang="de-DE" dirty="0"/>
              <a:t>, </a:t>
            </a:r>
            <a:r>
              <a:rPr lang="en-US" dirty="0"/>
              <a:t>AAA </a:t>
            </a:r>
            <a:r>
              <a:rPr lang="de-DE" altLang="de-DE" dirty="0" err="1"/>
              <a:t>takes</a:t>
            </a:r>
            <a:r>
              <a:rPr lang="de-DE" altLang="de-DE" dirty="0"/>
              <a:t> stock of </a:t>
            </a:r>
            <a:r>
              <a:rPr lang="de-DE" altLang="de-DE" dirty="0" err="1"/>
              <a:t>progress</a:t>
            </a:r>
            <a:r>
              <a:rPr lang="de-DE" altLang="de-DE" dirty="0"/>
              <a:t> and </a:t>
            </a:r>
            <a:r>
              <a:rPr lang="de-DE" altLang="de-DE" dirty="0" err="1"/>
              <a:t>sets</a:t>
            </a:r>
            <a:r>
              <a:rPr lang="de-DE" altLang="de-DE" dirty="0"/>
              <a:t> the </a:t>
            </a:r>
            <a:r>
              <a:rPr lang="de-DE" altLang="de-DE" dirty="0" err="1"/>
              <a:t>agenda</a:t>
            </a:r>
            <a:r>
              <a:rPr lang="de-DE" altLang="de-DE" dirty="0"/>
              <a:t> for </a:t>
            </a:r>
            <a:r>
              <a:rPr lang="de-DE" altLang="de-DE" dirty="0" err="1"/>
              <a:t>accelerated</a:t>
            </a:r>
            <a:r>
              <a:rPr lang="de-DE" altLang="de-DE" dirty="0"/>
              <a:t> </a:t>
            </a:r>
            <a:r>
              <a:rPr lang="de-DE" altLang="de-DE" dirty="0" err="1"/>
              <a:t>advancement</a:t>
            </a:r>
            <a:r>
              <a:rPr lang="de-DE" altLang="de-DE" dirty="0"/>
              <a:t> </a:t>
            </a:r>
            <a:r>
              <a:rPr lang="de-DE" altLang="de-DE" dirty="0" err="1"/>
              <a:t>towards</a:t>
            </a:r>
            <a:r>
              <a:rPr lang="de-DE" altLang="de-DE" dirty="0"/>
              <a:t> the Paris </a:t>
            </a:r>
            <a:r>
              <a:rPr lang="de-DE" altLang="de-DE" dirty="0" err="1" smtClean="0"/>
              <a:t>targets</a:t>
            </a:r>
            <a:endParaRPr lang="de-DE" altLang="de-DE" dirty="0" smtClean="0"/>
          </a:p>
          <a:p>
            <a:r>
              <a:rPr lang="de-DE" altLang="de-DE" dirty="0" err="1" smtClean="0"/>
              <a:t>Improvement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fields</a:t>
            </a:r>
            <a:r>
              <a:rPr lang="de-DE" altLang="de-DE" dirty="0" smtClean="0"/>
              <a:t>:</a:t>
            </a:r>
          </a:p>
          <a:p>
            <a:pPr marL="685800" lvl="1"/>
            <a:r>
              <a:rPr lang="en-US" b="1" dirty="0"/>
              <a:t>Ownership:</a:t>
            </a:r>
            <a:r>
              <a:rPr lang="en-US" dirty="0"/>
              <a:t> Countries have more say over their development processes through wider participation in development policy formulation, stronger leadership on aid co-ordination and more use of country systems for aid </a:t>
            </a:r>
            <a:r>
              <a:rPr lang="en-US" dirty="0" smtClean="0"/>
              <a:t>delivery</a:t>
            </a:r>
            <a:endParaRPr lang="en-US" dirty="0"/>
          </a:p>
          <a:p>
            <a:pPr marL="685800" lvl="1"/>
            <a:r>
              <a:rPr lang="en-US" b="1" dirty="0"/>
              <a:t>Inclusive partnerships:</a:t>
            </a:r>
            <a:r>
              <a:rPr lang="en-US" dirty="0"/>
              <a:t> All partners </a:t>
            </a:r>
            <a:r>
              <a:rPr lang="en-US" dirty="0" smtClean="0"/>
              <a:t>(Governments, donors, foundations </a:t>
            </a:r>
            <a:r>
              <a:rPr lang="en-US" dirty="0"/>
              <a:t>and civil </a:t>
            </a:r>
            <a:r>
              <a:rPr lang="en-US" dirty="0" smtClean="0"/>
              <a:t>society) participate fully</a:t>
            </a:r>
            <a:endParaRPr lang="en-US" dirty="0"/>
          </a:p>
          <a:p>
            <a:pPr marL="685800" lvl="1"/>
            <a:r>
              <a:rPr lang="en-US" b="1" dirty="0"/>
              <a:t>Delivering results:</a:t>
            </a:r>
            <a:r>
              <a:rPr lang="en-US" dirty="0"/>
              <a:t> Aid is focused on real and measurable impact on development.</a:t>
            </a:r>
          </a:p>
          <a:p>
            <a:pPr marL="685800" lvl="1"/>
            <a:r>
              <a:rPr lang="en-US" b="1" dirty="0"/>
              <a:t>Capacity </a:t>
            </a:r>
            <a:r>
              <a:rPr lang="en-US" b="1" dirty="0" smtClean="0"/>
              <a:t>development: </a:t>
            </a:r>
            <a:r>
              <a:rPr lang="en-US" dirty="0" smtClean="0"/>
              <a:t>ability </a:t>
            </a:r>
            <a:r>
              <a:rPr lang="en-US" dirty="0"/>
              <a:t>of countries to manage their own </a:t>
            </a:r>
            <a:r>
              <a:rPr lang="en-US" dirty="0" smtClean="0"/>
              <a:t>future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5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32"/>
    </mc:Choice>
    <mc:Fallback xmlns="">
      <p:transition spd="slow" advTm="7203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DAC Criteria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de-DE" dirty="0"/>
          </a:p>
          <a:p>
            <a:r>
              <a:rPr lang="en-US" dirty="0"/>
              <a:t>Term: “DAC Criteria for Evaluating Development Assistance”</a:t>
            </a:r>
          </a:p>
          <a:p>
            <a:pPr lvl="1"/>
            <a:r>
              <a:rPr lang="en-US" dirty="0"/>
              <a:t>OECD: </a:t>
            </a:r>
            <a:r>
              <a:rPr lang="de-DE" dirty="0"/>
              <a:t>Organisation for Economic Co-operation and Development</a:t>
            </a:r>
          </a:p>
          <a:p>
            <a:pPr lvl="1"/>
            <a:r>
              <a:rPr lang="de-DE" dirty="0"/>
              <a:t>DAC: Development Assistance </a:t>
            </a:r>
            <a:r>
              <a:rPr lang="de-DE" dirty="0" err="1"/>
              <a:t>Committee</a:t>
            </a:r>
            <a:r>
              <a:rPr lang="de-DE" dirty="0"/>
              <a:t> </a:t>
            </a:r>
          </a:p>
          <a:p>
            <a:r>
              <a:rPr lang="en-GB" dirty="0"/>
              <a:t>Criteria to assess development assistance:</a:t>
            </a:r>
          </a:p>
          <a:p>
            <a:pPr lvl="1"/>
            <a:r>
              <a:rPr lang="en-GB" dirty="0"/>
              <a:t>Relevance: Are we doing the right thing?</a:t>
            </a:r>
            <a:endParaRPr lang="de-DE" dirty="0"/>
          </a:p>
          <a:p>
            <a:pPr lvl="1"/>
            <a:r>
              <a:rPr lang="en-GB" dirty="0"/>
              <a:t>Effectiveness: Will we achieve the project's objective?</a:t>
            </a:r>
            <a:endParaRPr lang="de-DE" dirty="0"/>
          </a:p>
          <a:p>
            <a:pPr lvl="1"/>
            <a:r>
              <a:rPr lang="en-GB" dirty="0"/>
              <a:t>Impact: Are we contributing to the achievement of overarching development results?</a:t>
            </a:r>
            <a:endParaRPr lang="de-DE" dirty="0"/>
          </a:p>
          <a:p>
            <a:pPr lvl="1"/>
            <a:r>
              <a:rPr lang="en-GB" dirty="0"/>
              <a:t>Efficiency: Are the objectives being achieved cost-effectively?</a:t>
            </a:r>
            <a:endParaRPr lang="de-DE" dirty="0"/>
          </a:p>
          <a:p>
            <a:pPr lvl="1"/>
            <a:r>
              <a:rPr lang="en-GB" dirty="0"/>
              <a:t>Sustainability: Are the positive results durable?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6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43"/>
    </mc:Choice>
    <mc:Fallback xmlns="">
      <p:transition spd="slow" advTm="21074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Business of Health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International Finance Corporation, The World Bank Group (2008): „The business of health in Africa“</a:t>
            </a:r>
          </a:p>
          <a:p>
            <a:pPr eaLnBrk="1" hangingPunct="1">
              <a:defRPr/>
            </a:pPr>
            <a:r>
              <a:rPr lang="en-US" dirty="0"/>
              <a:t>Content: </a:t>
            </a:r>
          </a:p>
          <a:p>
            <a:pPr lvl="1" eaLnBrk="1" hangingPunct="1">
              <a:defRPr/>
            </a:pPr>
            <a:r>
              <a:rPr lang="en-US" dirty="0"/>
              <a:t>Investments in the African health care demand for the private sector</a:t>
            </a:r>
          </a:p>
          <a:p>
            <a:pPr lvl="1" eaLnBrk="1" hangingPunct="1">
              <a:defRPr/>
            </a:pPr>
            <a:r>
              <a:rPr lang="en-US" dirty="0"/>
              <a:t>Public-Private-Partnership</a:t>
            </a:r>
          </a:p>
          <a:p>
            <a:pPr lvl="1" eaLnBrk="1" hangingPunct="1">
              <a:defRPr/>
            </a:pPr>
            <a:r>
              <a:rPr lang="en-US" dirty="0"/>
              <a:t>Private not for the rich only!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50"/>
    </mc:Choice>
    <mc:Fallback xmlns="">
      <p:transition spd="slow" advTm="17055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Universal Health Coverage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44280"/>
          </a:xfrm>
        </p:spPr>
        <p:txBody>
          <a:bodyPr>
            <a:normAutofit fontScale="92500"/>
          </a:bodyPr>
          <a:lstStyle/>
          <a:p>
            <a:r>
              <a:rPr lang="en-GB" dirty="0"/>
              <a:t>WHO (homepage 2013)</a:t>
            </a:r>
            <a:endParaRPr lang="de-DE" dirty="0"/>
          </a:p>
          <a:p>
            <a:pPr lvl="1"/>
            <a:r>
              <a:rPr lang="en-US" dirty="0"/>
              <a:t>Universal coverage (UC), or universal health coverage (UHC), is defined as ensuring that </a:t>
            </a:r>
            <a:r>
              <a:rPr lang="en-US" b="1" dirty="0"/>
              <a:t>all people can </a:t>
            </a:r>
            <a:r>
              <a:rPr lang="en-US" dirty="0"/>
              <a:t>use the promotive, preventive, curative, rehabilitative and palliative </a:t>
            </a:r>
            <a:r>
              <a:rPr lang="en-US" b="1" dirty="0"/>
              <a:t>health services </a:t>
            </a:r>
            <a:r>
              <a:rPr lang="en-US" dirty="0"/>
              <a:t>they need, of sufficient quality to be effective, while also ensuring that the use of these services does </a:t>
            </a:r>
            <a:r>
              <a:rPr lang="en-US" b="1" dirty="0"/>
              <a:t>not expose the user to financial hardship</a:t>
            </a:r>
            <a:r>
              <a:rPr lang="en-US" dirty="0"/>
              <a:t>. </a:t>
            </a:r>
            <a:endParaRPr lang="de-DE" dirty="0"/>
          </a:p>
          <a:p>
            <a:r>
              <a:rPr lang="de-DE" dirty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0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27"/>
    </mc:Choice>
    <mc:Fallback xmlns="">
      <p:transition spd="slow" advTm="8812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latin typeface="Arial" pitchFamily="34" charset="0"/>
                <a:cs typeface="Times New Roman" pitchFamily="18" charset="0"/>
              </a:rPr>
              <a:t>1.3 Concepts</a:t>
            </a:r>
            <a:endParaRPr lang="de-DE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>
                <a:solidFill>
                  <a:srgbClr val="DDDDDD"/>
                </a:solidFill>
              </a:rPr>
              <a:t>	</a:t>
            </a:r>
            <a:r>
              <a:rPr lang="en-US" b="1" dirty="0"/>
              <a:t>1 International Public Health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solidFill>
                  <a:srgbClr val="DDDDDD"/>
                </a:solidFill>
              </a:rPr>
              <a:t>		1.1 Background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solidFill>
                  <a:srgbClr val="DDDDDD"/>
                </a:solidFill>
              </a:rPr>
              <a:t>		1.2 Health and Development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solidFill>
                  <a:srgbClr val="DDDDDD"/>
                </a:solidFill>
              </a:rPr>
              <a:t>		</a:t>
            </a:r>
            <a:r>
              <a:rPr lang="en-US" sz="2800" b="1" dirty="0"/>
              <a:t>1.3 Concepts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			</a:t>
            </a:r>
            <a:r>
              <a:rPr lang="en-US" sz="2800" dirty="0"/>
              <a:t>1.3.1 Prevention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/>
              <a:t>			1.3.2 Primary Health Care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/>
              <a:t>			1.3.3 Health Promotion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			1.3.4 Recent Developments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40"/>
    </mc:Choice>
    <mc:Fallback xmlns="">
      <p:transition spd="slow" advTm="2894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UHC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20"/>
          </a:xfrm>
        </p:spPr>
        <p:txBody>
          <a:bodyPr>
            <a:normAutofit/>
          </a:bodyPr>
          <a:lstStyle/>
          <a:p>
            <a:r>
              <a:rPr lang="en-GB" dirty="0"/>
              <a:t>…</a:t>
            </a:r>
          </a:p>
          <a:p>
            <a:r>
              <a:rPr lang="en-GB" dirty="0"/>
              <a:t>Evans, Hsu &amp; Boerma (2013)</a:t>
            </a:r>
            <a:endParaRPr lang="de-DE" dirty="0"/>
          </a:p>
          <a:p>
            <a:pPr lvl="1"/>
            <a:r>
              <a:rPr lang="en-GB" dirty="0"/>
              <a:t>Universal health coverage is the obtainment of good </a:t>
            </a:r>
            <a:r>
              <a:rPr lang="en-GB" b="1" dirty="0"/>
              <a:t>health services de facto without fear of financial hardship</a:t>
            </a:r>
            <a:r>
              <a:rPr lang="en-GB" dirty="0"/>
              <a:t>.</a:t>
            </a:r>
          </a:p>
          <a:p>
            <a:r>
              <a:rPr lang="en-GB" dirty="0"/>
              <a:t>Kutzin (2013)</a:t>
            </a:r>
            <a:endParaRPr lang="de-DE" dirty="0"/>
          </a:p>
          <a:p>
            <a:pPr lvl="1"/>
            <a:r>
              <a:rPr lang="en-GB" dirty="0"/>
              <a:t>UHC is </a:t>
            </a:r>
            <a:r>
              <a:rPr lang="en-GB" b="1" dirty="0"/>
              <a:t>system-wide effective coverage combined with universal financial protection</a:t>
            </a:r>
            <a:r>
              <a:rPr lang="en-GB" dirty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2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1"/>
    </mc:Choice>
    <mc:Fallback xmlns="">
      <p:transition spd="slow" advTm="6000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UHC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76328"/>
          </a:xfrm>
        </p:spPr>
        <p:txBody>
          <a:bodyPr>
            <a:normAutofit fontScale="85000" lnSpcReduction="10000"/>
          </a:bodyPr>
          <a:lstStyle/>
          <a:p>
            <a:r>
              <a:rPr lang="de-DE" dirty="0" err="1"/>
              <a:t>Health</a:t>
            </a:r>
            <a:endParaRPr lang="de-DE" dirty="0"/>
          </a:p>
          <a:p>
            <a:pPr lvl="1"/>
            <a:r>
              <a:rPr lang="de-DE" dirty="0"/>
              <a:t>WHO </a:t>
            </a:r>
            <a:r>
              <a:rPr lang="de-DE" dirty="0" err="1"/>
              <a:t>Constitution</a:t>
            </a:r>
            <a:r>
              <a:rPr lang="de-DE" dirty="0"/>
              <a:t> 1948</a:t>
            </a:r>
          </a:p>
          <a:p>
            <a:pPr lvl="2"/>
            <a:r>
              <a:rPr lang="en-GB" dirty="0"/>
              <a:t>“</a:t>
            </a:r>
            <a:r>
              <a:rPr lang="en-US" dirty="0"/>
              <a:t>Health is a state of </a:t>
            </a:r>
            <a:r>
              <a:rPr lang="en-US" b="1" dirty="0"/>
              <a:t>complete physical, mental and social well-being</a:t>
            </a:r>
            <a:r>
              <a:rPr lang="en-US" dirty="0"/>
              <a:t> and not merely the absence of disease or infirmity”.</a:t>
            </a:r>
          </a:p>
          <a:p>
            <a:pPr lvl="1"/>
            <a:r>
              <a:rPr lang="en-GB" dirty="0"/>
              <a:t>Alma Ata 1978: Health for All by the Year 2000</a:t>
            </a:r>
          </a:p>
          <a:p>
            <a:pPr lvl="2"/>
            <a:r>
              <a:rPr lang="en-US" dirty="0"/>
              <a:t>“Health For All means that health is to be brought within reach of everyone in a given country. </a:t>
            </a:r>
            <a:r>
              <a:rPr lang="en-US" b="1" dirty="0"/>
              <a:t>And by "health" is meant a personal state of well being, not just the availability of health services</a:t>
            </a:r>
            <a:r>
              <a:rPr lang="en-US" dirty="0"/>
              <a:t>”. (H. Mahler 1981)</a:t>
            </a:r>
          </a:p>
          <a:p>
            <a:pPr>
              <a:buFont typeface="Wingdings" pitchFamily="2" charset="2"/>
              <a:buChar char="ð"/>
            </a:pPr>
            <a:r>
              <a:rPr lang="en-US" dirty="0"/>
              <a:t>UHC is not a reprint of “Health for All”</a:t>
            </a:r>
          </a:p>
          <a:p>
            <a:pPr lvl="1">
              <a:buFont typeface="Wingdings" pitchFamily="2" charset="2"/>
              <a:buChar char="ð"/>
            </a:pPr>
            <a:r>
              <a:rPr lang="en-US" dirty="0"/>
              <a:t>Strong emphasis on health care delivery and social security</a:t>
            </a:r>
          </a:p>
          <a:p>
            <a:pPr lvl="1">
              <a:buFont typeface="Wingdings" pitchFamily="2" charset="2"/>
              <a:buChar char="ð"/>
            </a:pPr>
            <a:r>
              <a:rPr lang="en-US" dirty="0"/>
              <a:t>Clearly more realistic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5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23"/>
    </mc:Choice>
    <mc:Fallback xmlns="">
      <p:transition spd="slow" advTm="111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UHC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effectLst/>
              </a:rPr>
              <a:t>Coverage</a:t>
            </a:r>
          </a:p>
          <a:p>
            <a:pPr lvl="1"/>
            <a:r>
              <a:rPr lang="en-US" dirty="0">
                <a:effectLst/>
              </a:rPr>
              <a:t>Accessibility</a:t>
            </a:r>
          </a:p>
          <a:p>
            <a:pPr lvl="2"/>
            <a:r>
              <a:rPr lang="en-US" dirty="0">
                <a:effectLst/>
              </a:rPr>
              <a:t>Physical accessibility</a:t>
            </a:r>
          </a:p>
          <a:p>
            <a:pPr lvl="2"/>
            <a:r>
              <a:rPr lang="en-US" dirty="0">
                <a:effectLst/>
              </a:rPr>
              <a:t>Financial accessibility</a:t>
            </a:r>
          </a:p>
          <a:p>
            <a:pPr lvl="2"/>
            <a:r>
              <a:rPr lang="en-US" dirty="0">
                <a:effectLst/>
              </a:rPr>
              <a:t>Acceptance</a:t>
            </a:r>
          </a:p>
          <a:p>
            <a:pPr lvl="3"/>
            <a:r>
              <a:rPr lang="en-US" dirty="0">
                <a:effectLst/>
              </a:rPr>
              <a:t>Willingness of the population to accept the provided services</a:t>
            </a:r>
          </a:p>
          <a:p>
            <a:pPr lvl="3"/>
            <a:r>
              <a:rPr lang="en-US" dirty="0">
                <a:effectLst/>
              </a:rPr>
              <a:t>Problem: social and </a:t>
            </a:r>
            <a:r>
              <a:rPr lang="en-US" dirty="0"/>
              <a:t>c</a:t>
            </a:r>
            <a:r>
              <a:rPr lang="en-US" dirty="0">
                <a:effectLst/>
              </a:rPr>
              <a:t>ultural barriers</a:t>
            </a:r>
          </a:p>
          <a:p>
            <a:pPr lvl="1"/>
            <a:r>
              <a:rPr lang="en-US" dirty="0">
                <a:effectLst/>
              </a:rPr>
              <a:t>Effective Health Services</a:t>
            </a:r>
          </a:p>
          <a:p>
            <a:pPr lvl="2"/>
            <a:r>
              <a:rPr lang="en-US" dirty="0">
                <a:effectLst/>
              </a:rPr>
              <a:t>Quantity of health services</a:t>
            </a:r>
          </a:p>
          <a:p>
            <a:pPr lvl="2"/>
            <a:r>
              <a:rPr lang="en-US" dirty="0">
                <a:effectLst/>
              </a:rPr>
              <a:t>Quality of health services</a:t>
            </a:r>
          </a:p>
          <a:p>
            <a:pPr lvl="2"/>
            <a:r>
              <a:rPr lang="en-US" dirty="0">
                <a:effectLst/>
              </a:rPr>
              <a:t>Broadness and depth of provided health services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9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38"/>
    </mc:Choice>
    <mc:Fallback xmlns="">
      <p:transition spd="slow" advTm="17323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UHC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76328"/>
          </a:xfrm>
        </p:spPr>
        <p:txBody>
          <a:bodyPr>
            <a:normAutofit/>
          </a:bodyPr>
          <a:lstStyle/>
          <a:p>
            <a:r>
              <a:rPr lang="de-DE" dirty="0"/>
              <a:t>Universal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Who is covered?</a:t>
            </a:r>
          </a:p>
          <a:p>
            <a:pPr lvl="2"/>
            <a:r>
              <a:rPr lang="en-US" dirty="0"/>
              <a:t>Poverty groups? Almost-poor in the informal sector? Almost-poor in formal sector? Middle class? Rich?</a:t>
            </a:r>
          </a:p>
          <a:p>
            <a:pPr lvl="2"/>
            <a:r>
              <a:rPr lang="en-US" dirty="0"/>
              <a:t>Urbane and rural population?</a:t>
            </a:r>
          </a:p>
          <a:p>
            <a:pPr lvl="2"/>
            <a:r>
              <a:rPr lang="en-US" dirty="0"/>
              <a:t>Employees, unemployed, informal sector, families?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78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737"/>
    </mc:Choice>
    <mc:Fallback xmlns="">
      <p:transition spd="slow" advTm="19873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UHC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76328"/>
          </a:xfrm>
        </p:spPr>
        <p:txBody>
          <a:bodyPr>
            <a:normAutofit fontScale="92500"/>
          </a:bodyPr>
          <a:lstStyle/>
          <a:p>
            <a:r>
              <a:rPr lang="en-US" dirty="0"/>
              <a:t>Universal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services are covered?</a:t>
            </a:r>
          </a:p>
          <a:p>
            <a:pPr lvl="2"/>
            <a:r>
              <a:rPr lang="en-US" dirty="0"/>
              <a:t>Health promotion, prevention, out-patient, in-patient, rehabilitation, palliative care?</a:t>
            </a:r>
          </a:p>
          <a:p>
            <a:pPr lvl="2"/>
            <a:r>
              <a:rPr lang="en-US" dirty="0"/>
              <a:t>Communicable diseases, chronic degenerative diseases, …?</a:t>
            </a:r>
          </a:p>
          <a:p>
            <a:pPr lvl="2"/>
            <a:r>
              <a:rPr lang="en-US" dirty="0"/>
              <a:t>Interventions low in cost or resource intensive (i.e. ART and HAART? Dialysis?)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Which proportion of costs is covered?</a:t>
            </a:r>
          </a:p>
          <a:p>
            <a:pPr lvl="2"/>
            <a:r>
              <a:rPr lang="en-US" dirty="0"/>
              <a:t>Public health expenditures, health insurance, Out-of-Pocket?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15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29"/>
    </mc:Choice>
    <mc:Fallback xmlns="">
      <p:transition spd="slow" advTm="17812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0" y="292100"/>
            <a:ext cx="6265863" cy="760636"/>
          </a:xfrm>
        </p:spPr>
        <p:txBody>
          <a:bodyPr>
            <a:normAutofit fontScale="90000"/>
          </a:bodyPr>
          <a:lstStyle/>
          <a:p>
            <a:r>
              <a:rPr lang="en-US" dirty="0"/>
              <a:t>Dimensions of UHC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294029" y="6200134"/>
            <a:ext cx="1451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effectLst/>
              </a:rPr>
              <a:t>Quelle: WHO 2011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854265"/>
              </p:ext>
            </p:extLst>
          </p:nvPr>
        </p:nvGraphicFramePr>
        <p:xfrm>
          <a:off x="250825" y="1125538"/>
          <a:ext cx="8388350" cy="507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icture" r:id="rId3" imgW="8839185" imgH="5328129" progId="Word.Picture.8">
                  <p:embed/>
                </p:oleObj>
              </mc:Choice>
              <mc:Fallback>
                <p:oleObj name="Picture" r:id="rId3" imgW="8839185" imgH="5328129" progId="Word.Picture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25538"/>
                        <a:ext cx="8388350" cy="5075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7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41"/>
    </mc:Choice>
    <mc:Fallback xmlns="">
      <p:transition spd="slow" advTm="4204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812" y="292100"/>
            <a:ext cx="7138987" cy="1239595"/>
          </a:xfrm>
        </p:spPr>
        <p:txBody>
          <a:bodyPr>
            <a:normAutofit fontScale="90000"/>
          </a:bodyPr>
          <a:lstStyle/>
          <a:p>
            <a:r>
              <a:rPr lang="de-DE" dirty="0"/>
              <a:t>Universal Health </a:t>
            </a:r>
            <a:r>
              <a:rPr lang="de-DE" dirty="0" err="1"/>
              <a:t>Coverage</a:t>
            </a:r>
            <a:r>
              <a:rPr lang="de-DE" dirty="0"/>
              <a:t> Worldwide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Die verlorene Mitte - 10 Jahre HCM</a:t>
            </a:r>
            <a:endParaRPr lang="de-DE" dirty="0"/>
          </a:p>
        </p:txBody>
      </p:sp>
      <p:pic>
        <p:nvPicPr>
          <p:cNvPr id="82946" name="Picture 2" descr="http://2.bp.blogspot.com/-gDPggfq1LC4/Uf-R3ZqsRyI/AAAAAAAABU4/UgXZ14nh7-c/s1600/universal_healthcare_worldw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" y="1531695"/>
            <a:ext cx="9123199" cy="456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059832" y="6213464"/>
            <a:ext cx="39292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effectLst/>
              </a:rPr>
              <a:t>http://what-is-is.blogspot.de/2012/09/lancet-how-to-achieve-universal-health.html</a:t>
            </a:r>
          </a:p>
        </p:txBody>
      </p:sp>
    </p:spTree>
    <p:extLst>
      <p:ext uri="{BB962C8B-B14F-4D97-AF65-F5344CB8AC3E}">
        <p14:creationId xmlns:p14="http://schemas.microsoft.com/office/powerpoint/2010/main" val="3657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26"/>
    </mc:Choice>
    <mc:Fallback xmlns="">
      <p:transition spd="slow" advTm="2902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78" y="0"/>
            <a:ext cx="1152128" cy="6858000"/>
          </a:xfrm>
        </p:spPr>
        <p:txBody>
          <a:bodyPr vert="vert">
            <a:normAutofit fontScale="90000"/>
          </a:bodyPr>
          <a:lstStyle/>
          <a:p>
            <a:r>
              <a:rPr lang="de-DE" dirty="0"/>
              <a:t>UHC and Economic Framework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939202"/>
              </p:ext>
            </p:extLst>
          </p:nvPr>
        </p:nvGraphicFramePr>
        <p:xfrm>
          <a:off x="1115616" y="180327"/>
          <a:ext cx="8028384" cy="667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Picture" r:id="rId3" imgW="8517647" imgH="7084137" progId="Word.Picture.8">
                  <p:embed/>
                </p:oleObj>
              </mc:Choice>
              <mc:Fallback>
                <p:oleObj name="Picture" r:id="rId3" imgW="8517647" imgH="7084137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80327"/>
                        <a:ext cx="8028384" cy="667767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01"/>
    </mc:Choice>
    <mc:Fallback xmlns="">
      <p:transition spd="slow" advTm="6610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Discussion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7632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effectLst/>
              </a:rPr>
              <a:t>WHO-resolution 58.33 </a:t>
            </a:r>
            <a:r>
              <a:rPr lang="en-US" dirty="0"/>
              <a:t>by</a:t>
            </a:r>
            <a:r>
              <a:rPr lang="en-US" dirty="0">
                <a:effectLst/>
              </a:rPr>
              <a:t> 2005</a:t>
            </a:r>
          </a:p>
          <a:p>
            <a:pPr lvl="1"/>
            <a:r>
              <a:rPr lang="en-US" dirty="0">
                <a:effectLst/>
              </a:rPr>
              <a:t>“Universal protection and social health insurance”</a:t>
            </a:r>
          </a:p>
          <a:p>
            <a:r>
              <a:rPr lang="en-US" dirty="0">
                <a:effectLst/>
              </a:rPr>
              <a:t>World Health Report  2010 </a:t>
            </a:r>
            <a:endParaRPr lang="en-US" i="1" dirty="0">
              <a:effectLst/>
            </a:endParaRPr>
          </a:p>
          <a:p>
            <a:pPr lvl="1"/>
            <a:r>
              <a:rPr lang="en-US" i="1" dirty="0">
                <a:effectLst/>
              </a:rPr>
              <a:t>“Health systems financing: the path to universal coverage”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Mexico City Political Declaration on Universal Health Coverage (4/2012)</a:t>
            </a:r>
            <a:endParaRPr lang="de-DE" dirty="0">
              <a:effectLst/>
            </a:endParaRPr>
          </a:p>
          <a:p>
            <a:r>
              <a:rPr lang="en-US" dirty="0">
                <a:effectLst/>
              </a:rPr>
              <a:t>Bangkok Statement on Universal Health Coverage (I/2012)</a:t>
            </a:r>
            <a:endParaRPr lang="de-DE" dirty="0">
              <a:effectLst/>
            </a:endParaRPr>
          </a:p>
          <a:p>
            <a:r>
              <a:rPr lang="en-US" dirty="0">
                <a:effectLst/>
              </a:rPr>
              <a:t>Tunis Declaration on Value for Money, Sustainability and Accountability in the Health Sector (I/2012)</a:t>
            </a:r>
            <a:endParaRPr lang="de-DE" dirty="0">
              <a:effectLst/>
            </a:endParaRPr>
          </a:p>
          <a:p>
            <a:r>
              <a:rPr lang="en-GB" dirty="0">
                <a:effectLst/>
              </a:rPr>
              <a:t>UN-resolution “Transition of National Health Care Systems towards Universal Coverage” (12.12.2012)</a:t>
            </a: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57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34"/>
    </mc:Choice>
    <mc:Fallback xmlns="">
      <p:transition spd="slow" advTm="4613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Discussion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76328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effectLst/>
              </a:rPr>
              <a:t>Post-MDGs and Sustainable Development Goals (SDG´s)</a:t>
            </a:r>
          </a:p>
          <a:p>
            <a:pPr lvl="1"/>
            <a:r>
              <a:rPr lang="de-DE" dirty="0">
                <a:effectLst/>
              </a:rPr>
              <a:t>Problems of MDGs</a:t>
            </a:r>
          </a:p>
          <a:p>
            <a:pPr lvl="2"/>
            <a:r>
              <a:rPr lang="en-US" dirty="0"/>
              <a:t>Lack of “participation of the South” in target selection</a:t>
            </a:r>
            <a:endParaRPr lang="en-US" dirty="0">
              <a:effectLst/>
            </a:endParaRPr>
          </a:p>
          <a:p>
            <a:pPr lvl="2"/>
            <a:r>
              <a:rPr lang="en-US" dirty="0">
                <a:effectLst/>
              </a:rPr>
              <a:t>Lack of important elements</a:t>
            </a:r>
          </a:p>
          <a:p>
            <a:pPr lvl="2"/>
            <a:r>
              <a:rPr lang="en-US" dirty="0"/>
              <a:t>Only small number of ambitious objectives, no differentiation of countries</a:t>
            </a:r>
            <a:endParaRPr lang="en-US" dirty="0">
              <a:effectLst/>
            </a:endParaRPr>
          </a:p>
          <a:p>
            <a:pPr lvl="2"/>
            <a:r>
              <a:rPr lang="en-US" dirty="0">
                <a:effectLst/>
              </a:rPr>
              <a:t>One dimensional definition of poverty</a:t>
            </a:r>
          </a:p>
          <a:p>
            <a:pPr lvl="2"/>
            <a:r>
              <a:rPr lang="en-US" dirty="0">
                <a:effectLst/>
              </a:rPr>
              <a:t>Non measurable objectives for the North</a:t>
            </a:r>
          </a:p>
          <a:p>
            <a:pPr lvl="2"/>
            <a:r>
              <a:rPr lang="en-US" dirty="0">
                <a:effectLst/>
              </a:rPr>
              <a:t>Narrow understanding </a:t>
            </a:r>
            <a:r>
              <a:rPr lang="en-US" dirty="0"/>
              <a:t>of development</a:t>
            </a:r>
            <a:r>
              <a:rPr lang="en-US" dirty="0">
                <a:effectLst/>
              </a:rPr>
              <a:t>: VERTICAL APPROACH in health care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6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27"/>
    </mc:Choice>
    <mc:Fallback xmlns="">
      <p:transition spd="slow" advTm="9132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1.3.4 Recent Developments</a:t>
            </a:r>
            <a:r>
              <a:rPr lang="en-US" dirty="0"/>
              <a:t> 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6923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cs typeface="Times New Roman" pitchFamily="18" charset="0"/>
              </a:rPr>
              <a:t>World Development Report 1993</a:t>
            </a:r>
            <a:r>
              <a:rPr lang="de-DE" sz="2800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Annual World Development Reports of World Bank on changing topics</a:t>
            </a:r>
            <a:r>
              <a:rPr lang="en-US" sz="2400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Predecessor: „Financing Health Care Services in Developing Countries – An Agenda for Reform“ (World Bank 1987)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400" dirty="0">
                <a:cs typeface="Times New Roman" pitchFamily="18" charset="0"/>
              </a:rPr>
              <a:t>1993: „</a:t>
            </a:r>
            <a:r>
              <a:rPr lang="en-GB" sz="2400" dirty="0">
                <a:cs typeface="Times New Roman" pitchFamily="18" charset="0"/>
              </a:rPr>
              <a:t>Investing in Health”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Content: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>
                <a:cs typeface="Times New Roman" pitchFamily="18" charset="0"/>
              </a:rPr>
              <a:t>defined orientation on efficient measures of intervention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>
                <a:cs typeface="Times New Roman" pitchFamily="18" charset="0"/>
              </a:rPr>
              <a:t>Measuring efficiency using DALYs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>
                <a:cs typeface="Times New Roman" pitchFamily="18" charset="0"/>
              </a:rPr>
              <a:t>12 US$ for the provision of basic supply in LLDCs 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(33 % on prevention, 67 % on curation)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Follow-up document: Better health for Africa (1994)  </a:t>
            </a:r>
            <a:r>
              <a:rPr lang="en-US" sz="2400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798"/>
    </mc:Choice>
    <mc:Fallback xmlns="">
      <p:transition spd="slow" advTm="19079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Discussion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76328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</a:rPr>
              <a:t>Post-MDGs and Sustainable Development Goals (SDG´s)</a:t>
            </a:r>
            <a:endParaRPr lang="de-DE" dirty="0">
              <a:effectLst/>
            </a:endParaRPr>
          </a:p>
          <a:p>
            <a:pPr lvl="1"/>
            <a:r>
              <a:rPr lang="de-DE" dirty="0">
                <a:effectLst/>
              </a:rPr>
              <a:t>…</a:t>
            </a:r>
          </a:p>
          <a:p>
            <a:pPr lvl="1"/>
            <a:r>
              <a:rPr lang="de-DE" dirty="0">
                <a:effectLst/>
              </a:rPr>
              <a:t>Post 2015</a:t>
            </a:r>
          </a:p>
          <a:p>
            <a:pPr lvl="2"/>
            <a:r>
              <a:rPr lang="en-US" dirty="0">
                <a:effectLst/>
              </a:rPr>
              <a:t>UN-Summit on MDG´s 2010: „Recognition“ of the changing global situation</a:t>
            </a:r>
          </a:p>
          <a:p>
            <a:pPr lvl="2"/>
            <a:r>
              <a:rPr lang="en-US" dirty="0">
                <a:effectLst/>
              </a:rPr>
              <a:t>Ban Ki-moon appoints UN Task Team </a:t>
            </a:r>
            <a:r>
              <a:rPr lang="en-US" dirty="0"/>
              <a:t>for</a:t>
            </a:r>
            <a:r>
              <a:rPr lang="en-US" dirty="0">
                <a:effectLst/>
              </a:rPr>
              <a:t> Post-2015 agenda</a:t>
            </a:r>
          </a:p>
          <a:p>
            <a:pPr lvl="3"/>
            <a:r>
              <a:rPr lang="de-DE" dirty="0">
                <a:effectLst/>
              </a:rPr>
              <a:t>„Realizing the Future We Want for All” (2012)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5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32"/>
    </mc:Choice>
    <mc:Fallback xmlns="">
      <p:transition spd="slow" advTm="5703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/>
              <a:t>Sustainable</a:t>
            </a:r>
            <a:r>
              <a:rPr lang="de-DE" b="1" dirty="0"/>
              <a:t> Development Goals (SDGs)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UN-</a:t>
            </a:r>
            <a:r>
              <a:rPr lang="en-GB" dirty="0" err="1"/>
              <a:t>initative</a:t>
            </a:r>
            <a:r>
              <a:rPr lang="en-GB" dirty="0"/>
              <a:t>: “</a:t>
            </a:r>
            <a:r>
              <a:rPr lang="en-GB" b="1" dirty="0"/>
              <a:t>Transforming our world: the 2030 Agenda for Sustainable Development”</a:t>
            </a:r>
            <a:r>
              <a:rPr lang="en-GB" dirty="0"/>
              <a:t> (2015)</a:t>
            </a:r>
            <a:endParaRPr lang="de-DE" dirty="0"/>
          </a:p>
          <a:p>
            <a:r>
              <a:rPr lang="en-GB" dirty="0"/>
              <a:t>17 "Global Goals" </a:t>
            </a:r>
            <a:endParaRPr lang="de-DE" dirty="0"/>
          </a:p>
          <a:p>
            <a:r>
              <a:rPr lang="en-GB" dirty="0"/>
              <a:t>169 targets </a:t>
            </a:r>
            <a:endParaRPr lang="de-DE" dirty="0"/>
          </a:p>
          <a:p>
            <a:endParaRPr lang="en-GB" dirty="0"/>
          </a:p>
        </p:txBody>
      </p:sp>
      <p:pic>
        <p:nvPicPr>
          <p:cNvPr id="6" name="Grafik 5" descr="https://upload.wikimedia.org/wikipedia/commons/thumb/6/6f/UN_SDG_Logo.png/240px-UN_SDG_Logo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61" y="2852936"/>
            <a:ext cx="1714500" cy="1651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5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87"/>
    </mc:Choice>
    <mc:Fallback xmlns="">
      <p:transition spd="slow" advTm="22487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/>
              <a:t>Sustainable</a:t>
            </a:r>
            <a:r>
              <a:rPr lang="de-DE" b="1" dirty="0"/>
              <a:t> Development Goals (SDGs)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627" t="11143" r="63721" b="49998"/>
          <a:stretch/>
        </p:blipFill>
        <p:spPr bwMode="auto">
          <a:xfrm>
            <a:off x="336609" y="789424"/>
            <a:ext cx="8375311" cy="5134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e 6"/>
          <p:cNvSpPr>
            <a:spLocks noChangeAspect="1"/>
          </p:cNvSpPr>
          <p:nvPr/>
        </p:nvSpPr>
        <p:spPr>
          <a:xfrm>
            <a:off x="432080" y="1791937"/>
            <a:ext cx="1350000" cy="135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1827040" y="1791937"/>
            <a:ext cx="1350000" cy="135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3222000" y="1791937"/>
            <a:ext cx="1350000" cy="135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4605665" y="1791937"/>
            <a:ext cx="1350000" cy="135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5989331" y="1791937"/>
            <a:ext cx="1350000" cy="135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7367970" y="1816712"/>
            <a:ext cx="1350000" cy="135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4605665" y="3170737"/>
            <a:ext cx="1350000" cy="135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4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09"/>
    </mc:Choice>
    <mc:Fallback xmlns="">
      <p:transition spd="slow" advTm="43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SDGs </a:t>
            </a:r>
            <a:r>
              <a:rPr lang="en-US" b="1" dirty="0"/>
              <a:t>3: Good Health and Well-being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68761"/>
            <a:ext cx="7886700" cy="5472608"/>
          </a:xfrm>
        </p:spPr>
        <p:txBody>
          <a:bodyPr>
            <a:normAutofit/>
          </a:bodyPr>
          <a:lstStyle/>
          <a:p>
            <a:r>
              <a:rPr lang="en-US" sz="1600" dirty="0"/>
              <a:t>3.1 By 2030, reduce the global </a:t>
            </a:r>
            <a:r>
              <a:rPr lang="en-US" sz="1600" b="1" dirty="0"/>
              <a:t>maternal mortality </a:t>
            </a:r>
            <a:r>
              <a:rPr lang="en-US" sz="1600" dirty="0"/>
              <a:t>ratio to less than 70 per 100,000 live births</a:t>
            </a:r>
          </a:p>
          <a:p>
            <a:r>
              <a:rPr lang="en-US" sz="1600" dirty="0"/>
              <a:t>3.2 By 2030, end </a:t>
            </a:r>
            <a:r>
              <a:rPr lang="en-US" sz="1600" b="1" dirty="0"/>
              <a:t>preventable deaths of newborns and children </a:t>
            </a:r>
            <a:r>
              <a:rPr lang="en-US" sz="1600" dirty="0"/>
              <a:t>under 5 years of age, with all countries aiming to reduce neonatal mortality to at least as low as 12 per 1,000 live births and under-5 mortality to at least as low as 25 per 1,000 live births</a:t>
            </a:r>
          </a:p>
          <a:p>
            <a:r>
              <a:rPr lang="en-US" sz="1600" dirty="0"/>
              <a:t>3.3 By 2030, end the epidemics of </a:t>
            </a:r>
            <a:r>
              <a:rPr lang="en-US" sz="1600" b="1" dirty="0"/>
              <a:t>AIDS, tuberculosis, malaria and neglected tropical diseases </a:t>
            </a:r>
            <a:r>
              <a:rPr lang="en-US" sz="1600" dirty="0"/>
              <a:t>and combat hepatitis, water-borne diseases and other communicable diseases</a:t>
            </a:r>
          </a:p>
          <a:p>
            <a:r>
              <a:rPr lang="en-US" sz="1600" dirty="0"/>
              <a:t>3.4 By 2030, reduce by one third premature mortality from </a:t>
            </a:r>
            <a:r>
              <a:rPr lang="en-US" sz="1600" b="1" dirty="0"/>
              <a:t>non-communicable diseases </a:t>
            </a:r>
            <a:r>
              <a:rPr lang="en-US" sz="1600" dirty="0"/>
              <a:t>through prevention and treatment and promote mental health and well-being</a:t>
            </a:r>
          </a:p>
          <a:p>
            <a:r>
              <a:rPr lang="en-US" sz="1600" dirty="0"/>
              <a:t>3.5 Strengthen the prevention and treatment of </a:t>
            </a:r>
            <a:r>
              <a:rPr lang="en-US" sz="1600" b="1" dirty="0"/>
              <a:t>substance abuse,</a:t>
            </a:r>
            <a:r>
              <a:rPr lang="en-US" sz="1600" dirty="0"/>
              <a:t> including narcotic drug abuse and harmful use of alcohol</a:t>
            </a:r>
          </a:p>
          <a:p>
            <a:r>
              <a:rPr lang="en-US" sz="1600" dirty="0"/>
              <a:t>3.6 By 2020, halve the number of global deaths and injuries from </a:t>
            </a:r>
            <a:r>
              <a:rPr lang="en-US" sz="1600" b="1" dirty="0"/>
              <a:t>road traffic accidents</a:t>
            </a:r>
          </a:p>
          <a:p>
            <a:r>
              <a:rPr lang="en-US" sz="1600" dirty="0"/>
              <a:t>3.7 By 2030, ensure </a:t>
            </a:r>
            <a:r>
              <a:rPr lang="en-US" sz="1600" b="1" dirty="0"/>
              <a:t>universal access to sexual and reproductive health-care services</a:t>
            </a:r>
            <a:r>
              <a:rPr lang="en-US" sz="1600" dirty="0"/>
              <a:t>, including for family planning, information and education, and the integration of reproductive health into national strategies and </a:t>
            </a:r>
            <a:r>
              <a:rPr lang="en-US" sz="1600" dirty="0" err="1"/>
              <a:t>programmes</a:t>
            </a:r>
            <a:endParaRPr lang="en-US" sz="1600" dirty="0"/>
          </a:p>
          <a:p>
            <a:r>
              <a:rPr lang="en-US" sz="1600" dirty="0"/>
              <a:t>3.8 </a:t>
            </a:r>
            <a:r>
              <a:rPr lang="en-US" sz="1600" b="1" dirty="0"/>
              <a:t>Achieve universal health coverage</a:t>
            </a:r>
            <a:r>
              <a:rPr lang="en-US" sz="1600" dirty="0"/>
              <a:t>, including financial risk protection, access to quality essential health-care services and access to safe, effective, quality and affordable essential medicines and vaccines for all</a:t>
            </a:r>
            <a:endParaRPr lang="en-US" sz="1600" baseline="30000" dirty="0"/>
          </a:p>
          <a:p>
            <a:r>
              <a:rPr lang="en-US" sz="1600" dirty="0"/>
              <a:t>3.9 By 2030, substantially reduce the number of deaths and illnesses from hazardous chemicals and air, water and soil </a:t>
            </a:r>
            <a:r>
              <a:rPr lang="en-US" sz="1600" b="1" dirty="0"/>
              <a:t>pollution</a:t>
            </a:r>
            <a:r>
              <a:rPr lang="en-US" sz="1600" dirty="0"/>
              <a:t> and contamination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085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62"/>
    </mc:Choice>
    <mc:Fallback xmlns="">
      <p:transition spd="slow" advTm="63062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Lancet-Commission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„Global Health 2035: a world converging within a generation“</a:t>
            </a:r>
          </a:p>
          <a:p>
            <a:r>
              <a:rPr lang="en-US" dirty="0"/>
              <a:t>Background:</a:t>
            </a:r>
          </a:p>
          <a:p>
            <a:pPr lvl="1"/>
            <a:r>
              <a:rPr lang="en-US" dirty="0"/>
              <a:t>20 years „Investing in Health“ (World Bank)</a:t>
            </a:r>
          </a:p>
          <a:p>
            <a:pPr lvl="1"/>
            <a:r>
              <a:rPr lang="en-US" dirty="0"/>
              <a:t>Are investments in health care profitable?</a:t>
            </a:r>
          </a:p>
          <a:p>
            <a:r>
              <a:rPr lang="en-US" dirty="0"/>
              <a:t>Commission: Lancet assigns international scientists with finding an answer to this question</a:t>
            </a:r>
          </a:p>
          <a:p>
            <a:pPr lvl="1"/>
            <a:r>
              <a:rPr lang="en-US" dirty="0"/>
              <a:t>Final report: December 2013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99592" y="6187073"/>
            <a:ext cx="75608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</a:rPr>
              <a:t>Jamison, Dean T., et al. "Global health 2035: a world converging within a generation." </a:t>
            </a:r>
            <a:r>
              <a:rPr lang="en-US" sz="800" i="1" dirty="0">
                <a:effectLst/>
              </a:rPr>
              <a:t>The lancet</a:t>
            </a:r>
            <a:r>
              <a:rPr lang="en-US" sz="800" dirty="0">
                <a:effectLst/>
              </a:rPr>
              <a:t> 382.9908 (2013): 1898-1955.</a:t>
            </a:r>
            <a:endParaRPr lang="de-DE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63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02"/>
    </mc:Choice>
    <mc:Fallback xmlns="">
      <p:transition spd="slow" advTm="9810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Lancet-Commission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Investments in health care are profitable!</a:t>
            </a:r>
          </a:p>
          <a:p>
            <a:pPr lvl="1"/>
            <a:r>
              <a:rPr lang="en-US" dirty="0"/>
              <a:t>GNP: Reduction in mortality is the reason for 11% of expected economic growth in Low- and Middle-Income Countries</a:t>
            </a:r>
          </a:p>
          <a:p>
            <a:pPr lvl="1"/>
            <a:r>
              <a:rPr lang="en-US" dirty="0"/>
              <a:t>„Full income“:</a:t>
            </a:r>
          </a:p>
          <a:p>
            <a:pPr lvl="2"/>
            <a:r>
              <a:rPr lang="en-US" dirty="0"/>
              <a:t>GNP + VLYs</a:t>
            </a:r>
          </a:p>
          <a:p>
            <a:pPr lvl="3"/>
            <a:r>
              <a:rPr lang="en-US" dirty="0"/>
              <a:t>VLY: Value of additional life-year (expressed in willingness to pay for an additional year of life)</a:t>
            </a:r>
          </a:p>
          <a:p>
            <a:pPr lvl="2"/>
            <a:r>
              <a:rPr lang="en-US" dirty="0"/>
              <a:t>Reduction in mortality is the reason for 11% of expected increase in „full income“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07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03"/>
    </mc:Choice>
    <mc:Fallback xmlns="">
      <p:transition spd="slow" advTm="60703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Lancet-Commission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„Grand convergence“</a:t>
            </a:r>
          </a:p>
          <a:p>
            <a:pPr lvl="1"/>
            <a:r>
              <a:rPr lang="en-US" dirty="0"/>
              <a:t>Middle- und Low-income countries reach the level of upper-middle income countries in 2013 by the year 2035.</a:t>
            </a:r>
          </a:p>
          <a:p>
            <a:pPr lvl="1"/>
            <a:r>
              <a:rPr lang="en-US" dirty="0"/>
              <a:t>In particular concerning infectious diseases, infant and maternal mortality</a:t>
            </a:r>
          </a:p>
          <a:p>
            <a:pPr lvl="1"/>
            <a:r>
              <a:rPr lang="en-US" dirty="0"/>
              <a:t>Profitability: 9-10fold amortization</a:t>
            </a:r>
          </a:p>
          <a:p>
            <a:pPr lvl="1"/>
            <a:r>
              <a:rPr lang="en-US" dirty="0"/>
              <a:t>Conditions</a:t>
            </a:r>
          </a:p>
          <a:p>
            <a:pPr lvl="2"/>
            <a:r>
              <a:rPr lang="en-US" dirty="0"/>
              <a:t>High total financing: 38 Billion US$ p.a.</a:t>
            </a:r>
          </a:p>
          <a:p>
            <a:pPr lvl="2"/>
            <a:r>
              <a:rPr lang="en-US" dirty="0"/>
              <a:t>Rising state funds</a:t>
            </a:r>
          </a:p>
          <a:p>
            <a:pPr lvl="2"/>
            <a:r>
              <a:rPr lang="en-US" dirty="0"/>
              <a:t>No external shocks (i.e. resistance to antibiotics)</a:t>
            </a:r>
          </a:p>
          <a:p>
            <a:pPr lvl="2"/>
            <a:r>
              <a:rPr lang="en-US" dirty="0"/>
              <a:t>International financing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2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16"/>
    </mc:Choice>
    <mc:Fallback xmlns="">
      <p:transition spd="slow" advTm="125116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Lancet-Commission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NCDs and fiscal policy</a:t>
            </a:r>
          </a:p>
          <a:p>
            <a:pPr lvl="1"/>
            <a:r>
              <a:rPr lang="en-US" dirty="0"/>
              <a:t>The fight of NCDs is possible</a:t>
            </a:r>
          </a:p>
          <a:p>
            <a:pPr lvl="1"/>
            <a:r>
              <a:rPr lang="en-US" dirty="0"/>
              <a:t>Conditions</a:t>
            </a:r>
          </a:p>
          <a:p>
            <a:pPr lvl="2"/>
            <a:r>
              <a:rPr lang="en-US" dirty="0"/>
              <a:t>National policy</a:t>
            </a:r>
          </a:p>
          <a:p>
            <a:pPr lvl="2"/>
            <a:r>
              <a:rPr lang="en-US" dirty="0"/>
              <a:t>Financial needs: minimum of 2 billion US$ p.a.</a:t>
            </a:r>
          </a:p>
          <a:p>
            <a:pPr lvl="1"/>
            <a:r>
              <a:rPr lang="en-US" dirty="0"/>
              <a:t>Requires fiscal policy</a:t>
            </a:r>
          </a:p>
          <a:p>
            <a:pPr lvl="2"/>
            <a:r>
              <a:rPr lang="en-US" dirty="0"/>
              <a:t>Taxation of risk factors, i.e. tobacco</a:t>
            </a:r>
          </a:p>
          <a:p>
            <a:pPr lvl="2"/>
            <a:r>
              <a:rPr lang="en-US" dirty="0"/>
              <a:t>Reducing subsidies for risk factors, i.e. gasoline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89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59"/>
    </mc:Choice>
    <mc:Fallback xmlns="">
      <p:transition spd="slow" advTm="105759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Lancet-Commission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Universal Health Coverage</a:t>
            </a:r>
          </a:p>
          <a:p>
            <a:pPr lvl="1"/>
            <a:r>
              <a:rPr lang="en-US"/>
              <a:t>„progressive </a:t>
            </a:r>
            <a:r>
              <a:rPr lang="en-US" dirty="0"/>
              <a:t>universalism“: reaching the goal step by step</a:t>
            </a:r>
          </a:p>
          <a:p>
            <a:pPr lvl="2"/>
            <a:r>
              <a:rPr lang="en-US" dirty="0"/>
              <a:t>Basic social security (essential care): insurance + state subsidies</a:t>
            </a:r>
          </a:p>
          <a:p>
            <a:pPr lvl="2"/>
            <a:r>
              <a:rPr lang="en-US" dirty="0"/>
              <a:t>Supplemental insurance (larger benefit package): partially public subsidies for the poor</a:t>
            </a:r>
          </a:p>
          <a:p>
            <a:pPr lvl="2"/>
            <a:r>
              <a:rPr lang="en-US" dirty="0"/>
              <a:t>High profitability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92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96"/>
    </mc:Choice>
    <mc:Fallback xmlns="">
      <p:transition spd="slow" advTm="36096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One Health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One </a:t>
            </a:r>
            <a:r>
              <a:rPr lang="en-US" dirty="0"/>
              <a:t>Health is </a:t>
            </a:r>
            <a:r>
              <a:rPr lang="en-US" dirty="0" smtClean="0"/>
              <a:t>an </a:t>
            </a:r>
            <a:r>
              <a:rPr lang="en-US" dirty="0"/>
              <a:t>approach calling for "the</a:t>
            </a:r>
            <a:r>
              <a:rPr lang="en-US" dirty="0" smtClean="0"/>
              <a:t> </a:t>
            </a:r>
            <a:r>
              <a:rPr lang="en-US" dirty="0"/>
              <a:t>collaborative efforts of multiple disciplines working locally, nationally, and globally, </a:t>
            </a:r>
            <a:r>
              <a:rPr lang="en-US" b="1" dirty="0"/>
              <a:t>to attain optimal health for people, animals and our environment</a:t>
            </a:r>
            <a:r>
              <a:rPr lang="en-US" dirty="0"/>
              <a:t>", as </a:t>
            </a:r>
            <a:r>
              <a:rPr lang="en-US" dirty="0" smtClean="0"/>
              <a:t>One </a:t>
            </a:r>
            <a:r>
              <a:rPr lang="en-US" dirty="0"/>
              <a:t>Health Initiative Task </a:t>
            </a:r>
            <a:r>
              <a:rPr lang="en-US" dirty="0" smtClean="0"/>
              <a:t>Force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08274"/>
            <a:ext cx="2592088" cy="2478177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 rotWithShape="1">
          <a:blip r:embed="rId3"/>
          <a:srcRect l="25715" t="15241" r="27831" b="52391"/>
          <a:stretch/>
        </p:blipFill>
        <p:spPr bwMode="auto">
          <a:xfrm>
            <a:off x="4067945" y="3401772"/>
            <a:ext cx="5076056" cy="2403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646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Times New Roman" pitchFamily="18" charset="0"/>
              </a:rPr>
              <a:t>Millennium Development Goals</a:t>
            </a:r>
            <a:r>
              <a:rPr lang="de-DE"/>
              <a:t> 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>
                <a:cs typeface="Times New Roman" pitchFamily="18" charset="0"/>
              </a:rPr>
              <a:t>Eradicate extreme poverty and hunger until 2015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>
                <a:cs typeface="Times New Roman" pitchFamily="18" charset="0"/>
              </a:rPr>
              <a:t>Achieve universal primary education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>
                <a:cs typeface="Times New Roman" pitchFamily="18" charset="0"/>
              </a:rPr>
              <a:t>Promote gender equality and empower women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>
                <a:cs typeface="Times New Roman" pitchFamily="18" charset="0"/>
              </a:rPr>
              <a:t>Reduce child mortality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>
                <a:cs typeface="Times New Roman" pitchFamily="18" charset="0"/>
              </a:rPr>
              <a:t>Improve maternal health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>
                <a:cs typeface="Times New Roman" pitchFamily="18" charset="0"/>
              </a:rPr>
              <a:t>Combat HIV/Aids, Malaria and other diseases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>
                <a:cs typeface="Times New Roman" pitchFamily="18" charset="0"/>
              </a:rPr>
              <a:t>Ensure environmental sustainability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>
                <a:cs typeface="Times New Roman" pitchFamily="18" charset="0"/>
              </a:rPr>
              <a:t>Global partnership for development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53"/>
    </mc:Choice>
    <mc:Fallback xmlns="">
      <p:transition spd="slow" advTm="90753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One Health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6" y="1565194"/>
            <a:ext cx="7919826" cy="435133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113619" y="624862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sz="800" dirty="0">
                <a:effectLst/>
                <a:latin typeface="Arial" panose="020B0604020202020204" pitchFamily="34" charset="0"/>
              </a:rPr>
              <a:t>https://doi.org/10.1371/journal.ppat.1010537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099648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Planetary Health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Planetary health refers to "the health of human civilization and the state of the natural systems on which it depends“ </a:t>
            </a:r>
            <a:r>
              <a:rPr lang="en-US" sz="800" dirty="0"/>
              <a:t>(</a:t>
            </a:r>
            <a:r>
              <a:rPr lang="en-US" sz="800" dirty="0">
                <a:hlinkClick r:id="rId2"/>
              </a:rPr>
              <a:t>https://www.thelancet.com/journals/lancet/article/PIIS0140-6736(15)61038-8/fulltext</a:t>
            </a:r>
            <a:r>
              <a:rPr lang="en-US" sz="800" dirty="0" smtClean="0">
                <a:hlinkClick r:id="rId2"/>
              </a:rPr>
              <a:t>)</a:t>
            </a:r>
            <a:endParaRPr lang="en-US" sz="8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Grafik 4" descr="Planetary healt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15295"/>
            <a:ext cx="4148247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/>
          <p:cNvSpPr/>
          <p:nvPr/>
        </p:nvSpPr>
        <p:spPr>
          <a:xfrm rot="16200000">
            <a:off x="4841994" y="459916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https://www.forbes.com/sites/johndrake/2021/04/22/what-is-planetary-health/?sh=7aba63d02998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414775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„Health in All </a:t>
            </a:r>
            <a:r>
              <a:rPr lang="de-DE" dirty="0" err="1" smtClean="0"/>
              <a:t>Policies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“Helsinki Statement”: </a:t>
            </a:r>
          </a:p>
          <a:p>
            <a:pPr lvl="1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Global </a:t>
            </a:r>
            <a:r>
              <a:rPr lang="en-US" dirty="0"/>
              <a:t>Conference on Health </a:t>
            </a:r>
            <a:r>
              <a:rPr lang="en-US" dirty="0" smtClean="0"/>
              <a:t>Promotion</a:t>
            </a:r>
          </a:p>
          <a:p>
            <a:pPr lvl="1"/>
            <a:r>
              <a:rPr lang="de-DE" dirty="0"/>
              <a:t>10-14 June </a:t>
            </a:r>
            <a:r>
              <a:rPr lang="de-DE" dirty="0" smtClean="0"/>
              <a:t>2013</a:t>
            </a:r>
          </a:p>
          <a:p>
            <a:r>
              <a:rPr lang="de-DE" dirty="0" smtClean="0"/>
              <a:t>„</a:t>
            </a:r>
            <a:r>
              <a:rPr lang="en-US" dirty="0" smtClean="0"/>
              <a:t>… health </a:t>
            </a:r>
            <a:r>
              <a:rPr lang="en-US" dirty="0"/>
              <a:t>and equity </a:t>
            </a:r>
            <a:r>
              <a:rPr lang="en-US" dirty="0" smtClean="0"/>
              <a:t>[are] a </a:t>
            </a:r>
            <a:r>
              <a:rPr lang="en-US" dirty="0"/>
              <a:t>core responsibility of governments to its peoples, affirm the compelling and urgent need for effective policy coherence for health and well-being and recognize that this will require political will, courage and strategic </a:t>
            </a:r>
            <a:r>
              <a:rPr lang="en-US" dirty="0" smtClean="0"/>
              <a:t>foresight”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067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Health in All </a:t>
            </a:r>
            <a:r>
              <a:rPr lang="de-DE" dirty="0" err="1" smtClean="0"/>
              <a:t>Policies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0" y="1600200"/>
            <a:ext cx="7880500" cy="452596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195736" y="618496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https://www.accesskent.com/Health/HiAP/</a:t>
            </a:r>
          </a:p>
        </p:txBody>
      </p:sp>
    </p:spTree>
    <p:extLst>
      <p:ext uri="{BB962C8B-B14F-4D97-AF65-F5344CB8AC3E}">
        <p14:creationId xmlns:p14="http://schemas.microsoft.com/office/powerpoint/2010/main" val="1436543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Health in All </a:t>
            </a:r>
            <a:r>
              <a:rPr lang="de-DE" dirty="0" err="1"/>
              <a:t>Policies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92445"/>
            <a:ext cx="5328592" cy="53162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 rot="16200000">
            <a:off x="4986010" y="381667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https://www.cph.co.nz/your-health/health-in-all-policies/</a:t>
            </a:r>
          </a:p>
        </p:txBody>
      </p:sp>
    </p:spTree>
    <p:extLst>
      <p:ext uri="{BB962C8B-B14F-4D97-AF65-F5344CB8AC3E}">
        <p14:creationId xmlns:p14="http://schemas.microsoft.com/office/powerpoint/2010/main" val="620054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latin typeface="Arial" pitchFamily="34" charset="0"/>
                <a:cs typeface="Times New Roman" pitchFamily="18" charset="0"/>
              </a:rPr>
              <a:t>1.3 Concepts</a:t>
            </a:r>
            <a:endParaRPr lang="de-DE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b="1" dirty="0">
                <a:solidFill>
                  <a:srgbClr val="DDDDDD"/>
                </a:solidFill>
              </a:rPr>
              <a:t>	</a:t>
            </a:r>
            <a:r>
              <a:rPr lang="en-US" b="1" dirty="0"/>
              <a:t>1 International Public Health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solidFill>
                  <a:srgbClr val="DDDDDD"/>
                </a:solidFill>
              </a:rPr>
              <a:t>		1.1 Background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solidFill>
                  <a:srgbClr val="DDDDDD"/>
                </a:solidFill>
              </a:rPr>
              <a:t>		1.2 Health and Development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solidFill>
                  <a:srgbClr val="DDDDDD"/>
                </a:solidFill>
              </a:rPr>
              <a:t>		</a:t>
            </a:r>
            <a:r>
              <a:rPr lang="en-US" sz="2800" b="1" dirty="0"/>
              <a:t>1.3 Concepts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			</a:t>
            </a:r>
            <a:r>
              <a:rPr lang="en-US" sz="2800" dirty="0"/>
              <a:t>1.3.1 Prevention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/>
              <a:t>			1.3.2 Primary Health Care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/>
              <a:t>			1.3.3 Health Promotion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			1.3.4 Recent Developments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9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65"/>
    </mc:Choice>
    <mc:Fallback xmlns="">
      <p:transition spd="slow" advTm="8256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380288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Commission on Macroeconomics and Health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defRPr/>
            </a:pPr>
            <a:r>
              <a:rPr lang="en-US" sz="2800" dirty="0"/>
              <a:t>Commission on Macroeconomics and Health</a:t>
            </a:r>
          </a:p>
          <a:p>
            <a:pPr marL="742950" lvl="1" indent="-285750" eaLnBrk="1" hangingPunct="1">
              <a:defRPr/>
            </a:pPr>
            <a:r>
              <a:rPr lang="en-US" sz="2400" dirty="0" err="1"/>
              <a:t>Gro</a:t>
            </a:r>
            <a:r>
              <a:rPr lang="en-US" sz="2400" dirty="0"/>
              <a:t> Harlem </a:t>
            </a:r>
            <a:r>
              <a:rPr lang="en-US" sz="2400" dirty="0" err="1"/>
              <a:t>Brundtland</a:t>
            </a:r>
            <a:r>
              <a:rPr lang="en-US" sz="2400" dirty="0"/>
              <a:t> in January 2000</a:t>
            </a:r>
          </a:p>
          <a:p>
            <a:pPr marL="742950" lvl="1" indent="-285750" eaLnBrk="1" hangingPunct="1">
              <a:defRPr/>
            </a:pPr>
            <a:r>
              <a:rPr lang="en-US" sz="2400" dirty="0"/>
              <a:t>Report: December 2001</a:t>
            </a:r>
          </a:p>
          <a:p>
            <a:pPr marL="742950" lvl="1" indent="-285750" eaLnBrk="1" hangingPunct="1">
              <a:defRPr/>
            </a:pPr>
            <a:r>
              <a:rPr lang="en-US" sz="2400" dirty="0"/>
              <a:t>Members: Jeffrey Sachs, Robert </a:t>
            </a:r>
            <a:r>
              <a:rPr lang="en-US" sz="2400" dirty="0" err="1"/>
              <a:t>Feachem</a:t>
            </a:r>
            <a:r>
              <a:rPr lang="en-US" sz="2400" dirty="0"/>
              <a:t> et al.</a:t>
            </a:r>
          </a:p>
          <a:p>
            <a:pPr marL="342900" indent="-342900" eaLnBrk="1" hangingPunct="1">
              <a:defRPr/>
            </a:pPr>
            <a:r>
              <a:rPr lang="en-US" sz="2800" dirty="0"/>
              <a:t>Goal: Identify ways on how to reach the Millennium Development Goals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48"/>
    </mc:Choice>
    <mc:Fallback xmlns="">
      <p:transition spd="slow" advTm="5384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Results I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defRPr/>
            </a:pPr>
            <a:r>
              <a:rPr lang="en-US" sz="2800" dirty="0"/>
              <a:t>Health as the central factor of production</a:t>
            </a:r>
          </a:p>
          <a:p>
            <a:pPr marL="342900" indent="-342900" eaLnBrk="1" hangingPunct="1">
              <a:defRPr/>
            </a:pPr>
            <a:r>
              <a:rPr lang="en-US" sz="2800" dirty="0"/>
              <a:t>Investments in health are rational</a:t>
            </a:r>
          </a:p>
          <a:p>
            <a:pPr marL="342900" indent="-342900" eaLnBrk="1" hangingPunct="1">
              <a:defRPr/>
            </a:pPr>
            <a:r>
              <a:rPr lang="en-US" sz="2800" dirty="0"/>
              <a:t>Better health does not lead to an increase in birth rates</a:t>
            </a:r>
          </a:p>
          <a:p>
            <a:pPr marL="342900" indent="-342900" eaLnBrk="1" hangingPunct="1">
              <a:defRPr/>
            </a:pPr>
            <a:r>
              <a:rPr lang="en-US" sz="2800" dirty="0"/>
              <a:t>Better health has a higher rate of return than numerous other investments</a:t>
            </a:r>
          </a:p>
          <a:p>
            <a:pPr marL="342900" indent="-342900" eaLnBrk="1" hangingPunct="1">
              <a:buFontTx/>
              <a:buNone/>
              <a:defRPr/>
            </a:pPr>
            <a:r>
              <a:rPr lang="en-US" sz="2800" dirty="0">
                <a:sym typeface="Wingdings" pitchFamily="2" charset="2"/>
              </a:rPr>
              <a:t> Investments in health allow overcoming development traps!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04"/>
    </mc:Choice>
    <mc:Fallback xmlns="">
      <p:transition spd="slow" advTm="5240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Results II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defRPr/>
            </a:pPr>
            <a:r>
              <a:rPr lang="en-US" sz="2800" dirty="0"/>
              <a:t>The expenditure on health per capita and year have to be increased to 30-40 US$</a:t>
            </a:r>
          </a:p>
          <a:p>
            <a:pPr marL="342900" indent="-342900" eaLnBrk="1" hangingPunct="1">
              <a:defRPr/>
            </a:pPr>
            <a:r>
              <a:rPr lang="en-US" sz="2800" dirty="0"/>
              <a:t>Donor organizations have to cover the difference to the current expenditure equaling 30 US$ per capita and year or 27 billion US$ respectively</a:t>
            </a:r>
          </a:p>
          <a:p>
            <a:pPr marL="342900" indent="-342900" eaLnBrk="1" hangingPunct="1">
              <a:defRPr/>
            </a:pPr>
            <a:r>
              <a:rPr lang="en-US" sz="2800" dirty="0"/>
              <a:t>Donor organizations have to quintuple their current investments in health (from 5 to 27 billion p.a.)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9"/>
    </mc:Choice>
    <mc:Fallback xmlns="">
      <p:transition spd="slow" advTm="13000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Realistic?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defRPr/>
            </a:pPr>
            <a:r>
              <a:rPr lang="en-US" dirty="0"/>
              <a:t>Investment (annual): </a:t>
            </a:r>
          </a:p>
          <a:p>
            <a:pPr marL="742950" lvl="1" indent="-285750" eaLnBrk="1" hangingPunct="1">
              <a:defRPr/>
            </a:pPr>
            <a:r>
              <a:rPr lang="en-US" dirty="0"/>
              <a:t>27 billion, thereof </a:t>
            </a:r>
          </a:p>
          <a:p>
            <a:pPr marL="742950" lvl="1" indent="-285750" eaLnBrk="1" hangingPunct="1">
              <a:defRPr/>
            </a:pPr>
            <a:r>
              <a:rPr lang="en-US" dirty="0"/>
              <a:t>22 billion additionally???</a:t>
            </a:r>
          </a:p>
          <a:p>
            <a:pPr marL="742950" lvl="1" indent="-285750" eaLnBrk="1" hangingPunct="1">
              <a:buFont typeface="Tahoma" pitchFamily="34" charset="0"/>
              <a:buNone/>
              <a:defRPr/>
            </a:pPr>
            <a:r>
              <a:rPr lang="en-US" dirty="0">
                <a:sym typeface="Wingdings" pitchFamily="2" charset="2"/>
              </a:rPr>
              <a:t>	 absolutely unrealistic</a:t>
            </a:r>
            <a:r>
              <a:rPr lang="en-US" dirty="0"/>
              <a:t>!</a:t>
            </a:r>
          </a:p>
          <a:p>
            <a:pPr marL="342900" indent="-342900" eaLnBrk="1" hangingPunct="1">
              <a:defRPr/>
            </a:pPr>
            <a:r>
              <a:rPr lang="en-US" dirty="0"/>
              <a:t>But: even small investments pay off</a:t>
            </a:r>
          </a:p>
          <a:p>
            <a:pPr marL="742950" lvl="1" indent="-285750" eaLnBrk="1" hangingPunct="1">
              <a:defRPr/>
            </a:pPr>
            <a:r>
              <a:rPr lang="en-US" dirty="0"/>
              <a:t>Example: fight against Malaria, AIDS, TB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37"/>
    </mc:Choice>
    <mc:Fallback xmlns="">
      <p:transition spd="slow" advTm="598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Global Fund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dirty="0"/>
              <a:t>Global Fund to Fight AIDS, Tuberculosis and Malaria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dirty="0"/>
              <a:t>GF founded in June 2001 by the UN General Assembly (Kofi Annan)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dirty="0"/>
              <a:t>GF represents an instrument of financing not an agency for implementation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dirty="0"/>
              <a:t>Goal: 10 billion US$ p.a.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r>
              <a:rPr lang="en-US" dirty="0"/>
              <a:t>Reality: ???</a:t>
            </a:r>
          </a:p>
          <a:p>
            <a:pPr marL="342900" indent="-342900" eaLnBrk="1" hangingPunct="1">
              <a:lnSpc>
                <a:spcPct val="90000"/>
              </a:lnSpc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4DDB8-D803-4404-94D7-060E2FE286A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85"/>
    </mc:Choice>
    <mc:Fallback xmlns="">
      <p:transition spd="slow" advTm="10868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2204</Words>
  <Application>Microsoft Office PowerPoint</Application>
  <PresentationFormat>Bildschirmpräsentation (4:3)</PresentationFormat>
  <Paragraphs>337</Paragraphs>
  <Slides>45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2" baseType="lpstr">
      <vt:lpstr>Arial</vt:lpstr>
      <vt:lpstr>Calibri</vt:lpstr>
      <vt:lpstr>Tahoma</vt:lpstr>
      <vt:lpstr>Times New Roman</vt:lpstr>
      <vt:lpstr>Wingdings</vt:lpstr>
      <vt:lpstr>Larissa</vt:lpstr>
      <vt:lpstr>Picture</vt:lpstr>
      <vt:lpstr>International Health Care Management  Part 1.3.4</vt:lpstr>
      <vt:lpstr>1.3 Concepts</vt:lpstr>
      <vt:lpstr>1.3.4 Recent Developments </vt:lpstr>
      <vt:lpstr>Millennium Development Goals </vt:lpstr>
      <vt:lpstr>Commission on Macroeconomics and Health</vt:lpstr>
      <vt:lpstr>Results I</vt:lpstr>
      <vt:lpstr>Results II</vt:lpstr>
      <vt:lpstr>Realistic?</vt:lpstr>
      <vt:lpstr>Global Fund</vt:lpstr>
      <vt:lpstr>Declaration of Paris</vt:lpstr>
      <vt:lpstr>Principles of Paris for sustainable development</vt:lpstr>
      <vt:lpstr>Managing for Results: Examples</vt:lpstr>
      <vt:lpstr>Declaration of Paris</vt:lpstr>
      <vt:lpstr>Consequence of Paris</vt:lpstr>
      <vt:lpstr>Consequence of Paris</vt:lpstr>
      <vt:lpstr>Accra Agenda for Action (AAA, 2008)</vt:lpstr>
      <vt:lpstr>DAC Criteria</vt:lpstr>
      <vt:lpstr>Business of Health</vt:lpstr>
      <vt:lpstr>Universal Health Coverage</vt:lpstr>
      <vt:lpstr>UHC</vt:lpstr>
      <vt:lpstr>Elements of UHC</vt:lpstr>
      <vt:lpstr>Elements of UHC</vt:lpstr>
      <vt:lpstr>Elements of UHC</vt:lpstr>
      <vt:lpstr>Elements of UHC</vt:lpstr>
      <vt:lpstr>Dimensions of UHC</vt:lpstr>
      <vt:lpstr>Universal Health Coverage Worldwide</vt:lpstr>
      <vt:lpstr>UHC and Economic Framework</vt:lpstr>
      <vt:lpstr>Current Discussion</vt:lpstr>
      <vt:lpstr>Current Discussion</vt:lpstr>
      <vt:lpstr>Current Discussion</vt:lpstr>
      <vt:lpstr>Sustainable Development Goals (SDGs)</vt:lpstr>
      <vt:lpstr>Sustainable Development Goals (SDGs)</vt:lpstr>
      <vt:lpstr>SDGs 3: Good Health and Well-being</vt:lpstr>
      <vt:lpstr>Lancet-Commission</vt:lpstr>
      <vt:lpstr>Lancet-Commission</vt:lpstr>
      <vt:lpstr>Lancet-Commission</vt:lpstr>
      <vt:lpstr>Lancet-Commission</vt:lpstr>
      <vt:lpstr>Lancet-Commission</vt:lpstr>
      <vt:lpstr>One Health</vt:lpstr>
      <vt:lpstr>One Health</vt:lpstr>
      <vt:lpstr>Planetary Health</vt:lpstr>
      <vt:lpstr>„Health in All Policies“</vt:lpstr>
      <vt:lpstr>Health in All Policies</vt:lpstr>
      <vt:lpstr>Health in All Policies</vt:lpstr>
      <vt:lpstr>1.3 Concepts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278</cp:revision>
  <cp:lastPrinted>1601-01-01T00:00:00Z</cp:lastPrinted>
  <dcterms:created xsi:type="dcterms:W3CDTF">2003-05-27T08:12:45Z</dcterms:created>
  <dcterms:modified xsi:type="dcterms:W3CDTF">2024-01-25T15:31:44Z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