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32"/>
  </p:notesMasterIdLst>
  <p:sldIdLst>
    <p:sldId id="503" r:id="rId2"/>
    <p:sldId id="504" r:id="rId3"/>
    <p:sldId id="589" r:id="rId4"/>
    <p:sldId id="536" r:id="rId5"/>
    <p:sldId id="380" r:id="rId6"/>
    <p:sldId id="506" r:id="rId7"/>
    <p:sldId id="507" r:id="rId8"/>
    <p:sldId id="508" r:id="rId9"/>
    <p:sldId id="509" r:id="rId10"/>
    <p:sldId id="510" r:id="rId11"/>
    <p:sldId id="511" r:id="rId12"/>
    <p:sldId id="381" r:id="rId13"/>
    <p:sldId id="382" r:id="rId14"/>
    <p:sldId id="383" r:id="rId15"/>
    <p:sldId id="562" r:id="rId16"/>
    <p:sldId id="563" r:id="rId17"/>
    <p:sldId id="384" r:id="rId18"/>
    <p:sldId id="387" r:id="rId19"/>
    <p:sldId id="547" r:id="rId20"/>
    <p:sldId id="386" r:id="rId21"/>
    <p:sldId id="590" r:id="rId22"/>
    <p:sldId id="385" r:id="rId23"/>
    <p:sldId id="548" r:id="rId24"/>
    <p:sldId id="587" r:id="rId25"/>
    <p:sldId id="388" r:id="rId26"/>
    <p:sldId id="389" r:id="rId27"/>
    <p:sldId id="390" r:id="rId28"/>
    <p:sldId id="392" r:id="rId29"/>
    <p:sldId id="549" r:id="rId30"/>
    <p:sldId id="588" r:id="rId31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  <p:cmAuthor id="1" name="SusRa" initials="SR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FD8E8"/>
    <a:srgbClr val="D6CDE1"/>
    <a:srgbClr val="000000"/>
    <a:srgbClr val="CC0000"/>
    <a:srgbClr val="CCFFCC"/>
    <a:srgbClr val="FF99CC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61" autoAdjust="0"/>
    <p:restoredTop sz="95819" autoAdjust="0"/>
  </p:normalViewPr>
  <p:slideViewPr>
    <p:cSldViewPr>
      <p:cViewPr varScale="1">
        <p:scale>
          <a:sx n="95" d="100"/>
          <a:sy n="95" d="100"/>
        </p:scale>
        <p:origin x="6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2.xml"/><Relationship Id="rId2" Type="http://schemas.openxmlformats.org/officeDocument/2006/relationships/slide" Target="slides/slide17.xml"/><Relationship Id="rId1" Type="http://schemas.openxmlformats.org/officeDocument/2006/relationships/slide" Target="slides/slide13.xml"/><Relationship Id="rId5" Type="http://schemas.openxmlformats.org/officeDocument/2006/relationships/slide" Target="slides/slide28.xml"/><Relationship Id="rId4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A201BC32-DBD6-4B6A-981D-F86C4B1861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40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F9F0A-E381-43E1-B99D-5F752996CFE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79EBB-9E05-4CC5-BD0E-41A35BDBB0C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ACAA2-E3F7-44F5-8DFF-6FD7C426F73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A9AF-C9F5-4CB4-971A-37E87D2733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5D765-8AB2-4A92-85E3-9ADCC5727DA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D32FF-9A3D-4E2A-B7C2-4685C0D1CF2E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67D02E-F931-44B9-8AAB-BC1D62F4E4D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FEA258-0834-4C8C-882D-013C36E58B5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2B73-13C2-400C-9561-D44BE56FDEB7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C5D765-8AB2-4A92-85E3-9ADCC5727DA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2.1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899592" y="4149725"/>
            <a:ext cx="74168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Fleßa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42"/>
    </mc:Choice>
    <mc:Fallback xmlns="">
      <p:transition spd="slow" advTm="8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19151"/>
              </p:ext>
            </p:extLst>
          </p:nvPr>
        </p:nvGraphicFramePr>
        <p:xfrm>
          <a:off x="614363" y="200868"/>
          <a:ext cx="81422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Picture" r:id="rId3" imgW="5131440" imgH="4121280" progId="Word.Picture.8">
                  <p:embed/>
                </p:oleObj>
              </mc:Choice>
              <mc:Fallback>
                <p:oleObj name="Picture" r:id="rId3" imgW="5131440" imgH="412128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00868"/>
                        <a:ext cx="8142287" cy="654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22"/>
    </mc:Choice>
    <mc:Fallback xmlns="">
      <p:transition spd="slow" advTm="3892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472409"/>
              </p:ext>
            </p:extLst>
          </p:nvPr>
        </p:nvGraphicFramePr>
        <p:xfrm>
          <a:off x="614363" y="58738"/>
          <a:ext cx="8142287" cy="682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Picture" r:id="rId3" imgW="5131440" imgH="4301640" progId="Word.Picture.8">
                  <p:embed/>
                </p:oleObj>
              </mc:Choice>
              <mc:Fallback>
                <p:oleObj name="Picture" r:id="rId3" imgW="5131440" imgH="430164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58738"/>
                        <a:ext cx="8142287" cy="682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40"/>
    </mc:Choice>
    <mc:Fallback xmlns="">
      <p:transition spd="slow" advTm="1742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435100">
              <a:tabLst>
                <a:tab pos="1333500" algn="l"/>
              </a:tabLst>
              <a:defRPr/>
            </a:pPr>
            <a:r>
              <a:rPr lang="de-DE" sz="4000" dirty="0">
                <a:cs typeface="Times New Roman" pitchFamily="18" charset="0"/>
              </a:rPr>
              <a:t>2.1.2 </a:t>
            </a:r>
            <a:r>
              <a:rPr lang="en-US" sz="4000" dirty="0">
                <a:cs typeface="Times New Roman" pitchFamily="18" charset="0"/>
              </a:rPr>
              <a:t>History of Epidemiologic Concepts</a:t>
            </a:r>
            <a:endParaRPr lang="de-DE" sz="4000" dirty="0"/>
          </a:p>
        </p:txBody>
      </p:sp>
      <p:graphicFrame>
        <p:nvGraphicFramePr>
          <p:cNvPr id="378946" name="Group 6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968447"/>
              </p:ext>
            </p:extLst>
          </p:nvPr>
        </p:nvGraphicFramePr>
        <p:xfrm>
          <a:off x="76200" y="1905000"/>
          <a:ext cx="8991600" cy="4538472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Causal</a:t>
                      </a:r>
                      <a:r>
                        <a:rPr kumimoji="0" lang="de-DE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Model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Concepts of Health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Health Indicators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1900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Single-Cause-Model (Infectious Diseases)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Ecological-Model (Agent-Host-Environment)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Mortality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Morbidity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(Prevalence,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Incidence)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1920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Multiple-Cause-Model (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Infectious Diseases, 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Transition to Chronic Diseases)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Social-Ecology-Model (Host-Environment-Behavior)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Work-Related Dimensions of Invalidity (Inability 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to Work, 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Disability)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A9AF-C9F5-4CB4-971A-37E87D2733B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247"/>
    </mc:Choice>
    <mc:Fallback xmlns="">
      <p:transition spd="slow" advTm="2952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3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66785"/>
              </p:ext>
            </p:extLst>
          </p:nvPr>
        </p:nvGraphicFramePr>
        <p:xfrm>
          <a:off x="76200" y="304800"/>
          <a:ext cx="8991600" cy="6074664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Causal</a:t>
                      </a:r>
                      <a:r>
                        <a:rPr kumimoji="0" lang="de-DE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Model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Concepts of Health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Health Indicators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1940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WHO-Model: 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Complete Physical, Mental, 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Social Wellbeing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1970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Multiple-Cause-Model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Multiple-Effect-Model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(Chronic Diseases)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Risk-Factor-Model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Holistic Model 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(Environment, Biology, Lifestyle, 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Health Care System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WHO-Model: „Health for all by 2000“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Dimensions of Risk Factors 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(Smoking, Alcohol, Cancer Registry,...)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56"/>
    </mc:Choice>
    <mc:Fallback xmlns="">
      <p:transition spd="slow" advTm="16075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5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78564"/>
              </p:ext>
            </p:extLst>
          </p:nvPr>
        </p:nvGraphicFramePr>
        <p:xfrm>
          <a:off x="76200" y="304800"/>
          <a:ext cx="8991600" cy="4465320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1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Causal</a:t>
                      </a:r>
                      <a:r>
                        <a:rPr kumimoji="0" lang="de-DE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Model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Concepts of Health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Health Indicators</a:t>
                      </a: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1980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Wellness-Model (Increasing Conditions of Wellness)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Dimensions </a:t>
                      </a: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of Wellness, 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Quality of Life (QALY)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1990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Multiple-Cause-Multiple-Effect Model (Social Transformation Disease Cycle)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WHO: Health Promotion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Developing Healthy Policies</a:t>
                      </a: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Dimensions of Equity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Dimensions for Social Index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80954" name="Text Box 26"/>
          <p:cNvSpPr txBox="1">
            <a:spLocks noChangeArrowheads="1"/>
          </p:cNvSpPr>
          <p:nvPr/>
        </p:nvSpPr>
        <p:spPr bwMode="auto">
          <a:xfrm>
            <a:off x="5257800" y="5410200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effectLst/>
                <a:cs typeface="Times New Roman" pitchFamily="18" charset="0"/>
              </a:rPr>
              <a:t>(cf. </a:t>
            </a:r>
            <a:r>
              <a:rPr lang="de-DE" dirty="0" err="1">
                <a:effectLst/>
                <a:cs typeface="Times New Roman" pitchFamily="18" charset="0"/>
              </a:rPr>
              <a:t>Dever</a:t>
            </a:r>
            <a:r>
              <a:rPr lang="de-DE" dirty="0">
                <a:effectLst/>
                <a:cs typeface="Times New Roman" pitchFamily="18" charset="0"/>
              </a:rPr>
              <a:t> 1991)</a:t>
            </a:r>
            <a:r>
              <a:rPr lang="de-DE" dirty="0">
                <a:effectLst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33"/>
    </mc:Choice>
    <mc:Fallback xmlns="">
      <p:transition spd="slow" advTm="1721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Example: Attention Deficit – Hyperactivity Syndrome (ADHS)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Cardinal </a:t>
            </a:r>
            <a:r>
              <a:rPr lang="en-US" dirty="0"/>
              <a:t>Symptoms: </a:t>
            </a:r>
          </a:p>
          <a:p>
            <a:pPr lvl="1"/>
            <a:r>
              <a:rPr lang="en-US" dirty="0"/>
              <a:t>Low attention span</a:t>
            </a:r>
          </a:p>
          <a:p>
            <a:pPr lvl="1"/>
            <a:r>
              <a:rPr lang="en-US" dirty="0"/>
              <a:t>Impulsiveness</a:t>
            </a:r>
          </a:p>
          <a:p>
            <a:pPr lvl="1"/>
            <a:r>
              <a:rPr lang="en-US" dirty="0"/>
              <a:t>Hyperactivity</a:t>
            </a:r>
          </a:p>
          <a:p>
            <a:pPr lvl="2"/>
            <a:r>
              <a:rPr lang="en-US" dirty="0"/>
              <a:t>NB: Attention Deficit Syndrome (ADS) without Hyperactivity („Dreamer“)</a:t>
            </a:r>
          </a:p>
          <a:p>
            <a:pPr lvl="1"/>
            <a:r>
              <a:rPr lang="en-US" dirty="0"/>
              <a:t>Starts before the age of 6</a:t>
            </a:r>
          </a:p>
          <a:p>
            <a:r>
              <a:rPr lang="en-US" dirty="0"/>
              <a:t>Occurrence:</a:t>
            </a:r>
          </a:p>
          <a:p>
            <a:pPr lvl="1"/>
            <a:r>
              <a:rPr lang="en-US" dirty="0"/>
              <a:t>3-5% of the population; 1:3 </a:t>
            </a:r>
            <a:r>
              <a:rPr lang="en-US" dirty="0" err="1"/>
              <a:t>female:male</a:t>
            </a:r>
            <a:endParaRPr lang="en-US" dirty="0"/>
          </a:p>
          <a:p>
            <a:pPr lvl="1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4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43"/>
    </mc:Choice>
    <mc:Fallback xmlns="">
      <p:transition spd="slow" advTm="3904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ADHS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Causes (Risk Factors)</a:t>
            </a:r>
          </a:p>
          <a:p>
            <a:pPr lvl="1"/>
            <a:r>
              <a:rPr lang="en-US" dirty="0"/>
              <a:t>Genetic: Abnormality of the cerebral ability to process signals (fragile X-Syndrome)</a:t>
            </a:r>
          </a:p>
          <a:p>
            <a:pPr lvl="1"/>
            <a:r>
              <a:rPr lang="en-US" dirty="0"/>
              <a:t>Complications during pregnancy and birth</a:t>
            </a:r>
          </a:p>
          <a:p>
            <a:pPr lvl="1"/>
            <a:r>
              <a:rPr lang="en-US" dirty="0"/>
              <a:t>Low birth weight</a:t>
            </a:r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Pollutants </a:t>
            </a:r>
          </a:p>
          <a:p>
            <a:pPr lvl="1"/>
            <a:r>
              <a:rPr lang="en-US" dirty="0"/>
              <a:t>Illness or injury of the central nervous system</a:t>
            </a:r>
          </a:p>
          <a:p>
            <a:pPr lvl="1"/>
            <a:r>
              <a:rPr lang="en-US"/>
              <a:t>Bad parenting, </a:t>
            </a:r>
            <a:r>
              <a:rPr lang="en-US" dirty="0"/>
              <a:t>negligence</a:t>
            </a:r>
          </a:p>
          <a:p>
            <a:r>
              <a:rPr lang="en-US" dirty="0"/>
              <a:t>No direct correlation between cause and effect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187"/>
    </mc:Choice>
    <mc:Fallback xmlns="">
      <p:transition spd="slow" advTm="11418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435100" algn="l"/>
              </a:tabLst>
              <a:defRPr/>
            </a:pPr>
            <a:r>
              <a:rPr lang="de-DE" dirty="0">
                <a:cs typeface="Times New Roman" pitchFamily="18" charset="0"/>
              </a:rPr>
              <a:t>2.1.3 </a:t>
            </a:r>
            <a:r>
              <a:rPr lang="en-US" dirty="0">
                <a:cs typeface="Times New Roman" pitchFamily="18" charset="0"/>
              </a:rPr>
              <a:t>Excursus: Measuring Quality of Life</a:t>
            </a:r>
            <a:endParaRPr lang="de-DE" dirty="0"/>
          </a:p>
        </p:txBody>
      </p:sp>
      <p:sp>
        <p:nvSpPr>
          <p:cNvPr id="382063" name="Rectangle 1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Measuring Individual Quality of Life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Analogue model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Questionnaires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i.e. SF-12, SF-36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Standardized Measures of Quality of Life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Rosser-Matrix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Quality Adjusted Life Years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cs typeface="Times New Roman" pitchFamily="18" charset="0"/>
              </a:rPr>
              <a:t>Disability Adjusted Life Years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93"/>
    </mc:Choice>
    <mc:Fallback xmlns="">
      <p:transition spd="slow" advTm="8129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oup 33"/>
          <p:cNvGrpSpPr>
            <a:grpSpLocks/>
          </p:cNvGrpSpPr>
          <p:nvPr/>
        </p:nvGrpSpPr>
        <p:grpSpPr bwMode="auto">
          <a:xfrm>
            <a:off x="4114800" y="914400"/>
            <a:ext cx="3048000" cy="5410200"/>
            <a:chOff x="3504" y="1440"/>
            <a:chExt cx="1200" cy="2592"/>
          </a:xfrm>
        </p:grpSpPr>
        <p:sp>
          <p:nvSpPr>
            <p:cNvPr id="388120" name="Oval 24"/>
            <p:cNvSpPr>
              <a:spLocks noChangeArrowheads="1"/>
            </p:cNvSpPr>
            <p:nvPr/>
          </p:nvSpPr>
          <p:spPr bwMode="auto">
            <a:xfrm>
              <a:off x="3504" y="3408"/>
              <a:ext cx="720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7045" name="Group 32"/>
            <p:cNvGrpSpPr>
              <a:grpSpLocks/>
            </p:cNvGrpSpPr>
            <p:nvPr/>
          </p:nvGrpSpPr>
          <p:grpSpPr bwMode="auto">
            <a:xfrm>
              <a:off x="3696" y="1440"/>
              <a:ext cx="1008" cy="2400"/>
              <a:chOff x="3696" y="1440"/>
              <a:chExt cx="1008" cy="2400"/>
            </a:xfrm>
          </p:grpSpPr>
          <p:sp>
            <p:nvSpPr>
              <p:cNvPr id="388119" name="Rectangle 23"/>
              <p:cNvSpPr>
                <a:spLocks noChangeArrowheads="1"/>
              </p:cNvSpPr>
              <p:nvPr/>
            </p:nvSpPr>
            <p:spPr bwMode="auto">
              <a:xfrm>
                <a:off x="3744" y="1440"/>
                <a:ext cx="240" cy="196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8121" name="Oval 25"/>
              <p:cNvSpPr>
                <a:spLocks noChangeArrowheads="1"/>
              </p:cNvSpPr>
              <p:nvPr/>
            </p:nvSpPr>
            <p:spPr bwMode="auto">
              <a:xfrm>
                <a:off x="3696" y="3600"/>
                <a:ext cx="336" cy="24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8122" name="Rectangle 26"/>
              <p:cNvSpPr>
                <a:spLocks noChangeArrowheads="1"/>
              </p:cNvSpPr>
              <p:nvPr/>
            </p:nvSpPr>
            <p:spPr bwMode="auto">
              <a:xfrm>
                <a:off x="3840" y="1632"/>
                <a:ext cx="48" cy="206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8123" name="AutoShape 27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240" cy="240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8124" name="Line 28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4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8125" name="Line 29"/>
              <p:cNvSpPr>
                <a:spLocks noChangeShapeType="1"/>
              </p:cNvSpPr>
              <p:nvPr/>
            </p:nvSpPr>
            <p:spPr bwMode="auto">
              <a:xfrm>
                <a:off x="3840" y="3216"/>
                <a:ext cx="4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8126" name="Text Box 30"/>
              <p:cNvSpPr txBox="1">
                <a:spLocks noChangeArrowheads="1"/>
              </p:cNvSpPr>
              <p:nvPr/>
            </p:nvSpPr>
            <p:spPr bwMode="auto">
              <a:xfrm>
                <a:off x="4224" y="1488"/>
                <a:ext cx="48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100</a:t>
                </a:r>
              </a:p>
            </p:txBody>
          </p:sp>
          <p:sp>
            <p:nvSpPr>
              <p:cNvPr id="388127" name="Text Box 31"/>
              <p:cNvSpPr txBox="1">
                <a:spLocks noChangeArrowheads="1"/>
              </p:cNvSpPr>
              <p:nvPr/>
            </p:nvSpPr>
            <p:spPr bwMode="auto">
              <a:xfrm>
                <a:off x="4224" y="3073"/>
                <a:ext cx="480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de-DE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0</a:t>
                </a:r>
              </a:p>
            </p:txBody>
          </p:sp>
        </p:grpSp>
      </p:grpSp>
      <p:sp>
        <p:nvSpPr>
          <p:cNvPr id="388130" name="Text Box 34"/>
          <p:cNvSpPr txBox="1">
            <a:spLocks noChangeArrowheads="1"/>
          </p:cNvSpPr>
          <p:nvPr/>
        </p:nvSpPr>
        <p:spPr bwMode="auto">
          <a:xfrm>
            <a:off x="304800" y="152400"/>
            <a:ext cx="3835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effectLst/>
                <a:cs typeface="Times New Roman" pitchFamily="18" charset="0"/>
              </a:rPr>
              <a:t>Analogue Model</a:t>
            </a:r>
            <a:r>
              <a:rPr lang="en-US" sz="3200" dirty="0">
                <a:effectLst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50"/>
    </mc:Choice>
    <mc:Fallback xmlns="">
      <p:transition spd="slow" advTm="532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384300"/>
          </a:xfrm>
        </p:spPr>
        <p:txBody>
          <a:bodyPr/>
          <a:lstStyle/>
          <a:p>
            <a:pPr>
              <a:defRPr/>
            </a:pPr>
            <a:r>
              <a:rPr lang="de-DE" dirty="0"/>
              <a:t>SF-36 </a:t>
            </a:r>
            <a:r>
              <a:rPr lang="de-DE" sz="1200" dirty="0"/>
              <a:t>(https://www.rand.org/health-care/surveys_tools/mos/36-item-short-form.html)</a:t>
            </a:r>
          </a:p>
        </p:txBody>
      </p:sp>
      <p:pic>
        <p:nvPicPr>
          <p:cNvPr id="890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14438"/>
            <a:ext cx="9029700" cy="5643562"/>
          </a:xfrm>
          <a:noFill/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63"/>
    </mc:Choice>
    <mc:Fallback xmlns="">
      <p:transition spd="slow" advTm="6186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Structure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>
              <a:buFontTx/>
              <a:buAutoNum type="arabicPlain"/>
              <a:defRPr/>
            </a:pPr>
            <a:r>
              <a:rPr lang="en-US" dirty="0">
                <a:cs typeface="Times New Roman" pitchFamily="18" charset="0"/>
              </a:rPr>
              <a:t>International Public Health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>
                <a:cs typeface="Times New Roman" pitchFamily="18" charset="0"/>
              </a:rPr>
              <a:t>2 	</a:t>
            </a:r>
            <a:r>
              <a:rPr lang="en-US" b="1" dirty="0">
                <a:cs typeface="Times New Roman" pitchFamily="18" charset="0"/>
              </a:rPr>
              <a:t>Demand for Health Services</a:t>
            </a:r>
            <a:r>
              <a:rPr lang="en-US" b="1" dirty="0"/>
              <a:t> </a:t>
            </a:r>
          </a:p>
          <a:p>
            <a:pPr>
              <a:buNone/>
              <a:defRPr/>
            </a:pPr>
            <a:r>
              <a:rPr lang="en-US" dirty="0">
                <a:cs typeface="Times New Roman" pitchFamily="18" charset="0"/>
              </a:rPr>
              <a:t>3 	Supply of Health Services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>
                <a:cs typeface="Times New Roman" pitchFamily="18" charset="0"/>
              </a:rPr>
              <a:t>4 	Health Systems and Reforms</a:t>
            </a:r>
            <a:r>
              <a:rPr lang="en-US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5"/>
    </mc:Choice>
    <mc:Fallback xmlns="">
      <p:transition spd="slow" advTm="3538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312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de-DE" sz="3200">
                <a:effectLst/>
                <a:cs typeface="Times New Roman" pitchFamily="18" charset="0"/>
              </a:rPr>
              <a:t>Rosser Matrix</a:t>
            </a:r>
            <a:r>
              <a:rPr lang="de-DE" sz="3200">
                <a:effectLst/>
              </a:rPr>
              <a:t> </a:t>
            </a:r>
          </a:p>
        </p:txBody>
      </p:sp>
      <p:grpSp>
        <p:nvGrpSpPr>
          <p:cNvPr id="90115" name="Group 3"/>
          <p:cNvGrpSpPr>
            <a:grpSpLocks/>
          </p:cNvGrpSpPr>
          <p:nvPr/>
        </p:nvGrpSpPr>
        <p:grpSpPr bwMode="auto">
          <a:xfrm>
            <a:off x="381000" y="762000"/>
            <a:ext cx="8534400" cy="6086475"/>
            <a:chOff x="336" y="480"/>
            <a:chExt cx="5376" cy="3834"/>
          </a:xfrm>
        </p:grpSpPr>
        <p:sp>
          <p:nvSpPr>
            <p:cNvPr id="386052" name="Rectangle 4"/>
            <p:cNvSpPr>
              <a:spLocks noChangeArrowheads="1"/>
            </p:cNvSpPr>
            <p:nvPr/>
          </p:nvSpPr>
          <p:spPr bwMode="auto">
            <a:xfrm>
              <a:off x="4774" y="4030"/>
              <a:ext cx="93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</a:rPr>
                <a:t>-</a:t>
              </a:r>
            </a:p>
          </p:txBody>
        </p:sp>
        <p:sp>
          <p:nvSpPr>
            <p:cNvPr id="386053" name="Rectangle 5"/>
            <p:cNvSpPr>
              <a:spLocks noChangeArrowheads="1"/>
            </p:cNvSpPr>
            <p:nvPr/>
          </p:nvSpPr>
          <p:spPr bwMode="auto">
            <a:xfrm>
              <a:off x="3836" y="4030"/>
              <a:ext cx="93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>
                  <a:effectLst/>
                </a:rPr>
                <a:t>-</a:t>
              </a:r>
            </a:p>
          </p:txBody>
        </p:sp>
        <p:sp>
          <p:nvSpPr>
            <p:cNvPr id="386054" name="Rectangle 6"/>
            <p:cNvSpPr>
              <a:spLocks noChangeArrowheads="1"/>
            </p:cNvSpPr>
            <p:nvPr/>
          </p:nvSpPr>
          <p:spPr bwMode="auto">
            <a:xfrm>
              <a:off x="2898" y="4030"/>
              <a:ext cx="93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>
                  <a:effectLst/>
                </a:rPr>
                <a:t>-</a:t>
              </a:r>
            </a:p>
          </p:txBody>
        </p:sp>
        <p:sp>
          <p:nvSpPr>
            <p:cNvPr id="386055" name="Rectangle 7"/>
            <p:cNvSpPr>
              <a:spLocks noChangeArrowheads="1"/>
            </p:cNvSpPr>
            <p:nvPr/>
          </p:nvSpPr>
          <p:spPr bwMode="auto">
            <a:xfrm>
              <a:off x="1938" y="4030"/>
              <a:ext cx="96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-1.028</a:t>
              </a:r>
              <a:r>
                <a:rPr lang="de-DE" dirty="0">
                  <a:effectLst/>
                </a:rPr>
                <a:t> </a:t>
              </a:r>
            </a:p>
          </p:txBody>
        </p:sp>
        <p:sp>
          <p:nvSpPr>
            <p:cNvPr id="386056" name="Rectangle 8"/>
            <p:cNvSpPr>
              <a:spLocks noChangeArrowheads="1"/>
            </p:cNvSpPr>
            <p:nvPr/>
          </p:nvSpPr>
          <p:spPr bwMode="auto">
            <a:xfrm>
              <a:off x="354" y="4030"/>
              <a:ext cx="158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dirty="0">
                  <a:effectLst/>
                  <a:cs typeface="Times New Roman" pitchFamily="18" charset="0"/>
                </a:rPr>
                <a:t>VIII. Coma</a:t>
              </a:r>
              <a:r>
                <a:rPr lang="en-US" dirty="0">
                  <a:effectLst/>
                </a:rPr>
                <a:t> </a:t>
              </a:r>
            </a:p>
          </p:txBody>
        </p:sp>
        <p:sp>
          <p:nvSpPr>
            <p:cNvPr id="386057" name="Rectangle 9"/>
            <p:cNvSpPr>
              <a:spLocks noChangeArrowheads="1"/>
            </p:cNvSpPr>
            <p:nvPr/>
          </p:nvSpPr>
          <p:spPr bwMode="auto">
            <a:xfrm>
              <a:off x="4774" y="3745"/>
              <a:ext cx="93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-1.486</a:t>
              </a:r>
            </a:p>
          </p:txBody>
        </p:sp>
        <p:sp>
          <p:nvSpPr>
            <p:cNvPr id="386058" name="Rectangle 10"/>
            <p:cNvSpPr>
              <a:spLocks noChangeArrowheads="1"/>
            </p:cNvSpPr>
            <p:nvPr/>
          </p:nvSpPr>
          <p:spPr bwMode="auto">
            <a:xfrm>
              <a:off x="3836" y="3745"/>
              <a:ext cx="93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>
                  <a:effectLst/>
                  <a:cs typeface="Times New Roman" pitchFamily="18" charset="0"/>
                </a:rPr>
                <a:t>0</a:t>
              </a:r>
              <a:endParaRPr lang="de-DE">
                <a:effectLst/>
              </a:endParaRPr>
            </a:p>
          </p:txBody>
        </p:sp>
        <p:sp>
          <p:nvSpPr>
            <p:cNvPr id="386059" name="Rectangle 11"/>
            <p:cNvSpPr>
              <a:spLocks noChangeArrowheads="1"/>
            </p:cNvSpPr>
            <p:nvPr/>
          </p:nvSpPr>
          <p:spPr bwMode="auto">
            <a:xfrm>
              <a:off x="2898" y="3745"/>
              <a:ext cx="93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0.564</a:t>
              </a:r>
            </a:p>
          </p:txBody>
        </p:sp>
        <p:sp>
          <p:nvSpPr>
            <p:cNvPr id="386060" name="Rectangle 12"/>
            <p:cNvSpPr>
              <a:spLocks noChangeArrowheads="1"/>
            </p:cNvSpPr>
            <p:nvPr/>
          </p:nvSpPr>
          <p:spPr bwMode="auto">
            <a:xfrm>
              <a:off x="1938" y="3745"/>
              <a:ext cx="96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0.677</a:t>
              </a:r>
              <a:endParaRPr lang="de-DE" dirty="0">
                <a:effectLst/>
              </a:endParaRPr>
            </a:p>
          </p:txBody>
        </p:sp>
        <p:sp>
          <p:nvSpPr>
            <p:cNvPr id="386061" name="Rectangle 13"/>
            <p:cNvSpPr>
              <a:spLocks noChangeArrowheads="1"/>
            </p:cNvSpPr>
            <p:nvPr/>
          </p:nvSpPr>
          <p:spPr bwMode="auto">
            <a:xfrm>
              <a:off x="354" y="3745"/>
              <a:ext cx="158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VII. </a:t>
              </a:r>
              <a:r>
                <a:rPr lang="en-US" dirty="0" err="1">
                  <a:effectLst/>
                  <a:cs typeface="Times New Roman" pitchFamily="18" charset="0"/>
                </a:rPr>
                <a:t>Bedrest</a:t>
              </a:r>
              <a:r>
                <a:rPr lang="en-US" dirty="0">
                  <a:effectLst/>
                </a:rPr>
                <a:t> </a:t>
              </a:r>
            </a:p>
          </p:txBody>
        </p:sp>
        <p:sp>
          <p:nvSpPr>
            <p:cNvPr id="386062" name="Rectangle 14"/>
            <p:cNvSpPr>
              <a:spLocks noChangeArrowheads="1"/>
            </p:cNvSpPr>
            <p:nvPr/>
          </p:nvSpPr>
          <p:spPr bwMode="auto">
            <a:xfrm>
              <a:off x="4774" y="3112"/>
              <a:ext cx="93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>
                  <a:effectLst/>
                  <a:cs typeface="Times New Roman" pitchFamily="18" charset="0"/>
                </a:rPr>
                <a:t>0</a:t>
              </a:r>
            </a:p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de-DE">
                <a:effectLst/>
              </a:endParaRPr>
            </a:p>
          </p:txBody>
        </p:sp>
        <p:sp>
          <p:nvSpPr>
            <p:cNvPr id="386063" name="Rectangle 15"/>
            <p:cNvSpPr>
              <a:spLocks noChangeArrowheads="1"/>
            </p:cNvSpPr>
            <p:nvPr/>
          </p:nvSpPr>
          <p:spPr bwMode="auto">
            <a:xfrm>
              <a:off x="3836" y="3112"/>
              <a:ext cx="93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0.680</a:t>
              </a:r>
            </a:p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de-DE" dirty="0">
                <a:effectLst/>
              </a:endParaRPr>
            </a:p>
          </p:txBody>
        </p:sp>
        <p:sp>
          <p:nvSpPr>
            <p:cNvPr id="386064" name="Rectangle 16"/>
            <p:cNvSpPr>
              <a:spLocks noChangeArrowheads="1"/>
            </p:cNvSpPr>
            <p:nvPr/>
          </p:nvSpPr>
          <p:spPr bwMode="auto">
            <a:xfrm>
              <a:off x="2898" y="3112"/>
              <a:ext cx="938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0.845</a:t>
              </a:r>
            </a:p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de-DE" dirty="0">
                <a:effectLst/>
              </a:endParaRPr>
            </a:p>
          </p:txBody>
        </p:sp>
        <p:sp>
          <p:nvSpPr>
            <p:cNvPr id="386065" name="Rectangle 17"/>
            <p:cNvSpPr>
              <a:spLocks noChangeArrowheads="1"/>
            </p:cNvSpPr>
            <p:nvPr/>
          </p:nvSpPr>
          <p:spPr bwMode="auto">
            <a:xfrm>
              <a:off x="1938" y="3112"/>
              <a:ext cx="96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0.875</a:t>
              </a:r>
              <a:endParaRPr lang="de-DE" dirty="0">
                <a:effectLst/>
              </a:endParaRPr>
            </a:p>
          </p:txBody>
        </p:sp>
        <p:sp>
          <p:nvSpPr>
            <p:cNvPr id="386066" name="Rectangle 18"/>
            <p:cNvSpPr>
              <a:spLocks noChangeArrowheads="1"/>
            </p:cNvSpPr>
            <p:nvPr/>
          </p:nvSpPr>
          <p:spPr bwMode="auto">
            <a:xfrm>
              <a:off x="354" y="3112"/>
              <a:ext cx="158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VI. </a:t>
              </a:r>
              <a:r>
                <a:rPr lang="en-US" dirty="0">
                  <a:effectLst/>
                  <a:cs typeface="Times New Roman" pitchFamily="18" charset="0"/>
                </a:rPr>
                <a:t>Inability to Move without Assistance</a:t>
              </a:r>
              <a:endParaRPr lang="en-US" dirty="0">
                <a:effectLst/>
              </a:endParaRPr>
            </a:p>
          </p:txBody>
        </p:sp>
        <p:sp>
          <p:nvSpPr>
            <p:cNvPr id="386067" name="Rectangle 19"/>
            <p:cNvSpPr>
              <a:spLocks noChangeArrowheads="1"/>
            </p:cNvSpPr>
            <p:nvPr/>
          </p:nvSpPr>
          <p:spPr bwMode="auto">
            <a:xfrm>
              <a:off x="4774" y="2827"/>
              <a:ext cx="93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0.700</a:t>
              </a:r>
              <a:endParaRPr lang="de-DE" dirty="0">
                <a:effectLst/>
              </a:endParaRPr>
            </a:p>
          </p:txBody>
        </p:sp>
        <p:sp>
          <p:nvSpPr>
            <p:cNvPr id="386068" name="Rectangle 20"/>
            <p:cNvSpPr>
              <a:spLocks noChangeArrowheads="1"/>
            </p:cNvSpPr>
            <p:nvPr/>
          </p:nvSpPr>
          <p:spPr bwMode="auto">
            <a:xfrm>
              <a:off x="3836" y="2827"/>
              <a:ext cx="93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0.900</a:t>
              </a:r>
            </a:p>
          </p:txBody>
        </p:sp>
        <p:sp>
          <p:nvSpPr>
            <p:cNvPr id="386069" name="Rectangle 21"/>
            <p:cNvSpPr>
              <a:spLocks noChangeArrowheads="1"/>
            </p:cNvSpPr>
            <p:nvPr/>
          </p:nvSpPr>
          <p:spPr bwMode="auto">
            <a:xfrm>
              <a:off x="2898" y="2827"/>
              <a:ext cx="938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0.935</a:t>
              </a:r>
            </a:p>
          </p:txBody>
        </p:sp>
        <p:sp>
          <p:nvSpPr>
            <p:cNvPr id="386070" name="Rectangle 22"/>
            <p:cNvSpPr>
              <a:spLocks noChangeArrowheads="1"/>
            </p:cNvSpPr>
            <p:nvPr/>
          </p:nvSpPr>
          <p:spPr bwMode="auto">
            <a:xfrm>
              <a:off x="1938" y="2827"/>
              <a:ext cx="96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0.946</a:t>
              </a:r>
              <a:endParaRPr lang="de-DE" dirty="0">
                <a:effectLst/>
              </a:endParaRPr>
            </a:p>
          </p:txBody>
        </p:sp>
        <p:sp>
          <p:nvSpPr>
            <p:cNvPr id="386071" name="Rectangle 23"/>
            <p:cNvSpPr>
              <a:spLocks noChangeArrowheads="1"/>
            </p:cNvSpPr>
            <p:nvPr/>
          </p:nvSpPr>
          <p:spPr bwMode="auto">
            <a:xfrm>
              <a:off x="354" y="2827"/>
              <a:ext cx="1584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V. </a:t>
              </a:r>
              <a:r>
                <a:rPr lang="en-US" dirty="0">
                  <a:effectLst/>
                  <a:cs typeface="Times New Roman" pitchFamily="18" charset="0"/>
                </a:rPr>
                <a:t>Inability to Work</a:t>
              </a:r>
              <a:r>
                <a:rPr lang="de-DE" dirty="0">
                  <a:effectLst/>
                </a:rPr>
                <a:t> </a:t>
              </a:r>
            </a:p>
          </p:txBody>
        </p:sp>
        <p:sp>
          <p:nvSpPr>
            <p:cNvPr id="386072" name="Rectangle 24"/>
            <p:cNvSpPr>
              <a:spLocks noChangeArrowheads="1"/>
            </p:cNvSpPr>
            <p:nvPr/>
          </p:nvSpPr>
          <p:spPr bwMode="auto">
            <a:xfrm>
              <a:off x="4774" y="2348"/>
              <a:ext cx="938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0.870</a:t>
              </a:r>
            </a:p>
          </p:txBody>
        </p:sp>
        <p:sp>
          <p:nvSpPr>
            <p:cNvPr id="386073" name="Rectangle 25"/>
            <p:cNvSpPr>
              <a:spLocks noChangeArrowheads="1"/>
            </p:cNvSpPr>
            <p:nvPr/>
          </p:nvSpPr>
          <p:spPr bwMode="auto">
            <a:xfrm>
              <a:off x="3836" y="2348"/>
              <a:ext cx="938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0.942</a:t>
              </a:r>
            </a:p>
          </p:txBody>
        </p:sp>
        <p:sp>
          <p:nvSpPr>
            <p:cNvPr id="386074" name="Rectangle 26"/>
            <p:cNvSpPr>
              <a:spLocks noChangeArrowheads="1"/>
            </p:cNvSpPr>
            <p:nvPr/>
          </p:nvSpPr>
          <p:spPr bwMode="auto">
            <a:xfrm>
              <a:off x="2898" y="2348"/>
              <a:ext cx="938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0.956</a:t>
              </a:r>
            </a:p>
          </p:txBody>
        </p:sp>
        <p:sp>
          <p:nvSpPr>
            <p:cNvPr id="386075" name="Rectangle 27"/>
            <p:cNvSpPr>
              <a:spLocks noChangeArrowheads="1"/>
            </p:cNvSpPr>
            <p:nvPr/>
          </p:nvSpPr>
          <p:spPr bwMode="auto">
            <a:xfrm>
              <a:off x="1938" y="2348"/>
              <a:ext cx="960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0.964</a:t>
              </a:r>
            </a:p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de-DE" dirty="0">
                <a:effectLst/>
              </a:endParaRPr>
            </a:p>
          </p:txBody>
        </p:sp>
        <p:sp>
          <p:nvSpPr>
            <p:cNvPr id="386076" name="Rectangle 28"/>
            <p:cNvSpPr>
              <a:spLocks noChangeArrowheads="1"/>
            </p:cNvSpPr>
            <p:nvPr/>
          </p:nvSpPr>
          <p:spPr bwMode="auto">
            <a:xfrm>
              <a:off x="354" y="2348"/>
              <a:ext cx="1584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IV. </a:t>
              </a:r>
              <a:r>
                <a:rPr lang="en-US" dirty="0">
                  <a:effectLst/>
                  <a:cs typeface="Times New Roman" pitchFamily="18" charset="0"/>
                </a:rPr>
                <a:t>More Severe I. of the Ability to Work</a:t>
              </a:r>
              <a:endParaRPr lang="en-US" dirty="0">
                <a:effectLst/>
              </a:endParaRPr>
            </a:p>
          </p:txBody>
        </p:sp>
        <p:sp>
          <p:nvSpPr>
            <p:cNvPr id="386077" name="Rectangle 29"/>
            <p:cNvSpPr>
              <a:spLocks noChangeArrowheads="1"/>
            </p:cNvSpPr>
            <p:nvPr/>
          </p:nvSpPr>
          <p:spPr bwMode="auto">
            <a:xfrm>
              <a:off x="4774" y="1907"/>
              <a:ext cx="93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0.912</a:t>
              </a:r>
            </a:p>
          </p:txBody>
        </p:sp>
        <p:sp>
          <p:nvSpPr>
            <p:cNvPr id="386078" name="Rectangle 30"/>
            <p:cNvSpPr>
              <a:spLocks noChangeArrowheads="1"/>
            </p:cNvSpPr>
            <p:nvPr/>
          </p:nvSpPr>
          <p:spPr bwMode="auto">
            <a:xfrm>
              <a:off x="3836" y="1907"/>
              <a:ext cx="93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0.956</a:t>
              </a:r>
            </a:p>
          </p:txBody>
        </p:sp>
        <p:sp>
          <p:nvSpPr>
            <p:cNvPr id="386079" name="Rectangle 31"/>
            <p:cNvSpPr>
              <a:spLocks noChangeArrowheads="1"/>
            </p:cNvSpPr>
            <p:nvPr/>
          </p:nvSpPr>
          <p:spPr bwMode="auto">
            <a:xfrm>
              <a:off x="2898" y="1907"/>
              <a:ext cx="93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0.972</a:t>
              </a:r>
            </a:p>
          </p:txBody>
        </p:sp>
        <p:sp>
          <p:nvSpPr>
            <p:cNvPr id="386080" name="Rectangle 32"/>
            <p:cNvSpPr>
              <a:spLocks noChangeArrowheads="1"/>
            </p:cNvSpPr>
            <p:nvPr/>
          </p:nvSpPr>
          <p:spPr bwMode="auto">
            <a:xfrm>
              <a:off x="1938" y="1907"/>
              <a:ext cx="96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0.980</a:t>
              </a:r>
              <a:endParaRPr lang="de-DE" dirty="0">
                <a:effectLst/>
              </a:endParaRPr>
            </a:p>
          </p:txBody>
        </p:sp>
        <p:sp>
          <p:nvSpPr>
            <p:cNvPr id="386081" name="Rectangle 33"/>
            <p:cNvSpPr>
              <a:spLocks noChangeArrowheads="1"/>
            </p:cNvSpPr>
            <p:nvPr/>
          </p:nvSpPr>
          <p:spPr bwMode="auto">
            <a:xfrm>
              <a:off x="354" y="1907"/>
              <a:ext cx="158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III. </a:t>
              </a:r>
              <a:r>
                <a:rPr lang="en-US" dirty="0">
                  <a:effectLst/>
                  <a:cs typeface="Times New Roman" pitchFamily="18" charset="0"/>
                </a:rPr>
                <a:t>More Severe Social Impairment</a:t>
              </a:r>
              <a:endParaRPr lang="en-US" dirty="0">
                <a:effectLst/>
              </a:endParaRPr>
            </a:p>
          </p:txBody>
        </p:sp>
        <p:sp>
          <p:nvSpPr>
            <p:cNvPr id="386082" name="Rectangle 34"/>
            <p:cNvSpPr>
              <a:spLocks noChangeArrowheads="1"/>
            </p:cNvSpPr>
            <p:nvPr/>
          </p:nvSpPr>
          <p:spPr bwMode="auto">
            <a:xfrm>
              <a:off x="4774" y="1401"/>
              <a:ext cx="938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0.932</a:t>
              </a:r>
            </a:p>
          </p:txBody>
        </p:sp>
        <p:sp>
          <p:nvSpPr>
            <p:cNvPr id="386083" name="Rectangle 35"/>
            <p:cNvSpPr>
              <a:spLocks noChangeArrowheads="1"/>
            </p:cNvSpPr>
            <p:nvPr/>
          </p:nvSpPr>
          <p:spPr bwMode="auto">
            <a:xfrm>
              <a:off x="3836" y="1401"/>
              <a:ext cx="938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0.973</a:t>
              </a:r>
            </a:p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de-DE" dirty="0">
                <a:effectLst/>
              </a:endParaRPr>
            </a:p>
          </p:txBody>
        </p:sp>
        <p:sp>
          <p:nvSpPr>
            <p:cNvPr id="386084" name="Rectangle 36"/>
            <p:cNvSpPr>
              <a:spLocks noChangeArrowheads="1"/>
            </p:cNvSpPr>
            <p:nvPr/>
          </p:nvSpPr>
          <p:spPr bwMode="auto">
            <a:xfrm>
              <a:off x="2898" y="1401"/>
              <a:ext cx="938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0.986</a:t>
              </a:r>
            </a:p>
          </p:txBody>
        </p:sp>
        <p:sp>
          <p:nvSpPr>
            <p:cNvPr id="386085" name="Rectangle 37"/>
            <p:cNvSpPr>
              <a:spLocks noChangeArrowheads="1"/>
            </p:cNvSpPr>
            <p:nvPr/>
          </p:nvSpPr>
          <p:spPr bwMode="auto">
            <a:xfrm>
              <a:off x="1938" y="1401"/>
              <a:ext cx="960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0.990</a:t>
              </a:r>
            </a:p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endParaRPr lang="de-DE" dirty="0">
                <a:effectLst/>
              </a:endParaRPr>
            </a:p>
          </p:txBody>
        </p:sp>
        <p:sp>
          <p:nvSpPr>
            <p:cNvPr id="386086" name="Rectangle 38"/>
            <p:cNvSpPr>
              <a:spLocks noChangeArrowheads="1"/>
            </p:cNvSpPr>
            <p:nvPr/>
          </p:nvSpPr>
          <p:spPr bwMode="auto">
            <a:xfrm>
              <a:off x="354" y="1401"/>
              <a:ext cx="1584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II. </a:t>
              </a:r>
              <a:r>
                <a:rPr lang="en-US" dirty="0">
                  <a:effectLst/>
                  <a:cs typeface="Times New Roman" pitchFamily="18" charset="0"/>
                </a:rPr>
                <a:t>Slight Social Impairment</a:t>
              </a:r>
              <a:endParaRPr lang="en-US" dirty="0">
                <a:effectLst/>
              </a:endParaRPr>
            </a:p>
          </p:txBody>
        </p:sp>
        <p:sp>
          <p:nvSpPr>
            <p:cNvPr id="386087" name="Rectangle 39"/>
            <p:cNvSpPr>
              <a:spLocks noChangeArrowheads="1"/>
            </p:cNvSpPr>
            <p:nvPr/>
          </p:nvSpPr>
          <p:spPr bwMode="auto">
            <a:xfrm>
              <a:off x="4774" y="960"/>
              <a:ext cx="93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</a:rPr>
                <a:t>0.967</a:t>
              </a:r>
            </a:p>
          </p:txBody>
        </p:sp>
        <p:sp>
          <p:nvSpPr>
            <p:cNvPr id="386088" name="Rectangle 40"/>
            <p:cNvSpPr>
              <a:spLocks noChangeArrowheads="1"/>
            </p:cNvSpPr>
            <p:nvPr/>
          </p:nvSpPr>
          <p:spPr bwMode="auto">
            <a:xfrm>
              <a:off x="3836" y="960"/>
              <a:ext cx="93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</a:rPr>
                <a:t>0.990</a:t>
              </a:r>
            </a:p>
          </p:txBody>
        </p:sp>
        <p:sp>
          <p:nvSpPr>
            <p:cNvPr id="386089" name="Rectangle 41"/>
            <p:cNvSpPr>
              <a:spLocks noChangeArrowheads="1"/>
            </p:cNvSpPr>
            <p:nvPr/>
          </p:nvSpPr>
          <p:spPr bwMode="auto">
            <a:xfrm>
              <a:off x="2898" y="960"/>
              <a:ext cx="938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</a:rPr>
                <a:t>0.995</a:t>
              </a:r>
            </a:p>
          </p:txBody>
        </p:sp>
        <p:sp>
          <p:nvSpPr>
            <p:cNvPr id="386090" name="Rectangle 42"/>
            <p:cNvSpPr>
              <a:spLocks noChangeArrowheads="1"/>
            </p:cNvSpPr>
            <p:nvPr/>
          </p:nvSpPr>
          <p:spPr bwMode="auto">
            <a:xfrm>
              <a:off x="1938" y="960"/>
              <a:ext cx="960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</a:rPr>
                <a:t>1.000</a:t>
              </a:r>
            </a:p>
          </p:txBody>
        </p:sp>
        <p:sp>
          <p:nvSpPr>
            <p:cNvPr id="386091" name="Rectangle 43"/>
            <p:cNvSpPr>
              <a:spLocks noChangeArrowheads="1"/>
            </p:cNvSpPr>
            <p:nvPr/>
          </p:nvSpPr>
          <p:spPr bwMode="auto">
            <a:xfrm>
              <a:off x="354" y="960"/>
              <a:ext cx="1584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I. </a:t>
              </a:r>
              <a:r>
                <a:rPr lang="en-US" dirty="0">
                  <a:effectLst/>
                  <a:cs typeface="Times New Roman" pitchFamily="18" charset="0"/>
                </a:rPr>
                <a:t>No impairment</a:t>
              </a:r>
              <a:endParaRPr lang="en-US" dirty="0">
                <a:effectLst/>
              </a:endParaRPr>
            </a:p>
          </p:txBody>
        </p:sp>
        <p:sp>
          <p:nvSpPr>
            <p:cNvPr id="386092" name="Rectangle 44"/>
            <p:cNvSpPr>
              <a:spLocks noChangeArrowheads="1"/>
            </p:cNvSpPr>
            <p:nvPr/>
          </p:nvSpPr>
          <p:spPr bwMode="auto">
            <a:xfrm>
              <a:off x="4774" y="480"/>
              <a:ext cx="93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dirty="0">
                  <a:effectLst/>
                  <a:cs typeface="Times New Roman" pitchFamily="18" charset="0"/>
                </a:rPr>
                <a:t>D : Severe</a:t>
              </a:r>
              <a:br>
                <a:rPr lang="en-US" dirty="0">
                  <a:effectLst/>
                  <a:cs typeface="Times New Roman" pitchFamily="18" charset="0"/>
                </a:rPr>
              </a:br>
              <a:r>
                <a:rPr lang="en-US" dirty="0">
                  <a:effectLst/>
                  <a:cs typeface="Times New Roman" pitchFamily="18" charset="0"/>
                </a:rPr>
                <a:t>Pain</a:t>
              </a:r>
              <a:r>
                <a:rPr lang="en-US" dirty="0">
                  <a:effectLst/>
                </a:rPr>
                <a:t> </a:t>
              </a:r>
            </a:p>
          </p:txBody>
        </p:sp>
        <p:sp>
          <p:nvSpPr>
            <p:cNvPr id="386093" name="Rectangle 45"/>
            <p:cNvSpPr>
              <a:spLocks noChangeArrowheads="1"/>
            </p:cNvSpPr>
            <p:nvPr/>
          </p:nvSpPr>
          <p:spPr bwMode="auto">
            <a:xfrm>
              <a:off x="3836" y="480"/>
              <a:ext cx="93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Ins="0"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dirty="0">
                  <a:effectLst/>
                  <a:cs typeface="Times New Roman" pitchFamily="18" charset="0"/>
                </a:rPr>
                <a:t>C: Moderate Pain</a:t>
              </a:r>
              <a:endParaRPr lang="en-US" dirty="0">
                <a:effectLst/>
              </a:endParaRPr>
            </a:p>
          </p:txBody>
        </p:sp>
        <p:sp>
          <p:nvSpPr>
            <p:cNvPr id="386094" name="Rectangle 46"/>
            <p:cNvSpPr>
              <a:spLocks noChangeArrowheads="1"/>
            </p:cNvSpPr>
            <p:nvPr/>
          </p:nvSpPr>
          <p:spPr bwMode="auto">
            <a:xfrm>
              <a:off x="2898" y="480"/>
              <a:ext cx="93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dirty="0">
                  <a:effectLst/>
                  <a:cs typeface="Times New Roman" pitchFamily="18" charset="0"/>
                </a:rPr>
                <a:t>B: Slight Pain</a:t>
              </a:r>
              <a:endParaRPr lang="en-US" dirty="0">
                <a:effectLst/>
              </a:endParaRPr>
            </a:p>
          </p:txBody>
        </p:sp>
        <p:sp>
          <p:nvSpPr>
            <p:cNvPr id="386095" name="Rectangle 47"/>
            <p:cNvSpPr>
              <a:spLocks noChangeArrowheads="1"/>
            </p:cNvSpPr>
            <p:nvPr/>
          </p:nvSpPr>
          <p:spPr bwMode="auto">
            <a:xfrm>
              <a:off x="1938" y="480"/>
              <a:ext cx="96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en-US" dirty="0">
                  <a:effectLst/>
                  <a:cs typeface="Times New Roman" pitchFamily="18" charset="0"/>
                </a:rPr>
                <a:t>A: Painless</a:t>
              </a:r>
              <a:r>
                <a:rPr lang="en-US" dirty="0">
                  <a:effectLst/>
                </a:rPr>
                <a:t> </a:t>
              </a:r>
            </a:p>
          </p:txBody>
        </p:sp>
        <p:sp>
          <p:nvSpPr>
            <p:cNvPr id="386096" name="Rectangle 48"/>
            <p:cNvSpPr>
              <a:spLocks noChangeArrowheads="1"/>
            </p:cNvSpPr>
            <p:nvPr/>
          </p:nvSpPr>
          <p:spPr bwMode="auto">
            <a:xfrm>
              <a:off x="354" y="480"/>
              <a:ext cx="1584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>	</a:t>
              </a:r>
              <a:r>
                <a:rPr lang="en-US" dirty="0">
                  <a:effectLst/>
                  <a:cs typeface="Times New Roman" pitchFamily="18" charset="0"/>
                </a:rPr>
                <a:t>     Pain </a:t>
              </a:r>
            </a:p>
          </p:txBody>
        </p:sp>
        <p:sp>
          <p:nvSpPr>
            <p:cNvPr id="386097" name="Line 49"/>
            <p:cNvSpPr>
              <a:spLocks noChangeShapeType="1"/>
            </p:cNvSpPr>
            <p:nvPr/>
          </p:nvSpPr>
          <p:spPr bwMode="auto">
            <a:xfrm>
              <a:off x="354" y="480"/>
              <a:ext cx="535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098" name="Line 50"/>
            <p:cNvSpPr>
              <a:spLocks noChangeShapeType="1"/>
            </p:cNvSpPr>
            <p:nvPr/>
          </p:nvSpPr>
          <p:spPr bwMode="auto">
            <a:xfrm>
              <a:off x="354" y="960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099" name="Line 51"/>
            <p:cNvSpPr>
              <a:spLocks noChangeShapeType="1"/>
            </p:cNvSpPr>
            <p:nvPr/>
          </p:nvSpPr>
          <p:spPr bwMode="auto">
            <a:xfrm>
              <a:off x="354" y="1401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0" name="Line 52"/>
            <p:cNvSpPr>
              <a:spLocks noChangeShapeType="1"/>
            </p:cNvSpPr>
            <p:nvPr/>
          </p:nvSpPr>
          <p:spPr bwMode="auto">
            <a:xfrm>
              <a:off x="354" y="1907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1" name="Line 53"/>
            <p:cNvSpPr>
              <a:spLocks noChangeShapeType="1"/>
            </p:cNvSpPr>
            <p:nvPr/>
          </p:nvSpPr>
          <p:spPr bwMode="auto">
            <a:xfrm>
              <a:off x="354" y="2348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2" name="Line 54"/>
            <p:cNvSpPr>
              <a:spLocks noChangeShapeType="1"/>
            </p:cNvSpPr>
            <p:nvPr/>
          </p:nvSpPr>
          <p:spPr bwMode="auto">
            <a:xfrm>
              <a:off x="354" y="2827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3" name="Line 55"/>
            <p:cNvSpPr>
              <a:spLocks noChangeShapeType="1"/>
            </p:cNvSpPr>
            <p:nvPr/>
          </p:nvSpPr>
          <p:spPr bwMode="auto">
            <a:xfrm>
              <a:off x="354" y="3112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4" name="Line 56"/>
            <p:cNvSpPr>
              <a:spLocks noChangeShapeType="1"/>
            </p:cNvSpPr>
            <p:nvPr/>
          </p:nvSpPr>
          <p:spPr bwMode="auto">
            <a:xfrm>
              <a:off x="354" y="3745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5" name="Line 57"/>
            <p:cNvSpPr>
              <a:spLocks noChangeShapeType="1"/>
            </p:cNvSpPr>
            <p:nvPr/>
          </p:nvSpPr>
          <p:spPr bwMode="auto">
            <a:xfrm>
              <a:off x="354" y="4030"/>
              <a:ext cx="5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6" name="Line 58"/>
            <p:cNvSpPr>
              <a:spLocks noChangeShapeType="1"/>
            </p:cNvSpPr>
            <p:nvPr/>
          </p:nvSpPr>
          <p:spPr bwMode="auto">
            <a:xfrm>
              <a:off x="354" y="4314"/>
              <a:ext cx="535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7" name="Line 59"/>
            <p:cNvSpPr>
              <a:spLocks noChangeShapeType="1"/>
            </p:cNvSpPr>
            <p:nvPr/>
          </p:nvSpPr>
          <p:spPr bwMode="auto">
            <a:xfrm>
              <a:off x="354" y="480"/>
              <a:ext cx="0" cy="38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8" name="Line 60"/>
            <p:cNvSpPr>
              <a:spLocks noChangeShapeType="1"/>
            </p:cNvSpPr>
            <p:nvPr/>
          </p:nvSpPr>
          <p:spPr bwMode="auto">
            <a:xfrm>
              <a:off x="1938" y="480"/>
              <a:ext cx="0" cy="38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09" name="Line 61"/>
            <p:cNvSpPr>
              <a:spLocks noChangeShapeType="1"/>
            </p:cNvSpPr>
            <p:nvPr/>
          </p:nvSpPr>
          <p:spPr bwMode="auto">
            <a:xfrm>
              <a:off x="2898" y="480"/>
              <a:ext cx="0" cy="38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10" name="Line 62"/>
            <p:cNvSpPr>
              <a:spLocks noChangeShapeType="1"/>
            </p:cNvSpPr>
            <p:nvPr/>
          </p:nvSpPr>
          <p:spPr bwMode="auto">
            <a:xfrm>
              <a:off x="3836" y="480"/>
              <a:ext cx="0" cy="38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11" name="Line 63"/>
            <p:cNvSpPr>
              <a:spLocks noChangeShapeType="1"/>
            </p:cNvSpPr>
            <p:nvPr/>
          </p:nvSpPr>
          <p:spPr bwMode="auto">
            <a:xfrm>
              <a:off x="4774" y="480"/>
              <a:ext cx="0" cy="38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12" name="Line 64"/>
            <p:cNvSpPr>
              <a:spLocks noChangeShapeType="1"/>
            </p:cNvSpPr>
            <p:nvPr/>
          </p:nvSpPr>
          <p:spPr bwMode="auto">
            <a:xfrm>
              <a:off x="5712" y="480"/>
              <a:ext cx="0" cy="383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13" name="Line 65"/>
            <p:cNvSpPr>
              <a:spLocks noChangeShapeType="1"/>
            </p:cNvSpPr>
            <p:nvPr/>
          </p:nvSpPr>
          <p:spPr bwMode="auto">
            <a:xfrm>
              <a:off x="336" y="480"/>
              <a:ext cx="16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86114" name="Text Box 66"/>
            <p:cNvSpPr txBox="1">
              <a:spLocks noChangeArrowheads="1"/>
            </p:cNvSpPr>
            <p:nvPr/>
          </p:nvSpPr>
          <p:spPr bwMode="auto">
            <a:xfrm>
              <a:off x="336" y="528"/>
              <a:ext cx="13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de-DE" dirty="0">
                  <a:effectLst/>
                  <a:cs typeface="Times New Roman" pitchFamily="18" charset="0"/>
                </a:rPr>
                <a:t/>
              </a:r>
              <a:br>
                <a:rPr lang="de-DE" dirty="0">
                  <a:effectLst/>
                  <a:cs typeface="Times New Roman" pitchFamily="18" charset="0"/>
                </a:rPr>
              </a:br>
              <a:r>
                <a:rPr lang="en-US" dirty="0">
                  <a:effectLst/>
                  <a:cs typeface="Times New Roman" pitchFamily="18" charset="0"/>
                </a:rPr>
                <a:t>Impairment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12"/>
    </mc:Choice>
    <mc:Fallback xmlns="">
      <p:transition spd="slow" advTm="8711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620" t="13214" r="21925" b="47976"/>
          <a:stretch/>
        </p:blipFill>
        <p:spPr>
          <a:xfrm>
            <a:off x="165327" y="1451202"/>
            <a:ext cx="8857492" cy="277381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839006" y="545265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/>
              <a:t>Von Original: </a:t>
            </a:r>
            <a:r>
              <a:rPr lang="de-DE" sz="600" dirty="0" err="1"/>
              <a:t>Planemad</a:t>
            </a:r>
            <a:r>
              <a:rPr lang="de-DE" sz="600" dirty="0"/>
              <a:t> Vektor: Radio89 - Diese Datei wurde von diesem Werk abgeleitet: DALY disability </a:t>
            </a:r>
            <a:r>
              <a:rPr lang="de-DE" sz="600" dirty="0" err="1"/>
              <a:t>affected</a:t>
            </a:r>
            <a:r>
              <a:rPr lang="de-DE" sz="600" dirty="0"/>
              <a:t> life </a:t>
            </a:r>
            <a:r>
              <a:rPr lang="de-DE" sz="600" dirty="0" err="1"/>
              <a:t>year</a:t>
            </a:r>
            <a:r>
              <a:rPr lang="de-DE" sz="600" dirty="0"/>
              <a:t> infographic.png:, CC BY-SA 3.0, https://commons.wikimedia.org/w/index.php?curid=20278903</a:t>
            </a:r>
          </a:p>
        </p:txBody>
      </p:sp>
      <p:sp>
        <p:nvSpPr>
          <p:cNvPr id="4" name="Text Box 84"/>
          <p:cNvSpPr txBox="1">
            <a:spLocks noChangeArrowheads="1"/>
          </p:cNvSpPr>
          <p:nvPr/>
        </p:nvSpPr>
        <p:spPr bwMode="auto">
          <a:xfrm>
            <a:off x="304800" y="152400"/>
            <a:ext cx="8154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effectLst/>
                <a:cs typeface="Times New Roman" pitchFamily="18" charset="0"/>
              </a:rPr>
              <a:t>Disability Adjusted Life Years (DALY)</a:t>
            </a:r>
            <a:endParaRPr lang="en-US" sz="320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23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84" name="Text Box 84"/>
          <p:cNvSpPr txBox="1">
            <a:spLocks noChangeArrowheads="1"/>
          </p:cNvSpPr>
          <p:nvPr/>
        </p:nvSpPr>
        <p:spPr bwMode="auto">
          <a:xfrm>
            <a:off x="304800" y="152400"/>
            <a:ext cx="81549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effectLst/>
                <a:cs typeface="Times New Roman" pitchFamily="18" charset="0"/>
              </a:rPr>
              <a:t>States of Health According to DALYs</a:t>
            </a:r>
          </a:p>
        </p:txBody>
      </p:sp>
      <p:graphicFrame>
        <p:nvGraphicFramePr>
          <p:cNvPr id="384238" name="Group 2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92763"/>
              </p:ext>
            </p:extLst>
          </p:nvPr>
        </p:nvGraphicFramePr>
        <p:xfrm>
          <a:off x="107950" y="1291808"/>
          <a:ext cx="8785225" cy="4729480"/>
        </p:xfrm>
        <a:graphic>
          <a:graphicData uri="http://schemas.openxmlformats.org/drawingml/2006/table">
            <a:tbl>
              <a:tblPr/>
              <a:tblGrid>
                <a:gridCol w="6480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State of Health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Rating of State of Health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capability of performing at least one activity in one of the following areas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relaxation, education, procreation,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0.096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capability of performing most activities in one of the following areas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relaxation, education, procreation,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0.220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capability of performing activities in two or three of the following areas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relaxation, education, procreation,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profession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0.400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capability of performing most activities in all four areas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0.600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Need for assistance in instrumental activities of 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daily life,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i.e. 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preparing meals, grocery shopping,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household chores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0.810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Need for assistance in activities of 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daily life,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i.e</a:t>
                      </a:r>
                      <a:r>
                        <a:rPr kumimoji="0" lang="en-US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eating, personal hygiene,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toilette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0.920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Death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68"/>
    </mc:Choice>
    <mc:Fallback xmlns="">
      <p:transition spd="slow" advTm="76468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de-DE" dirty="0"/>
              <a:t>DALYs </a:t>
            </a:r>
            <a:r>
              <a:rPr lang="de-DE" sz="1200" dirty="0"/>
              <a:t>(http://www.who.int/healthinfo/global_burden_disease/GBD2004_DisabilityWeights.pdf)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2"/>
    </mc:Choice>
    <mc:Fallback xmlns="">
      <p:transition spd="slow" advTm="2837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Weight and Culture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Vitiligo</a:t>
            </a:r>
            <a:endParaRPr lang="en-US" dirty="0"/>
          </a:p>
          <a:p>
            <a:pPr lvl="1"/>
            <a:r>
              <a:rPr lang="en-US" dirty="0"/>
              <a:t>chronic skin disease </a:t>
            </a:r>
          </a:p>
          <a:p>
            <a:pPr lvl="1"/>
            <a:r>
              <a:rPr lang="en-US" dirty="0"/>
              <a:t>Loss of pigment</a:t>
            </a:r>
          </a:p>
          <a:p>
            <a:pPr lvl="1"/>
            <a:r>
              <a:rPr lang="en-US" dirty="0"/>
              <a:t>European: low disability</a:t>
            </a:r>
          </a:p>
          <a:p>
            <a:pPr lvl="1"/>
            <a:r>
              <a:rPr lang="en-US" dirty="0"/>
              <a:t>African/Asian: strong disability</a:t>
            </a:r>
          </a:p>
          <a:p>
            <a:pPr lvl="2"/>
            <a:r>
              <a:rPr lang="en-US" dirty="0"/>
              <a:t>Frequently confused with leprosy</a:t>
            </a:r>
          </a:p>
          <a:p>
            <a:r>
              <a:rPr lang="en-US" dirty="0"/>
              <a:t>International disability weight is wrong!</a:t>
            </a:r>
          </a:p>
          <a:p>
            <a:endParaRPr lang="de-DE" dirty="0"/>
          </a:p>
        </p:txBody>
      </p:sp>
      <p:pic>
        <p:nvPicPr>
          <p:cNvPr id="84999" name="Picture 7" descr="Vitili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9332"/>
            <a:ext cx="3159143" cy="236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http://symptomat.de/images/thumb/Weissfleckenkrankheit.jpg/400px-Weissfleckenkrankhe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3159143" cy="21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5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36"/>
    </mc:Choice>
    <mc:Fallback xmlns="">
      <p:transition spd="slow" advTm="13933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659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200" dirty="0">
                <a:effectLst/>
                <a:cs typeface="Times New Roman" pitchFamily="18" charset="0"/>
              </a:rPr>
              <a:t>Remaining Life Expectancy according to DALYs</a:t>
            </a:r>
            <a:r>
              <a:rPr lang="en-US" sz="3200" dirty="0">
                <a:effectLst/>
              </a:rPr>
              <a:t> </a:t>
            </a:r>
          </a:p>
        </p:txBody>
      </p:sp>
      <p:graphicFrame>
        <p:nvGraphicFramePr>
          <p:cNvPr id="390197" name="Group 5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74291643"/>
              </p:ext>
            </p:extLst>
          </p:nvPr>
        </p:nvGraphicFramePr>
        <p:xfrm>
          <a:off x="381000" y="1295400"/>
          <a:ext cx="8229600" cy="518414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Female</a:t>
                      </a: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79.36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81.84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75.38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77.95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70.40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72.99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65.41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68.02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60.44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63.08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58.17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53.27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45.57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48.38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BA9AF-C9F5-4CB4-971A-37E87D2733BD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54"/>
    </mc:Choice>
    <mc:Fallback xmlns="">
      <p:transition spd="slow" advTm="7395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23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57547"/>
              </p:ext>
            </p:extLst>
          </p:nvPr>
        </p:nvGraphicFramePr>
        <p:xfrm>
          <a:off x="381000" y="76200"/>
          <a:ext cx="8229600" cy="673862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43.53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38.72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33.99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26.32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29.37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24.83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17.50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13.58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7.45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5.24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3.54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2.89</a:t>
                      </a:r>
                      <a:r>
                        <a:rPr kumimoji="0" lang="de-DE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81"/>
    </mc:Choice>
    <mc:Fallback xmlns="">
      <p:transition spd="slow" advTm="1878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29" name="Rectangle 137"/>
          <p:cNvSpPr>
            <a:spLocks noChangeArrowheads="1"/>
          </p:cNvSpPr>
          <p:nvPr/>
        </p:nvSpPr>
        <p:spPr bwMode="auto">
          <a:xfrm>
            <a:off x="0" y="1844675"/>
            <a:ext cx="9144000" cy="5013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Value of One Year of Life in the Calculation of DALYs</a:t>
            </a:r>
            <a:r>
              <a:rPr lang="en-US" dirty="0"/>
              <a:t> </a:t>
            </a:r>
          </a:p>
        </p:txBody>
      </p:sp>
      <p:grpSp>
        <p:nvGrpSpPr>
          <p:cNvPr id="95236" name="Group 3"/>
          <p:cNvGrpSpPr>
            <a:grpSpLocks/>
          </p:cNvGrpSpPr>
          <p:nvPr/>
        </p:nvGrpSpPr>
        <p:grpSpPr bwMode="auto">
          <a:xfrm>
            <a:off x="438151" y="2287587"/>
            <a:ext cx="8386764" cy="4133848"/>
            <a:chOff x="276" y="1441"/>
            <a:chExt cx="5283" cy="2604"/>
          </a:xfrm>
        </p:grpSpPr>
        <p:sp>
          <p:nvSpPr>
            <p:cNvPr id="392196" name="Rectangle 4"/>
            <p:cNvSpPr>
              <a:spLocks noChangeArrowheads="1"/>
            </p:cNvSpPr>
            <p:nvPr/>
          </p:nvSpPr>
          <p:spPr bwMode="auto">
            <a:xfrm>
              <a:off x="1057" y="1547"/>
              <a:ext cx="4255" cy="17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197" name="Line 5"/>
            <p:cNvSpPr>
              <a:spLocks noChangeShapeType="1"/>
            </p:cNvSpPr>
            <p:nvPr/>
          </p:nvSpPr>
          <p:spPr bwMode="auto">
            <a:xfrm>
              <a:off x="1057" y="2887"/>
              <a:ext cx="425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198" name="Line 6"/>
            <p:cNvSpPr>
              <a:spLocks noChangeShapeType="1"/>
            </p:cNvSpPr>
            <p:nvPr/>
          </p:nvSpPr>
          <p:spPr bwMode="auto">
            <a:xfrm>
              <a:off x="1057" y="2443"/>
              <a:ext cx="425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199" name="Line 7"/>
            <p:cNvSpPr>
              <a:spLocks noChangeShapeType="1"/>
            </p:cNvSpPr>
            <p:nvPr/>
          </p:nvSpPr>
          <p:spPr bwMode="auto">
            <a:xfrm>
              <a:off x="1057" y="1990"/>
              <a:ext cx="425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0" name="Line 8"/>
            <p:cNvSpPr>
              <a:spLocks noChangeShapeType="1"/>
            </p:cNvSpPr>
            <p:nvPr/>
          </p:nvSpPr>
          <p:spPr bwMode="auto">
            <a:xfrm>
              <a:off x="1057" y="1547"/>
              <a:ext cx="425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1" name="Rectangle 9"/>
            <p:cNvSpPr>
              <a:spLocks noChangeArrowheads="1"/>
            </p:cNvSpPr>
            <p:nvPr/>
          </p:nvSpPr>
          <p:spPr bwMode="auto">
            <a:xfrm>
              <a:off x="1057" y="1547"/>
              <a:ext cx="4255" cy="178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2" name="Line 10"/>
            <p:cNvSpPr>
              <a:spLocks noChangeShapeType="1"/>
            </p:cNvSpPr>
            <p:nvPr/>
          </p:nvSpPr>
          <p:spPr bwMode="auto">
            <a:xfrm>
              <a:off x="1057" y="1547"/>
              <a:ext cx="1" cy="1783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3" name="Line 11"/>
            <p:cNvSpPr>
              <a:spLocks noChangeShapeType="1"/>
            </p:cNvSpPr>
            <p:nvPr/>
          </p:nvSpPr>
          <p:spPr bwMode="auto">
            <a:xfrm>
              <a:off x="1010" y="3330"/>
              <a:ext cx="4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4" name="Line 12"/>
            <p:cNvSpPr>
              <a:spLocks noChangeShapeType="1"/>
            </p:cNvSpPr>
            <p:nvPr/>
          </p:nvSpPr>
          <p:spPr bwMode="auto">
            <a:xfrm>
              <a:off x="1010" y="2887"/>
              <a:ext cx="4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5" name="Line 13"/>
            <p:cNvSpPr>
              <a:spLocks noChangeShapeType="1"/>
            </p:cNvSpPr>
            <p:nvPr/>
          </p:nvSpPr>
          <p:spPr bwMode="auto">
            <a:xfrm>
              <a:off x="1010" y="2443"/>
              <a:ext cx="4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6" name="Line 14"/>
            <p:cNvSpPr>
              <a:spLocks noChangeShapeType="1"/>
            </p:cNvSpPr>
            <p:nvPr/>
          </p:nvSpPr>
          <p:spPr bwMode="auto">
            <a:xfrm>
              <a:off x="1010" y="1990"/>
              <a:ext cx="4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7" name="Line 15"/>
            <p:cNvSpPr>
              <a:spLocks noChangeShapeType="1"/>
            </p:cNvSpPr>
            <p:nvPr/>
          </p:nvSpPr>
          <p:spPr bwMode="auto">
            <a:xfrm>
              <a:off x="1010" y="1547"/>
              <a:ext cx="47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8" name="Line 16"/>
            <p:cNvSpPr>
              <a:spLocks noChangeShapeType="1"/>
            </p:cNvSpPr>
            <p:nvPr/>
          </p:nvSpPr>
          <p:spPr bwMode="auto">
            <a:xfrm>
              <a:off x="1057" y="3330"/>
              <a:ext cx="4255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09" name="Line 17"/>
            <p:cNvSpPr>
              <a:spLocks noChangeShapeType="1"/>
            </p:cNvSpPr>
            <p:nvPr/>
          </p:nvSpPr>
          <p:spPr bwMode="auto">
            <a:xfrm flipV="1">
              <a:off x="1057" y="3330"/>
              <a:ext cx="1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0" name="Line 18"/>
            <p:cNvSpPr>
              <a:spLocks noChangeShapeType="1"/>
            </p:cNvSpPr>
            <p:nvPr/>
          </p:nvSpPr>
          <p:spPr bwMode="auto">
            <a:xfrm flipV="1">
              <a:off x="1908" y="3330"/>
              <a:ext cx="1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1" name="Line 19"/>
            <p:cNvSpPr>
              <a:spLocks noChangeShapeType="1"/>
            </p:cNvSpPr>
            <p:nvPr/>
          </p:nvSpPr>
          <p:spPr bwMode="auto">
            <a:xfrm flipV="1">
              <a:off x="2759" y="3330"/>
              <a:ext cx="1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2" name="Line 20"/>
            <p:cNvSpPr>
              <a:spLocks noChangeShapeType="1"/>
            </p:cNvSpPr>
            <p:nvPr/>
          </p:nvSpPr>
          <p:spPr bwMode="auto">
            <a:xfrm flipV="1">
              <a:off x="3610" y="3330"/>
              <a:ext cx="1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3" name="Line 21"/>
            <p:cNvSpPr>
              <a:spLocks noChangeShapeType="1"/>
            </p:cNvSpPr>
            <p:nvPr/>
          </p:nvSpPr>
          <p:spPr bwMode="auto">
            <a:xfrm flipV="1">
              <a:off x="4461" y="3330"/>
              <a:ext cx="1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4" name="Line 22"/>
            <p:cNvSpPr>
              <a:spLocks noChangeShapeType="1"/>
            </p:cNvSpPr>
            <p:nvPr/>
          </p:nvSpPr>
          <p:spPr bwMode="auto">
            <a:xfrm flipV="1">
              <a:off x="5312" y="3330"/>
              <a:ext cx="1" cy="58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5" name="Line 23"/>
            <p:cNvSpPr>
              <a:spLocks noChangeShapeType="1"/>
            </p:cNvSpPr>
            <p:nvPr/>
          </p:nvSpPr>
          <p:spPr bwMode="auto">
            <a:xfrm flipV="1">
              <a:off x="1057" y="3195"/>
              <a:ext cx="39" cy="135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6" name="Line 24"/>
            <p:cNvSpPr>
              <a:spLocks noChangeShapeType="1"/>
            </p:cNvSpPr>
            <p:nvPr/>
          </p:nvSpPr>
          <p:spPr bwMode="auto">
            <a:xfrm flipV="1">
              <a:off x="1096" y="3060"/>
              <a:ext cx="47" cy="135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7" name="Line 25"/>
            <p:cNvSpPr>
              <a:spLocks noChangeShapeType="1"/>
            </p:cNvSpPr>
            <p:nvPr/>
          </p:nvSpPr>
          <p:spPr bwMode="auto">
            <a:xfrm flipV="1">
              <a:off x="1143" y="2944"/>
              <a:ext cx="39" cy="116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8" name="Line 26"/>
            <p:cNvSpPr>
              <a:spLocks noChangeShapeType="1"/>
            </p:cNvSpPr>
            <p:nvPr/>
          </p:nvSpPr>
          <p:spPr bwMode="auto">
            <a:xfrm flipV="1">
              <a:off x="1182" y="2838"/>
              <a:ext cx="47" cy="106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19" name="Line 27"/>
            <p:cNvSpPr>
              <a:spLocks noChangeShapeType="1"/>
            </p:cNvSpPr>
            <p:nvPr/>
          </p:nvSpPr>
          <p:spPr bwMode="auto">
            <a:xfrm flipV="1">
              <a:off x="1229" y="2732"/>
              <a:ext cx="39" cy="106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0" name="Line 28"/>
            <p:cNvSpPr>
              <a:spLocks noChangeShapeType="1"/>
            </p:cNvSpPr>
            <p:nvPr/>
          </p:nvSpPr>
          <p:spPr bwMode="auto">
            <a:xfrm flipV="1">
              <a:off x="1268" y="2646"/>
              <a:ext cx="47" cy="86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1" name="Line 29"/>
            <p:cNvSpPr>
              <a:spLocks noChangeShapeType="1"/>
            </p:cNvSpPr>
            <p:nvPr/>
          </p:nvSpPr>
          <p:spPr bwMode="auto">
            <a:xfrm flipV="1">
              <a:off x="1315" y="2569"/>
              <a:ext cx="39" cy="77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2" name="Line 30"/>
            <p:cNvSpPr>
              <a:spLocks noChangeShapeType="1"/>
            </p:cNvSpPr>
            <p:nvPr/>
          </p:nvSpPr>
          <p:spPr bwMode="auto">
            <a:xfrm flipV="1">
              <a:off x="1354" y="2492"/>
              <a:ext cx="47" cy="77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3" name="Line 31"/>
            <p:cNvSpPr>
              <a:spLocks noChangeShapeType="1"/>
            </p:cNvSpPr>
            <p:nvPr/>
          </p:nvSpPr>
          <p:spPr bwMode="auto">
            <a:xfrm flipV="1">
              <a:off x="1401" y="2424"/>
              <a:ext cx="39" cy="68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4" name="Line 32"/>
            <p:cNvSpPr>
              <a:spLocks noChangeShapeType="1"/>
            </p:cNvSpPr>
            <p:nvPr/>
          </p:nvSpPr>
          <p:spPr bwMode="auto">
            <a:xfrm flipV="1">
              <a:off x="1440" y="2357"/>
              <a:ext cx="47" cy="67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5" name="Line 33"/>
            <p:cNvSpPr>
              <a:spLocks noChangeShapeType="1"/>
            </p:cNvSpPr>
            <p:nvPr/>
          </p:nvSpPr>
          <p:spPr bwMode="auto">
            <a:xfrm flipV="1">
              <a:off x="1487" y="2308"/>
              <a:ext cx="39" cy="4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6" name="Line 34"/>
            <p:cNvSpPr>
              <a:spLocks noChangeShapeType="1"/>
            </p:cNvSpPr>
            <p:nvPr/>
          </p:nvSpPr>
          <p:spPr bwMode="auto">
            <a:xfrm flipV="1">
              <a:off x="1526" y="2251"/>
              <a:ext cx="39" cy="57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7" name="Line 35"/>
            <p:cNvSpPr>
              <a:spLocks noChangeShapeType="1"/>
            </p:cNvSpPr>
            <p:nvPr/>
          </p:nvSpPr>
          <p:spPr bwMode="auto">
            <a:xfrm flipV="1">
              <a:off x="1565" y="2212"/>
              <a:ext cx="47" cy="3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8" name="Line 36"/>
            <p:cNvSpPr>
              <a:spLocks noChangeShapeType="1"/>
            </p:cNvSpPr>
            <p:nvPr/>
          </p:nvSpPr>
          <p:spPr bwMode="auto">
            <a:xfrm flipV="1">
              <a:off x="1612" y="2173"/>
              <a:ext cx="39" cy="3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29" name="Line 37"/>
            <p:cNvSpPr>
              <a:spLocks noChangeShapeType="1"/>
            </p:cNvSpPr>
            <p:nvPr/>
          </p:nvSpPr>
          <p:spPr bwMode="auto">
            <a:xfrm flipV="1">
              <a:off x="1651" y="2135"/>
              <a:ext cx="46" cy="38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0" name="Line 38"/>
            <p:cNvSpPr>
              <a:spLocks noChangeShapeType="1"/>
            </p:cNvSpPr>
            <p:nvPr/>
          </p:nvSpPr>
          <p:spPr bwMode="auto">
            <a:xfrm flipV="1">
              <a:off x="1697" y="2106"/>
              <a:ext cx="39" cy="2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1" name="Line 39"/>
            <p:cNvSpPr>
              <a:spLocks noChangeShapeType="1"/>
            </p:cNvSpPr>
            <p:nvPr/>
          </p:nvSpPr>
          <p:spPr bwMode="auto">
            <a:xfrm flipV="1">
              <a:off x="1736" y="2087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2" name="Line 40"/>
            <p:cNvSpPr>
              <a:spLocks noChangeShapeType="1"/>
            </p:cNvSpPr>
            <p:nvPr/>
          </p:nvSpPr>
          <p:spPr bwMode="auto">
            <a:xfrm flipV="1">
              <a:off x="1783" y="2058"/>
              <a:ext cx="39" cy="2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3" name="Line 41"/>
            <p:cNvSpPr>
              <a:spLocks noChangeShapeType="1"/>
            </p:cNvSpPr>
            <p:nvPr/>
          </p:nvSpPr>
          <p:spPr bwMode="auto">
            <a:xfrm flipV="1">
              <a:off x="1822" y="2039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4" name="Line 42"/>
            <p:cNvSpPr>
              <a:spLocks noChangeShapeType="1"/>
            </p:cNvSpPr>
            <p:nvPr/>
          </p:nvSpPr>
          <p:spPr bwMode="auto">
            <a:xfrm flipV="1">
              <a:off x="1869" y="2029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5" name="Line 43"/>
            <p:cNvSpPr>
              <a:spLocks noChangeShapeType="1"/>
            </p:cNvSpPr>
            <p:nvPr/>
          </p:nvSpPr>
          <p:spPr bwMode="auto">
            <a:xfrm flipV="1">
              <a:off x="1908" y="2019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6" name="Line 44"/>
            <p:cNvSpPr>
              <a:spLocks noChangeShapeType="1"/>
            </p:cNvSpPr>
            <p:nvPr/>
          </p:nvSpPr>
          <p:spPr bwMode="auto">
            <a:xfrm flipV="1">
              <a:off x="1947" y="2010"/>
              <a:ext cx="47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7" name="Line 45"/>
            <p:cNvSpPr>
              <a:spLocks noChangeShapeType="1"/>
            </p:cNvSpPr>
            <p:nvPr/>
          </p:nvSpPr>
          <p:spPr bwMode="auto">
            <a:xfrm flipV="1">
              <a:off x="1994" y="2000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8" name="Line 46"/>
            <p:cNvSpPr>
              <a:spLocks noChangeShapeType="1"/>
            </p:cNvSpPr>
            <p:nvPr/>
          </p:nvSpPr>
          <p:spPr bwMode="auto">
            <a:xfrm>
              <a:off x="2033" y="2000"/>
              <a:ext cx="47" cy="1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39" name="Line 47"/>
            <p:cNvSpPr>
              <a:spLocks noChangeShapeType="1"/>
            </p:cNvSpPr>
            <p:nvPr/>
          </p:nvSpPr>
          <p:spPr bwMode="auto">
            <a:xfrm>
              <a:off x="2080" y="2000"/>
              <a:ext cx="39" cy="1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0" name="Line 48"/>
            <p:cNvSpPr>
              <a:spLocks noChangeShapeType="1"/>
            </p:cNvSpPr>
            <p:nvPr/>
          </p:nvSpPr>
          <p:spPr bwMode="auto">
            <a:xfrm>
              <a:off x="2119" y="2000"/>
              <a:ext cx="47" cy="1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1" name="Line 49"/>
            <p:cNvSpPr>
              <a:spLocks noChangeShapeType="1"/>
            </p:cNvSpPr>
            <p:nvPr/>
          </p:nvSpPr>
          <p:spPr bwMode="auto">
            <a:xfrm>
              <a:off x="2166" y="2000"/>
              <a:ext cx="39" cy="1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2" name="Line 50"/>
            <p:cNvSpPr>
              <a:spLocks noChangeShapeType="1"/>
            </p:cNvSpPr>
            <p:nvPr/>
          </p:nvSpPr>
          <p:spPr bwMode="auto">
            <a:xfrm>
              <a:off x="2205" y="2000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3" name="Line 51"/>
            <p:cNvSpPr>
              <a:spLocks noChangeShapeType="1"/>
            </p:cNvSpPr>
            <p:nvPr/>
          </p:nvSpPr>
          <p:spPr bwMode="auto">
            <a:xfrm>
              <a:off x="2252" y="2010"/>
              <a:ext cx="39" cy="1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4" name="Line 52"/>
            <p:cNvSpPr>
              <a:spLocks noChangeShapeType="1"/>
            </p:cNvSpPr>
            <p:nvPr/>
          </p:nvSpPr>
          <p:spPr bwMode="auto">
            <a:xfrm>
              <a:off x="2291" y="2010"/>
              <a:ext cx="46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5" name="Line 53"/>
            <p:cNvSpPr>
              <a:spLocks noChangeShapeType="1"/>
            </p:cNvSpPr>
            <p:nvPr/>
          </p:nvSpPr>
          <p:spPr bwMode="auto">
            <a:xfrm>
              <a:off x="2337" y="2019"/>
              <a:ext cx="40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6" name="Line 54"/>
            <p:cNvSpPr>
              <a:spLocks noChangeShapeType="1"/>
            </p:cNvSpPr>
            <p:nvPr/>
          </p:nvSpPr>
          <p:spPr bwMode="auto">
            <a:xfrm>
              <a:off x="2377" y="2029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7" name="Line 55"/>
            <p:cNvSpPr>
              <a:spLocks noChangeShapeType="1"/>
            </p:cNvSpPr>
            <p:nvPr/>
          </p:nvSpPr>
          <p:spPr bwMode="auto">
            <a:xfrm>
              <a:off x="2416" y="2039"/>
              <a:ext cx="46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8" name="Line 56"/>
            <p:cNvSpPr>
              <a:spLocks noChangeShapeType="1"/>
            </p:cNvSpPr>
            <p:nvPr/>
          </p:nvSpPr>
          <p:spPr bwMode="auto">
            <a:xfrm>
              <a:off x="2462" y="2058"/>
              <a:ext cx="39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49" name="Line 57"/>
            <p:cNvSpPr>
              <a:spLocks noChangeShapeType="1"/>
            </p:cNvSpPr>
            <p:nvPr/>
          </p:nvSpPr>
          <p:spPr bwMode="auto">
            <a:xfrm>
              <a:off x="2501" y="2067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0" name="Line 58"/>
            <p:cNvSpPr>
              <a:spLocks noChangeShapeType="1"/>
            </p:cNvSpPr>
            <p:nvPr/>
          </p:nvSpPr>
          <p:spPr bwMode="auto">
            <a:xfrm>
              <a:off x="2548" y="2077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1" name="Line 59"/>
            <p:cNvSpPr>
              <a:spLocks noChangeShapeType="1"/>
            </p:cNvSpPr>
            <p:nvPr/>
          </p:nvSpPr>
          <p:spPr bwMode="auto">
            <a:xfrm>
              <a:off x="2587" y="2096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2" name="Line 60"/>
            <p:cNvSpPr>
              <a:spLocks noChangeShapeType="1"/>
            </p:cNvSpPr>
            <p:nvPr/>
          </p:nvSpPr>
          <p:spPr bwMode="auto">
            <a:xfrm>
              <a:off x="2634" y="2106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3" name="Line 61"/>
            <p:cNvSpPr>
              <a:spLocks noChangeShapeType="1"/>
            </p:cNvSpPr>
            <p:nvPr/>
          </p:nvSpPr>
          <p:spPr bwMode="auto">
            <a:xfrm>
              <a:off x="2673" y="2125"/>
              <a:ext cx="47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4" name="Line 62"/>
            <p:cNvSpPr>
              <a:spLocks noChangeShapeType="1"/>
            </p:cNvSpPr>
            <p:nvPr/>
          </p:nvSpPr>
          <p:spPr bwMode="auto">
            <a:xfrm>
              <a:off x="2720" y="2145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5" name="Line 63"/>
            <p:cNvSpPr>
              <a:spLocks noChangeShapeType="1"/>
            </p:cNvSpPr>
            <p:nvPr/>
          </p:nvSpPr>
          <p:spPr bwMode="auto">
            <a:xfrm>
              <a:off x="2759" y="2164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6" name="Line 64"/>
            <p:cNvSpPr>
              <a:spLocks noChangeShapeType="1"/>
            </p:cNvSpPr>
            <p:nvPr/>
          </p:nvSpPr>
          <p:spPr bwMode="auto">
            <a:xfrm>
              <a:off x="2798" y="2183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7" name="Line 65"/>
            <p:cNvSpPr>
              <a:spLocks noChangeShapeType="1"/>
            </p:cNvSpPr>
            <p:nvPr/>
          </p:nvSpPr>
          <p:spPr bwMode="auto">
            <a:xfrm>
              <a:off x="2845" y="2193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8" name="Line 66"/>
            <p:cNvSpPr>
              <a:spLocks noChangeShapeType="1"/>
            </p:cNvSpPr>
            <p:nvPr/>
          </p:nvSpPr>
          <p:spPr bwMode="auto">
            <a:xfrm>
              <a:off x="2884" y="2212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59" name="Line 67"/>
            <p:cNvSpPr>
              <a:spLocks noChangeShapeType="1"/>
            </p:cNvSpPr>
            <p:nvPr/>
          </p:nvSpPr>
          <p:spPr bwMode="auto">
            <a:xfrm>
              <a:off x="2931" y="2231"/>
              <a:ext cx="39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0" name="Line 68"/>
            <p:cNvSpPr>
              <a:spLocks noChangeShapeType="1"/>
            </p:cNvSpPr>
            <p:nvPr/>
          </p:nvSpPr>
          <p:spPr bwMode="auto">
            <a:xfrm>
              <a:off x="2970" y="2251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1" name="Line 69"/>
            <p:cNvSpPr>
              <a:spLocks noChangeShapeType="1"/>
            </p:cNvSpPr>
            <p:nvPr/>
          </p:nvSpPr>
          <p:spPr bwMode="auto">
            <a:xfrm>
              <a:off x="3017" y="2270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2" name="Line 70"/>
            <p:cNvSpPr>
              <a:spLocks noChangeShapeType="1"/>
            </p:cNvSpPr>
            <p:nvPr/>
          </p:nvSpPr>
          <p:spPr bwMode="auto">
            <a:xfrm>
              <a:off x="3056" y="2289"/>
              <a:ext cx="46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3" name="Line 71"/>
            <p:cNvSpPr>
              <a:spLocks noChangeShapeType="1"/>
            </p:cNvSpPr>
            <p:nvPr/>
          </p:nvSpPr>
          <p:spPr bwMode="auto">
            <a:xfrm>
              <a:off x="3102" y="2308"/>
              <a:ext cx="40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4" name="Line 72"/>
            <p:cNvSpPr>
              <a:spLocks noChangeShapeType="1"/>
            </p:cNvSpPr>
            <p:nvPr/>
          </p:nvSpPr>
          <p:spPr bwMode="auto">
            <a:xfrm>
              <a:off x="3142" y="2328"/>
              <a:ext cx="46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5" name="Line 73"/>
            <p:cNvSpPr>
              <a:spLocks noChangeShapeType="1"/>
            </p:cNvSpPr>
            <p:nvPr/>
          </p:nvSpPr>
          <p:spPr bwMode="auto">
            <a:xfrm>
              <a:off x="3188" y="2347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6" name="Line 74"/>
            <p:cNvSpPr>
              <a:spLocks noChangeShapeType="1"/>
            </p:cNvSpPr>
            <p:nvPr/>
          </p:nvSpPr>
          <p:spPr bwMode="auto">
            <a:xfrm>
              <a:off x="3227" y="2366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7" name="Line 75"/>
            <p:cNvSpPr>
              <a:spLocks noChangeShapeType="1"/>
            </p:cNvSpPr>
            <p:nvPr/>
          </p:nvSpPr>
          <p:spPr bwMode="auto">
            <a:xfrm>
              <a:off x="3266" y="2385"/>
              <a:ext cx="47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8" name="Line 76"/>
            <p:cNvSpPr>
              <a:spLocks noChangeShapeType="1"/>
            </p:cNvSpPr>
            <p:nvPr/>
          </p:nvSpPr>
          <p:spPr bwMode="auto">
            <a:xfrm>
              <a:off x="3313" y="2405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69" name="Line 77"/>
            <p:cNvSpPr>
              <a:spLocks noChangeShapeType="1"/>
            </p:cNvSpPr>
            <p:nvPr/>
          </p:nvSpPr>
          <p:spPr bwMode="auto">
            <a:xfrm>
              <a:off x="3352" y="2424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0" name="Line 78"/>
            <p:cNvSpPr>
              <a:spLocks noChangeShapeType="1"/>
            </p:cNvSpPr>
            <p:nvPr/>
          </p:nvSpPr>
          <p:spPr bwMode="auto">
            <a:xfrm>
              <a:off x="3399" y="2443"/>
              <a:ext cx="39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1" name="Line 79"/>
            <p:cNvSpPr>
              <a:spLocks noChangeShapeType="1"/>
            </p:cNvSpPr>
            <p:nvPr/>
          </p:nvSpPr>
          <p:spPr bwMode="auto">
            <a:xfrm>
              <a:off x="3438" y="2463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2" name="Line 80"/>
            <p:cNvSpPr>
              <a:spLocks noChangeShapeType="1"/>
            </p:cNvSpPr>
            <p:nvPr/>
          </p:nvSpPr>
          <p:spPr bwMode="auto">
            <a:xfrm>
              <a:off x="3485" y="2482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3" name="Line 81"/>
            <p:cNvSpPr>
              <a:spLocks noChangeShapeType="1"/>
            </p:cNvSpPr>
            <p:nvPr/>
          </p:nvSpPr>
          <p:spPr bwMode="auto">
            <a:xfrm>
              <a:off x="3524" y="2501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4" name="Line 82"/>
            <p:cNvSpPr>
              <a:spLocks noChangeShapeType="1"/>
            </p:cNvSpPr>
            <p:nvPr/>
          </p:nvSpPr>
          <p:spPr bwMode="auto">
            <a:xfrm>
              <a:off x="3571" y="2520"/>
              <a:ext cx="39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5" name="Line 83"/>
            <p:cNvSpPr>
              <a:spLocks noChangeShapeType="1"/>
            </p:cNvSpPr>
            <p:nvPr/>
          </p:nvSpPr>
          <p:spPr bwMode="auto">
            <a:xfrm>
              <a:off x="3610" y="2540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6" name="Line 84"/>
            <p:cNvSpPr>
              <a:spLocks noChangeShapeType="1"/>
            </p:cNvSpPr>
            <p:nvPr/>
          </p:nvSpPr>
          <p:spPr bwMode="auto">
            <a:xfrm>
              <a:off x="3649" y="2559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7" name="Line 85"/>
            <p:cNvSpPr>
              <a:spLocks noChangeShapeType="1"/>
            </p:cNvSpPr>
            <p:nvPr/>
          </p:nvSpPr>
          <p:spPr bwMode="auto">
            <a:xfrm>
              <a:off x="3696" y="2578"/>
              <a:ext cx="39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8" name="Line 86"/>
            <p:cNvSpPr>
              <a:spLocks noChangeShapeType="1"/>
            </p:cNvSpPr>
            <p:nvPr/>
          </p:nvSpPr>
          <p:spPr bwMode="auto">
            <a:xfrm>
              <a:off x="3735" y="2598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79" name="Line 87"/>
            <p:cNvSpPr>
              <a:spLocks noChangeShapeType="1"/>
            </p:cNvSpPr>
            <p:nvPr/>
          </p:nvSpPr>
          <p:spPr bwMode="auto">
            <a:xfrm>
              <a:off x="3782" y="2617"/>
              <a:ext cx="39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0" name="Line 88"/>
            <p:cNvSpPr>
              <a:spLocks noChangeShapeType="1"/>
            </p:cNvSpPr>
            <p:nvPr/>
          </p:nvSpPr>
          <p:spPr bwMode="auto">
            <a:xfrm>
              <a:off x="3821" y="2626"/>
              <a:ext cx="46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1" name="Line 89"/>
            <p:cNvSpPr>
              <a:spLocks noChangeShapeType="1"/>
            </p:cNvSpPr>
            <p:nvPr/>
          </p:nvSpPr>
          <p:spPr bwMode="auto">
            <a:xfrm>
              <a:off x="3867" y="2646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2" name="Line 90"/>
            <p:cNvSpPr>
              <a:spLocks noChangeShapeType="1"/>
            </p:cNvSpPr>
            <p:nvPr/>
          </p:nvSpPr>
          <p:spPr bwMode="auto">
            <a:xfrm>
              <a:off x="3906" y="2665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3" name="Line 91"/>
            <p:cNvSpPr>
              <a:spLocks noChangeShapeType="1"/>
            </p:cNvSpPr>
            <p:nvPr/>
          </p:nvSpPr>
          <p:spPr bwMode="auto">
            <a:xfrm>
              <a:off x="3953" y="2684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4" name="Line 92"/>
            <p:cNvSpPr>
              <a:spLocks noChangeShapeType="1"/>
            </p:cNvSpPr>
            <p:nvPr/>
          </p:nvSpPr>
          <p:spPr bwMode="auto">
            <a:xfrm>
              <a:off x="3992" y="2694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5" name="Line 93"/>
            <p:cNvSpPr>
              <a:spLocks noChangeShapeType="1"/>
            </p:cNvSpPr>
            <p:nvPr/>
          </p:nvSpPr>
          <p:spPr bwMode="auto">
            <a:xfrm>
              <a:off x="4039" y="2713"/>
              <a:ext cx="39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6" name="Line 94"/>
            <p:cNvSpPr>
              <a:spLocks noChangeShapeType="1"/>
            </p:cNvSpPr>
            <p:nvPr/>
          </p:nvSpPr>
          <p:spPr bwMode="auto">
            <a:xfrm>
              <a:off x="4078" y="2732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7" name="Line 95"/>
            <p:cNvSpPr>
              <a:spLocks noChangeShapeType="1"/>
            </p:cNvSpPr>
            <p:nvPr/>
          </p:nvSpPr>
          <p:spPr bwMode="auto">
            <a:xfrm>
              <a:off x="4117" y="2742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8" name="Line 96"/>
            <p:cNvSpPr>
              <a:spLocks noChangeShapeType="1"/>
            </p:cNvSpPr>
            <p:nvPr/>
          </p:nvSpPr>
          <p:spPr bwMode="auto">
            <a:xfrm>
              <a:off x="4164" y="2761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89" name="Line 97"/>
            <p:cNvSpPr>
              <a:spLocks noChangeShapeType="1"/>
            </p:cNvSpPr>
            <p:nvPr/>
          </p:nvSpPr>
          <p:spPr bwMode="auto">
            <a:xfrm>
              <a:off x="4203" y="2771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0" name="Line 98"/>
            <p:cNvSpPr>
              <a:spLocks noChangeShapeType="1"/>
            </p:cNvSpPr>
            <p:nvPr/>
          </p:nvSpPr>
          <p:spPr bwMode="auto">
            <a:xfrm>
              <a:off x="4250" y="2790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1" name="Line 99"/>
            <p:cNvSpPr>
              <a:spLocks noChangeShapeType="1"/>
            </p:cNvSpPr>
            <p:nvPr/>
          </p:nvSpPr>
          <p:spPr bwMode="auto">
            <a:xfrm>
              <a:off x="4289" y="2800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2" name="Line 100"/>
            <p:cNvSpPr>
              <a:spLocks noChangeShapeType="1"/>
            </p:cNvSpPr>
            <p:nvPr/>
          </p:nvSpPr>
          <p:spPr bwMode="auto">
            <a:xfrm>
              <a:off x="4336" y="2819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3" name="Line 101"/>
            <p:cNvSpPr>
              <a:spLocks noChangeShapeType="1"/>
            </p:cNvSpPr>
            <p:nvPr/>
          </p:nvSpPr>
          <p:spPr bwMode="auto">
            <a:xfrm>
              <a:off x="4375" y="2829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4" name="Line 102"/>
            <p:cNvSpPr>
              <a:spLocks noChangeShapeType="1"/>
            </p:cNvSpPr>
            <p:nvPr/>
          </p:nvSpPr>
          <p:spPr bwMode="auto">
            <a:xfrm>
              <a:off x="4422" y="2848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5" name="Line 103"/>
            <p:cNvSpPr>
              <a:spLocks noChangeShapeType="1"/>
            </p:cNvSpPr>
            <p:nvPr/>
          </p:nvSpPr>
          <p:spPr bwMode="auto">
            <a:xfrm>
              <a:off x="4461" y="2858"/>
              <a:ext cx="39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6" name="Line 104"/>
            <p:cNvSpPr>
              <a:spLocks noChangeShapeType="1"/>
            </p:cNvSpPr>
            <p:nvPr/>
          </p:nvSpPr>
          <p:spPr bwMode="auto">
            <a:xfrm>
              <a:off x="4500" y="2867"/>
              <a:ext cx="47" cy="2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7" name="Line 105"/>
            <p:cNvSpPr>
              <a:spLocks noChangeShapeType="1"/>
            </p:cNvSpPr>
            <p:nvPr/>
          </p:nvSpPr>
          <p:spPr bwMode="auto">
            <a:xfrm>
              <a:off x="4547" y="2887"/>
              <a:ext cx="39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8" name="Line 106"/>
            <p:cNvSpPr>
              <a:spLocks noChangeShapeType="1"/>
            </p:cNvSpPr>
            <p:nvPr/>
          </p:nvSpPr>
          <p:spPr bwMode="auto">
            <a:xfrm>
              <a:off x="4586" y="2896"/>
              <a:ext cx="46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299" name="Line 107"/>
            <p:cNvSpPr>
              <a:spLocks noChangeShapeType="1"/>
            </p:cNvSpPr>
            <p:nvPr/>
          </p:nvSpPr>
          <p:spPr bwMode="auto">
            <a:xfrm>
              <a:off x="4632" y="2906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0" name="Line 108"/>
            <p:cNvSpPr>
              <a:spLocks noChangeShapeType="1"/>
            </p:cNvSpPr>
            <p:nvPr/>
          </p:nvSpPr>
          <p:spPr bwMode="auto">
            <a:xfrm>
              <a:off x="4671" y="2916"/>
              <a:ext cx="47" cy="1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1" name="Line 109"/>
            <p:cNvSpPr>
              <a:spLocks noChangeShapeType="1"/>
            </p:cNvSpPr>
            <p:nvPr/>
          </p:nvSpPr>
          <p:spPr bwMode="auto">
            <a:xfrm>
              <a:off x="4718" y="2935"/>
              <a:ext cx="39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2" name="Line 110"/>
            <p:cNvSpPr>
              <a:spLocks noChangeShapeType="1"/>
            </p:cNvSpPr>
            <p:nvPr/>
          </p:nvSpPr>
          <p:spPr bwMode="auto">
            <a:xfrm>
              <a:off x="4757" y="2944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3" name="Line 111"/>
            <p:cNvSpPr>
              <a:spLocks noChangeShapeType="1"/>
            </p:cNvSpPr>
            <p:nvPr/>
          </p:nvSpPr>
          <p:spPr bwMode="auto">
            <a:xfrm>
              <a:off x="4804" y="2954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4" name="Line 112"/>
            <p:cNvSpPr>
              <a:spLocks noChangeShapeType="1"/>
            </p:cNvSpPr>
            <p:nvPr/>
          </p:nvSpPr>
          <p:spPr bwMode="auto">
            <a:xfrm>
              <a:off x="4843" y="2964"/>
              <a:ext cx="47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5" name="Line 113"/>
            <p:cNvSpPr>
              <a:spLocks noChangeShapeType="1"/>
            </p:cNvSpPr>
            <p:nvPr/>
          </p:nvSpPr>
          <p:spPr bwMode="auto">
            <a:xfrm>
              <a:off x="4890" y="2973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6" name="Line 114"/>
            <p:cNvSpPr>
              <a:spLocks noChangeShapeType="1"/>
            </p:cNvSpPr>
            <p:nvPr/>
          </p:nvSpPr>
          <p:spPr bwMode="auto">
            <a:xfrm>
              <a:off x="4929" y="2983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7" name="Line 115"/>
            <p:cNvSpPr>
              <a:spLocks noChangeShapeType="1"/>
            </p:cNvSpPr>
            <p:nvPr/>
          </p:nvSpPr>
          <p:spPr bwMode="auto">
            <a:xfrm>
              <a:off x="4968" y="2993"/>
              <a:ext cx="47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8" name="Line 116"/>
            <p:cNvSpPr>
              <a:spLocks noChangeShapeType="1"/>
            </p:cNvSpPr>
            <p:nvPr/>
          </p:nvSpPr>
          <p:spPr bwMode="auto">
            <a:xfrm>
              <a:off x="5015" y="3002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09" name="Line 117"/>
            <p:cNvSpPr>
              <a:spLocks noChangeShapeType="1"/>
            </p:cNvSpPr>
            <p:nvPr/>
          </p:nvSpPr>
          <p:spPr bwMode="auto">
            <a:xfrm>
              <a:off x="5054" y="3012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10" name="Line 118"/>
            <p:cNvSpPr>
              <a:spLocks noChangeShapeType="1"/>
            </p:cNvSpPr>
            <p:nvPr/>
          </p:nvSpPr>
          <p:spPr bwMode="auto">
            <a:xfrm>
              <a:off x="5101" y="3022"/>
              <a:ext cx="39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11" name="Line 119"/>
            <p:cNvSpPr>
              <a:spLocks noChangeShapeType="1"/>
            </p:cNvSpPr>
            <p:nvPr/>
          </p:nvSpPr>
          <p:spPr bwMode="auto">
            <a:xfrm>
              <a:off x="5140" y="3031"/>
              <a:ext cx="47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12" name="Line 120"/>
            <p:cNvSpPr>
              <a:spLocks noChangeShapeType="1"/>
            </p:cNvSpPr>
            <p:nvPr/>
          </p:nvSpPr>
          <p:spPr bwMode="auto">
            <a:xfrm>
              <a:off x="5187" y="3041"/>
              <a:ext cx="39" cy="10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13" name="Line 121"/>
            <p:cNvSpPr>
              <a:spLocks noChangeShapeType="1"/>
            </p:cNvSpPr>
            <p:nvPr/>
          </p:nvSpPr>
          <p:spPr bwMode="auto">
            <a:xfrm>
              <a:off x="5226" y="3051"/>
              <a:ext cx="47" cy="9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392314" name="Line 122"/>
            <p:cNvSpPr>
              <a:spLocks noChangeShapeType="1"/>
            </p:cNvSpPr>
            <p:nvPr/>
          </p:nvSpPr>
          <p:spPr bwMode="auto">
            <a:xfrm>
              <a:off x="5273" y="3060"/>
              <a:ext cx="39" cy="1"/>
            </a:xfrm>
            <a:prstGeom prst="line">
              <a:avLst/>
            </a:prstGeom>
            <a:noFill/>
            <a:ln w="365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ffectLst/>
              </a:endParaRPr>
            </a:p>
          </p:txBody>
        </p:sp>
        <p:sp>
          <p:nvSpPr>
            <p:cNvPr id="95356" name="Rectangle 123"/>
            <p:cNvSpPr>
              <a:spLocks noChangeArrowheads="1"/>
            </p:cNvSpPr>
            <p:nvPr/>
          </p:nvSpPr>
          <p:spPr bwMode="auto">
            <a:xfrm>
              <a:off x="897" y="3224"/>
              <a:ext cx="1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2400" dirty="0">
                  <a:effectLst/>
                  <a:latin typeface="Arial" charset="0"/>
                </a:rPr>
                <a:t>0</a:t>
              </a:r>
              <a:endParaRPr lang="de-DE" sz="1800" dirty="0">
                <a:effectLst/>
              </a:endParaRPr>
            </a:p>
          </p:txBody>
        </p:sp>
        <p:sp>
          <p:nvSpPr>
            <p:cNvPr id="392316" name="Rectangle 124"/>
            <p:cNvSpPr>
              <a:spLocks noChangeArrowheads="1"/>
            </p:cNvSpPr>
            <p:nvPr/>
          </p:nvSpPr>
          <p:spPr bwMode="auto">
            <a:xfrm>
              <a:off x="771" y="2781"/>
              <a:ext cx="27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0.5</a:t>
              </a:r>
              <a:endParaRPr lang="de-DE" sz="1800" dirty="0">
                <a:effectLst/>
              </a:endParaRPr>
            </a:p>
          </p:txBody>
        </p:sp>
        <p:sp>
          <p:nvSpPr>
            <p:cNvPr id="392317" name="Rectangle 125"/>
            <p:cNvSpPr>
              <a:spLocks noChangeArrowheads="1"/>
            </p:cNvSpPr>
            <p:nvPr/>
          </p:nvSpPr>
          <p:spPr bwMode="auto">
            <a:xfrm>
              <a:off x="897" y="2337"/>
              <a:ext cx="1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1</a:t>
              </a:r>
              <a:endParaRPr lang="de-DE" sz="1800" dirty="0">
                <a:effectLst/>
              </a:endParaRPr>
            </a:p>
          </p:txBody>
        </p:sp>
        <p:sp>
          <p:nvSpPr>
            <p:cNvPr id="392318" name="Rectangle 126"/>
            <p:cNvSpPr>
              <a:spLocks noChangeArrowheads="1"/>
            </p:cNvSpPr>
            <p:nvPr/>
          </p:nvSpPr>
          <p:spPr bwMode="auto">
            <a:xfrm>
              <a:off x="771" y="1884"/>
              <a:ext cx="27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1.5</a:t>
              </a:r>
              <a:endParaRPr lang="de-DE" sz="1800" dirty="0">
                <a:effectLst/>
              </a:endParaRPr>
            </a:p>
          </p:txBody>
        </p:sp>
        <p:sp>
          <p:nvSpPr>
            <p:cNvPr id="392319" name="Rectangle 127"/>
            <p:cNvSpPr>
              <a:spLocks noChangeArrowheads="1"/>
            </p:cNvSpPr>
            <p:nvPr/>
          </p:nvSpPr>
          <p:spPr bwMode="auto">
            <a:xfrm>
              <a:off x="897" y="1441"/>
              <a:ext cx="1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2</a:t>
              </a:r>
              <a:endParaRPr lang="de-DE" sz="1800" dirty="0">
                <a:effectLst/>
              </a:endParaRPr>
            </a:p>
          </p:txBody>
        </p:sp>
        <p:sp>
          <p:nvSpPr>
            <p:cNvPr id="392320" name="Rectangle 128"/>
            <p:cNvSpPr>
              <a:spLocks noChangeArrowheads="1"/>
            </p:cNvSpPr>
            <p:nvPr/>
          </p:nvSpPr>
          <p:spPr bwMode="auto">
            <a:xfrm>
              <a:off x="1061" y="3494"/>
              <a:ext cx="1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0</a:t>
              </a:r>
              <a:endParaRPr lang="de-DE" sz="1800" dirty="0">
                <a:effectLst/>
              </a:endParaRPr>
            </a:p>
          </p:txBody>
        </p:sp>
        <p:sp>
          <p:nvSpPr>
            <p:cNvPr id="392321" name="Rectangle 129"/>
            <p:cNvSpPr>
              <a:spLocks noChangeArrowheads="1"/>
            </p:cNvSpPr>
            <p:nvPr/>
          </p:nvSpPr>
          <p:spPr bwMode="auto">
            <a:xfrm>
              <a:off x="1870" y="3494"/>
              <a:ext cx="21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20</a:t>
              </a:r>
              <a:endParaRPr lang="de-DE" sz="1800" dirty="0">
                <a:effectLst/>
              </a:endParaRPr>
            </a:p>
          </p:txBody>
        </p:sp>
        <p:sp>
          <p:nvSpPr>
            <p:cNvPr id="392322" name="Rectangle 130"/>
            <p:cNvSpPr>
              <a:spLocks noChangeArrowheads="1"/>
            </p:cNvSpPr>
            <p:nvPr/>
          </p:nvSpPr>
          <p:spPr bwMode="auto">
            <a:xfrm>
              <a:off x="2721" y="3494"/>
              <a:ext cx="21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40</a:t>
              </a:r>
              <a:endParaRPr lang="de-DE" sz="1800" dirty="0">
                <a:effectLst/>
              </a:endParaRPr>
            </a:p>
          </p:txBody>
        </p:sp>
        <p:sp>
          <p:nvSpPr>
            <p:cNvPr id="392323" name="Rectangle 131"/>
            <p:cNvSpPr>
              <a:spLocks noChangeArrowheads="1"/>
            </p:cNvSpPr>
            <p:nvPr/>
          </p:nvSpPr>
          <p:spPr bwMode="auto">
            <a:xfrm>
              <a:off x="3572" y="3494"/>
              <a:ext cx="21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60</a:t>
              </a:r>
              <a:endParaRPr lang="de-DE" sz="1800" dirty="0">
                <a:effectLst/>
              </a:endParaRPr>
            </a:p>
          </p:txBody>
        </p:sp>
        <p:sp>
          <p:nvSpPr>
            <p:cNvPr id="392324" name="Rectangle 132"/>
            <p:cNvSpPr>
              <a:spLocks noChangeArrowheads="1"/>
            </p:cNvSpPr>
            <p:nvPr/>
          </p:nvSpPr>
          <p:spPr bwMode="auto">
            <a:xfrm>
              <a:off x="4423" y="3494"/>
              <a:ext cx="21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80</a:t>
              </a:r>
              <a:endParaRPr lang="de-DE" sz="1800" dirty="0">
                <a:effectLst/>
              </a:endParaRPr>
            </a:p>
          </p:txBody>
        </p:sp>
        <p:sp>
          <p:nvSpPr>
            <p:cNvPr id="392325" name="Rectangle 133"/>
            <p:cNvSpPr>
              <a:spLocks noChangeArrowheads="1"/>
            </p:cNvSpPr>
            <p:nvPr/>
          </p:nvSpPr>
          <p:spPr bwMode="auto">
            <a:xfrm>
              <a:off x="5235" y="3494"/>
              <a:ext cx="32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100</a:t>
              </a:r>
              <a:endParaRPr lang="de-DE" sz="1800" dirty="0">
                <a:effectLst/>
              </a:endParaRPr>
            </a:p>
          </p:txBody>
        </p:sp>
        <p:sp>
          <p:nvSpPr>
            <p:cNvPr id="392326" name="Rectangle 134"/>
            <p:cNvSpPr>
              <a:spLocks noChangeArrowheads="1"/>
            </p:cNvSpPr>
            <p:nvPr/>
          </p:nvSpPr>
          <p:spPr bwMode="auto">
            <a:xfrm>
              <a:off x="3175" y="3812"/>
              <a:ext cx="345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de-DE" sz="2400" dirty="0">
                  <a:effectLst/>
                  <a:latin typeface="Arial" pitchFamily="34" charset="0"/>
                </a:rPr>
                <a:t>Age</a:t>
              </a:r>
              <a:endParaRPr lang="en-US" sz="1800" dirty="0">
                <a:effectLst/>
              </a:endParaRPr>
            </a:p>
          </p:txBody>
        </p:sp>
        <p:sp>
          <p:nvSpPr>
            <p:cNvPr id="392327" name="Rectangle 135"/>
            <p:cNvSpPr>
              <a:spLocks noChangeArrowheads="1"/>
            </p:cNvSpPr>
            <p:nvPr/>
          </p:nvSpPr>
          <p:spPr bwMode="auto">
            <a:xfrm rot="16200000">
              <a:off x="-570" y="2377"/>
              <a:ext cx="192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/>
                  <a:latin typeface="Arial" pitchFamily="34" charset="0"/>
                </a:rPr>
                <a:t>Relative Value of One </a:t>
              </a:r>
              <a:endParaRPr lang="en-US" sz="1800" dirty="0">
                <a:effectLst/>
              </a:endParaRPr>
            </a:p>
          </p:txBody>
        </p:sp>
        <p:sp>
          <p:nvSpPr>
            <p:cNvPr id="392328" name="Rectangle 136"/>
            <p:cNvSpPr>
              <a:spLocks noChangeArrowheads="1"/>
            </p:cNvSpPr>
            <p:nvPr/>
          </p:nvSpPr>
          <p:spPr bwMode="auto">
            <a:xfrm rot="16200000">
              <a:off x="101" y="2419"/>
              <a:ext cx="97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/>
                  <a:latin typeface="Arial" pitchFamily="34" charset="0"/>
                </a:rPr>
                <a:t>Year of Life</a:t>
              </a:r>
              <a:endParaRPr lang="en-US" sz="1800" dirty="0">
                <a:effectLst/>
              </a:endParaRP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560EF-7097-4FAF-8B03-2508F0DF5BC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33"/>
    </mc:Choice>
    <mc:Fallback xmlns="">
      <p:transition spd="slow" advTm="23603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5" name="Rectangle 15"/>
          <p:cNvSpPr>
            <a:spLocks noChangeArrowheads="1"/>
          </p:cNvSpPr>
          <p:nvPr/>
        </p:nvSpPr>
        <p:spPr bwMode="auto">
          <a:xfrm>
            <a:off x="0" y="1844675"/>
            <a:ext cx="8964613" cy="23764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93740"/>
              </p:ext>
            </p:extLst>
          </p:nvPr>
        </p:nvGraphicFramePr>
        <p:xfrm>
          <a:off x="1035050" y="2151063"/>
          <a:ext cx="699611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Formel" r:id="rId3" imgW="3390840" imgH="850680" progId="Equation.3">
                  <p:embed/>
                </p:oleObj>
              </mc:Choice>
              <mc:Fallback>
                <p:oleObj name="Formel" r:id="rId3" imgW="3390840" imgH="85068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2151063"/>
                        <a:ext cx="6996113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400" dirty="0">
                <a:effectLst/>
                <a:cs typeface="Times New Roman" pitchFamily="18" charset="0"/>
              </a:rPr>
              <a:t>At a discounting rate of 3 % and the described age adjustment the loss of DALYs due to illness or disability can be described accordingly:</a:t>
            </a:r>
            <a:r>
              <a:rPr lang="en-US" sz="2400" dirty="0">
                <a:effectLst/>
              </a:rPr>
              <a:t> </a:t>
            </a:r>
          </a:p>
        </p:txBody>
      </p:sp>
      <p:sp>
        <p:nvSpPr>
          <p:cNvPr id="394254" name="Rectangle 14"/>
          <p:cNvSpPr>
            <a:spLocks noChangeArrowheads="1"/>
          </p:cNvSpPr>
          <p:nvPr/>
        </p:nvSpPr>
        <p:spPr bwMode="auto">
          <a:xfrm>
            <a:off x="228600" y="4343400"/>
            <a:ext cx="8686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054100" indent="-10541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i="1" dirty="0">
                <a:effectLst/>
                <a:cs typeface="Times New Roman" pitchFamily="18" charset="0"/>
              </a:rPr>
              <a:t>D</a:t>
            </a:r>
            <a:r>
              <a:rPr lang="en-US" sz="2400" dirty="0">
                <a:effectLst/>
                <a:cs typeface="Times New Roman" pitchFamily="18" charset="0"/>
              </a:rPr>
              <a:t> 	Value of state of health according to the table</a:t>
            </a:r>
            <a:r>
              <a:rPr lang="en-US" sz="2400" dirty="0">
                <a:effectLst/>
              </a:rPr>
              <a:t> </a:t>
            </a:r>
          </a:p>
          <a:p>
            <a:pPr marL="1054100" indent="-10541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i="1" dirty="0">
                <a:effectLst/>
                <a:cs typeface="Times New Roman" pitchFamily="18" charset="0"/>
              </a:rPr>
              <a:t>L</a:t>
            </a:r>
            <a:r>
              <a:rPr lang="en-US" sz="2400" dirty="0">
                <a:effectLst/>
                <a:cs typeface="Times New Roman" pitchFamily="18" charset="0"/>
              </a:rPr>
              <a:t> 	Period of physical disability; respectively loss of years lived due to premature death</a:t>
            </a:r>
            <a:r>
              <a:rPr lang="en-US" sz="2400" dirty="0">
                <a:effectLst/>
              </a:rPr>
              <a:t> </a:t>
            </a:r>
          </a:p>
          <a:p>
            <a:pPr marL="1054100" indent="-10541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i="1" dirty="0">
                <a:effectLst/>
                <a:cs typeface="Times New Roman" pitchFamily="18" charset="0"/>
              </a:rPr>
              <a:t>a</a:t>
            </a:r>
            <a:r>
              <a:rPr lang="en-US" sz="2400" dirty="0">
                <a:effectLst/>
                <a:cs typeface="Times New Roman" pitchFamily="18" charset="0"/>
              </a:rPr>
              <a:t> 	Age of starting physical impairment; respectively year of death</a:t>
            </a:r>
            <a:endParaRPr lang="en-US" sz="2400" dirty="0">
              <a:effectLst/>
            </a:endParaRPr>
          </a:p>
          <a:p>
            <a:pPr marL="1054100" indent="-10541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i="1" dirty="0">
                <a:effectLst/>
                <a:cs typeface="Times New Roman" pitchFamily="18" charset="0"/>
              </a:rPr>
              <a:t>x</a:t>
            </a:r>
            <a:r>
              <a:rPr lang="en-US" sz="2400" dirty="0">
                <a:effectLst/>
                <a:cs typeface="Times New Roman" pitchFamily="18" charset="0"/>
              </a:rPr>
              <a:t> 	Age</a:t>
            </a:r>
            <a:r>
              <a:rPr lang="en-US" sz="2400" dirty="0">
                <a:effectLst/>
              </a:rPr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715"/>
    </mc:Choice>
    <mc:Fallback xmlns="">
      <p:transition spd="slow" advTm="120715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 useBgFill="1">
        <p:nvSpPr>
          <p:cNvPr id="5" name="Textfeld 4"/>
          <p:cNvSpPr txBox="1"/>
          <p:nvPr/>
        </p:nvSpPr>
        <p:spPr>
          <a:xfrm>
            <a:off x="6300192" y="6433591"/>
            <a:ext cx="1080120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No data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8"/>
          <a:stretch/>
        </p:blipFill>
        <p:spPr>
          <a:xfrm>
            <a:off x="0" y="404664"/>
            <a:ext cx="9306061" cy="646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63"/>
    </mc:Choice>
    <mc:Fallback xmlns="">
      <p:transition spd="slow" advTm="6546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571500" eaLnBrk="1" hangingPunct="1">
              <a:defRPr/>
            </a:pPr>
            <a:r>
              <a:rPr lang="de-DE" dirty="0">
                <a:cs typeface="Times New Roman" pitchFamily="18" charset="0"/>
              </a:rPr>
              <a:t>2 	</a:t>
            </a:r>
            <a:r>
              <a:rPr lang="en-US" dirty="0">
                <a:cs typeface="Times New Roman" pitchFamily="18" charset="0"/>
              </a:rPr>
              <a:t>Demand for Health Services</a:t>
            </a:r>
            <a:r>
              <a:rPr lang="de-DE" dirty="0">
                <a:cs typeface="Times New Roman" pitchFamily="18" charset="0"/>
              </a:rPr>
              <a:t>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91264" cy="5029200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b="1" dirty="0"/>
              <a:t>2.1 Determinants of Demand: </a:t>
            </a:r>
            <a:r>
              <a:rPr lang="en-US" b="1" dirty="0" smtClean="0"/>
              <a:t>Overview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sz="2000" b="1" dirty="0">
                <a:cs typeface="Times New Roman" pitchFamily="18" charset="0"/>
              </a:rPr>
              <a:t>	</a:t>
            </a:r>
            <a:r>
              <a:rPr lang="en-US" sz="2000" b="1" dirty="0" smtClean="0">
                <a:cs typeface="Times New Roman" pitchFamily="18" charset="0"/>
              </a:rPr>
              <a:t>2.1.1 	Health </a:t>
            </a:r>
            <a:r>
              <a:rPr lang="en-US" sz="2000" b="1" dirty="0">
                <a:cs typeface="Times New Roman" pitchFamily="18" charset="0"/>
              </a:rPr>
              <a:t>Economic Framework</a:t>
            </a:r>
            <a:endParaRPr lang="en-US" sz="2000" b="1" dirty="0"/>
          </a:p>
          <a:p>
            <a:pPr marL="0" indent="0">
              <a:buNone/>
              <a:defRPr/>
            </a:pPr>
            <a:r>
              <a:rPr lang="en-US" sz="2000" dirty="0">
                <a:cs typeface="Times New Roman" pitchFamily="18" charset="0"/>
              </a:rPr>
              <a:t>	</a:t>
            </a:r>
            <a:r>
              <a:rPr lang="en-US" sz="2000" b="1" dirty="0">
                <a:cs typeface="Times New Roman" pitchFamily="18" charset="0"/>
              </a:rPr>
              <a:t>2.1.2 	History of Epidemiologic Concepts</a:t>
            </a:r>
            <a:endParaRPr lang="en-US" sz="2000" b="1" dirty="0"/>
          </a:p>
          <a:p>
            <a:pPr marL="0" indent="0">
              <a:buNone/>
              <a:defRPr/>
            </a:pPr>
            <a:r>
              <a:rPr lang="en-US" sz="2000" b="1" dirty="0">
                <a:cs typeface="Times New Roman" pitchFamily="18" charset="0"/>
              </a:rPr>
              <a:t>	2.1.3 	Excursus: Measuring Quality of Life</a:t>
            </a:r>
            <a:endParaRPr lang="en-US" b="1" dirty="0"/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dirty="0"/>
              <a:t>2.2 Demographic and Epidemiologic Transition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dirty="0"/>
              <a:t>2.3 Epidemiology of Infectious </a:t>
            </a:r>
            <a:r>
              <a:rPr lang="en-US" dirty="0" smtClean="0"/>
              <a:t>Diseases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4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55"/>
    </mc:Choice>
    <mc:Fallback xmlns="">
      <p:transition spd="slow" advTm="4385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571500" eaLnBrk="1" hangingPunct="1">
              <a:defRPr/>
            </a:pPr>
            <a:r>
              <a:rPr lang="de-DE" dirty="0">
                <a:cs typeface="Times New Roman" pitchFamily="18" charset="0"/>
              </a:rPr>
              <a:t>2 	</a:t>
            </a:r>
            <a:r>
              <a:rPr lang="en-US" dirty="0">
                <a:cs typeface="Times New Roman" pitchFamily="18" charset="0"/>
              </a:rPr>
              <a:t>Demand for Health Services</a:t>
            </a:r>
            <a:r>
              <a:rPr lang="de-DE" dirty="0">
                <a:cs typeface="Times New Roman" pitchFamily="18" charset="0"/>
              </a:rPr>
              <a:t> 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91264" cy="5029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2.1 	Determinants of Demand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en-US" sz="2000" dirty="0">
                <a:cs typeface="Times New Roman" pitchFamily="18" charset="0"/>
              </a:rPr>
              <a:t>2.1.1 Health Economic Framework</a:t>
            </a: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	2.1.2 	History of Epidemiologic Concepts</a:t>
            </a: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sz="2000" dirty="0">
                <a:cs typeface="Times New Roman" pitchFamily="18" charset="0"/>
              </a:rPr>
              <a:t>	2.1.3 	Excursus: Measuring Quality of Life</a:t>
            </a:r>
            <a:endParaRPr lang="en-US" sz="2000" dirty="0"/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2.2 	Demographic and Epidemiologic Transition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2.3	Epidemiology of Infectious Diseases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93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5"/>
    </mc:Choice>
    <mc:Fallback xmlns="">
      <p:transition spd="slow" advTm="283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>
                <a:cs typeface="Times New Roman" pitchFamily="18" charset="0"/>
              </a:rPr>
              <a:t>2.1.1 Health Economic Framework</a:t>
            </a:r>
            <a:endParaRPr lang="en-US" dirty="0"/>
          </a:p>
          <a:p>
            <a:pPr eaLnBrk="1" hangingPunct="1"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9A20A-3D01-4F7F-A305-E83009601E9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9"/>
    </mc:Choice>
    <mc:Fallback xmlns="">
      <p:transition spd="slow" advTm="48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034129"/>
              </p:ext>
            </p:extLst>
          </p:nvPr>
        </p:nvGraphicFramePr>
        <p:xfrm>
          <a:off x="539552" y="188640"/>
          <a:ext cx="81422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icture" r:id="rId3" imgW="5131440" imgH="4121280" progId="Word.Picture.8">
                  <p:embed/>
                </p:oleObj>
              </mc:Choice>
              <mc:Fallback>
                <p:oleObj name="Picture" r:id="rId3" imgW="5131440" imgH="412128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8142287" cy="654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0"/>
    </mc:Choice>
    <mc:Fallback xmlns="">
      <p:transition spd="slow" advTm="4233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45214"/>
              </p:ext>
            </p:extLst>
          </p:nvPr>
        </p:nvGraphicFramePr>
        <p:xfrm>
          <a:off x="611560" y="188640"/>
          <a:ext cx="81422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Picture" r:id="rId3" imgW="5131440" imgH="4121280" progId="Word.Picture.8">
                  <p:embed/>
                </p:oleObj>
              </mc:Choice>
              <mc:Fallback>
                <p:oleObj name="Picture" r:id="rId3" imgW="5131440" imgH="412128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8640"/>
                        <a:ext cx="8142287" cy="654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86"/>
    </mc:Choice>
    <mc:Fallback xmlns="">
      <p:transition spd="slow" advTm="326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38169"/>
              </p:ext>
            </p:extLst>
          </p:nvPr>
        </p:nvGraphicFramePr>
        <p:xfrm>
          <a:off x="614363" y="200868"/>
          <a:ext cx="81422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Picture" r:id="rId3" imgW="5131440" imgH="4121280" progId="Word.Picture.8">
                  <p:embed/>
                </p:oleObj>
              </mc:Choice>
              <mc:Fallback>
                <p:oleObj name="Picture" r:id="rId3" imgW="5131440" imgH="412128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00868"/>
                        <a:ext cx="8142287" cy="654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9"/>
    </mc:Choice>
    <mc:Fallback xmlns="">
      <p:transition spd="slow" advTm="2640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74754"/>
              </p:ext>
            </p:extLst>
          </p:nvPr>
        </p:nvGraphicFramePr>
        <p:xfrm>
          <a:off x="614363" y="200868"/>
          <a:ext cx="81422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Picture" r:id="rId3" imgW="5131440" imgH="4121280" progId="Word.Picture.8">
                  <p:embed/>
                </p:oleObj>
              </mc:Choice>
              <mc:Fallback>
                <p:oleObj name="Picture" r:id="rId3" imgW="5131440" imgH="412128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00868"/>
                        <a:ext cx="8142287" cy="654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32"/>
    </mc:Choice>
    <mc:Fallback xmlns="">
      <p:transition spd="slow" advTm="489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004474"/>
              </p:ext>
            </p:extLst>
          </p:nvPr>
        </p:nvGraphicFramePr>
        <p:xfrm>
          <a:off x="614363" y="188640"/>
          <a:ext cx="8142287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Picture" r:id="rId3" imgW="5131440" imgH="4121280" progId="Word.Picture.8">
                  <p:embed/>
                </p:oleObj>
              </mc:Choice>
              <mc:Fallback>
                <p:oleObj name="Picture" r:id="rId3" imgW="5131440" imgH="4121280" progId="Word.Picture.8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88640"/>
                        <a:ext cx="8142287" cy="654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567A8-ABAC-4968-BBE7-AEA41CC3CB2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59"/>
    </mc:Choice>
    <mc:Fallback xmlns="">
      <p:transition spd="slow" advTm="7405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Bildschirmpräsentation (4:3)</PresentationFormat>
  <Paragraphs>295</Paragraphs>
  <Slides>30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30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Larissa</vt:lpstr>
      <vt:lpstr>Picture</vt:lpstr>
      <vt:lpstr>Microsoft Word Picture</vt:lpstr>
      <vt:lpstr>Formel</vt:lpstr>
      <vt:lpstr>International Health Care Management  Part 2.1</vt:lpstr>
      <vt:lpstr>Structure</vt:lpstr>
      <vt:lpstr>2  Demand for Health Services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2.1.2 History of Epidemiologic Concepts</vt:lpstr>
      <vt:lpstr>PowerPoint-Präsentation</vt:lpstr>
      <vt:lpstr>PowerPoint-Präsentation</vt:lpstr>
      <vt:lpstr>Example: Attention Deficit – Hyperactivity Syndrome (ADHS)</vt:lpstr>
      <vt:lpstr>ADHS</vt:lpstr>
      <vt:lpstr>2.1.3 Excursus: Measuring Quality of Life</vt:lpstr>
      <vt:lpstr>PowerPoint-Präsentation</vt:lpstr>
      <vt:lpstr>SF-36 (https://www.rand.org/health-care/surveys_tools/mos/36-item-short-form.html)</vt:lpstr>
      <vt:lpstr>PowerPoint-Präsentation</vt:lpstr>
      <vt:lpstr>PowerPoint-Präsentation</vt:lpstr>
      <vt:lpstr>PowerPoint-Präsentation</vt:lpstr>
      <vt:lpstr>DALYs (http://www.who.int/healthinfo/global_burden_disease/GBD2004_DisabilityWeights.pdf)</vt:lpstr>
      <vt:lpstr>Disability Weight and Culture</vt:lpstr>
      <vt:lpstr>PowerPoint-Präsentation</vt:lpstr>
      <vt:lpstr>PowerPoint-Präsentation</vt:lpstr>
      <vt:lpstr>Value of One Year of Life in the Calculation of DALYs </vt:lpstr>
      <vt:lpstr>PowerPoint-Präsentation</vt:lpstr>
      <vt:lpstr>PowerPoint-Präsentation</vt:lpstr>
      <vt:lpstr>2  Demand for Health Services 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443</cp:revision>
  <cp:lastPrinted>2011-09-19T09:14:21Z</cp:lastPrinted>
  <dcterms:created xsi:type="dcterms:W3CDTF">2003-05-27T08:12:45Z</dcterms:created>
  <dcterms:modified xsi:type="dcterms:W3CDTF">2024-01-25T15:35:15Z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