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21"/>
  </p:notesMasterIdLst>
  <p:sldIdLst>
    <p:sldId id="503" r:id="rId2"/>
    <p:sldId id="589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565" r:id="rId11"/>
    <p:sldId id="566" r:id="rId12"/>
    <p:sldId id="402" r:id="rId13"/>
    <p:sldId id="403" r:id="rId14"/>
    <p:sldId id="404" r:id="rId15"/>
    <p:sldId id="405" r:id="rId16"/>
    <p:sldId id="591" r:id="rId17"/>
    <p:sldId id="407" r:id="rId18"/>
    <p:sldId id="564" r:id="rId19"/>
    <p:sldId id="590" r:id="rId20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  <p:cmAuthor id="1" name="SusRa" initials="SR" lastIdx="1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FD8E8"/>
    <a:srgbClr val="D6CDE1"/>
    <a:srgbClr val="000000"/>
    <a:srgbClr val="CC0000"/>
    <a:srgbClr val="CCFFCC"/>
    <a:srgbClr val="FF99CC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61" autoAdjust="0"/>
    <p:restoredTop sz="95819" autoAdjust="0"/>
  </p:normalViewPr>
  <p:slideViewPr>
    <p:cSldViewPr>
      <p:cViewPr varScale="1">
        <p:scale>
          <a:sx n="95" d="100"/>
          <a:sy n="95" d="100"/>
        </p:scale>
        <p:origin x="6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00000000000004"/>
          <c:y val="0.10280373831775701"/>
          <c:w val="0.79466666666666652"/>
          <c:h val="0.509345794392523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Infectious Diseases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000000"/>
              </a:solidFill>
              <a:ln w="38100">
                <a:solidFill>
                  <a:srgbClr val="C00000"/>
                </a:solidFill>
                <a:prstDash val="solid"/>
              </a:ln>
            </c:spPr>
          </c:marker>
          <c:xVal>
            <c:numRef>
              <c:f>Tabelle1!$A$2:$A$5</c:f>
              <c:numCache>
                <c:formatCode>General</c:formatCode>
                <c:ptCount val="4"/>
                <c:pt idx="0">
                  <c:v>1976</c:v>
                </c:pt>
                <c:pt idx="1">
                  <c:v>1986</c:v>
                </c:pt>
                <c:pt idx="2">
                  <c:v>1996</c:v>
                </c:pt>
                <c:pt idx="3">
                  <c:v>2001</c:v>
                </c:pt>
              </c:numCache>
            </c:num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55.5</c:v>
                </c:pt>
                <c:pt idx="1">
                  <c:v>59.2</c:v>
                </c:pt>
                <c:pt idx="2">
                  <c:v>37.630000000000003</c:v>
                </c:pt>
                <c:pt idx="3">
                  <c:v>25.02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24E-439A-9E7E-4EF66F9661B9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Chronic-degenerative Diseases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00"/>
              </a:solidFill>
              <a:ln w="38100"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xVal>
            <c:numRef>
              <c:f>Tabelle1!$A$2:$A$5</c:f>
              <c:numCache>
                <c:formatCode>General</c:formatCode>
                <c:ptCount val="4"/>
                <c:pt idx="0">
                  <c:v>1976</c:v>
                </c:pt>
                <c:pt idx="1">
                  <c:v>1986</c:v>
                </c:pt>
                <c:pt idx="2">
                  <c:v>1996</c:v>
                </c:pt>
                <c:pt idx="3">
                  <c:v>2001</c:v>
                </c:pt>
              </c:numCache>
            </c:num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42.65</c:v>
                </c:pt>
                <c:pt idx="1">
                  <c:v>39</c:v>
                </c:pt>
                <c:pt idx="2">
                  <c:v>50.02</c:v>
                </c:pt>
                <c:pt idx="3">
                  <c:v>64.38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24E-439A-9E7E-4EF66F9661B9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Accidents</c:v>
                </c:pt>
              </c:strCache>
            </c:strRef>
          </c:tx>
          <c:spPr>
            <a:ln w="38100">
              <a:solidFill>
                <a:schemeClr val="tx1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00"/>
              </a:solidFill>
              <a:ln w="38100">
                <a:solidFill>
                  <a:schemeClr val="tx1"/>
                </a:solidFill>
                <a:prstDash val="solid"/>
              </a:ln>
            </c:spPr>
          </c:marker>
          <c:xVal>
            <c:numRef>
              <c:f>Tabelle1!$A$2:$A$5</c:f>
              <c:numCache>
                <c:formatCode>General</c:formatCode>
                <c:ptCount val="4"/>
                <c:pt idx="0">
                  <c:v>1976</c:v>
                </c:pt>
                <c:pt idx="1">
                  <c:v>1986</c:v>
                </c:pt>
                <c:pt idx="2">
                  <c:v>1996</c:v>
                </c:pt>
                <c:pt idx="3">
                  <c:v>2001</c:v>
                </c:pt>
              </c:numCache>
            </c:num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1.84</c:v>
                </c:pt>
                <c:pt idx="1">
                  <c:v>1.8</c:v>
                </c:pt>
                <c:pt idx="2">
                  <c:v>12.350000000000009</c:v>
                </c:pt>
                <c:pt idx="3">
                  <c:v>10.61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624E-439A-9E7E-4EF66F966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3685976"/>
        <c:axId val="483691464"/>
      </c:scatterChart>
      <c:valAx>
        <c:axId val="483685976"/>
        <c:scaling>
          <c:orientation val="minMax"/>
          <c:max val="2001"/>
          <c:min val="1976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de-DE" sz="1600" b="0" dirty="0"/>
                  <a:t>Time [</a:t>
                </a:r>
                <a:r>
                  <a:rPr lang="de-DE" sz="1600" b="0" dirty="0" err="1"/>
                  <a:t>years</a:t>
                </a:r>
                <a:r>
                  <a:rPr lang="de-DE" sz="1600" b="0" dirty="0"/>
                  <a:t>]</a:t>
                </a:r>
              </a:p>
            </c:rich>
          </c:tx>
          <c:layout>
            <c:manualLayout>
              <c:xMode val="edge"/>
              <c:yMode val="edge"/>
              <c:x val="0.45333333333333325"/>
              <c:y val="0.71962616822429903"/>
            </c:manualLayout>
          </c:layout>
          <c:overlay val="0"/>
          <c:spPr>
            <a:noFill/>
            <a:ln w="2539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483691464"/>
        <c:crosses val="autoZero"/>
        <c:crossBetween val="midCat"/>
      </c:valAx>
      <c:valAx>
        <c:axId val="4836914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de-DE" sz="1600" b="0" dirty="0"/>
                  <a:t>Proportion [%]</a:t>
                </a:r>
              </a:p>
            </c:rich>
          </c:tx>
          <c:layout>
            <c:manualLayout>
              <c:xMode val="edge"/>
              <c:yMode val="edge"/>
              <c:x val="1.8666666666666727E-2"/>
              <c:y val="0.21495327102803741"/>
            </c:manualLayout>
          </c:layout>
          <c:overlay val="0"/>
          <c:spPr>
            <a:noFill/>
            <a:ln w="2539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483685976"/>
        <c:crosses val="autoZero"/>
        <c:crossBetween val="midCat"/>
      </c:valAx>
      <c:spPr>
        <a:noFill/>
        <a:ln w="635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2.6666666666666692E-3"/>
          <c:y val="0.81308411214954113"/>
          <c:w val="0.99466666666666659"/>
          <c:h val="0.18691588785047289"/>
        </c:manualLayout>
      </c:layout>
      <c:overlay val="0"/>
      <c:spPr>
        <a:noFill/>
        <a:ln w="25399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25068870523441"/>
          <c:y val="8.7866108786611066E-2"/>
          <c:w val="0.79338842975205492"/>
          <c:h val="0.5774058577405960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Infectious Diseases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000000"/>
              </a:solidFill>
              <a:ln w="38100">
                <a:solidFill>
                  <a:srgbClr val="C00000"/>
                </a:solidFill>
                <a:prstDash val="solid"/>
              </a:ln>
            </c:spPr>
          </c:marker>
          <c:xVal>
            <c:numRef>
              <c:f>Tabelle1!$A$2:$A$5</c:f>
              <c:numCache>
                <c:formatCode>General</c:formatCode>
                <c:ptCount val="4"/>
                <c:pt idx="0">
                  <c:v>1976</c:v>
                </c:pt>
                <c:pt idx="1">
                  <c:v>1986</c:v>
                </c:pt>
                <c:pt idx="2">
                  <c:v>1996</c:v>
                </c:pt>
                <c:pt idx="3">
                  <c:v>2001</c:v>
                </c:pt>
              </c:numCache>
            </c:num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53.06</c:v>
                </c:pt>
                <c:pt idx="1">
                  <c:v>52.1</c:v>
                </c:pt>
                <c:pt idx="2">
                  <c:v>33.130000000000003</c:v>
                </c:pt>
                <c:pt idx="3">
                  <c:v>15.6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B85C-4EB5-8E33-B56F3394BB2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Chronic-degenerative Diseases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00"/>
              </a:solidFill>
              <a:ln w="38100"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xVal>
            <c:numRef>
              <c:f>Tabelle1!$A$2:$A$5</c:f>
              <c:numCache>
                <c:formatCode>General</c:formatCode>
                <c:ptCount val="4"/>
                <c:pt idx="0">
                  <c:v>1976</c:v>
                </c:pt>
                <c:pt idx="1">
                  <c:v>1986</c:v>
                </c:pt>
                <c:pt idx="2">
                  <c:v>1996</c:v>
                </c:pt>
                <c:pt idx="3">
                  <c:v>2001</c:v>
                </c:pt>
              </c:numCache>
            </c:num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44.71</c:v>
                </c:pt>
                <c:pt idx="1">
                  <c:v>41.8</c:v>
                </c:pt>
                <c:pt idx="2">
                  <c:v>43.68</c:v>
                </c:pt>
                <c:pt idx="3">
                  <c:v>66.349999999999994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B85C-4EB5-8E33-B56F3394BB28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Accidents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00"/>
              </a:solidFill>
              <a:ln w="38100">
                <a:solidFill>
                  <a:srgbClr val="000000"/>
                </a:solidFill>
                <a:prstDash val="solid"/>
              </a:ln>
            </c:spPr>
          </c:marker>
          <c:xVal>
            <c:numRef>
              <c:f>Tabelle1!$A$2:$A$5</c:f>
              <c:numCache>
                <c:formatCode>General</c:formatCode>
                <c:ptCount val="4"/>
                <c:pt idx="0">
                  <c:v>1976</c:v>
                </c:pt>
                <c:pt idx="1">
                  <c:v>1986</c:v>
                </c:pt>
                <c:pt idx="2">
                  <c:v>1996</c:v>
                </c:pt>
                <c:pt idx="3">
                  <c:v>2001</c:v>
                </c:pt>
              </c:numCache>
            </c:num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2.23</c:v>
                </c:pt>
                <c:pt idx="1">
                  <c:v>6.1</c:v>
                </c:pt>
                <c:pt idx="2">
                  <c:v>23.2</c:v>
                </c:pt>
                <c:pt idx="3">
                  <c:v>18.05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B85C-4EB5-8E33-B56F3394B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7911184"/>
        <c:axId val="427908832"/>
      </c:scatterChart>
      <c:valAx>
        <c:axId val="427911184"/>
        <c:scaling>
          <c:orientation val="minMax"/>
          <c:max val="2001"/>
          <c:min val="1976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de-DE" sz="1600" b="0" dirty="0"/>
                  <a:t>Time [</a:t>
                </a:r>
                <a:r>
                  <a:rPr lang="de-DE" sz="1600" b="0" dirty="0" err="1"/>
                  <a:t>years</a:t>
                </a:r>
                <a:r>
                  <a:rPr lang="de-DE" sz="1600" b="0" dirty="0"/>
                  <a:t>]</a:t>
                </a:r>
              </a:p>
            </c:rich>
          </c:tx>
          <c:layout>
            <c:manualLayout>
              <c:xMode val="edge"/>
              <c:yMode val="edge"/>
              <c:x val="0.44628099173553731"/>
              <c:y val="0.7447698744769977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427908832"/>
        <c:crosses val="autoZero"/>
        <c:crossBetween val="midCat"/>
      </c:valAx>
      <c:valAx>
        <c:axId val="4279088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de-DE" sz="1600" b="0" dirty="0"/>
                  <a:t>Proportion [%]</a:t>
                </a:r>
              </a:p>
            </c:rich>
          </c:tx>
          <c:layout>
            <c:manualLayout>
              <c:xMode val="edge"/>
              <c:yMode val="edge"/>
              <c:x val="3.0303030303030311E-2"/>
              <c:y val="0.251046025104606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427911184"/>
        <c:crosses val="autoZero"/>
        <c:crossBetween val="midCat"/>
      </c:valAx>
      <c:spPr>
        <a:noFill/>
        <a:ln w="635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82845188284519633"/>
          <c:w val="1"/>
          <c:h val="0.1506276150627615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4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A201BC32-DBD6-4B6A-981D-F86C4B1861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409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F9F0A-E381-43E1-B99D-5F752996CFE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61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79EBB-9E05-4CC5-BD0E-41A35BDBB0C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28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ACAA2-E3F7-44F5-8DFF-6FD7C426F73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8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9A20A-3D01-4F7F-A305-E83009601E9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2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5D765-8AB2-4A92-85E3-9ADCC5727DA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42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D32FF-9A3D-4E2A-B7C2-4685C0D1CF2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59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7D02E-F931-44B9-8AAB-BC1D62F4E4DB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6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9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567A8-ABAC-4968-BBE7-AEA41CC3CB24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21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EA258-0834-4C8C-882D-013C36E58B5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9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B2B73-13C2-400C-9561-D44BE56FDEB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2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C5D765-8AB2-4A92-85E3-9ADCC5727DAA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0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-Arbeitsblatt3.xls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Excel-Arbeitsblatt4.xlsx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0700"/>
            <a:ext cx="8291512" cy="22606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cs typeface="Times New Roman" pitchFamily="18" charset="0"/>
              </a:rPr>
              <a:t>International Health Care Management </a:t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Part </a:t>
            </a:r>
            <a:r>
              <a:rPr lang="en-US" b="1" dirty="0" smtClean="0">
                <a:cs typeface="Times New Roman" pitchFamily="18" charset="0"/>
              </a:rPr>
              <a:t>2.2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517123" name="Text Box 3"/>
          <p:cNvSpPr txBox="1">
            <a:spLocks noChangeArrowheads="1"/>
          </p:cNvSpPr>
          <p:nvPr/>
        </p:nvSpPr>
        <p:spPr bwMode="auto">
          <a:xfrm>
            <a:off x="899592" y="4149725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Steffen Fleßa</a:t>
            </a: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Institute of Health Care Management</a:t>
            </a: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University of Greifswald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6"/>
    </mc:Choice>
    <mc:Fallback xmlns="">
      <p:transition spd="slow" advTm="681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92696"/>
          </a:xfrm>
        </p:spPr>
        <p:txBody>
          <a:bodyPr vert="horz">
            <a:normAutofit fontScale="90000"/>
          </a:bodyPr>
          <a:lstStyle/>
          <a:p>
            <a:r>
              <a:rPr lang="en-US" sz="4000" dirty="0"/>
              <a:t>Determinants of Birth Rates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359407"/>
              </p:ext>
            </p:extLst>
          </p:nvPr>
        </p:nvGraphicFramePr>
        <p:xfrm>
          <a:off x="467544" y="676327"/>
          <a:ext cx="8223383" cy="6137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7" name="Picture" r:id="rId3" imgW="3788280" imgH="2814480" progId="Word.Picture.8">
                  <p:embed/>
                </p:oleObj>
              </mc:Choice>
              <mc:Fallback>
                <p:oleObj name="Picture" r:id="rId3" imgW="3788280" imgH="2814480" progId="Word.Picture.8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676327"/>
                        <a:ext cx="8223383" cy="6137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04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663"/>
    </mc:Choice>
    <mc:Fallback xmlns="">
      <p:transition spd="slow" advTm="18266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217546"/>
              </p:ext>
            </p:extLst>
          </p:nvPr>
        </p:nvGraphicFramePr>
        <p:xfrm>
          <a:off x="1691680" y="692696"/>
          <a:ext cx="5970510" cy="6165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9" name="Picture" r:id="rId3" imgW="3788280" imgH="3894480" progId="Word.Picture.8">
                  <p:embed/>
                </p:oleObj>
              </mc:Choice>
              <mc:Fallback>
                <p:oleObj name="Picture" r:id="rId3" imgW="3788280" imgH="3894480" progId="Word.Picture.8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692696"/>
                        <a:ext cx="5970510" cy="6165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92696"/>
          </a:xfrm>
        </p:spPr>
        <p:txBody>
          <a:bodyPr vert="horz">
            <a:normAutofit fontScale="90000"/>
          </a:bodyPr>
          <a:lstStyle/>
          <a:p>
            <a:r>
              <a:rPr lang="en-US" sz="4000" dirty="0"/>
              <a:t>Determinants of Birth Rates</a:t>
            </a: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61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156"/>
    </mc:Choice>
    <mc:Fallback xmlns="">
      <p:transition spd="slow" advTm="12615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Epidemiologic Transition</a:t>
            </a:r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1331640" y="1340768"/>
            <a:ext cx="662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effectLst/>
                <a:cs typeface="Times New Roman" pitchFamily="18" charset="0"/>
              </a:rPr>
              <a:t>Transition of Mortality in North Carolina </a:t>
            </a: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781160"/>
              </p:ext>
            </p:extLst>
          </p:nvPr>
        </p:nvGraphicFramePr>
        <p:xfrm>
          <a:off x="899592" y="2106439"/>
          <a:ext cx="7750175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Picture" r:id="rId3" imgW="4410720" imgH="2634480" progId="Word.Picture.8">
                  <p:embed/>
                </p:oleObj>
              </mc:Choice>
              <mc:Fallback>
                <p:oleObj name="Picture" r:id="rId3" imgW="4410720" imgH="2634480" progId="Word.Picture.8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106439"/>
                        <a:ext cx="7750175" cy="470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895"/>
    </mc:Choice>
    <mc:Fallback xmlns="">
      <p:transition spd="slow" advTm="7589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92100"/>
            <a:ext cx="8839200" cy="85088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cs typeface="Times New Roman" pitchFamily="18" charset="0"/>
              </a:rPr>
              <a:t>Development of Morbidity in Vietnam 1976-2001 </a:t>
            </a:r>
          </a:p>
        </p:txBody>
      </p:sp>
      <p:graphicFrame>
        <p:nvGraphicFramePr>
          <p:cNvPr id="74" name="Diagramm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415909"/>
              </p:ext>
            </p:extLst>
          </p:nvPr>
        </p:nvGraphicFramePr>
        <p:xfrm>
          <a:off x="25123" y="1556792"/>
          <a:ext cx="9124073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457"/>
    </mc:Choice>
    <mc:Fallback xmlns="">
      <p:transition spd="slow" advTm="7445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92100"/>
            <a:ext cx="8839200" cy="92232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Development of Mortality in Vietnam 1976-2001 </a:t>
            </a:r>
            <a:endParaRPr lang="de-DE" sz="2800" dirty="0">
              <a:cs typeface="Times New Roman" pitchFamily="18" charset="0"/>
            </a:endParaRPr>
          </a:p>
        </p:txBody>
      </p:sp>
      <p:graphicFrame>
        <p:nvGraphicFramePr>
          <p:cNvPr id="76" name="Diagramm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02204"/>
              </p:ext>
            </p:extLst>
          </p:nvPr>
        </p:nvGraphicFramePr>
        <p:xfrm>
          <a:off x="323528" y="1115049"/>
          <a:ext cx="8602894" cy="5742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83"/>
    </mc:Choice>
    <mc:Fallback xmlns="">
      <p:transition spd="slow" advTm="2628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cs typeface="Times New Roman" pitchFamily="18" charset="0"/>
              </a:rPr>
              <a:t>Model of Susceptibility</a:t>
            </a:r>
          </a:p>
        </p:txBody>
      </p:sp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251209"/>
              </p:ext>
            </p:extLst>
          </p:nvPr>
        </p:nvGraphicFramePr>
        <p:xfrm>
          <a:off x="971600" y="1139825"/>
          <a:ext cx="7488832" cy="571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Picture" r:id="rId3" imgW="4500720" imgH="3534480" progId="Word.Picture.8">
                  <p:embed/>
                </p:oleObj>
              </mc:Choice>
              <mc:Fallback>
                <p:oleObj name="Picture" r:id="rId3" imgW="4500720" imgH="3534480" progId="Word.Picture.8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39825"/>
                        <a:ext cx="7488832" cy="571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8061322" y="1194234"/>
            <a:ext cx="492443" cy="2330446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de-DE" dirty="0" err="1">
                <a:effectLst/>
              </a:rPr>
              <a:t>Immunosenescence</a:t>
            </a:r>
            <a:endParaRPr lang="de-DE" b="1" dirty="0">
              <a:effectLst/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H="1">
            <a:off x="6660232" y="2374259"/>
            <a:ext cx="1440160" cy="262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490"/>
    </mc:Choice>
    <mc:Fallback xmlns="">
      <p:transition spd="slow" advTm="7549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2" t="7266" r="10189" b="54826"/>
          <a:stretch/>
        </p:blipFill>
        <p:spPr>
          <a:xfrm>
            <a:off x="0" y="0"/>
            <a:ext cx="8792473" cy="6858000"/>
          </a:xfrm>
          <a:prstGeom prst="rect">
            <a:avLst/>
          </a:prstGeom>
        </p:spPr>
      </p:pic>
      <p:sp>
        <p:nvSpPr>
          <p:cNvPr id="24" name="Rechteck 23"/>
          <p:cNvSpPr/>
          <p:nvPr/>
        </p:nvSpPr>
        <p:spPr>
          <a:xfrm>
            <a:off x="-224595" y="6647918"/>
            <a:ext cx="10197195" cy="785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5536" y="186875"/>
            <a:ext cx="866954" cy="265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Women</a:t>
            </a:r>
          </a:p>
        </p:txBody>
      </p:sp>
      <p:sp>
        <p:nvSpPr>
          <p:cNvPr id="6" name="Rechteck 5"/>
          <p:cNvSpPr/>
          <p:nvPr/>
        </p:nvSpPr>
        <p:spPr>
          <a:xfrm>
            <a:off x="7435142" y="6647917"/>
            <a:ext cx="1134991" cy="235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Age </a:t>
            </a:r>
            <a:r>
              <a:rPr lang="de-DE" sz="1400" dirty="0" err="1">
                <a:solidFill>
                  <a:schemeClr val="tx1"/>
                </a:solidFill>
              </a:rPr>
              <a:t>of</a:t>
            </a:r>
            <a:r>
              <a:rPr lang="de-DE" sz="1400" dirty="0">
                <a:solidFill>
                  <a:schemeClr val="tx1"/>
                </a:solidFill>
              </a:rPr>
              <a:t> Death</a:t>
            </a:r>
          </a:p>
        </p:txBody>
      </p:sp>
      <p:sp>
        <p:nvSpPr>
          <p:cNvPr id="7" name="Rechteck 6"/>
          <p:cNvSpPr/>
          <p:nvPr/>
        </p:nvSpPr>
        <p:spPr>
          <a:xfrm>
            <a:off x="7270351" y="3017421"/>
            <a:ext cx="1406105" cy="265262"/>
          </a:xfrm>
          <a:prstGeom prst="rect">
            <a:avLst/>
          </a:prstGeom>
          <a:solidFill>
            <a:srgbClr val="99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Cardio-Vascular</a:t>
            </a:r>
            <a:endParaRPr lang="de-DE" sz="1400" dirty="0"/>
          </a:p>
        </p:txBody>
      </p:sp>
      <p:sp>
        <p:nvSpPr>
          <p:cNvPr id="8" name="Rechteck 7"/>
          <p:cNvSpPr/>
          <p:nvPr/>
        </p:nvSpPr>
        <p:spPr>
          <a:xfrm>
            <a:off x="6132273" y="1269225"/>
            <a:ext cx="1406105" cy="265262"/>
          </a:xfrm>
          <a:prstGeom prst="rect">
            <a:avLst/>
          </a:prstGeom>
          <a:solidFill>
            <a:srgbClr val="00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Respiratory</a:t>
            </a:r>
            <a:endParaRPr lang="de-DE" sz="1500" dirty="0"/>
          </a:p>
        </p:txBody>
      </p:sp>
      <p:sp>
        <p:nvSpPr>
          <p:cNvPr id="9" name="Rechteck 8"/>
          <p:cNvSpPr/>
          <p:nvPr/>
        </p:nvSpPr>
        <p:spPr>
          <a:xfrm>
            <a:off x="7410861" y="569062"/>
            <a:ext cx="1265595" cy="265262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Uro</a:t>
            </a:r>
            <a:r>
              <a:rPr lang="de-DE" sz="1400" dirty="0"/>
              <a:t>-genital</a:t>
            </a:r>
            <a:endParaRPr lang="de-DE" sz="1500" dirty="0"/>
          </a:p>
        </p:txBody>
      </p:sp>
      <p:sp>
        <p:nvSpPr>
          <p:cNvPr id="10" name="Rechteck 9"/>
          <p:cNvSpPr/>
          <p:nvPr/>
        </p:nvSpPr>
        <p:spPr>
          <a:xfrm>
            <a:off x="3165895" y="1278664"/>
            <a:ext cx="1406105" cy="26526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Digestive System</a:t>
            </a:r>
          </a:p>
        </p:txBody>
      </p:sp>
      <p:sp>
        <p:nvSpPr>
          <p:cNvPr id="11" name="Rechteck 10"/>
          <p:cNvSpPr/>
          <p:nvPr/>
        </p:nvSpPr>
        <p:spPr>
          <a:xfrm>
            <a:off x="1994860" y="2289630"/>
            <a:ext cx="1406105" cy="2652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External</a:t>
            </a:r>
            <a:r>
              <a:rPr lang="de-DE" sz="1400" dirty="0"/>
              <a:t> </a:t>
            </a:r>
            <a:r>
              <a:rPr lang="de-DE" sz="1400" dirty="0" err="1"/>
              <a:t>Causes</a:t>
            </a:r>
            <a:endParaRPr lang="de-DE" sz="1400" dirty="0"/>
          </a:p>
        </p:txBody>
      </p:sp>
      <p:sp>
        <p:nvSpPr>
          <p:cNvPr id="12" name="Rechteck 11"/>
          <p:cNvSpPr/>
          <p:nvPr/>
        </p:nvSpPr>
        <p:spPr>
          <a:xfrm>
            <a:off x="1475656" y="3064851"/>
            <a:ext cx="1506763" cy="409024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Genetic</a:t>
            </a:r>
            <a:r>
              <a:rPr lang="de-DE" sz="1400" dirty="0"/>
              <a:t> / </a:t>
            </a:r>
            <a:r>
              <a:rPr lang="de-DE" sz="1400" dirty="0" err="1"/>
              <a:t>inherited</a:t>
            </a:r>
            <a:r>
              <a:rPr lang="de-DE" sz="1400" dirty="0"/>
              <a:t> </a:t>
            </a:r>
            <a:r>
              <a:rPr lang="de-DE" sz="1400" dirty="0" err="1"/>
              <a:t>diseases</a:t>
            </a:r>
            <a:endParaRPr lang="de-DE" sz="1400" dirty="0"/>
          </a:p>
        </p:txBody>
      </p:sp>
      <p:sp>
        <p:nvSpPr>
          <p:cNvPr id="13" name="Rechteck 12"/>
          <p:cNvSpPr/>
          <p:nvPr/>
        </p:nvSpPr>
        <p:spPr>
          <a:xfrm>
            <a:off x="2123728" y="3488647"/>
            <a:ext cx="858691" cy="265262"/>
          </a:xfrm>
          <a:prstGeom prst="rect">
            <a:avLst/>
          </a:prstGeom>
          <a:solidFill>
            <a:srgbClr val="99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Suicide</a:t>
            </a:r>
            <a:endParaRPr lang="de-DE" sz="1400" dirty="0"/>
          </a:p>
        </p:txBody>
      </p:sp>
      <p:sp>
        <p:nvSpPr>
          <p:cNvPr id="14" name="Rechteck 13"/>
          <p:cNvSpPr/>
          <p:nvPr/>
        </p:nvSpPr>
        <p:spPr>
          <a:xfrm>
            <a:off x="642668" y="3529816"/>
            <a:ext cx="703053" cy="265262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Birth</a:t>
            </a:r>
            <a:endParaRPr lang="de-DE" sz="1400" dirty="0"/>
          </a:p>
        </p:txBody>
      </p:sp>
      <p:sp>
        <p:nvSpPr>
          <p:cNvPr id="15" name="Rechteck 14"/>
          <p:cNvSpPr/>
          <p:nvPr/>
        </p:nvSpPr>
        <p:spPr>
          <a:xfrm>
            <a:off x="1850575" y="3888431"/>
            <a:ext cx="705210" cy="594562"/>
          </a:xfrm>
          <a:prstGeom prst="rect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Preg-nancy</a:t>
            </a:r>
            <a:endParaRPr lang="de-DE" sz="1400" dirty="0"/>
          </a:p>
        </p:txBody>
      </p:sp>
      <p:sp>
        <p:nvSpPr>
          <p:cNvPr id="16" name="Rechteck 15"/>
          <p:cNvSpPr/>
          <p:nvPr/>
        </p:nvSpPr>
        <p:spPr>
          <a:xfrm>
            <a:off x="5752715" y="3714082"/>
            <a:ext cx="1406105" cy="265262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Hormonal</a:t>
            </a:r>
            <a:endParaRPr lang="de-DE" sz="1500" dirty="0"/>
          </a:p>
        </p:txBody>
      </p:sp>
      <p:sp>
        <p:nvSpPr>
          <p:cNvPr id="17" name="Rechteck 16"/>
          <p:cNvSpPr/>
          <p:nvPr/>
        </p:nvSpPr>
        <p:spPr>
          <a:xfrm>
            <a:off x="7415737" y="4699463"/>
            <a:ext cx="1406105" cy="26526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Nervous</a:t>
            </a:r>
            <a:r>
              <a:rPr lang="de-DE" sz="1400" dirty="0"/>
              <a:t> System</a:t>
            </a:r>
          </a:p>
        </p:txBody>
      </p:sp>
      <p:sp>
        <p:nvSpPr>
          <p:cNvPr id="18" name="Rechteck 17"/>
          <p:cNvSpPr/>
          <p:nvPr/>
        </p:nvSpPr>
        <p:spPr>
          <a:xfrm>
            <a:off x="4746602" y="4810254"/>
            <a:ext cx="1406105" cy="2652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Cancer</a:t>
            </a:r>
            <a:endParaRPr lang="de-DE" sz="1500" dirty="0"/>
          </a:p>
        </p:txBody>
      </p:sp>
      <p:sp>
        <p:nvSpPr>
          <p:cNvPr id="19" name="Rechteck 18"/>
          <p:cNvSpPr/>
          <p:nvPr/>
        </p:nvSpPr>
        <p:spPr>
          <a:xfrm>
            <a:off x="4209827" y="5917112"/>
            <a:ext cx="1406105" cy="2652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Other </a:t>
            </a:r>
            <a:r>
              <a:rPr lang="de-DE" sz="1400" dirty="0" err="1"/>
              <a:t>Infections</a:t>
            </a:r>
            <a:endParaRPr lang="de-DE" sz="1400" dirty="0"/>
          </a:p>
        </p:txBody>
      </p:sp>
      <p:sp>
        <p:nvSpPr>
          <p:cNvPr id="20" name="Rechteck 19"/>
          <p:cNvSpPr/>
          <p:nvPr/>
        </p:nvSpPr>
        <p:spPr>
          <a:xfrm>
            <a:off x="1005862" y="605256"/>
            <a:ext cx="746185" cy="2652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Other</a:t>
            </a:r>
          </a:p>
        </p:txBody>
      </p:sp>
      <p:sp>
        <p:nvSpPr>
          <p:cNvPr id="21" name="Rechteck 20"/>
          <p:cNvSpPr/>
          <p:nvPr/>
        </p:nvSpPr>
        <p:spPr>
          <a:xfrm>
            <a:off x="7520848" y="5322021"/>
            <a:ext cx="795568" cy="26526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Blood</a:t>
            </a:r>
          </a:p>
        </p:txBody>
      </p:sp>
      <p:sp>
        <p:nvSpPr>
          <p:cNvPr id="22" name="Rechteck 21"/>
          <p:cNvSpPr/>
          <p:nvPr/>
        </p:nvSpPr>
        <p:spPr>
          <a:xfrm>
            <a:off x="8384876" y="5856954"/>
            <a:ext cx="407597" cy="1437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500"/>
          </a:p>
        </p:txBody>
      </p:sp>
      <p:sp>
        <p:nvSpPr>
          <p:cNvPr id="23" name="Rechteck 22"/>
          <p:cNvSpPr/>
          <p:nvPr/>
        </p:nvSpPr>
        <p:spPr>
          <a:xfrm>
            <a:off x="685800" y="6647918"/>
            <a:ext cx="704805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effectLst/>
              </a:rPr>
              <a:t>https://www.horizonte-magazin.ch/2022/06/02/illustrationen-nackte-fakten-in-schoenem-kleid/#&amp;gid=1&amp;pid=5</a:t>
            </a:r>
          </a:p>
        </p:txBody>
      </p:sp>
      <p:sp>
        <p:nvSpPr>
          <p:cNvPr id="25" name="Rechteck 24"/>
          <p:cNvSpPr/>
          <p:nvPr/>
        </p:nvSpPr>
        <p:spPr>
          <a:xfrm>
            <a:off x="1486724" y="-35367"/>
            <a:ext cx="4764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err="1"/>
              <a:t>Causes</a:t>
            </a:r>
            <a:r>
              <a:rPr lang="de-DE" sz="3200" dirty="0"/>
              <a:t> of Death and Age</a:t>
            </a:r>
          </a:p>
        </p:txBody>
      </p:sp>
    </p:spTree>
    <p:extLst>
      <p:ext uri="{BB962C8B-B14F-4D97-AF65-F5344CB8AC3E}">
        <p14:creationId xmlns:p14="http://schemas.microsoft.com/office/powerpoint/2010/main" val="11575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40870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cs typeface="Times New Roman" pitchFamily="18" charset="0"/>
              </a:rPr>
              <a:t>Proportion of Population</a:t>
            </a:r>
            <a:endParaRPr lang="en-US" sz="32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04463"/>
              </p:ext>
            </p:extLst>
          </p:nvPr>
        </p:nvGraphicFramePr>
        <p:xfrm>
          <a:off x="-36512" y="1841500"/>
          <a:ext cx="9207500" cy="429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9" name="Arbeitsblatt" r:id="rId4" imgW="6886527" imgH="3209861" progId="Excel.Sheet.12">
                  <p:embed/>
                </p:oleObj>
              </mc:Choice>
              <mc:Fallback>
                <p:oleObj name="Arbeitsblatt" r:id="rId4" imgW="6886527" imgH="3209861" progId="Excel.Sheet.12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1841500"/>
                        <a:ext cx="9207500" cy="429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080"/>
    </mc:Choice>
    <mc:Fallback xmlns="">
      <p:transition spd="slow" advTm="18908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843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Times New Roman" pitchFamily="18" charset="0"/>
              </a:rPr>
              <a:t>Prevalence and Incidence of Infectious and Chronic-Degenerative Diseases</a:t>
            </a:r>
            <a:endParaRPr lang="en-US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243291"/>
              </p:ext>
            </p:extLst>
          </p:nvPr>
        </p:nvGraphicFramePr>
        <p:xfrm>
          <a:off x="-36513" y="1844675"/>
          <a:ext cx="9212263" cy="404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6" name="Arbeitsblatt" r:id="rId4" imgW="6886462" imgH="3019477" progId="Excel.Sheet.12">
                  <p:embed/>
                </p:oleObj>
              </mc:Choice>
              <mc:Fallback>
                <p:oleObj name="Arbeitsblatt" r:id="rId4" imgW="6886462" imgH="3019477" progId="Excel.Sheet.12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1844675"/>
                        <a:ext cx="9212263" cy="404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69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253"/>
    </mc:Choice>
    <mc:Fallback xmlns="">
      <p:transition spd="slow" advTm="7125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571500" eaLnBrk="1" hangingPunct="1">
              <a:defRPr/>
            </a:pPr>
            <a:r>
              <a:rPr lang="de-DE" dirty="0">
                <a:cs typeface="Times New Roman" pitchFamily="18" charset="0"/>
              </a:rPr>
              <a:t>2 	</a:t>
            </a:r>
            <a:r>
              <a:rPr lang="en-US" dirty="0">
                <a:cs typeface="Times New Roman" pitchFamily="18" charset="0"/>
              </a:rPr>
              <a:t>Demand for Health Services</a:t>
            </a:r>
            <a:r>
              <a:rPr lang="de-DE" dirty="0">
                <a:cs typeface="Times New Roman" pitchFamily="18" charset="0"/>
              </a:rPr>
              <a:t> 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91264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  <a:defRPr/>
            </a:pPr>
            <a:r>
              <a:rPr lang="en-US" dirty="0"/>
              <a:t>2.1 Determinants of Demand: Overview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en-US" b="1" dirty="0"/>
              <a:t>2.2 Demographic and Epidemiologic Transition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en-US" dirty="0"/>
              <a:t>2.3 Epidemiology of Infectious </a:t>
            </a:r>
            <a:r>
              <a:rPr lang="en-US" dirty="0" smtClean="0"/>
              <a:t>Diseases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9A20A-3D01-4F7F-A305-E83009601E93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05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86"/>
    </mc:Choice>
    <mc:Fallback xmlns="">
      <p:transition spd="slow" advTm="5738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571500" eaLnBrk="1" hangingPunct="1">
              <a:defRPr/>
            </a:pPr>
            <a:r>
              <a:rPr lang="de-DE" dirty="0">
                <a:cs typeface="Times New Roman" pitchFamily="18" charset="0"/>
              </a:rPr>
              <a:t>2 	</a:t>
            </a:r>
            <a:r>
              <a:rPr lang="en-US" dirty="0">
                <a:cs typeface="Times New Roman" pitchFamily="18" charset="0"/>
              </a:rPr>
              <a:t>Demand for Health Services</a:t>
            </a:r>
            <a:r>
              <a:rPr lang="de-DE" dirty="0">
                <a:cs typeface="Times New Roman" pitchFamily="18" charset="0"/>
              </a:rPr>
              <a:t> 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91264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  <a:defRPr/>
            </a:pPr>
            <a:r>
              <a:rPr lang="en-US" dirty="0"/>
              <a:t>2.1 Determinants of Demand: Overview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en-US" b="1" dirty="0"/>
              <a:t>2.2 Demographic and Epidemiologic Transition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en-US" dirty="0"/>
              <a:t>2.3 Epidemiology of Infectious Diseases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9A20A-3D01-4F7F-A305-E83009601E9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49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28"/>
    </mc:Choice>
    <mc:Fallback xmlns="">
      <p:transition spd="slow" advTm="6152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97075"/>
            <a:ext cx="8001000" cy="1431925"/>
          </a:xfrm>
        </p:spPr>
        <p:txBody>
          <a:bodyPr>
            <a:normAutofit fontScale="90000"/>
          </a:bodyPr>
          <a:lstStyle/>
          <a:p>
            <a:pPr algn="l" defTabSz="952500" eaLnBrk="1" hangingPunct="1">
              <a:defRPr/>
            </a:pPr>
            <a:r>
              <a:rPr lang="en-US" dirty="0">
                <a:cs typeface="Times New Roman" pitchFamily="18" charset="0"/>
              </a:rPr>
              <a:t>2.2 Demographic and Epidemiologic 	Transition</a:t>
            </a: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F9F0A-E381-43E1-B99D-5F752996CFE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4"/>
    </mc:Choice>
    <mc:Fallback xmlns="">
      <p:transition spd="slow" advTm="533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323528" y="1052736"/>
          <a:ext cx="8458200" cy="560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Grafik" r:id="rId3" imgW="4762609" imgH="2381655" progId="Word.Picture.8">
                  <p:embed/>
                </p:oleObj>
              </mc:Choice>
              <mc:Fallback>
                <p:oleObj name="Grafik" r:id="rId3" imgW="4762609" imgH="2381655" progId="Word.Picture.8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2736"/>
                        <a:ext cx="8458200" cy="560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539552" y="188640"/>
            <a:ext cx="79930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l" defTabSz="952500">
              <a:defRPr/>
            </a:pPr>
            <a:r>
              <a:rPr lang="en-US" sz="3200" dirty="0">
                <a:effectLst/>
                <a:cs typeface="Times New Roman" pitchFamily="18" charset="0"/>
              </a:rPr>
              <a:t>Demographic and Epidemiologic Transition</a:t>
            </a:r>
            <a:r>
              <a:rPr lang="en-US" sz="3200" dirty="0">
                <a:effectLst/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567A8-ABAC-4968-BBE7-AEA41CC3CB24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09"/>
    </mc:Choice>
    <mc:Fallback xmlns="">
      <p:transition spd="slow" advTm="2740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Population Pyramide, Thai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458200" cy="5715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567A8-ABAC-4968-BBE7-AEA41CC3CB24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89"/>
    </mc:Choice>
    <mc:Fallback xmlns="">
      <p:transition spd="slow" advTm="2828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Population Pyramide, Germa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458200" cy="5715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567A8-ABAC-4968-BBE7-AEA41CC3CB24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70"/>
    </mc:Choice>
    <mc:Fallback xmlns="">
      <p:transition spd="slow" advTm="2937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Population Pyramide, Jap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458200" cy="5715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567A8-ABAC-4968-BBE7-AEA41CC3CB24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40"/>
    </mc:Choice>
    <mc:Fallback xmlns="">
      <p:transition spd="slow" advTm="4624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136"/>
          <p:cNvGrpSpPr>
            <a:grpSpLocks/>
          </p:cNvGrpSpPr>
          <p:nvPr/>
        </p:nvGrpSpPr>
        <p:grpSpPr bwMode="auto">
          <a:xfrm>
            <a:off x="304800" y="685800"/>
            <a:ext cx="8305800" cy="5929313"/>
            <a:chOff x="384" y="1248"/>
            <a:chExt cx="4896" cy="2919"/>
          </a:xfrm>
        </p:grpSpPr>
        <p:sp>
          <p:nvSpPr>
            <p:cNvPr id="101379" name="Rectangle 3"/>
            <p:cNvSpPr>
              <a:spLocks noChangeArrowheads="1"/>
            </p:cNvSpPr>
            <p:nvPr/>
          </p:nvSpPr>
          <p:spPr bwMode="auto">
            <a:xfrm>
              <a:off x="1951" y="1685"/>
              <a:ext cx="824" cy="3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>
                  <a:effectLst/>
                  <a:latin typeface="Arial" charset="0"/>
                  <a:cs typeface="Times New Roman" pitchFamily="18" charset="0"/>
                </a:rPr>
                <a:t>7</a:t>
              </a:r>
              <a:endParaRPr lang="en-US">
                <a:effectLst/>
                <a:latin typeface="Arial" charset="0"/>
              </a:endParaRPr>
            </a:p>
          </p:txBody>
        </p:sp>
        <p:sp>
          <p:nvSpPr>
            <p:cNvPr id="403460" name="Rectangle 4"/>
            <p:cNvSpPr>
              <a:spLocks noChangeArrowheads="1"/>
            </p:cNvSpPr>
            <p:nvPr/>
          </p:nvSpPr>
          <p:spPr bwMode="auto">
            <a:xfrm>
              <a:off x="1920" y="1685"/>
              <a:ext cx="885" cy="37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101381" name="Group 5"/>
            <p:cNvGrpSpPr>
              <a:grpSpLocks/>
            </p:cNvGrpSpPr>
            <p:nvPr/>
          </p:nvGrpSpPr>
          <p:grpSpPr bwMode="auto">
            <a:xfrm>
              <a:off x="1920" y="1253"/>
              <a:ext cx="885" cy="434"/>
              <a:chOff x="1119" y="0"/>
              <a:chExt cx="793" cy="403"/>
            </a:xfrm>
          </p:grpSpPr>
          <p:sp>
            <p:nvSpPr>
              <p:cNvPr id="403462" name="Rectangle 6"/>
              <p:cNvSpPr>
                <a:spLocks noChangeArrowheads="1"/>
              </p:cNvSpPr>
              <p:nvPr/>
            </p:nvSpPr>
            <p:spPr bwMode="auto">
              <a:xfrm>
                <a:off x="1119" y="0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101508" name="Group 7"/>
              <p:cNvGrpSpPr>
                <a:grpSpLocks/>
              </p:cNvGrpSpPr>
              <p:nvPr/>
            </p:nvGrpSpPr>
            <p:grpSpPr bwMode="auto">
              <a:xfrm>
                <a:off x="1119" y="0"/>
                <a:ext cx="793" cy="403"/>
                <a:chOff x="1119" y="0"/>
                <a:chExt cx="793" cy="403"/>
              </a:xfrm>
            </p:grpSpPr>
            <p:sp>
              <p:nvSpPr>
                <p:cNvPr id="101509" name="Rectangle 8"/>
                <p:cNvSpPr>
                  <a:spLocks noChangeArrowheads="1"/>
                </p:cNvSpPr>
                <p:nvPr/>
              </p:nvSpPr>
              <p:spPr bwMode="auto">
                <a:xfrm>
                  <a:off x="1147" y="0"/>
                  <a:ext cx="737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dirty="0">
                      <a:effectLst/>
                      <a:latin typeface="Arial" charset="0"/>
                      <a:cs typeface="Times New Roman" pitchFamily="18" charset="0"/>
                    </a:rPr>
                    <a:t>Tanzania</a:t>
                  </a:r>
                  <a:endParaRPr lang="en-US" dirty="0">
                    <a:effectLst/>
                    <a:latin typeface="Arial" charset="0"/>
                  </a:endParaRPr>
                </a:p>
              </p:txBody>
            </p:sp>
            <p:sp>
              <p:nvSpPr>
                <p:cNvPr id="403465" name="Rectangle 9"/>
                <p:cNvSpPr>
                  <a:spLocks noChangeArrowheads="1"/>
                </p:cNvSpPr>
                <p:nvPr/>
              </p:nvSpPr>
              <p:spPr bwMode="auto">
                <a:xfrm>
                  <a:off x="1119" y="0"/>
                  <a:ext cx="793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101382" name="Group 10"/>
            <p:cNvGrpSpPr>
              <a:grpSpLocks/>
            </p:cNvGrpSpPr>
            <p:nvPr/>
          </p:nvGrpSpPr>
          <p:grpSpPr bwMode="auto">
            <a:xfrm>
              <a:off x="2805" y="1253"/>
              <a:ext cx="824" cy="434"/>
              <a:chOff x="1912" y="0"/>
              <a:chExt cx="793" cy="403"/>
            </a:xfrm>
          </p:grpSpPr>
          <p:sp>
            <p:nvSpPr>
              <p:cNvPr id="403467" name="Rectangle 11"/>
              <p:cNvSpPr>
                <a:spLocks noChangeArrowheads="1"/>
              </p:cNvSpPr>
              <p:nvPr/>
            </p:nvSpPr>
            <p:spPr bwMode="auto">
              <a:xfrm>
                <a:off x="1912" y="0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101504" name="Group 12"/>
              <p:cNvGrpSpPr>
                <a:grpSpLocks/>
              </p:cNvGrpSpPr>
              <p:nvPr/>
            </p:nvGrpSpPr>
            <p:grpSpPr bwMode="auto">
              <a:xfrm>
                <a:off x="1912" y="0"/>
                <a:ext cx="793" cy="403"/>
                <a:chOff x="1912" y="0"/>
                <a:chExt cx="793" cy="403"/>
              </a:xfrm>
            </p:grpSpPr>
            <p:sp>
              <p:nvSpPr>
                <p:cNvPr id="101505" name="Rectangle 13"/>
                <p:cNvSpPr>
                  <a:spLocks noChangeArrowheads="1"/>
                </p:cNvSpPr>
                <p:nvPr/>
              </p:nvSpPr>
              <p:spPr bwMode="auto">
                <a:xfrm>
                  <a:off x="1940" y="0"/>
                  <a:ext cx="737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>
                      <a:effectLst/>
                      <a:latin typeface="Arial" charset="0"/>
                      <a:cs typeface="Times New Roman" pitchFamily="18" charset="0"/>
                    </a:rPr>
                    <a:t>Thailand</a:t>
                  </a:r>
                  <a:endParaRPr lang="en-US">
                    <a:effectLst/>
                    <a:latin typeface="Arial" charset="0"/>
                  </a:endParaRPr>
                </a:p>
              </p:txBody>
            </p:sp>
            <p:sp>
              <p:nvSpPr>
                <p:cNvPr id="403470" name="Rectangle 14"/>
                <p:cNvSpPr>
                  <a:spLocks noChangeArrowheads="1"/>
                </p:cNvSpPr>
                <p:nvPr/>
              </p:nvSpPr>
              <p:spPr bwMode="auto">
                <a:xfrm>
                  <a:off x="1912" y="0"/>
                  <a:ext cx="793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101383" name="Group 15"/>
            <p:cNvGrpSpPr>
              <a:grpSpLocks/>
            </p:cNvGrpSpPr>
            <p:nvPr/>
          </p:nvGrpSpPr>
          <p:grpSpPr bwMode="auto">
            <a:xfrm>
              <a:off x="3629" y="1253"/>
              <a:ext cx="824" cy="434"/>
              <a:chOff x="2705" y="0"/>
              <a:chExt cx="793" cy="403"/>
            </a:xfrm>
          </p:grpSpPr>
          <p:sp>
            <p:nvSpPr>
              <p:cNvPr id="403472" name="Rectangle 16"/>
              <p:cNvSpPr>
                <a:spLocks noChangeArrowheads="1"/>
              </p:cNvSpPr>
              <p:nvPr/>
            </p:nvSpPr>
            <p:spPr bwMode="auto">
              <a:xfrm>
                <a:off x="2705" y="0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101500" name="Group 17"/>
              <p:cNvGrpSpPr>
                <a:grpSpLocks/>
              </p:cNvGrpSpPr>
              <p:nvPr/>
            </p:nvGrpSpPr>
            <p:grpSpPr bwMode="auto">
              <a:xfrm>
                <a:off x="2705" y="0"/>
                <a:ext cx="793" cy="403"/>
                <a:chOff x="2705" y="0"/>
                <a:chExt cx="793" cy="403"/>
              </a:xfrm>
            </p:grpSpPr>
            <p:sp>
              <p:nvSpPr>
                <p:cNvPr id="101501" name="Rectangle 18"/>
                <p:cNvSpPr>
                  <a:spLocks noChangeArrowheads="1"/>
                </p:cNvSpPr>
                <p:nvPr/>
              </p:nvSpPr>
              <p:spPr bwMode="auto">
                <a:xfrm>
                  <a:off x="2733" y="0"/>
                  <a:ext cx="737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de-DE" dirty="0">
                      <a:effectLst/>
                      <a:latin typeface="Arial" charset="0"/>
                      <a:cs typeface="Times New Roman" pitchFamily="18" charset="0"/>
                    </a:rPr>
                    <a:t>Germany</a:t>
                  </a:r>
                  <a:endParaRPr lang="en-US" dirty="0">
                    <a:effectLst/>
                    <a:latin typeface="Arial" charset="0"/>
                  </a:endParaRPr>
                </a:p>
              </p:txBody>
            </p:sp>
            <p:sp>
              <p:nvSpPr>
                <p:cNvPr id="403475" name="Rectangle 19"/>
                <p:cNvSpPr>
                  <a:spLocks noChangeArrowheads="1"/>
                </p:cNvSpPr>
                <p:nvPr/>
              </p:nvSpPr>
              <p:spPr bwMode="auto">
                <a:xfrm>
                  <a:off x="2705" y="0"/>
                  <a:ext cx="793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101384" name="Group 20"/>
            <p:cNvGrpSpPr>
              <a:grpSpLocks/>
            </p:cNvGrpSpPr>
            <p:nvPr/>
          </p:nvGrpSpPr>
          <p:grpSpPr bwMode="auto">
            <a:xfrm>
              <a:off x="4453" y="1253"/>
              <a:ext cx="824" cy="434"/>
              <a:chOff x="3498" y="0"/>
              <a:chExt cx="793" cy="403"/>
            </a:xfrm>
          </p:grpSpPr>
          <p:sp>
            <p:nvSpPr>
              <p:cNvPr id="403477" name="Rectangle 21"/>
              <p:cNvSpPr>
                <a:spLocks noChangeArrowheads="1"/>
              </p:cNvSpPr>
              <p:nvPr/>
            </p:nvSpPr>
            <p:spPr bwMode="auto">
              <a:xfrm>
                <a:off x="3498" y="0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101496" name="Group 22"/>
              <p:cNvGrpSpPr>
                <a:grpSpLocks/>
              </p:cNvGrpSpPr>
              <p:nvPr/>
            </p:nvGrpSpPr>
            <p:grpSpPr bwMode="auto">
              <a:xfrm>
                <a:off x="3498" y="0"/>
                <a:ext cx="793" cy="403"/>
                <a:chOff x="3498" y="0"/>
                <a:chExt cx="793" cy="403"/>
              </a:xfrm>
            </p:grpSpPr>
            <p:sp>
              <p:nvSpPr>
                <p:cNvPr id="101497" name="Rectangle 23"/>
                <p:cNvSpPr>
                  <a:spLocks noChangeArrowheads="1"/>
                </p:cNvSpPr>
                <p:nvPr/>
              </p:nvSpPr>
              <p:spPr bwMode="auto">
                <a:xfrm>
                  <a:off x="3526" y="0"/>
                  <a:ext cx="737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r>
                    <a:rPr lang="en-US" dirty="0">
                      <a:effectLst/>
                      <a:latin typeface="Arial" charset="0"/>
                      <a:cs typeface="Times New Roman" pitchFamily="18" charset="0"/>
                    </a:rPr>
                    <a:t>Japan</a:t>
                  </a:r>
                  <a:endParaRPr lang="en-US" dirty="0">
                    <a:effectLst/>
                    <a:latin typeface="Arial" charset="0"/>
                  </a:endParaRPr>
                </a:p>
              </p:txBody>
            </p:sp>
            <p:sp>
              <p:nvSpPr>
                <p:cNvPr id="403480" name="Rectangle 24"/>
                <p:cNvSpPr>
                  <a:spLocks noChangeArrowheads="1"/>
                </p:cNvSpPr>
                <p:nvPr/>
              </p:nvSpPr>
              <p:spPr bwMode="auto">
                <a:xfrm>
                  <a:off x="3498" y="0"/>
                  <a:ext cx="793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101385" name="Group 25"/>
            <p:cNvGrpSpPr>
              <a:grpSpLocks/>
            </p:cNvGrpSpPr>
            <p:nvPr/>
          </p:nvGrpSpPr>
          <p:grpSpPr bwMode="auto">
            <a:xfrm>
              <a:off x="384" y="1248"/>
              <a:ext cx="1584" cy="818"/>
              <a:chOff x="240" y="1150"/>
              <a:chExt cx="1584" cy="818"/>
            </a:xfrm>
          </p:grpSpPr>
          <p:grpSp>
            <p:nvGrpSpPr>
              <p:cNvPr id="101485" name="Group 26"/>
              <p:cNvGrpSpPr>
                <a:grpSpLocks/>
              </p:cNvGrpSpPr>
              <p:nvPr/>
            </p:nvGrpSpPr>
            <p:grpSpPr bwMode="auto">
              <a:xfrm>
                <a:off x="240" y="1150"/>
                <a:ext cx="1584" cy="434"/>
                <a:chOff x="0" y="0"/>
                <a:chExt cx="1119" cy="403"/>
              </a:xfrm>
            </p:grpSpPr>
            <p:sp>
              <p:nvSpPr>
                <p:cNvPr id="403483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19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grpSp>
              <p:nvGrpSpPr>
                <p:cNvPr id="101492" name="Group 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19" cy="403"/>
                  <a:chOff x="0" y="0"/>
                  <a:chExt cx="1119" cy="403"/>
                </a:xfrm>
              </p:grpSpPr>
              <p:sp>
                <p:nvSpPr>
                  <p:cNvPr id="101493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0"/>
                    <a:ext cx="1063" cy="403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l"/>
                    <a:r>
                      <a:rPr lang="en-US" dirty="0">
                        <a:effectLst/>
                        <a:latin typeface="Arial" charset="0"/>
                        <a:cs typeface="Times New Roman" pitchFamily="18" charset="0"/>
                      </a:rPr>
                      <a:t>Indicator / Country</a:t>
                    </a:r>
                    <a:endParaRPr lang="en-US" dirty="0"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03486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119" cy="403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</p:grpSp>
          </p:grpSp>
          <p:grpSp>
            <p:nvGrpSpPr>
              <p:cNvPr id="101486" name="Group 31"/>
              <p:cNvGrpSpPr>
                <a:grpSpLocks/>
              </p:cNvGrpSpPr>
              <p:nvPr/>
            </p:nvGrpSpPr>
            <p:grpSpPr bwMode="auto">
              <a:xfrm>
                <a:off x="240" y="1589"/>
                <a:ext cx="1584" cy="379"/>
                <a:chOff x="0" y="403"/>
                <a:chExt cx="1119" cy="403"/>
              </a:xfrm>
            </p:grpSpPr>
            <p:sp>
              <p:nvSpPr>
                <p:cNvPr id="403488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119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  <p:grpSp>
              <p:nvGrpSpPr>
                <p:cNvPr id="101488" name="Group 33"/>
                <p:cNvGrpSpPr>
                  <a:grpSpLocks/>
                </p:cNvGrpSpPr>
                <p:nvPr/>
              </p:nvGrpSpPr>
              <p:grpSpPr bwMode="auto">
                <a:xfrm>
                  <a:off x="0" y="403"/>
                  <a:ext cx="1119" cy="403"/>
                  <a:chOff x="0" y="403"/>
                  <a:chExt cx="1119" cy="403"/>
                </a:xfrm>
              </p:grpSpPr>
              <p:sp>
                <p:nvSpPr>
                  <p:cNvPr id="101489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403"/>
                    <a:ext cx="1063" cy="403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l"/>
                    <a:r>
                      <a:rPr lang="en-US" dirty="0">
                        <a:effectLst/>
                        <a:latin typeface="Arial" charset="0"/>
                        <a:cs typeface="Times New Roman" pitchFamily="18" charset="0"/>
                      </a:rPr>
                      <a:t>Children per Woman</a:t>
                    </a:r>
                    <a:endParaRPr lang="en-US" dirty="0"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0349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1119" cy="403"/>
                  </a:xfrm>
                  <a:prstGeom prst="rect">
                    <a:avLst/>
                  </a:prstGeom>
                  <a:noFill/>
                  <a:ln w="635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de-DE"/>
                  </a:p>
                </p:txBody>
              </p:sp>
            </p:grpSp>
          </p:grpSp>
        </p:grpSp>
        <p:grpSp>
          <p:nvGrpSpPr>
            <p:cNvPr id="101386" name="Group 36"/>
            <p:cNvGrpSpPr>
              <a:grpSpLocks/>
            </p:cNvGrpSpPr>
            <p:nvPr/>
          </p:nvGrpSpPr>
          <p:grpSpPr bwMode="auto">
            <a:xfrm>
              <a:off x="2805" y="1687"/>
              <a:ext cx="824" cy="379"/>
              <a:chOff x="1912" y="403"/>
              <a:chExt cx="793" cy="403"/>
            </a:xfrm>
          </p:grpSpPr>
          <p:sp>
            <p:nvSpPr>
              <p:cNvPr id="101483" name="Rectangle 37"/>
              <p:cNvSpPr>
                <a:spLocks noChangeArrowheads="1"/>
              </p:cNvSpPr>
              <p:nvPr/>
            </p:nvSpPr>
            <p:spPr bwMode="auto">
              <a:xfrm>
                <a:off x="1940" y="403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>
                    <a:effectLst/>
                    <a:latin typeface="Arial" charset="0"/>
                    <a:cs typeface="Times New Roman" pitchFamily="18" charset="0"/>
                  </a:rPr>
                  <a:t>2</a:t>
                </a:r>
                <a:endParaRPr lang="en-US">
                  <a:effectLst/>
                  <a:latin typeface="Arial" charset="0"/>
                </a:endParaRPr>
              </a:p>
            </p:txBody>
          </p:sp>
          <p:sp>
            <p:nvSpPr>
              <p:cNvPr id="403494" name="Rectangle 38"/>
              <p:cNvSpPr>
                <a:spLocks noChangeArrowheads="1"/>
              </p:cNvSpPr>
              <p:nvPr/>
            </p:nvSpPr>
            <p:spPr bwMode="auto">
              <a:xfrm>
                <a:off x="1912" y="403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87" name="Group 39"/>
            <p:cNvGrpSpPr>
              <a:grpSpLocks/>
            </p:cNvGrpSpPr>
            <p:nvPr/>
          </p:nvGrpSpPr>
          <p:grpSpPr bwMode="auto">
            <a:xfrm>
              <a:off x="3629" y="1687"/>
              <a:ext cx="824" cy="379"/>
              <a:chOff x="2705" y="403"/>
              <a:chExt cx="793" cy="403"/>
            </a:xfrm>
          </p:grpSpPr>
          <p:sp>
            <p:nvSpPr>
              <p:cNvPr id="101481" name="Rectangle 40"/>
              <p:cNvSpPr>
                <a:spLocks noChangeArrowheads="1"/>
              </p:cNvSpPr>
              <p:nvPr/>
            </p:nvSpPr>
            <p:spPr bwMode="auto">
              <a:xfrm>
                <a:off x="2733" y="403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>
                    <a:effectLst/>
                    <a:latin typeface="Arial" charset="0"/>
                    <a:cs typeface="Times New Roman" pitchFamily="18" charset="0"/>
                  </a:rPr>
                  <a:t>2</a:t>
                </a:r>
                <a:endParaRPr lang="en-US">
                  <a:effectLst/>
                  <a:latin typeface="Arial" charset="0"/>
                </a:endParaRPr>
              </a:p>
            </p:txBody>
          </p:sp>
          <p:sp>
            <p:nvSpPr>
              <p:cNvPr id="403497" name="Rectangle 41"/>
              <p:cNvSpPr>
                <a:spLocks noChangeArrowheads="1"/>
              </p:cNvSpPr>
              <p:nvPr/>
            </p:nvSpPr>
            <p:spPr bwMode="auto">
              <a:xfrm>
                <a:off x="2705" y="403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88" name="Group 42"/>
            <p:cNvGrpSpPr>
              <a:grpSpLocks/>
            </p:cNvGrpSpPr>
            <p:nvPr/>
          </p:nvGrpSpPr>
          <p:grpSpPr bwMode="auto">
            <a:xfrm>
              <a:off x="4453" y="1687"/>
              <a:ext cx="824" cy="379"/>
              <a:chOff x="3498" y="403"/>
              <a:chExt cx="793" cy="403"/>
            </a:xfrm>
          </p:grpSpPr>
          <p:sp>
            <p:nvSpPr>
              <p:cNvPr id="101479" name="Rectangle 43"/>
              <p:cNvSpPr>
                <a:spLocks noChangeArrowheads="1"/>
              </p:cNvSpPr>
              <p:nvPr/>
            </p:nvSpPr>
            <p:spPr bwMode="auto">
              <a:xfrm>
                <a:off x="3526" y="403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>
                    <a:effectLst/>
                    <a:latin typeface="Arial" charset="0"/>
                    <a:cs typeface="Times New Roman" pitchFamily="18" charset="0"/>
                  </a:rPr>
                  <a:t>2</a:t>
                </a:r>
                <a:endParaRPr lang="en-US">
                  <a:effectLst/>
                  <a:latin typeface="Arial" charset="0"/>
                </a:endParaRPr>
              </a:p>
            </p:txBody>
          </p:sp>
          <p:sp>
            <p:nvSpPr>
              <p:cNvPr id="403500" name="Rectangle 44"/>
              <p:cNvSpPr>
                <a:spLocks noChangeArrowheads="1"/>
              </p:cNvSpPr>
              <p:nvPr/>
            </p:nvSpPr>
            <p:spPr bwMode="auto">
              <a:xfrm>
                <a:off x="3498" y="403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89" name="Group 45"/>
            <p:cNvGrpSpPr>
              <a:grpSpLocks/>
            </p:cNvGrpSpPr>
            <p:nvPr/>
          </p:nvGrpSpPr>
          <p:grpSpPr bwMode="auto">
            <a:xfrm>
              <a:off x="384" y="2066"/>
              <a:ext cx="1584" cy="377"/>
              <a:chOff x="0" y="806"/>
              <a:chExt cx="1119" cy="403"/>
            </a:xfrm>
          </p:grpSpPr>
          <p:sp>
            <p:nvSpPr>
              <p:cNvPr id="403502" name="Rectangle 46"/>
              <p:cNvSpPr>
                <a:spLocks noChangeArrowheads="1"/>
              </p:cNvSpPr>
              <p:nvPr/>
            </p:nvSpPr>
            <p:spPr bwMode="auto">
              <a:xfrm>
                <a:off x="0" y="806"/>
                <a:ext cx="1119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101476" name="Group 47"/>
              <p:cNvGrpSpPr>
                <a:grpSpLocks/>
              </p:cNvGrpSpPr>
              <p:nvPr/>
            </p:nvGrpSpPr>
            <p:grpSpPr bwMode="auto">
              <a:xfrm>
                <a:off x="0" y="806"/>
                <a:ext cx="1119" cy="403"/>
                <a:chOff x="0" y="806"/>
                <a:chExt cx="1119" cy="403"/>
              </a:xfrm>
            </p:grpSpPr>
            <p:sp>
              <p:nvSpPr>
                <p:cNvPr id="101477" name="Rectangle 48"/>
                <p:cNvSpPr>
                  <a:spLocks noChangeArrowheads="1"/>
                </p:cNvSpPr>
                <p:nvPr/>
              </p:nvSpPr>
              <p:spPr bwMode="auto">
                <a:xfrm>
                  <a:off x="28" y="806"/>
                  <a:ext cx="1063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dirty="0">
                      <a:effectLst/>
                      <a:latin typeface="Arial" charset="0"/>
                      <a:cs typeface="Times New Roman" pitchFamily="18" charset="0"/>
                    </a:rPr>
                    <a:t>Gross Birth Rate</a:t>
                  </a:r>
                  <a:endParaRPr lang="en-US" dirty="0">
                    <a:effectLst/>
                    <a:latin typeface="Arial" charset="0"/>
                  </a:endParaRPr>
                </a:p>
              </p:txBody>
            </p:sp>
            <p:sp>
              <p:nvSpPr>
                <p:cNvPr id="403505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119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101390" name="Group 50"/>
            <p:cNvGrpSpPr>
              <a:grpSpLocks/>
            </p:cNvGrpSpPr>
            <p:nvPr/>
          </p:nvGrpSpPr>
          <p:grpSpPr bwMode="auto">
            <a:xfrm>
              <a:off x="1920" y="2066"/>
              <a:ext cx="885" cy="377"/>
              <a:chOff x="1119" y="806"/>
              <a:chExt cx="793" cy="403"/>
            </a:xfrm>
          </p:grpSpPr>
          <p:sp>
            <p:nvSpPr>
              <p:cNvPr id="101473" name="Rectangle 51"/>
              <p:cNvSpPr>
                <a:spLocks noChangeArrowheads="1"/>
              </p:cNvSpPr>
              <p:nvPr/>
            </p:nvSpPr>
            <p:spPr bwMode="auto">
              <a:xfrm>
                <a:off x="1147" y="806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4.8 %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08" name="Rectangle 52"/>
              <p:cNvSpPr>
                <a:spLocks noChangeArrowheads="1"/>
              </p:cNvSpPr>
              <p:nvPr/>
            </p:nvSpPr>
            <p:spPr bwMode="auto">
              <a:xfrm>
                <a:off x="1119" y="806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91" name="Group 53"/>
            <p:cNvGrpSpPr>
              <a:grpSpLocks/>
            </p:cNvGrpSpPr>
            <p:nvPr/>
          </p:nvGrpSpPr>
          <p:grpSpPr bwMode="auto">
            <a:xfrm>
              <a:off x="2805" y="2066"/>
              <a:ext cx="824" cy="377"/>
              <a:chOff x="1912" y="806"/>
              <a:chExt cx="793" cy="403"/>
            </a:xfrm>
          </p:grpSpPr>
          <p:sp>
            <p:nvSpPr>
              <p:cNvPr id="101471" name="Rectangle 54"/>
              <p:cNvSpPr>
                <a:spLocks noChangeArrowheads="1"/>
              </p:cNvSpPr>
              <p:nvPr/>
            </p:nvSpPr>
            <p:spPr bwMode="auto">
              <a:xfrm>
                <a:off x="1940" y="806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2.1 %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11" name="Rectangle 55"/>
              <p:cNvSpPr>
                <a:spLocks noChangeArrowheads="1"/>
              </p:cNvSpPr>
              <p:nvPr/>
            </p:nvSpPr>
            <p:spPr bwMode="auto">
              <a:xfrm>
                <a:off x="1912" y="806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92" name="Group 56"/>
            <p:cNvGrpSpPr>
              <a:grpSpLocks/>
            </p:cNvGrpSpPr>
            <p:nvPr/>
          </p:nvGrpSpPr>
          <p:grpSpPr bwMode="auto">
            <a:xfrm>
              <a:off x="3629" y="2066"/>
              <a:ext cx="824" cy="377"/>
              <a:chOff x="2705" y="806"/>
              <a:chExt cx="793" cy="403"/>
            </a:xfrm>
          </p:grpSpPr>
          <p:sp>
            <p:nvSpPr>
              <p:cNvPr id="101469" name="Rectangle 57"/>
              <p:cNvSpPr>
                <a:spLocks noChangeArrowheads="1"/>
              </p:cNvSpPr>
              <p:nvPr/>
            </p:nvSpPr>
            <p:spPr bwMode="auto">
              <a:xfrm>
                <a:off x="2733" y="806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1.1 %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14" name="Rectangle 58"/>
              <p:cNvSpPr>
                <a:spLocks noChangeArrowheads="1"/>
              </p:cNvSpPr>
              <p:nvPr/>
            </p:nvSpPr>
            <p:spPr bwMode="auto">
              <a:xfrm>
                <a:off x="2705" y="806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93" name="Group 59"/>
            <p:cNvGrpSpPr>
              <a:grpSpLocks/>
            </p:cNvGrpSpPr>
            <p:nvPr/>
          </p:nvGrpSpPr>
          <p:grpSpPr bwMode="auto">
            <a:xfrm>
              <a:off x="4456" y="2066"/>
              <a:ext cx="824" cy="377"/>
              <a:chOff x="3498" y="806"/>
              <a:chExt cx="793" cy="403"/>
            </a:xfrm>
          </p:grpSpPr>
          <p:sp>
            <p:nvSpPr>
              <p:cNvPr id="101467" name="Rectangle 60"/>
              <p:cNvSpPr>
                <a:spLocks noChangeArrowheads="1"/>
              </p:cNvSpPr>
              <p:nvPr/>
            </p:nvSpPr>
            <p:spPr bwMode="auto">
              <a:xfrm>
                <a:off x="3526" y="806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1.1 %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17" name="Rectangle 61"/>
              <p:cNvSpPr>
                <a:spLocks noChangeArrowheads="1"/>
              </p:cNvSpPr>
              <p:nvPr/>
            </p:nvSpPr>
            <p:spPr bwMode="auto">
              <a:xfrm>
                <a:off x="3498" y="806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94" name="Group 62"/>
            <p:cNvGrpSpPr>
              <a:grpSpLocks/>
            </p:cNvGrpSpPr>
            <p:nvPr/>
          </p:nvGrpSpPr>
          <p:grpSpPr bwMode="auto">
            <a:xfrm>
              <a:off x="384" y="2450"/>
              <a:ext cx="1584" cy="384"/>
              <a:chOff x="0" y="1209"/>
              <a:chExt cx="1119" cy="403"/>
            </a:xfrm>
          </p:grpSpPr>
          <p:sp>
            <p:nvSpPr>
              <p:cNvPr id="403519" name="Rectangle 63"/>
              <p:cNvSpPr>
                <a:spLocks noChangeArrowheads="1"/>
              </p:cNvSpPr>
              <p:nvPr/>
            </p:nvSpPr>
            <p:spPr bwMode="auto">
              <a:xfrm>
                <a:off x="0" y="1209"/>
                <a:ext cx="1119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101464" name="Group 64"/>
              <p:cNvGrpSpPr>
                <a:grpSpLocks/>
              </p:cNvGrpSpPr>
              <p:nvPr/>
            </p:nvGrpSpPr>
            <p:grpSpPr bwMode="auto">
              <a:xfrm>
                <a:off x="0" y="1209"/>
                <a:ext cx="1119" cy="403"/>
                <a:chOff x="0" y="1209"/>
                <a:chExt cx="1119" cy="403"/>
              </a:xfrm>
            </p:grpSpPr>
            <p:sp>
              <p:nvSpPr>
                <p:cNvPr id="101465" name="Rectangle 65"/>
                <p:cNvSpPr>
                  <a:spLocks noChangeArrowheads="1"/>
                </p:cNvSpPr>
                <p:nvPr/>
              </p:nvSpPr>
              <p:spPr bwMode="auto">
                <a:xfrm>
                  <a:off x="28" y="1209"/>
                  <a:ext cx="1063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dirty="0">
                      <a:effectLst/>
                      <a:latin typeface="Arial" charset="0"/>
                      <a:cs typeface="Times New Roman" pitchFamily="18" charset="0"/>
                    </a:rPr>
                    <a:t>Gross Mortality Rate</a:t>
                  </a:r>
                  <a:endParaRPr lang="en-US" dirty="0">
                    <a:effectLst/>
                    <a:latin typeface="Arial" charset="0"/>
                  </a:endParaRPr>
                </a:p>
              </p:txBody>
            </p:sp>
            <p:sp>
              <p:nvSpPr>
                <p:cNvPr id="403522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119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101395" name="Group 67"/>
            <p:cNvGrpSpPr>
              <a:grpSpLocks/>
            </p:cNvGrpSpPr>
            <p:nvPr/>
          </p:nvGrpSpPr>
          <p:grpSpPr bwMode="auto">
            <a:xfrm>
              <a:off x="1920" y="2450"/>
              <a:ext cx="885" cy="384"/>
              <a:chOff x="1119" y="1209"/>
              <a:chExt cx="793" cy="403"/>
            </a:xfrm>
          </p:grpSpPr>
          <p:sp>
            <p:nvSpPr>
              <p:cNvPr id="101461" name="Rectangle 68"/>
              <p:cNvSpPr>
                <a:spLocks noChangeArrowheads="1"/>
              </p:cNvSpPr>
              <p:nvPr/>
            </p:nvSpPr>
            <p:spPr bwMode="auto">
              <a:xfrm>
                <a:off x="1147" y="1209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1.5 %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25" name="Rectangle 69"/>
              <p:cNvSpPr>
                <a:spLocks noChangeArrowheads="1"/>
              </p:cNvSpPr>
              <p:nvPr/>
            </p:nvSpPr>
            <p:spPr bwMode="auto">
              <a:xfrm>
                <a:off x="1119" y="1209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96" name="Group 70"/>
            <p:cNvGrpSpPr>
              <a:grpSpLocks/>
            </p:cNvGrpSpPr>
            <p:nvPr/>
          </p:nvGrpSpPr>
          <p:grpSpPr bwMode="auto">
            <a:xfrm>
              <a:off x="2805" y="2450"/>
              <a:ext cx="824" cy="384"/>
              <a:chOff x="1912" y="1209"/>
              <a:chExt cx="793" cy="403"/>
            </a:xfrm>
          </p:grpSpPr>
          <p:sp>
            <p:nvSpPr>
              <p:cNvPr id="101459" name="Rectangle 71"/>
              <p:cNvSpPr>
                <a:spLocks noChangeArrowheads="1"/>
              </p:cNvSpPr>
              <p:nvPr/>
            </p:nvSpPr>
            <p:spPr bwMode="auto">
              <a:xfrm>
                <a:off x="1940" y="1209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0.6 %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28" name="Rectangle 72"/>
              <p:cNvSpPr>
                <a:spLocks noChangeArrowheads="1"/>
              </p:cNvSpPr>
              <p:nvPr/>
            </p:nvSpPr>
            <p:spPr bwMode="auto">
              <a:xfrm>
                <a:off x="1912" y="1209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97" name="Group 73"/>
            <p:cNvGrpSpPr>
              <a:grpSpLocks/>
            </p:cNvGrpSpPr>
            <p:nvPr/>
          </p:nvGrpSpPr>
          <p:grpSpPr bwMode="auto">
            <a:xfrm>
              <a:off x="3629" y="2450"/>
              <a:ext cx="824" cy="384"/>
              <a:chOff x="2705" y="1209"/>
              <a:chExt cx="793" cy="403"/>
            </a:xfrm>
          </p:grpSpPr>
          <p:sp>
            <p:nvSpPr>
              <p:cNvPr id="101457" name="Rectangle 74"/>
              <p:cNvSpPr>
                <a:spLocks noChangeArrowheads="1"/>
              </p:cNvSpPr>
              <p:nvPr/>
            </p:nvSpPr>
            <p:spPr bwMode="auto">
              <a:xfrm>
                <a:off x="2733" y="1209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1.1 %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31" name="Rectangle 75"/>
              <p:cNvSpPr>
                <a:spLocks noChangeArrowheads="1"/>
              </p:cNvSpPr>
              <p:nvPr/>
            </p:nvSpPr>
            <p:spPr bwMode="auto">
              <a:xfrm>
                <a:off x="2705" y="1209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98" name="Group 76"/>
            <p:cNvGrpSpPr>
              <a:grpSpLocks/>
            </p:cNvGrpSpPr>
            <p:nvPr/>
          </p:nvGrpSpPr>
          <p:grpSpPr bwMode="auto">
            <a:xfrm>
              <a:off x="4453" y="2450"/>
              <a:ext cx="824" cy="384"/>
              <a:chOff x="3498" y="1209"/>
              <a:chExt cx="793" cy="403"/>
            </a:xfrm>
          </p:grpSpPr>
          <p:sp>
            <p:nvSpPr>
              <p:cNvPr id="101455" name="Rectangle 77"/>
              <p:cNvSpPr>
                <a:spLocks noChangeArrowheads="1"/>
              </p:cNvSpPr>
              <p:nvPr/>
            </p:nvSpPr>
            <p:spPr bwMode="auto">
              <a:xfrm>
                <a:off x="3526" y="1209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0.7 %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34" name="Rectangle 78"/>
              <p:cNvSpPr>
                <a:spLocks noChangeArrowheads="1"/>
              </p:cNvSpPr>
              <p:nvPr/>
            </p:nvSpPr>
            <p:spPr bwMode="auto">
              <a:xfrm>
                <a:off x="3498" y="1209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399" name="Group 79"/>
            <p:cNvGrpSpPr>
              <a:grpSpLocks/>
            </p:cNvGrpSpPr>
            <p:nvPr/>
          </p:nvGrpSpPr>
          <p:grpSpPr bwMode="auto">
            <a:xfrm>
              <a:off x="384" y="2834"/>
              <a:ext cx="1584" cy="434"/>
              <a:chOff x="0" y="1612"/>
              <a:chExt cx="1119" cy="403"/>
            </a:xfrm>
          </p:grpSpPr>
          <p:sp>
            <p:nvSpPr>
              <p:cNvPr id="403536" name="Rectangle 80"/>
              <p:cNvSpPr>
                <a:spLocks noChangeArrowheads="1"/>
              </p:cNvSpPr>
              <p:nvPr/>
            </p:nvSpPr>
            <p:spPr bwMode="auto">
              <a:xfrm>
                <a:off x="0" y="1612"/>
                <a:ext cx="1119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101452" name="Group 81"/>
              <p:cNvGrpSpPr>
                <a:grpSpLocks/>
              </p:cNvGrpSpPr>
              <p:nvPr/>
            </p:nvGrpSpPr>
            <p:grpSpPr bwMode="auto">
              <a:xfrm>
                <a:off x="0" y="1612"/>
                <a:ext cx="1119" cy="403"/>
                <a:chOff x="0" y="1612"/>
                <a:chExt cx="1119" cy="403"/>
              </a:xfrm>
            </p:grpSpPr>
            <p:sp>
              <p:nvSpPr>
                <p:cNvPr id="101453" name="Rectangle 82"/>
                <p:cNvSpPr>
                  <a:spLocks noChangeArrowheads="1"/>
                </p:cNvSpPr>
                <p:nvPr/>
              </p:nvSpPr>
              <p:spPr bwMode="auto">
                <a:xfrm>
                  <a:off x="28" y="1612"/>
                  <a:ext cx="1063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dirty="0">
                      <a:effectLst/>
                      <a:latin typeface="Arial" charset="0"/>
                      <a:cs typeface="Times New Roman" pitchFamily="18" charset="0"/>
                    </a:rPr>
                    <a:t>Gross Growth Rate</a:t>
                  </a:r>
                  <a:endParaRPr lang="en-US" dirty="0">
                    <a:effectLst/>
                    <a:latin typeface="Arial" charset="0"/>
                  </a:endParaRPr>
                </a:p>
              </p:txBody>
            </p:sp>
            <p:sp>
              <p:nvSpPr>
                <p:cNvPr id="403539" name="Rectangle 83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119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101400" name="Group 84"/>
            <p:cNvGrpSpPr>
              <a:grpSpLocks/>
            </p:cNvGrpSpPr>
            <p:nvPr/>
          </p:nvGrpSpPr>
          <p:grpSpPr bwMode="auto">
            <a:xfrm>
              <a:off x="1920" y="2834"/>
              <a:ext cx="885" cy="434"/>
              <a:chOff x="1119" y="1612"/>
              <a:chExt cx="793" cy="403"/>
            </a:xfrm>
          </p:grpSpPr>
          <p:sp>
            <p:nvSpPr>
              <p:cNvPr id="101449" name="Rectangle 85"/>
              <p:cNvSpPr>
                <a:spLocks noChangeArrowheads="1"/>
              </p:cNvSpPr>
              <p:nvPr/>
            </p:nvSpPr>
            <p:spPr bwMode="auto">
              <a:xfrm>
                <a:off x="1147" y="1612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3.3 %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42" name="Rectangle 86"/>
              <p:cNvSpPr>
                <a:spLocks noChangeArrowheads="1"/>
              </p:cNvSpPr>
              <p:nvPr/>
            </p:nvSpPr>
            <p:spPr bwMode="auto">
              <a:xfrm>
                <a:off x="1119" y="1612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01" name="Group 87"/>
            <p:cNvGrpSpPr>
              <a:grpSpLocks/>
            </p:cNvGrpSpPr>
            <p:nvPr/>
          </p:nvGrpSpPr>
          <p:grpSpPr bwMode="auto">
            <a:xfrm>
              <a:off x="2805" y="2834"/>
              <a:ext cx="824" cy="434"/>
              <a:chOff x="1912" y="1612"/>
              <a:chExt cx="793" cy="403"/>
            </a:xfrm>
          </p:grpSpPr>
          <p:sp>
            <p:nvSpPr>
              <p:cNvPr id="101447" name="Rectangle 88"/>
              <p:cNvSpPr>
                <a:spLocks noChangeArrowheads="1"/>
              </p:cNvSpPr>
              <p:nvPr/>
            </p:nvSpPr>
            <p:spPr bwMode="auto">
              <a:xfrm>
                <a:off x="1940" y="1612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1.5 %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45" name="Rectangle 89"/>
              <p:cNvSpPr>
                <a:spLocks noChangeArrowheads="1"/>
              </p:cNvSpPr>
              <p:nvPr/>
            </p:nvSpPr>
            <p:spPr bwMode="auto">
              <a:xfrm>
                <a:off x="1912" y="1612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02" name="Group 90"/>
            <p:cNvGrpSpPr>
              <a:grpSpLocks/>
            </p:cNvGrpSpPr>
            <p:nvPr/>
          </p:nvGrpSpPr>
          <p:grpSpPr bwMode="auto">
            <a:xfrm>
              <a:off x="3629" y="2834"/>
              <a:ext cx="824" cy="434"/>
              <a:chOff x="2705" y="1612"/>
              <a:chExt cx="793" cy="403"/>
            </a:xfrm>
          </p:grpSpPr>
          <p:sp>
            <p:nvSpPr>
              <p:cNvPr id="101445" name="Rectangle 91"/>
              <p:cNvSpPr>
                <a:spLocks noChangeArrowheads="1"/>
              </p:cNvSpPr>
              <p:nvPr/>
            </p:nvSpPr>
            <p:spPr bwMode="auto">
              <a:xfrm>
                <a:off x="2733" y="1612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>
                    <a:effectLst/>
                    <a:latin typeface="Arial" charset="0"/>
                    <a:cs typeface="Times New Roman" pitchFamily="18" charset="0"/>
                  </a:rPr>
                  <a:t>0 %</a:t>
                </a:r>
                <a:endParaRPr lang="en-US">
                  <a:effectLst/>
                  <a:latin typeface="Arial" charset="0"/>
                </a:endParaRPr>
              </a:p>
            </p:txBody>
          </p:sp>
          <p:sp>
            <p:nvSpPr>
              <p:cNvPr id="403548" name="Rectangle 92"/>
              <p:cNvSpPr>
                <a:spLocks noChangeArrowheads="1"/>
              </p:cNvSpPr>
              <p:nvPr/>
            </p:nvSpPr>
            <p:spPr bwMode="auto">
              <a:xfrm>
                <a:off x="2705" y="1612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03" name="Group 93"/>
            <p:cNvGrpSpPr>
              <a:grpSpLocks/>
            </p:cNvGrpSpPr>
            <p:nvPr/>
          </p:nvGrpSpPr>
          <p:grpSpPr bwMode="auto">
            <a:xfrm>
              <a:off x="4453" y="2834"/>
              <a:ext cx="824" cy="434"/>
              <a:chOff x="3498" y="1612"/>
              <a:chExt cx="793" cy="403"/>
            </a:xfrm>
          </p:grpSpPr>
          <p:sp>
            <p:nvSpPr>
              <p:cNvPr id="101443" name="Rectangle 94"/>
              <p:cNvSpPr>
                <a:spLocks noChangeArrowheads="1"/>
              </p:cNvSpPr>
              <p:nvPr/>
            </p:nvSpPr>
            <p:spPr bwMode="auto">
              <a:xfrm>
                <a:off x="3526" y="1612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0.4 %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51" name="Rectangle 95"/>
              <p:cNvSpPr>
                <a:spLocks noChangeArrowheads="1"/>
              </p:cNvSpPr>
              <p:nvPr/>
            </p:nvSpPr>
            <p:spPr bwMode="auto">
              <a:xfrm>
                <a:off x="3498" y="1612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04" name="Group 96"/>
            <p:cNvGrpSpPr>
              <a:grpSpLocks/>
            </p:cNvGrpSpPr>
            <p:nvPr/>
          </p:nvGrpSpPr>
          <p:grpSpPr bwMode="auto">
            <a:xfrm>
              <a:off x="384" y="3268"/>
              <a:ext cx="1584" cy="558"/>
              <a:chOff x="0" y="2015"/>
              <a:chExt cx="1119" cy="518"/>
            </a:xfrm>
          </p:grpSpPr>
          <p:sp>
            <p:nvSpPr>
              <p:cNvPr id="403553" name="Rectangle 97"/>
              <p:cNvSpPr>
                <a:spLocks noChangeArrowheads="1"/>
              </p:cNvSpPr>
              <p:nvPr/>
            </p:nvSpPr>
            <p:spPr bwMode="auto">
              <a:xfrm>
                <a:off x="0" y="2015"/>
                <a:ext cx="1119" cy="518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101440" name="Group 98"/>
              <p:cNvGrpSpPr>
                <a:grpSpLocks/>
              </p:cNvGrpSpPr>
              <p:nvPr/>
            </p:nvGrpSpPr>
            <p:grpSpPr bwMode="auto">
              <a:xfrm>
                <a:off x="0" y="2015"/>
                <a:ext cx="1119" cy="518"/>
                <a:chOff x="0" y="2015"/>
                <a:chExt cx="1119" cy="518"/>
              </a:xfrm>
            </p:grpSpPr>
            <p:sp>
              <p:nvSpPr>
                <p:cNvPr id="101441" name="Rectangle 99"/>
                <p:cNvSpPr>
                  <a:spLocks noChangeArrowheads="1"/>
                </p:cNvSpPr>
                <p:nvPr/>
              </p:nvSpPr>
              <p:spPr bwMode="auto">
                <a:xfrm>
                  <a:off x="28" y="2015"/>
                  <a:ext cx="1063" cy="518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dirty="0">
                      <a:effectLst/>
                      <a:latin typeface="Arial" charset="0"/>
                      <a:cs typeface="Times New Roman" pitchFamily="18" charset="0"/>
                    </a:rPr>
                    <a:t>Population Density [people per km²]</a:t>
                  </a:r>
                  <a:endParaRPr lang="en-US" dirty="0">
                    <a:effectLst/>
                    <a:latin typeface="Arial" charset="0"/>
                  </a:endParaRPr>
                </a:p>
              </p:txBody>
            </p:sp>
            <p:sp>
              <p:nvSpPr>
                <p:cNvPr id="403556" name="Rectangle 100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1119" cy="518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101405" name="Group 101"/>
            <p:cNvGrpSpPr>
              <a:grpSpLocks/>
            </p:cNvGrpSpPr>
            <p:nvPr/>
          </p:nvGrpSpPr>
          <p:grpSpPr bwMode="auto">
            <a:xfrm>
              <a:off x="1920" y="3268"/>
              <a:ext cx="885" cy="558"/>
              <a:chOff x="1119" y="2015"/>
              <a:chExt cx="793" cy="518"/>
            </a:xfrm>
          </p:grpSpPr>
          <p:sp>
            <p:nvSpPr>
              <p:cNvPr id="101437" name="Rectangle 102"/>
              <p:cNvSpPr>
                <a:spLocks noChangeArrowheads="1"/>
              </p:cNvSpPr>
              <p:nvPr/>
            </p:nvSpPr>
            <p:spPr bwMode="auto">
              <a:xfrm>
                <a:off x="1147" y="2015"/>
                <a:ext cx="737" cy="518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>
                    <a:effectLst/>
                    <a:latin typeface="Arial" charset="0"/>
                    <a:cs typeface="Times New Roman" pitchFamily="18" charset="0"/>
                  </a:rPr>
                  <a:t>31 </a:t>
                </a:r>
                <a:endParaRPr lang="en-US">
                  <a:effectLst/>
                  <a:latin typeface="Arial" charset="0"/>
                </a:endParaRPr>
              </a:p>
            </p:txBody>
          </p:sp>
          <p:sp>
            <p:nvSpPr>
              <p:cNvPr id="403559" name="Rectangle 103"/>
              <p:cNvSpPr>
                <a:spLocks noChangeArrowheads="1"/>
              </p:cNvSpPr>
              <p:nvPr/>
            </p:nvSpPr>
            <p:spPr bwMode="auto">
              <a:xfrm>
                <a:off x="1119" y="2015"/>
                <a:ext cx="793" cy="518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06" name="Group 104"/>
            <p:cNvGrpSpPr>
              <a:grpSpLocks/>
            </p:cNvGrpSpPr>
            <p:nvPr/>
          </p:nvGrpSpPr>
          <p:grpSpPr bwMode="auto">
            <a:xfrm>
              <a:off x="2805" y="3268"/>
              <a:ext cx="824" cy="558"/>
              <a:chOff x="1912" y="2015"/>
              <a:chExt cx="793" cy="518"/>
            </a:xfrm>
          </p:grpSpPr>
          <p:sp>
            <p:nvSpPr>
              <p:cNvPr id="101435" name="Rectangle 105"/>
              <p:cNvSpPr>
                <a:spLocks noChangeArrowheads="1"/>
              </p:cNvSpPr>
              <p:nvPr/>
            </p:nvSpPr>
            <p:spPr bwMode="auto">
              <a:xfrm>
                <a:off x="1940" y="2015"/>
                <a:ext cx="737" cy="518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>
                    <a:effectLst/>
                    <a:latin typeface="Arial" charset="0"/>
                    <a:cs typeface="Times New Roman" pitchFamily="18" charset="0"/>
                  </a:rPr>
                  <a:t>112 </a:t>
                </a:r>
                <a:endParaRPr lang="en-US">
                  <a:effectLst/>
                  <a:latin typeface="Arial" charset="0"/>
                </a:endParaRPr>
              </a:p>
            </p:txBody>
          </p:sp>
          <p:sp>
            <p:nvSpPr>
              <p:cNvPr id="403562" name="Rectangle 106"/>
              <p:cNvSpPr>
                <a:spLocks noChangeArrowheads="1"/>
              </p:cNvSpPr>
              <p:nvPr/>
            </p:nvSpPr>
            <p:spPr bwMode="auto">
              <a:xfrm>
                <a:off x="1912" y="2015"/>
                <a:ext cx="793" cy="518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07" name="Group 107"/>
            <p:cNvGrpSpPr>
              <a:grpSpLocks/>
            </p:cNvGrpSpPr>
            <p:nvPr/>
          </p:nvGrpSpPr>
          <p:grpSpPr bwMode="auto">
            <a:xfrm>
              <a:off x="3629" y="3268"/>
              <a:ext cx="824" cy="558"/>
              <a:chOff x="2705" y="2015"/>
              <a:chExt cx="793" cy="518"/>
            </a:xfrm>
          </p:grpSpPr>
          <p:sp>
            <p:nvSpPr>
              <p:cNvPr id="101433" name="Rectangle 108"/>
              <p:cNvSpPr>
                <a:spLocks noChangeArrowheads="1"/>
              </p:cNvSpPr>
              <p:nvPr/>
            </p:nvSpPr>
            <p:spPr bwMode="auto">
              <a:xfrm>
                <a:off x="2733" y="2015"/>
                <a:ext cx="737" cy="518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>
                    <a:effectLst/>
                    <a:latin typeface="Arial" charset="0"/>
                    <a:cs typeface="Times New Roman" pitchFamily="18" charset="0"/>
                  </a:rPr>
                  <a:t>227 </a:t>
                </a:r>
                <a:endParaRPr lang="en-US">
                  <a:effectLst/>
                  <a:latin typeface="Arial" charset="0"/>
                </a:endParaRPr>
              </a:p>
            </p:txBody>
          </p:sp>
          <p:sp>
            <p:nvSpPr>
              <p:cNvPr id="403565" name="Rectangle 109"/>
              <p:cNvSpPr>
                <a:spLocks noChangeArrowheads="1"/>
              </p:cNvSpPr>
              <p:nvPr/>
            </p:nvSpPr>
            <p:spPr bwMode="auto">
              <a:xfrm>
                <a:off x="2705" y="2015"/>
                <a:ext cx="793" cy="518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08" name="Group 110"/>
            <p:cNvGrpSpPr>
              <a:grpSpLocks/>
            </p:cNvGrpSpPr>
            <p:nvPr/>
          </p:nvGrpSpPr>
          <p:grpSpPr bwMode="auto">
            <a:xfrm>
              <a:off x="4453" y="3268"/>
              <a:ext cx="824" cy="558"/>
              <a:chOff x="3498" y="2015"/>
              <a:chExt cx="793" cy="518"/>
            </a:xfrm>
          </p:grpSpPr>
          <p:sp>
            <p:nvSpPr>
              <p:cNvPr id="101431" name="Rectangle 111"/>
              <p:cNvSpPr>
                <a:spLocks noChangeArrowheads="1"/>
              </p:cNvSpPr>
              <p:nvPr/>
            </p:nvSpPr>
            <p:spPr bwMode="auto">
              <a:xfrm>
                <a:off x="3526" y="2015"/>
                <a:ext cx="737" cy="518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>
                    <a:effectLst/>
                    <a:latin typeface="Arial" charset="0"/>
                    <a:cs typeface="Times New Roman" pitchFamily="18" charset="0"/>
                  </a:rPr>
                  <a:t>332 </a:t>
                </a:r>
                <a:endParaRPr lang="en-US">
                  <a:effectLst/>
                  <a:latin typeface="Arial" charset="0"/>
                </a:endParaRPr>
              </a:p>
            </p:txBody>
          </p:sp>
          <p:sp>
            <p:nvSpPr>
              <p:cNvPr id="403568" name="Rectangle 112"/>
              <p:cNvSpPr>
                <a:spLocks noChangeArrowheads="1"/>
              </p:cNvSpPr>
              <p:nvPr/>
            </p:nvSpPr>
            <p:spPr bwMode="auto">
              <a:xfrm>
                <a:off x="3498" y="2015"/>
                <a:ext cx="793" cy="518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09" name="Group 113"/>
            <p:cNvGrpSpPr>
              <a:grpSpLocks/>
            </p:cNvGrpSpPr>
            <p:nvPr/>
          </p:nvGrpSpPr>
          <p:grpSpPr bwMode="auto">
            <a:xfrm>
              <a:off x="384" y="3826"/>
              <a:ext cx="1584" cy="341"/>
              <a:chOff x="0" y="2533"/>
              <a:chExt cx="1119" cy="403"/>
            </a:xfrm>
          </p:grpSpPr>
          <p:sp>
            <p:nvSpPr>
              <p:cNvPr id="403570" name="Rectangle 114"/>
              <p:cNvSpPr>
                <a:spLocks noChangeArrowheads="1"/>
              </p:cNvSpPr>
              <p:nvPr/>
            </p:nvSpPr>
            <p:spPr bwMode="auto">
              <a:xfrm>
                <a:off x="0" y="2533"/>
                <a:ext cx="1119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grpSp>
            <p:nvGrpSpPr>
              <p:cNvPr id="101428" name="Group 115"/>
              <p:cNvGrpSpPr>
                <a:grpSpLocks/>
              </p:cNvGrpSpPr>
              <p:nvPr/>
            </p:nvGrpSpPr>
            <p:grpSpPr bwMode="auto">
              <a:xfrm>
                <a:off x="0" y="2533"/>
                <a:ext cx="1119" cy="403"/>
                <a:chOff x="0" y="2533"/>
                <a:chExt cx="1119" cy="403"/>
              </a:xfrm>
            </p:grpSpPr>
            <p:sp>
              <p:nvSpPr>
                <p:cNvPr id="101429" name="Rectangle 116"/>
                <p:cNvSpPr>
                  <a:spLocks noChangeArrowheads="1"/>
                </p:cNvSpPr>
                <p:nvPr/>
              </p:nvSpPr>
              <p:spPr bwMode="auto">
                <a:xfrm>
                  <a:off x="28" y="2533"/>
                  <a:ext cx="1063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/>
                  <a:r>
                    <a:rPr lang="en-US" dirty="0">
                      <a:effectLst/>
                      <a:latin typeface="Arial" charset="0"/>
                      <a:cs typeface="Times New Roman" pitchFamily="18" charset="0"/>
                    </a:rPr>
                    <a:t>Child Mortality</a:t>
                  </a:r>
                  <a:endParaRPr lang="en-US" dirty="0">
                    <a:effectLst/>
                    <a:latin typeface="Arial" charset="0"/>
                  </a:endParaRPr>
                </a:p>
              </p:txBody>
            </p:sp>
            <p:sp>
              <p:nvSpPr>
                <p:cNvPr id="403573" name="Rectangle 117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1119" cy="403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de-DE"/>
                </a:p>
              </p:txBody>
            </p:sp>
          </p:grpSp>
        </p:grpSp>
        <p:grpSp>
          <p:nvGrpSpPr>
            <p:cNvPr id="101410" name="Group 118"/>
            <p:cNvGrpSpPr>
              <a:grpSpLocks/>
            </p:cNvGrpSpPr>
            <p:nvPr/>
          </p:nvGrpSpPr>
          <p:grpSpPr bwMode="auto">
            <a:xfrm>
              <a:off x="1920" y="3826"/>
              <a:ext cx="885" cy="341"/>
              <a:chOff x="1119" y="2533"/>
              <a:chExt cx="793" cy="403"/>
            </a:xfrm>
          </p:grpSpPr>
          <p:sp>
            <p:nvSpPr>
              <p:cNvPr id="101425" name="Rectangle 119"/>
              <p:cNvSpPr>
                <a:spLocks noChangeArrowheads="1"/>
              </p:cNvSpPr>
              <p:nvPr/>
            </p:nvSpPr>
            <p:spPr bwMode="auto">
              <a:xfrm>
                <a:off x="1147" y="2533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12.6 %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76" name="Rectangle 120"/>
              <p:cNvSpPr>
                <a:spLocks noChangeArrowheads="1"/>
              </p:cNvSpPr>
              <p:nvPr/>
            </p:nvSpPr>
            <p:spPr bwMode="auto">
              <a:xfrm>
                <a:off x="1119" y="2533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11" name="Group 121"/>
            <p:cNvGrpSpPr>
              <a:grpSpLocks/>
            </p:cNvGrpSpPr>
            <p:nvPr/>
          </p:nvGrpSpPr>
          <p:grpSpPr bwMode="auto">
            <a:xfrm>
              <a:off x="2805" y="3826"/>
              <a:ext cx="824" cy="341"/>
              <a:chOff x="1912" y="2533"/>
              <a:chExt cx="793" cy="403"/>
            </a:xfrm>
          </p:grpSpPr>
          <p:sp>
            <p:nvSpPr>
              <p:cNvPr id="101423" name="Rectangle 122"/>
              <p:cNvSpPr>
                <a:spLocks noChangeArrowheads="1"/>
              </p:cNvSpPr>
              <p:nvPr/>
            </p:nvSpPr>
            <p:spPr bwMode="auto">
              <a:xfrm>
                <a:off x="1940" y="2533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de-DE" dirty="0">
                    <a:effectLst/>
                    <a:latin typeface="Arial" charset="0"/>
                    <a:cs typeface="Times New Roman" pitchFamily="18" charset="0"/>
                  </a:rPr>
                  <a:t>3.3 %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79" name="Rectangle 123"/>
              <p:cNvSpPr>
                <a:spLocks noChangeArrowheads="1"/>
              </p:cNvSpPr>
              <p:nvPr/>
            </p:nvSpPr>
            <p:spPr bwMode="auto">
              <a:xfrm>
                <a:off x="1912" y="2533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12" name="Group 124"/>
            <p:cNvGrpSpPr>
              <a:grpSpLocks/>
            </p:cNvGrpSpPr>
            <p:nvPr/>
          </p:nvGrpSpPr>
          <p:grpSpPr bwMode="auto">
            <a:xfrm>
              <a:off x="3629" y="3826"/>
              <a:ext cx="824" cy="341"/>
              <a:chOff x="2705" y="2533"/>
              <a:chExt cx="793" cy="403"/>
            </a:xfrm>
          </p:grpSpPr>
          <p:sp>
            <p:nvSpPr>
              <p:cNvPr id="101421" name="Rectangle 125"/>
              <p:cNvSpPr>
                <a:spLocks noChangeArrowheads="1"/>
              </p:cNvSpPr>
              <p:nvPr/>
            </p:nvSpPr>
            <p:spPr bwMode="auto">
              <a:xfrm>
                <a:off x="2733" y="2533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0.7 %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82" name="Rectangle 126"/>
              <p:cNvSpPr>
                <a:spLocks noChangeArrowheads="1"/>
              </p:cNvSpPr>
              <p:nvPr/>
            </p:nvSpPr>
            <p:spPr bwMode="auto">
              <a:xfrm>
                <a:off x="2705" y="2533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grpSp>
          <p:nvGrpSpPr>
            <p:cNvPr id="101413" name="Group 127"/>
            <p:cNvGrpSpPr>
              <a:grpSpLocks/>
            </p:cNvGrpSpPr>
            <p:nvPr/>
          </p:nvGrpSpPr>
          <p:grpSpPr bwMode="auto">
            <a:xfrm>
              <a:off x="4453" y="3826"/>
              <a:ext cx="824" cy="341"/>
              <a:chOff x="3498" y="2533"/>
              <a:chExt cx="793" cy="403"/>
            </a:xfrm>
          </p:grpSpPr>
          <p:sp>
            <p:nvSpPr>
              <p:cNvPr id="101419" name="Rectangle 128"/>
              <p:cNvSpPr>
                <a:spLocks noChangeArrowheads="1"/>
              </p:cNvSpPr>
              <p:nvPr/>
            </p:nvSpPr>
            <p:spPr bwMode="auto">
              <a:xfrm>
                <a:off x="3526" y="2533"/>
                <a:ext cx="737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dirty="0">
                    <a:effectLst/>
                    <a:latin typeface="Arial" charset="0"/>
                    <a:cs typeface="Times New Roman" pitchFamily="18" charset="0"/>
                  </a:rPr>
                  <a:t>0.6 %</a:t>
                </a:r>
                <a:endParaRPr lang="en-US" dirty="0">
                  <a:effectLst/>
                  <a:latin typeface="Arial" charset="0"/>
                </a:endParaRPr>
              </a:p>
            </p:txBody>
          </p:sp>
          <p:sp>
            <p:nvSpPr>
              <p:cNvPr id="403585" name="Rectangle 129"/>
              <p:cNvSpPr>
                <a:spLocks noChangeArrowheads="1"/>
              </p:cNvSpPr>
              <p:nvPr/>
            </p:nvSpPr>
            <p:spPr bwMode="auto">
              <a:xfrm>
                <a:off x="3498" y="2533"/>
                <a:ext cx="793" cy="403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403586" name="Line 130"/>
            <p:cNvSpPr>
              <a:spLocks noChangeShapeType="1"/>
            </p:cNvSpPr>
            <p:nvPr/>
          </p:nvSpPr>
          <p:spPr bwMode="auto">
            <a:xfrm>
              <a:off x="480" y="1680"/>
              <a:ext cx="4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03587" name="Line 131"/>
            <p:cNvSpPr>
              <a:spLocks noChangeShapeType="1"/>
            </p:cNvSpPr>
            <p:nvPr/>
          </p:nvSpPr>
          <p:spPr bwMode="auto">
            <a:xfrm>
              <a:off x="1968" y="1392"/>
              <a:ext cx="0" cy="27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03588" name="Line 132"/>
            <p:cNvSpPr>
              <a:spLocks noChangeShapeType="1"/>
            </p:cNvSpPr>
            <p:nvPr/>
          </p:nvSpPr>
          <p:spPr bwMode="auto">
            <a:xfrm>
              <a:off x="2784" y="1392"/>
              <a:ext cx="0" cy="27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03589" name="Line 133"/>
            <p:cNvSpPr>
              <a:spLocks noChangeShapeType="1"/>
            </p:cNvSpPr>
            <p:nvPr/>
          </p:nvSpPr>
          <p:spPr bwMode="auto">
            <a:xfrm>
              <a:off x="3648" y="1392"/>
              <a:ext cx="0" cy="27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03590" name="Line 134"/>
            <p:cNvSpPr>
              <a:spLocks noChangeShapeType="1"/>
            </p:cNvSpPr>
            <p:nvPr/>
          </p:nvSpPr>
          <p:spPr bwMode="auto">
            <a:xfrm>
              <a:off x="4560" y="1344"/>
              <a:ext cx="0" cy="27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229542" y="332656"/>
            <a:ext cx="4549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Country comparison; World Bank 1995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924"/>
    </mc:Choice>
    <mc:Fallback xmlns="">
      <p:transition spd="slow" advTm="12692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6" name="Rectangle 6"/>
          <p:cNvSpPr>
            <a:spLocks noChangeArrowheads="1"/>
          </p:cNvSpPr>
          <p:nvPr/>
        </p:nvSpPr>
        <p:spPr bwMode="auto">
          <a:xfrm>
            <a:off x="0" y="1125538"/>
            <a:ext cx="9144000" cy="5732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9700"/>
            <a:ext cx="9144000" cy="11557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cs typeface="Times New Roman" pitchFamily="18" charset="0"/>
              </a:rPr>
              <a:t>Concept of Demographic Transition</a:t>
            </a:r>
            <a:endParaRPr lang="en-US" sz="4000" dirty="0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048947"/>
              </p:ext>
            </p:extLst>
          </p:nvPr>
        </p:nvGraphicFramePr>
        <p:xfrm>
          <a:off x="179513" y="2708920"/>
          <a:ext cx="8954962" cy="3683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Picture" r:id="rId3" imgW="5940360" imgH="2359800" progId="Word.Picture.8">
                  <p:embed/>
                </p:oleObj>
              </mc:Choice>
              <mc:Fallback>
                <p:oleObj name="Picture" r:id="rId3" imgW="5940360" imgH="2359800" progId="Word.Picture.8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3" y="2708920"/>
                        <a:ext cx="8954962" cy="36839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560EF-7097-4FAF-8B03-2508F0DF5BC0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238"/>
    </mc:Choice>
    <mc:Fallback xmlns="">
      <p:transition spd="slow" advTm="21723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Bildschirmpräsentation (4:3)</PresentationFormat>
  <Paragraphs>102</Paragraphs>
  <Slides>19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Larissa</vt:lpstr>
      <vt:lpstr>Grafik</vt:lpstr>
      <vt:lpstr>Picture</vt:lpstr>
      <vt:lpstr>Arbeitsblatt</vt:lpstr>
      <vt:lpstr>International Health Care Management  Part 2.2</vt:lpstr>
      <vt:lpstr>2  Demand for Health Services </vt:lpstr>
      <vt:lpstr>2.2 Demographic and Epidemiologic  Transition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Concept of Demographic Transition</vt:lpstr>
      <vt:lpstr>Determinants of Birth Rates</vt:lpstr>
      <vt:lpstr>Determinants of Birth Rates</vt:lpstr>
      <vt:lpstr>Epidemiologic Transition</vt:lpstr>
      <vt:lpstr>Development of Morbidity in Vietnam 1976-2001 </vt:lpstr>
      <vt:lpstr>Development of Mortality in Vietnam 1976-2001 </vt:lpstr>
      <vt:lpstr>Model of Susceptibility</vt:lpstr>
      <vt:lpstr>PowerPoint-Präsentation</vt:lpstr>
      <vt:lpstr>Proportion of Population</vt:lpstr>
      <vt:lpstr>Prevalence and Incidence of Infectious and Chronic-Degenerative Diseases</vt:lpstr>
      <vt:lpstr>2  Demand for Health Services 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439</cp:revision>
  <cp:lastPrinted>2011-09-19T09:14:21Z</cp:lastPrinted>
  <dcterms:created xsi:type="dcterms:W3CDTF">2003-05-27T08:12:45Z</dcterms:created>
  <dcterms:modified xsi:type="dcterms:W3CDTF">2024-01-25T15:35:48Z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