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6" r:id="rId1"/>
  </p:sldMasterIdLst>
  <p:notesMasterIdLst>
    <p:notesMasterId r:id="rId55"/>
  </p:notesMasterIdLst>
  <p:sldIdLst>
    <p:sldId id="503" r:id="rId2"/>
    <p:sldId id="599" r:id="rId3"/>
    <p:sldId id="512" r:id="rId4"/>
    <p:sldId id="411" r:id="rId5"/>
    <p:sldId id="412" r:id="rId6"/>
    <p:sldId id="417" r:id="rId7"/>
    <p:sldId id="517" r:id="rId8"/>
    <p:sldId id="588" r:id="rId9"/>
    <p:sldId id="589" r:id="rId10"/>
    <p:sldId id="515" r:id="rId11"/>
    <p:sldId id="603" r:id="rId12"/>
    <p:sldId id="604" r:id="rId13"/>
    <p:sldId id="605" r:id="rId14"/>
    <p:sldId id="606" r:id="rId15"/>
    <p:sldId id="607" r:id="rId16"/>
    <p:sldId id="608" r:id="rId17"/>
    <p:sldId id="557" r:id="rId18"/>
    <p:sldId id="576" r:id="rId19"/>
    <p:sldId id="575" r:id="rId20"/>
    <p:sldId id="558" r:id="rId21"/>
    <p:sldId id="551" r:id="rId22"/>
    <p:sldId id="577" r:id="rId23"/>
    <p:sldId id="553" r:id="rId24"/>
    <p:sldId id="538" r:id="rId25"/>
    <p:sldId id="554" r:id="rId26"/>
    <p:sldId id="555" r:id="rId27"/>
    <p:sldId id="556" r:id="rId28"/>
    <p:sldId id="578" r:id="rId29"/>
    <p:sldId id="579" r:id="rId30"/>
    <p:sldId id="580" r:id="rId31"/>
    <p:sldId id="581" r:id="rId32"/>
    <p:sldId id="593" r:id="rId33"/>
    <p:sldId id="615" r:id="rId34"/>
    <p:sldId id="609" r:id="rId35"/>
    <p:sldId id="610" r:id="rId36"/>
    <p:sldId id="591" r:id="rId37"/>
    <p:sldId id="592" r:id="rId38"/>
    <p:sldId id="601" r:id="rId39"/>
    <p:sldId id="420" r:id="rId40"/>
    <p:sldId id="422" r:id="rId41"/>
    <p:sldId id="567" r:id="rId42"/>
    <p:sldId id="595" r:id="rId43"/>
    <p:sldId id="596" r:id="rId44"/>
    <p:sldId id="258" r:id="rId45"/>
    <p:sldId id="602" r:id="rId46"/>
    <p:sldId id="257" r:id="rId47"/>
    <p:sldId id="259" r:id="rId48"/>
    <p:sldId id="597" r:id="rId49"/>
    <p:sldId id="611" r:id="rId50"/>
    <p:sldId id="612" r:id="rId51"/>
    <p:sldId id="613" r:id="rId52"/>
    <p:sldId id="614" r:id="rId53"/>
    <p:sldId id="600" r:id="rId54"/>
  </p:sldIdLst>
  <p:sldSz cx="9144000" cy="6858000" type="screen4x3"/>
  <p:notesSz cx="6797675" cy="9926638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ahoma" pitchFamily="34" charset="0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ahoma" pitchFamily="34" charset="0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ahoma" pitchFamily="34" charset="0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ahoma" pitchFamily="34" charset="0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0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0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0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0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 " initials="MSOffice" lastIdx="1" clrIdx="0"/>
  <p:cmAuthor id="1" name="SusRa" initials="SR" lastIdx="11" clrIdx="1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DFD8E8"/>
    <a:srgbClr val="D6CDE1"/>
    <a:srgbClr val="000000"/>
    <a:srgbClr val="CC0000"/>
    <a:srgbClr val="CCFFCC"/>
    <a:srgbClr val="FF99CC"/>
    <a:srgbClr val="00FFFF"/>
    <a:srgbClr val="66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4661" autoAdjust="0"/>
    <p:restoredTop sz="95819" autoAdjust="0"/>
  </p:normalViewPr>
  <p:slideViewPr>
    <p:cSldViewPr>
      <p:cViewPr varScale="1">
        <p:scale>
          <a:sx n="111" d="100"/>
          <a:sy n="111" d="100"/>
        </p:scale>
        <p:origin x="1158" y="1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681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commentAuthors" Target="commentAuthor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_rels/viewProps.xml.rels><?xml version="1.0" encoding="UTF-8" standalone="yes"?>
<Relationships xmlns="http://schemas.openxmlformats.org/package/2006/relationships"><Relationship Id="rId2" Type="http://schemas.openxmlformats.org/officeDocument/2006/relationships/slide" Target="slides/slide5.xml"/><Relationship Id="rId1" Type="http://schemas.openxmlformats.org/officeDocument/2006/relationships/slide" Target="slides/slide4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5659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>
                <a:effectLst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4950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2016" y="0"/>
            <a:ext cx="2945659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effectLst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3414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7575" y="744538"/>
            <a:ext cx="4962525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950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6357" y="4715153"/>
            <a:ext cx="4984962" cy="4466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/>
              <a:t>Klicken Sie, um die Formate des Vorlagentextes zu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14951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30306"/>
            <a:ext cx="2945659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effectLst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4951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2016" y="9430306"/>
            <a:ext cx="2945659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effectLst/>
              </a:defRPr>
            </a:lvl1pPr>
          </a:lstStyle>
          <a:p>
            <a:pPr>
              <a:defRPr/>
            </a:pPr>
            <a:fld id="{A201BC32-DBD6-4B6A-981D-F86C4B1861B8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5140932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01BC32-DBD6-4B6A-981D-F86C4B1861B8}" type="slidenum">
              <a:rPr lang="de-DE" smtClean="0"/>
              <a:pPr>
                <a:defRPr/>
              </a:pPr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513793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Innovations in Health Care 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AF9F0A-E381-43E1-B99D-5F752996CFE5}" type="slidenum">
              <a:rPr lang="de-DE" smtClean="0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226188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Innovations in Health Care 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C179EBB-9E05-4CC5-BD0E-41A35BDBB0C3}" type="slidenum">
              <a:rPr lang="de-DE" smtClean="0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952832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Innovations in Health Care 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4CACAA2-E3F7-44F5-8DFF-6FD7C426F736}" type="slidenum">
              <a:rPr lang="de-DE" smtClean="0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067828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Innovations in Health Care 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89A20A-3D01-4F7F-A305-E83009601E93}" type="slidenum">
              <a:rPr lang="de-DE" smtClean="0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352613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Innovations in Health Care 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CC5D765-8AB2-4A92-85E3-9ADCC5727DAA}" type="slidenum">
              <a:rPr lang="de-DE" smtClean="0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624259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Innovations in Health Care </a:t>
            </a: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A2D32FF-9A3D-4E2A-B7C2-4685C0D1CF2E}" type="slidenum">
              <a:rPr lang="de-DE" smtClean="0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885936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Innovations in Health Care </a:t>
            </a:r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67D02E-F931-44B9-8AAB-BC1D62F4E4DB}" type="slidenum">
              <a:rPr lang="de-DE" smtClean="0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516416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Innovations in Health Care 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09560EF-7097-4FAF-8B03-2508F0DF5BC0}" type="slidenum">
              <a:rPr lang="de-DE" smtClean="0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639052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Innovations in Health Care </a:t>
            </a: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79567A8-ABAC-4968-BBE7-AEA41CC3CB24}" type="slidenum">
              <a:rPr lang="de-DE" smtClean="0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662135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Innovations in Health Care </a:t>
            </a: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CFEA258-0834-4C8C-882D-013C36E58B52}" type="slidenum">
              <a:rPr lang="de-DE" smtClean="0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709195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Innovations in Health Care </a:t>
            </a: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31B2B73-13C2-400C-9561-D44BE56FDEB7}" type="slidenum">
              <a:rPr lang="de-DE" smtClean="0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75230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de-DE" smtClean="0"/>
              <a:t>Innovations in Health Care 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7CC5D765-8AB2-4A92-85E3-9ADCC5727DAA}" type="slidenum">
              <a:rPr lang="de-DE" smtClean="0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294028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hyperlink" Target="http://www.yersiniapestis.info/geschichte.html" TargetMode="Externa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hyperlink" Target="http://upload.wikimedia.org/wikipedia/de/3/3f/VogelgrippeWelt.png" TargetMode="Externa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hyperlink" Target="http://upload.wikimedia.org/wikipedia/de/3/3f/VogelgrippeWelt.png" TargetMode="Externa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hyperlink" Target="http://en.wikipedia.org/wiki/File:Pteropus_conspicillatus.jpg" TargetMode="Externa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g"/><Relationship Id="rId4" Type="http://schemas.openxmlformats.org/officeDocument/2006/relationships/image" Target="../media/image33.jp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35.w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36.wmf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0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.w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2.wm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122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520700"/>
            <a:ext cx="8291512" cy="2260600"/>
          </a:xfrm>
        </p:spPr>
        <p:txBody>
          <a:bodyPr/>
          <a:lstStyle/>
          <a:p>
            <a:pPr>
              <a:defRPr/>
            </a:pPr>
            <a:r>
              <a:rPr lang="en-US" b="1" dirty="0">
                <a:cs typeface="Times New Roman" pitchFamily="18" charset="0"/>
              </a:rPr>
              <a:t>International Health Care Management </a:t>
            </a:r>
            <a:br>
              <a:rPr lang="en-US" b="1" dirty="0">
                <a:cs typeface="Times New Roman" pitchFamily="18" charset="0"/>
              </a:rPr>
            </a:br>
            <a:r>
              <a:rPr lang="en-US" b="1" dirty="0">
                <a:cs typeface="Times New Roman" pitchFamily="18" charset="0"/>
              </a:rPr>
              <a:t>Part </a:t>
            </a:r>
            <a:r>
              <a:rPr lang="en-US" b="1" dirty="0" smtClean="0">
                <a:cs typeface="Times New Roman" pitchFamily="18" charset="0"/>
              </a:rPr>
              <a:t>2.3.1</a:t>
            </a:r>
            <a:endParaRPr lang="en-US" b="1" dirty="0">
              <a:cs typeface="Times New Roman" pitchFamily="18" charset="0"/>
            </a:endParaRPr>
          </a:p>
        </p:txBody>
      </p:sp>
      <p:sp>
        <p:nvSpPr>
          <p:cNvPr id="517123" name="Text Box 3"/>
          <p:cNvSpPr txBox="1">
            <a:spLocks noChangeArrowheads="1"/>
          </p:cNvSpPr>
          <p:nvPr/>
        </p:nvSpPr>
        <p:spPr bwMode="auto">
          <a:xfrm>
            <a:off x="899592" y="4149725"/>
            <a:ext cx="7416824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200" dirty="0">
                <a:effectLst/>
                <a:latin typeface="Arial" pitchFamily="34" charset="0"/>
                <a:cs typeface="Times New Roman" pitchFamily="18" charset="0"/>
              </a:rPr>
              <a:t>Steffen Fleßa</a:t>
            </a:r>
          </a:p>
          <a:p>
            <a:pPr>
              <a:defRPr/>
            </a:pPr>
            <a:r>
              <a:rPr lang="en-US" sz="3200" dirty="0">
                <a:effectLst/>
                <a:latin typeface="Arial" pitchFamily="34" charset="0"/>
                <a:cs typeface="Times New Roman" pitchFamily="18" charset="0"/>
              </a:rPr>
              <a:t>Institute of Health Care Management</a:t>
            </a:r>
          </a:p>
          <a:p>
            <a:pPr>
              <a:defRPr/>
            </a:pPr>
            <a:r>
              <a:rPr lang="en-US" sz="3200" dirty="0">
                <a:effectLst/>
                <a:latin typeface="Arial" pitchFamily="34" charset="0"/>
                <a:cs typeface="Times New Roman" pitchFamily="18" charset="0"/>
              </a:rPr>
              <a:t>University of Greifswald </a:t>
            </a:r>
            <a:endParaRPr lang="en-US" sz="320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09560EF-7097-4FAF-8B03-2508F0DF5BC0}" type="slidenum">
              <a:rPr lang="de-DE" smtClean="0"/>
              <a:pPr>
                <a:defRPr/>
              </a:pPr>
              <a:t>1</a:t>
            </a:fld>
            <a:endParaRPr lang="de-DE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61"/>
    </mc:Choice>
    <mc:Fallback xmlns="">
      <p:transition spd="slow" advTm="5461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67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90805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/>
              <a:t>Conditions for Pandemics</a:t>
            </a:r>
          </a:p>
        </p:txBody>
      </p:sp>
      <p:sp>
        <p:nvSpPr>
          <p:cNvPr id="540679" name="Rectangle 7"/>
          <p:cNvSpPr>
            <a:spLocks noChangeArrowheads="1"/>
          </p:cNvSpPr>
          <p:nvPr/>
        </p:nvSpPr>
        <p:spPr bwMode="auto">
          <a:xfrm>
            <a:off x="457200" y="1700213"/>
            <a:ext cx="8229600" cy="46811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609600" indent="-609600" algn="l">
              <a:spcBef>
                <a:spcPct val="20000"/>
              </a:spcBef>
              <a:buClr>
                <a:schemeClr val="tx1"/>
              </a:buClr>
              <a:buFontTx/>
              <a:buChar char="•"/>
              <a:defRPr/>
            </a:pPr>
            <a:r>
              <a:rPr lang="en-US" dirty="0">
                <a:effectLst/>
              </a:rPr>
              <a:t>„</a:t>
            </a:r>
            <a:r>
              <a:rPr lang="en-US" sz="2400" dirty="0">
                <a:effectLst/>
              </a:rPr>
              <a:t>New“ agent within a population that shows low immunity</a:t>
            </a:r>
          </a:p>
          <a:p>
            <a:pPr marL="1066800" lvl="1" indent="-609600" algn="l">
              <a:spcBef>
                <a:spcPct val="20000"/>
              </a:spcBef>
              <a:buClr>
                <a:schemeClr val="tx1"/>
              </a:buClr>
              <a:buFontTx/>
              <a:buChar char="•"/>
              <a:defRPr/>
            </a:pPr>
            <a:r>
              <a:rPr lang="en-US" sz="2400" dirty="0">
                <a:effectLst/>
              </a:rPr>
              <a:t>Infiltration, i.e. Plague</a:t>
            </a:r>
          </a:p>
          <a:p>
            <a:pPr marL="1066800" lvl="1" indent="-609600" algn="l">
              <a:spcBef>
                <a:spcPct val="20000"/>
              </a:spcBef>
              <a:buClr>
                <a:schemeClr val="tx1"/>
              </a:buClr>
              <a:buFontTx/>
              <a:buChar char="•"/>
              <a:defRPr/>
            </a:pPr>
            <a:r>
              <a:rPr lang="en-US" sz="2400" dirty="0">
                <a:effectLst/>
              </a:rPr>
              <a:t>New Agent, i.e. Influenza</a:t>
            </a:r>
          </a:p>
          <a:p>
            <a:pPr marL="609600" indent="-609600" algn="l">
              <a:spcBef>
                <a:spcPct val="20000"/>
              </a:spcBef>
              <a:buClr>
                <a:schemeClr val="tx1"/>
              </a:buClr>
              <a:buFontTx/>
              <a:buChar char="•"/>
              <a:defRPr/>
            </a:pPr>
            <a:r>
              <a:rPr lang="en-US" sz="2400" dirty="0">
                <a:effectLst/>
              </a:rPr>
              <a:t>Rapid </a:t>
            </a:r>
            <a:r>
              <a:rPr lang="en-US" sz="2400" dirty="0" smtClean="0">
                <a:effectLst/>
              </a:rPr>
              <a:t>Diffusion</a:t>
            </a:r>
            <a:endParaRPr lang="en-US" sz="2400" dirty="0">
              <a:effectLst/>
            </a:endParaRPr>
          </a:p>
          <a:p>
            <a:pPr marL="609600" indent="-609600" algn="l">
              <a:spcBef>
                <a:spcPct val="20000"/>
              </a:spcBef>
              <a:buClr>
                <a:schemeClr val="tx1"/>
              </a:buClr>
              <a:buFontTx/>
              <a:buChar char="•"/>
              <a:defRPr/>
            </a:pPr>
            <a:r>
              <a:rPr lang="en-US" sz="2400" dirty="0">
                <a:effectLst/>
              </a:rPr>
              <a:t>Low Lethality</a:t>
            </a:r>
          </a:p>
          <a:p>
            <a:pPr marL="1066800" lvl="1" indent="-609600" algn="l">
              <a:spcBef>
                <a:spcPct val="20000"/>
              </a:spcBef>
              <a:buClr>
                <a:schemeClr val="tx1"/>
              </a:buClr>
              <a:buFontTx/>
              <a:buChar char="•"/>
              <a:defRPr/>
            </a:pPr>
            <a:r>
              <a:rPr lang="en-US" sz="2400" dirty="0">
                <a:effectLst/>
              </a:rPr>
              <a:t>Mortality of a disease referring to the proportion of fatalities to total number of sick people</a:t>
            </a:r>
          </a:p>
          <a:p>
            <a:pPr marL="1066800" lvl="1" indent="-609600" algn="l">
              <a:spcBef>
                <a:spcPct val="20000"/>
              </a:spcBef>
              <a:buClr>
                <a:schemeClr val="tx1"/>
              </a:buClr>
              <a:buFontTx/>
              <a:buChar char="•"/>
              <a:defRPr/>
            </a:pPr>
            <a:r>
              <a:rPr lang="en-US" sz="2400" dirty="0">
                <a:effectLst/>
              </a:rPr>
              <a:t>High lethality results in the extinction of a disease before it is able to spread	</a:t>
            </a:r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89A20A-3D01-4F7F-A305-E83009601E93}" type="slidenum">
              <a:rPr lang="de-DE" smtClean="0"/>
              <a:pPr>
                <a:defRPr/>
              </a:pPr>
              <a:t>10</a:t>
            </a:fld>
            <a:endParaRPr lang="de-DE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9881"/>
    </mc:Choice>
    <mc:Fallback xmlns="">
      <p:transition spd="slow" advTm="169881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Diffusion in </a:t>
            </a:r>
            <a:r>
              <a:rPr lang="de-DE" dirty="0" err="1"/>
              <a:t>space</a:t>
            </a:r>
            <a:r>
              <a:rPr lang="de-DE" dirty="0"/>
              <a:t> (</a:t>
            </a:r>
            <a:r>
              <a:rPr lang="de-DE" dirty="0" err="1"/>
              <a:t>here</a:t>
            </a:r>
            <a:r>
              <a:rPr lang="de-DE" dirty="0"/>
              <a:t>: Covid-19)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421856" y="2226469"/>
            <a:ext cx="2640331" cy="3263504"/>
          </a:xfrm>
        </p:spPr>
        <p:txBody>
          <a:bodyPr/>
          <a:lstStyle/>
          <a:p>
            <a:r>
              <a:rPr lang="en-GB" dirty="0"/>
              <a:t>for t=34</a:t>
            </a:r>
            <a:endParaRPr lang="de-DE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3"/>
          <a:srcRect l="15929" t="2668" r="31719" b="4347"/>
          <a:stretch/>
        </p:blipFill>
        <p:spPr bwMode="auto">
          <a:xfrm>
            <a:off x="628651" y="2226468"/>
            <a:ext cx="2701589" cy="2700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4"/>
          <a:srcRect l="78481" t="2871" r="16051" b="55372"/>
          <a:stretch/>
        </p:blipFill>
        <p:spPr bwMode="auto">
          <a:xfrm>
            <a:off x="6062187" y="2226468"/>
            <a:ext cx="628202" cy="2700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Grafik 9"/>
          <p:cNvPicPr>
            <a:picLocks noChangeAspect="1"/>
          </p:cNvPicPr>
          <p:nvPr/>
        </p:nvPicPr>
        <p:blipFill rotWithShape="1">
          <a:blip r:embed="rId4"/>
          <a:srcRect l="78481" t="45461" r="16051" b="18132"/>
          <a:stretch/>
        </p:blipFill>
        <p:spPr bwMode="auto">
          <a:xfrm>
            <a:off x="7164943" y="2125266"/>
            <a:ext cx="523283" cy="2322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E2574F2-386F-417A-AE0C-7666D247BF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E57F1-A82E-4CB7-AA69-93BD1F6C8AE2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26079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Diffusion in </a:t>
            </a:r>
            <a:r>
              <a:rPr lang="de-DE" dirty="0" err="1"/>
              <a:t>space</a:t>
            </a:r>
            <a:r>
              <a:rPr lang="de-DE" dirty="0"/>
              <a:t> (</a:t>
            </a:r>
            <a:r>
              <a:rPr lang="de-DE" dirty="0" err="1"/>
              <a:t>here</a:t>
            </a:r>
            <a:r>
              <a:rPr lang="de-DE" dirty="0"/>
              <a:t>: Covid-19)</a:t>
            </a: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2"/>
          <a:srcRect l="15929" t="2668" r="31719" b="4347"/>
          <a:stretch/>
        </p:blipFill>
        <p:spPr bwMode="auto">
          <a:xfrm>
            <a:off x="628651" y="2226468"/>
            <a:ext cx="2701589" cy="2700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3"/>
          <a:srcRect l="78481" t="2871" r="16051" b="55372"/>
          <a:stretch/>
        </p:blipFill>
        <p:spPr bwMode="auto">
          <a:xfrm>
            <a:off x="6062187" y="2226468"/>
            <a:ext cx="628202" cy="2700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Grafik 9"/>
          <p:cNvPicPr>
            <a:picLocks noChangeAspect="1"/>
          </p:cNvPicPr>
          <p:nvPr/>
        </p:nvPicPr>
        <p:blipFill rotWithShape="1">
          <a:blip r:embed="rId3"/>
          <a:srcRect l="78481" t="45461" r="16051" b="18132"/>
          <a:stretch/>
        </p:blipFill>
        <p:spPr bwMode="auto">
          <a:xfrm>
            <a:off x="7164943" y="2125266"/>
            <a:ext cx="523283" cy="2322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Grafik 6"/>
          <p:cNvPicPr/>
          <p:nvPr/>
        </p:nvPicPr>
        <p:blipFill rotWithShape="1">
          <a:blip r:embed="rId4"/>
          <a:srcRect l="15927" t="2860" r="31680" b="4074"/>
          <a:stretch/>
        </p:blipFill>
        <p:spPr bwMode="auto">
          <a:xfrm>
            <a:off x="628650" y="2226468"/>
            <a:ext cx="2701589" cy="270000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Inhaltsplatzhalter 2"/>
          <p:cNvSpPr txBox="1">
            <a:spLocks/>
          </p:cNvSpPr>
          <p:nvPr/>
        </p:nvSpPr>
        <p:spPr>
          <a:xfrm>
            <a:off x="3421856" y="2226469"/>
            <a:ext cx="2640331" cy="3263504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100" dirty="0"/>
              <a:t>for t=52</a:t>
            </a:r>
            <a:endParaRPr lang="de-DE" sz="2100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D4BA42A8-C53C-4C7C-B74F-DAC0AF7F3D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E57F1-A82E-4CB7-AA69-93BD1F6C8AE2}" type="slidenum">
              <a:rPr lang="de-DE" smtClean="0"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20655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Diffusion in </a:t>
            </a:r>
            <a:r>
              <a:rPr lang="de-DE" dirty="0" err="1"/>
              <a:t>space</a:t>
            </a:r>
            <a:r>
              <a:rPr lang="de-DE" dirty="0"/>
              <a:t> (</a:t>
            </a:r>
            <a:r>
              <a:rPr lang="de-DE" dirty="0" err="1"/>
              <a:t>here</a:t>
            </a:r>
            <a:r>
              <a:rPr lang="de-DE" dirty="0"/>
              <a:t>: Covid-19)</a:t>
            </a: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2"/>
          <a:srcRect l="15929" t="2668" r="31719" b="4347"/>
          <a:stretch/>
        </p:blipFill>
        <p:spPr bwMode="auto">
          <a:xfrm>
            <a:off x="628651" y="2226468"/>
            <a:ext cx="2701589" cy="2700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3"/>
          <a:srcRect l="78481" t="2871" r="16051" b="55372"/>
          <a:stretch/>
        </p:blipFill>
        <p:spPr bwMode="auto">
          <a:xfrm>
            <a:off x="6062187" y="2226468"/>
            <a:ext cx="628202" cy="2700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Grafik 9"/>
          <p:cNvPicPr>
            <a:picLocks noChangeAspect="1"/>
          </p:cNvPicPr>
          <p:nvPr/>
        </p:nvPicPr>
        <p:blipFill rotWithShape="1">
          <a:blip r:embed="rId3"/>
          <a:srcRect l="78481" t="45461" r="16051" b="18132"/>
          <a:stretch/>
        </p:blipFill>
        <p:spPr bwMode="auto">
          <a:xfrm>
            <a:off x="7164943" y="2125266"/>
            <a:ext cx="523283" cy="2322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Grafik 6"/>
          <p:cNvPicPr/>
          <p:nvPr/>
        </p:nvPicPr>
        <p:blipFill rotWithShape="1">
          <a:blip r:embed="rId4"/>
          <a:srcRect l="15878" t="2669" r="31725" b="4156"/>
          <a:stretch/>
        </p:blipFill>
        <p:spPr bwMode="auto">
          <a:xfrm>
            <a:off x="628650" y="2226468"/>
            <a:ext cx="2701589" cy="270000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Inhaltsplatzhalter 2"/>
          <p:cNvSpPr txBox="1">
            <a:spLocks/>
          </p:cNvSpPr>
          <p:nvPr/>
        </p:nvSpPr>
        <p:spPr>
          <a:xfrm>
            <a:off x="3421856" y="2226469"/>
            <a:ext cx="2640331" cy="3263504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100" dirty="0"/>
              <a:t>for t=65</a:t>
            </a:r>
            <a:endParaRPr lang="de-DE" sz="2100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A6C8BCFC-3A03-4260-8F6C-9B1E654CED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E57F1-A82E-4CB7-AA69-93BD1F6C8AE2}" type="slidenum">
              <a:rPr lang="de-DE" smtClean="0"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49587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Diffusion in </a:t>
            </a:r>
            <a:r>
              <a:rPr lang="de-DE" dirty="0" err="1"/>
              <a:t>space</a:t>
            </a:r>
            <a:r>
              <a:rPr lang="de-DE" dirty="0"/>
              <a:t> (</a:t>
            </a:r>
            <a:r>
              <a:rPr lang="de-DE" dirty="0" err="1"/>
              <a:t>here</a:t>
            </a:r>
            <a:r>
              <a:rPr lang="de-DE" dirty="0"/>
              <a:t>: Covid-19)</a:t>
            </a: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2"/>
          <a:srcRect l="15929" t="2668" r="31719" b="4347"/>
          <a:stretch/>
        </p:blipFill>
        <p:spPr bwMode="auto">
          <a:xfrm>
            <a:off x="628651" y="2226468"/>
            <a:ext cx="2701589" cy="2700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3"/>
          <a:srcRect l="78481" t="2871" r="16051" b="55372"/>
          <a:stretch/>
        </p:blipFill>
        <p:spPr bwMode="auto">
          <a:xfrm>
            <a:off x="6062187" y="2226468"/>
            <a:ext cx="628202" cy="2700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Grafik 9"/>
          <p:cNvPicPr>
            <a:picLocks noChangeAspect="1"/>
          </p:cNvPicPr>
          <p:nvPr/>
        </p:nvPicPr>
        <p:blipFill rotWithShape="1">
          <a:blip r:embed="rId3"/>
          <a:srcRect l="78481" t="45461" r="16051" b="18132"/>
          <a:stretch/>
        </p:blipFill>
        <p:spPr bwMode="auto">
          <a:xfrm>
            <a:off x="7164943" y="2125266"/>
            <a:ext cx="523283" cy="2322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Grafik 6"/>
          <p:cNvPicPr/>
          <p:nvPr/>
        </p:nvPicPr>
        <p:blipFill rotWithShape="1">
          <a:blip r:embed="rId4"/>
          <a:srcRect l="15873" t="2859" r="31889" b="4075"/>
          <a:stretch/>
        </p:blipFill>
        <p:spPr bwMode="auto">
          <a:xfrm>
            <a:off x="628650" y="2226467"/>
            <a:ext cx="2701589" cy="270000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Inhaltsplatzhalter 2"/>
          <p:cNvSpPr txBox="1">
            <a:spLocks/>
          </p:cNvSpPr>
          <p:nvPr/>
        </p:nvSpPr>
        <p:spPr>
          <a:xfrm>
            <a:off x="3421856" y="2226469"/>
            <a:ext cx="2640331" cy="3263504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100" dirty="0"/>
              <a:t>for t=73</a:t>
            </a:r>
            <a:endParaRPr lang="de-DE" sz="2100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973C11BD-A196-4E5A-9682-0CF1AE1E95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E57F1-A82E-4CB7-AA69-93BD1F6C8AE2}" type="slidenum">
              <a:rPr lang="de-DE" smtClean="0"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0694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Diffusion in </a:t>
            </a:r>
            <a:r>
              <a:rPr lang="de-DE" dirty="0" err="1"/>
              <a:t>space</a:t>
            </a:r>
            <a:r>
              <a:rPr lang="de-DE" dirty="0"/>
              <a:t> (</a:t>
            </a:r>
            <a:r>
              <a:rPr lang="de-DE" dirty="0" err="1"/>
              <a:t>here</a:t>
            </a:r>
            <a:r>
              <a:rPr lang="de-DE" dirty="0"/>
              <a:t>: Covid-19)</a:t>
            </a: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2"/>
          <a:srcRect l="15929" t="2668" r="31719" b="4347"/>
          <a:stretch/>
        </p:blipFill>
        <p:spPr bwMode="auto">
          <a:xfrm>
            <a:off x="628651" y="2226468"/>
            <a:ext cx="2701589" cy="2700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3"/>
          <a:srcRect l="78481" t="2871" r="16051" b="55372"/>
          <a:stretch/>
        </p:blipFill>
        <p:spPr bwMode="auto">
          <a:xfrm>
            <a:off x="6062187" y="2226468"/>
            <a:ext cx="628202" cy="2700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Grafik 9"/>
          <p:cNvPicPr>
            <a:picLocks noChangeAspect="1"/>
          </p:cNvPicPr>
          <p:nvPr/>
        </p:nvPicPr>
        <p:blipFill rotWithShape="1">
          <a:blip r:embed="rId3"/>
          <a:srcRect l="78481" t="45461" r="16051" b="18132"/>
          <a:stretch/>
        </p:blipFill>
        <p:spPr bwMode="auto">
          <a:xfrm>
            <a:off x="7164943" y="2125266"/>
            <a:ext cx="523283" cy="2322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Grafik 6"/>
          <p:cNvPicPr/>
          <p:nvPr/>
        </p:nvPicPr>
        <p:blipFill rotWithShape="1">
          <a:blip r:embed="rId4"/>
          <a:srcRect l="15873" t="2860" r="31729" b="4350"/>
          <a:stretch/>
        </p:blipFill>
        <p:spPr bwMode="auto">
          <a:xfrm>
            <a:off x="628650" y="2226467"/>
            <a:ext cx="2701589" cy="270000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Inhaltsplatzhalter 2"/>
          <p:cNvSpPr txBox="1">
            <a:spLocks/>
          </p:cNvSpPr>
          <p:nvPr/>
        </p:nvSpPr>
        <p:spPr>
          <a:xfrm>
            <a:off x="3421856" y="2226469"/>
            <a:ext cx="2640331" cy="3263504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100" dirty="0"/>
              <a:t>for t= 78</a:t>
            </a:r>
            <a:endParaRPr lang="de-DE" sz="2100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BD8E7D38-BF47-4267-B268-AB5A7912F2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E57F1-A82E-4CB7-AA69-93BD1F6C8AE2}" type="slidenum">
              <a:rPr lang="de-DE" smtClean="0"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36400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Diffusion in </a:t>
            </a:r>
            <a:r>
              <a:rPr lang="de-DE" dirty="0" err="1"/>
              <a:t>space</a:t>
            </a:r>
            <a:r>
              <a:rPr lang="de-DE" dirty="0"/>
              <a:t> (</a:t>
            </a:r>
            <a:r>
              <a:rPr lang="de-DE" dirty="0" err="1"/>
              <a:t>here</a:t>
            </a:r>
            <a:r>
              <a:rPr lang="de-DE" dirty="0"/>
              <a:t>: Covid-19)</a:t>
            </a: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2"/>
          <a:srcRect l="15929" t="2668" r="31719" b="4347"/>
          <a:stretch/>
        </p:blipFill>
        <p:spPr bwMode="auto">
          <a:xfrm>
            <a:off x="628651" y="2226468"/>
            <a:ext cx="2701589" cy="2700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3"/>
          <a:srcRect l="78481" t="2871" r="16051" b="55372"/>
          <a:stretch/>
        </p:blipFill>
        <p:spPr bwMode="auto">
          <a:xfrm>
            <a:off x="6062187" y="2226468"/>
            <a:ext cx="628202" cy="2700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Grafik 9"/>
          <p:cNvPicPr>
            <a:picLocks noChangeAspect="1"/>
          </p:cNvPicPr>
          <p:nvPr/>
        </p:nvPicPr>
        <p:blipFill rotWithShape="1">
          <a:blip r:embed="rId3"/>
          <a:srcRect l="78481" t="45461" r="16051" b="18132"/>
          <a:stretch/>
        </p:blipFill>
        <p:spPr bwMode="auto">
          <a:xfrm>
            <a:off x="7164943" y="2125266"/>
            <a:ext cx="523283" cy="2322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Grafik 6"/>
          <p:cNvPicPr/>
          <p:nvPr/>
        </p:nvPicPr>
        <p:blipFill rotWithShape="1">
          <a:blip r:embed="rId4"/>
          <a:srcRect l="15876" t="2097" r="31776" b="3962"/>
          <a:stretch/>
        </p:blipFill>
        <p:spPr bwMode="auto">
          <a:xfrm>
            <a:off x="628650" y="2226467"/>
            <a:ext cx="2701589" cy="270000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Inhaltsplatzhalter 2"/>
          <p:cNvSpPr txBox="1">
            <a:spLocks/>
          </p:cNvSpPr>
          <p:nvPr/>
        </p:nvSpPr>
        <p:spPr>
          <a:xfrm>
            <a:off x="3421856" y="2226469"/>
            <a:ext cx="2640331" cy="3263504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100" dirty="0"/>
              <a:t>for t=87</a:t>
            </a:r>
            <a:endParaRPr lang="de-DE" sz="2100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4BF8FB35-34E5-4D30-8CC5-97DEAAF4F3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E57F1-A82E-4CB7-AA69-93BD1F6C8AE2}" type="slidenum">
              <a:rPr lang="de-DE" smtClean="0"/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33913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Diffusion </a:t>
            </a:r>
            <a:r>
              <a:rPr lang="en-US" dirty="0"/>
              <a:t>of Diseases, i.e. Plague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79512" y="1484784"/>
            <a:ext cx="4114800" cy="4114800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20000"/>
              </a:lnSpc>
              <a:buNone/>
            </a:pPr>
            <a:r>
              <a:rPr lang="en-US" dirty="0"/>
              <a:t>Plague (1347-1352)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Possibly originating in Central Asia</a:t>
            </a:r>
          </a:p>
          <a:p>
            <a:pPr lvl="1">
              <a:lnSpc>
                <a:spcPct val="120000"/>
              </a:lnSpc>
            </a:pPr>
            <a:r>
              <a:rPr lang="en-US" dirty="0" smtClean="0"/>
              <a:t>Diffusion </a:t>
            </a:r>
            <a:r>
              <a:rPr lang="en-US" dirty="0"/>
              <a:t>to Europe via salesmen and ships</a:t>
            </a:r>
          </a:p>
          <a:p>
            <a:pPr lvl="1">
              <a:lnSpc>
                <a:spcPct val="120000"/>
              </a:lnSpc>
            </a:pPr>
            <a:r>
              <a:rPr lang="en-US" dirty="0" smtClean="0"/>
              <a:t>Diffusion </a:t>
            </a:r>
            <a:r>
              <a:rPr lang="en-US" dirty="0"/>
              <a:t>in whole of Europe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Estimated 25 million fatalities (1/3 of the European population) 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Theory: various diseases at the same time: Ruhr, TBC, Typhus, Influenza, Pocks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323528" y="6072206"/>
            <a:ext cx="399297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sz="1000" dirty="0"/>
          </a:p>
          <a:p>
            <a:r>
              <a:rPr lang="de-DE" sz="800" dirty="0">
                <a:effectLst/>
              </a:rPr>
              <a:t>http://www.scilogs.de/blogs/gallery/25/Pestilence_spreading_1347-1351_europe.png</a:t>
            </a:r>
          </a:p>
        </p:txBody>
      </p:sp>
      <p:pic>
        <p:nvPicPr>
          <p:cNvPr id="81922" name="Picture 2" descr="http://www.brainlogs.de/blogs/gallery/25/Pestilence_spreading_1347-1351_europe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903351"/>
            <a:ext cx="4572000" cy="4954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www.brainlogs.de/blogs/gallery/25/Pestilence_spreading_1347-1351_europe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906" b="82013"/>
          <a:stretch/>
        </p:blipFill>
        <p:spPr bwMode="auto">
          <a:xfrm>
            <a:off x="4355976" y="1340768"/>
            <a:ext cx="2871970" cy="1992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89A20A-3D01-4F7F-A305-E83009601E93}" type="slidenum">
              <a:rPr lang="de-DE" smtClean="0"/>
              <a:pPr>
                <a:defRPr/>
              </a:pPr>
              <a:t>17</a:t>
            </a:fld>
            <a:endParaRPr lang="de-DE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3232"/>
    </mc:Choice>
    <mc:Fallback xmlns="">
      <p:transition spd="slow" advTm="133232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en-US" dirty="0"/>
              <a:t>Loss in Population in Central Europe Caused by Plague (</a:t>
            </a:r>
            <a:r>
              <a:rPr lang="en-US" dirty="0" err="1"/>
              <a:t>14</a:t>
            </a:r>
            <a:r>
              <a:rPr lang="en-US" baseline="30000" dirty="0" err="1"/>
              <a:t>th</a:t>
            </a:r>
            <a:r>
              <a:rPr lang="en-US" dirty="0" err="1"/>
              <a:t>+15</a:t>
            </a:r>
            <a:r>
              <a:rPr lang="en-US" baseline="30000" dirty="0" err="1"/>
              <a:t>th</a:t>
            </a:r>
            <a:r>
              <a:rPr lang="en-US" dirty="0"/>
              <a:t> century)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49188" y="6537101"/>
            <a:ext cx="8229600" cy="320899"/>
          </a:xfrm>
        </p:spPr>
        <p:txBody>
          <a:bodyPr/>
          <a:lstStyle/>
          <a:p>
            <a:pPr>
              <a:buNone/>
            </a:pPr>
            <a:r>
              <a:rPr lang="de-DE" sz="800" dirty="0"/>
              <a:t>Source: </a:t>
            </a:r>
            <a:r>
              <a:rPr lang="de-DE" sz="800" dirty="0">
                <a:hlinkClick r:id="rId2"/>
              </a:rPr>
              <a:t>http://www.yersiniapestis.info/geschichte.html</a:t>
            </a:r>
            <a:endParaRPr lang="en-GB" sz="800" dirty="0"/>
          </a:p>
          <a:p>
            <a:endParaRPr lang="en-GB" dirty="0"/>
          </a:p>
        </p:txBody>
      </p:sp>
      <p:pic>
        <p:nvPicPr>
          <p:cNvPr id="4" name="Grafik 3"/>
          <p:cNvPicPr/>
          <p:nvPr/>
        </p:nvPicPr>
        <p:blipFill rotWithShape="1">
          <a:blip r:embed="rId3" cstate="print"/>
          <a:srcRect l="17789" t="24192" r="37485" b="10550"/>
          <a:stretch/>
        </p:blipFill>
        <p:spPr bwMode="auto">
          <a:xfrm>
            <a:off x="1547664" y="1412776"/>
            <a:ext cx="5832648" cy="518755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89A20A-3D01-4F7F-A305-E83009601E93}" type="slidenum">
              <a:rPr lang="de-DE" smtClean="0"/>
              <a:pPr>
                <a:defRPr/>
              </a:pPr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44689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477"/>
    </mc:Choice>
    <mc:Fallback xmlns="">
      <p:transition spd="slow" advTm="28477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Plague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lvl="1"/>
            <a:endParaRPr lang="en-US" dirty="0"/>
          </a:p>
          <a:p>
            <a:r>
              <a:rPr lang="en-US" dirty="0"/>
              <a:t> Thirty Years War (1618-48) </a:t>
            </a:r>
          </a:p>
          <a:p>
            <a:pPr lvl="1"/>
            <a:r>
              <a:rPr lang="en-US" dirty="0"/>
              <a:t>Recurring plague</a:t>
            </a:r>
          </a:p>
          <a:p>
            <a:pPr lvl="1"/>
            <a:r>
              <a:rPr lang="en-US" dirty="0"/>
              <a:t>Reduction of the population by 1/3 due to plague and war</a:t>
            </a:r>
          </a:p>
          <a:p>
            <a:pPr lvl="1"/>
            <a:r>
              <a:rPr lang="en-US" dirty="0"/>
              <a:t>Pattern: weakened population (i.e. famine, war) is especially prone to disease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US" dirty="0"/>
              <a:t>Today: </a:t>
            </a:r>
          </a:p>
          <a:p>
            <a:pPr marL="742950" lvl="2" indent="-342900"/>
            <a:r>
              <a:rPr lang="en-US" dirty="0"/>
              <a:t>Worldwide </a:t>
            </a:r>
            <a:r>
              <a:rPr lang="en-US" dirty="0" smtClean="0"/>
              <a:t>Diffusion </a:t>
            </a:r>
            <a:r>
              <a:rPr lang="en-US" dirty="0"/>
              <a:t>almost completely preventable thanks to antibiotics</a:t>
            </a:r>
          </a:p>
          <a:p>
            <a:pPr marL="742950" lvl="2" indent="-342900"/>
            <a:r>
              <a:rPr lang="en-US" dirty="0"/>
              <a:t>Extinction impossible due to reservoirs in animals</a:t>
            </a:r>
          </a:p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89A20A-3D01-4F7F-A305-E83009601E93}" type="slidenum">
              <a:rPr lang="de-DE" smtClean="0"/>
              <a:pPr>
                <a:defRPr/>
              </a:pPr>
              <a:t>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97890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3613"/>
    </mc:Choice>
    <mc:Fallback xmlns="">
      <p:transition spd="slow" advTm="123613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17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defTabSz="571500" eaLnBrk="1" hangingPunct="1">
              <a:defRPr/>
            </a:pPr>
            <a:r>
              <a:rPr lang="de-DE" dirty="0">
                <a:cs typeface="Times New Roman" pitchFamily="18" charset="0"/>
              </a:rPr>
              <a:t>2 	</a:t>
            </a:r>
            <a:r>
              <a:rPr lang="en-US" dirty="0">
                <a:cs typeface="Times New Roman" pitchFamily="18" charset="0"/>
              </a:rPr>
              <a:t>Demand for Health Services</a:t>
            </a:r>
            <a:r>
              <a:rPr lang="de-DE" dirty="0">
                <a:cs typeface="Times New Roman" pitchFamily="18" charset="0"/>
              </a:rPr>
              <a:t> </a:t>
            </a:r>
          </a:p>
        </p:txBody>
      </p:sp>
      <p:sp>
        <p:nvSpPr>
          <p:cNvPr id="51917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752600"/>
            <a:ext cx="8291264" cy="5029200"/>
          </a:xfrm>
        </p:spPr>
        <p:txBody>
          <a:bodyPr/>
          <a:lstStyle/>
          <a:p>
            <a:pPr lvl="1">
              <a:lnSpc>
                <a:spcPct val="90000"/>
              </a:lnSpc>
              <a:buNone/>
              <a:defRPr/>
            </a:pPr>
            <a:r>
              <a:rPr lang="en-US" dirty="0"/>
              <a:t>2.1 Determinants of Demand: Overview</a:t>
            </a:r>
          </a:p>
          <a:p>
            <a:pPr lvl="1">
              <a:lnSpc>
                <a:spcPct val="90000"/>
              </a:lnSpc>
              <a:buNone/>
              <a:defRPr/>
            </a:pPr>
            <a:r>
              <a:rPr lang="en-US" dirty="0"/>
              <a:t>2.2 Demographic and Epidemiologic Transition</a:t>
            </a:r>
          </a:p>
          <a:p>
            <a:pPr lvl="1">
              <a:lnSpc>
                <a:spcPct val="90000"/>
              </a:lnSpc>
              <a:buNone/>
              <a:defRPr/>
            </a:pPr>
            <a:r>
              <a:rPr lang="en-US" b="1" dirty="0"/>
              <a:t>2.3 Epidemiology of Infectious Diseases</a:t>
            </a:r>
          </a:p>
          <a:p>
            <a:pPr marL="914400" lvl="2" indent="0">
              <a:buNone/>
            </a:pPr>
            <a:r>
              <a:rPr lang="en-US" b="1" dirty="0"/>
              <a:t>2.3.1 Background</a:t>
            </a:r>
            <a:endParaRPr lang="de-DE" b="1" dirty="0"/>
          </a:p>
          <a:p>
            <a:pPr marL="914400" lvl="2" indent="0">
              <a:buNone/>
            </a:pPr>
            <a:r>
              <a:rPr lang="en-US" dirty="0"/>
              <a:t>2.3.2 Example: Malaria</a:t>
            </a:r>
            <a:endParaRPr lang="de-DE" dirty="0"/>
          </a:p>
          <a:p>
            <a:pPr marL="914400" lvl="2" indent="0">
              <a:buNone/>
            </a:pPr>
            <a:r>
              <a:rPr lang="en-US" dirty="0"/>
              <a:t>2.3.3 Example: Covid-19</a:t>
            </a:r>
          </a:p>
          <a:p>
            <a:pPr eaLnBrk="1" hangingPunct="1">
              <a:buFontTx/>
              <a:buNone/>
              <a:defRPr/>
            </a:pPr>
            <a:endParaRPr lang="en-US" dirty="0"/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89A20A-3D01-4F7F-A305-E83009601E93}" type="slidenum">
              <a:rPr lang="de-DE" smtClean="0"/>
              <a:pPr>
                <a:defRPr/>
              </a:pPr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97495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760"/>
    </mc:Choice>
    <mc:Fallback xmlns="">
      <p:transition spd="slow" advTm="52760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Diffusion </a:t>
            </a:r>
            <a:r>
              <a:rPr lang="en-US" dirty="0"/>
              <a:t>of </a:t>
            </a:r>
            <a:r>
              <a:rPr lang="en-US" dirty="0" err="1"/>
              <a:t>Diseaes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67544" y="1556792"/>
            <a:ext cx="8229600" cy="2257412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AIDS  (since 1980)</a:t>
            </a:r>
          </a:p>
          <a:p>
            <a:pPr lvl="1"/>
            <a:r>
              <a:rPr lang="en-US" dirty="0"/>
              <a:t>Possibly originating in Africa</a:t>
            </a:r>
          </a:p>
          <a:p>
            <a:pPr lvl="1"/>
            <a:r>
              <a:rPr lang="en-US" dirty="0" smtClean="0"/>
              <a:t>Diffusion </a:t>
            </a:r>
            <a:r>
              <a:rPr lang="en-US" dirty="0"/>
              <a:t>through migration, tourism etc. (under debate!)</a:t>
            </a:r>
          </a:p>
          <a:p>
            <a:pPr lvl="1"/>
            <a:r>
              <a:rPr lang="en-US" dirty="0"/>
              <a:t>Worldwide </a:t>
            </a:r>
            <a:r>
              <a:rPr lang="en-US" dirty="0" smtClean="0"/>
              <a:t>Diffusion, </a:t>
            </a:r>
            <a:r>
              <a:rPr lang="en-US" dirty="0"/>
              <a:t>&gt;20 million fatalities</a:t>
            </a:r>
          </a:p>
          <a:p>
            <a:pPr lvl="1"/>
            <a:r>
              <a:rPr lang="en-US" dirty="0"/>
              <a:t>At present no cure</a:t>
            </a:r>
          </a:p>
          <a:p>
            <a:endParaRPr lang="en-US" dirty="0"/>
          </a:p>
        </p:txBody>
      </p:sp>
      <p:pic>
        <p:nvPicPr>
          <p:cNvPr id="151554" name="Picture 2" descr="political world ma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48127" y="3789040"/>
            <a:ext cx="5495873" cy="2543411"/>
          </a:xfrm>
          <a:prstGeom prst="rect">
            <a:avLst/>
          </a:prstGeom>
          <a:noFill/>
        </p:spPr>
      </p:pic>
      <p:sp>
        <p:nvSpPr>
          <p:cNvPr id="5" name="Textfeld 4"/>
          <p:cNvSpPr txBox="1"/>
          <p:nvPr/>
        </p:nvSpPr>
        <p:spPr>
          <a:xfrm>
            <a:off x="4716016" y="6453336"/>
            <a:ext cx="399660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800" dirty="0">
                <a:effectLst/>
              </a:rPr>
              <a:t>http://www.mapsharing.org/MS-maps/map-pages-worldmap/7-world-map-aids.html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89A20A-3D01-4F7F-A305-E83009601E93}" type="slidenum">
              <a:rPr lang="de-DE" smtClean="0"/>
              <a:pPr>
                <a:defRPr/>
              </a:pPr>
              <a:t>20</a:t>
            </a:fld>
            <a:endParaRPr lang="de-DE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197"/>
    </mc:Choice>
    <mc:Fallback xmlns="">
      <p:transition spd="slow" advTm="52197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Emergence of New Viruses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905000"/>
            <a:ext cx="5122912" cy="41148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dirty="0">
                <a:cs typeface="Times New Roman" pitchFamily="18" charset="0"/>
              </a:rPr>
              <a:t>Simultaneous Infection of a Host With Two Virus Strains</a:t>
            </a:r>
          </a:p>
          <a:p>
            <a:pPr lvl="1">
              <a:defRPr/>
            </a:pPr>
            <a:r>
              <a:rPr lang="en-US" dirty="0">
                <a:cs typeface="Times New Roman" pitchFamily="18" charset="0"/>
              </a:rPr>
              <a:t>Danger of recombination through exchange of genetic material</a:t>
            </a:r>
          </a:p>
          <a:p>
            <a:pPr lvl="1">
              <a:defRPr/>
            </a:pPr>
            <a:r>
              <a:rPr lang="en-US" dirty="0">
                <a:cs typeface="Times New Roman" pitchFamily="18" charset="0"/>
              </a:rPr>
              <a:t>Emergence </a:t>
            </a:r>
            <a:r>
              <a:rPr lang="en-US">
                <a:cs typeface="Times New Roman" pitchFamily="18" charset="0"/>
              </a:rPr>
              <a:t>of new, </a:t>
            </a:r>
            <a:r>
              <a:rPr lang="en-US" dirty="0">
                <a:cs typeface="Times New Roman" pitchFamily="18" charset="0"/>
              </a:rPr>
              <a:t>highly pathogen virus</a:t>
            </a:r>
          </a:p>
          <a:p>
            <a:endParaRPr lang="en-US" dirty="0"/>
          </a:p>
        </p:txBody>
      </p:sp>
      <p:pic>
        <p:nvPicPr>
          <p:cNvPr id="148482" name="Picture 2" descr="Hintergrund Vogelgripp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52120" y="2348880"/>
            <a:ext cx="3257550" cy="2886076"/>
          </a:xfrm>
          <a:prstGeom prst="rect">
            <a:avLst/>
          </a:prstGeom>
          <a:noFill/>
        </p:spPr>
      </p:pic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89A20A-3D01-4F7F-A305-E83009601E93}" type="slidenum">
              <a:rPr lang="de-DE" smtClean="0"/>
              <a:pPr>
                <a:defRPr/>
              </a:pPr>
              <a:t>21</a:t>
            </a:fld>
            <a:endParaRPr lang="de-DE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2632"/>
    </mc:Choice>
    <mc:Fallback xmlns="">
      <p:transition spd="slow" advTm="142632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Spanish Influenza (1918-1920)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Influenza A H1N1</a:t>
            </a:r>
          </a:p>
          <a:p>
            <a:r>
              <a:rPr lang="en-US" dirty="0"/>
              <a:t>25-50 Mio. Fatalities</a:t>
            </a:r>
          </a:p>
        </p:txBody>
      </p:sp>
      <p:pic>
        <p:nvPicPr>
          <p:cNvPr id="84994" name="Picture 2" descr="http://upload.wikimedia.org/wikipedia/commons/c/c2/165-WW-269B-25-police-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3468" y="4099495"/>
            <a:ext cx="3457267" cy="2425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feld 3"/>
          <p:cNvSpPr txBox="1"/>
          <p:nvPr/>
        </p:nvSpPr>
        <p:spPr>
          <a:xfrm>
            <a:off x="6592846" y="6525344"/>
            <a:ext cx="132760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800" dirty="0">
                <a:effectLst/>
              </a:rPr>
              <a:t>165-</a:t>
            </a:r>
            <a:r>
              <a:rPr lang="de-DE" sz="800" dirty="0" err="1">
                <a:effectLst/>
              </a:rPr>
              <a:t>WW</a:t>
            </a:r>
            <a:r>
              <a:rPr lang="de-DE" sz="800" dirty="0">
                <a:effectLst/>
              </a:rPr>
              <a:t>-</a:t>
            </a:r>
            <a:r>
              <a:rPr lang="de-DE" sz="800" dirty="0" err="1">
                <a:effectLst/>
              </a:rPr>
              <a:t>269B</a:t>
            </a:r>
            <a:r>
              <a:rPr lang="de-DE" sz="800" dirty="0">
                <a:effectLst/>
              </a:rPr>
              <a:t>-25-police-</a:t>
            </a:r>
            <a:endParaRPr lang="de-DE" sz="800" dirty="0"/>
          </a:p>
        </p:txBody>
      </p:sp>
      <p:pic>
        <p:nvPicPr>
          <p:cNvPr id="84996" name="Picture 4" descr="http://upload.wikimedia.org/wikipedia/commons/1/13/Spanish_flu_hospital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124744"/>
            <a:ext cx="3600400" cy="2667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feld 4"/>
          <p:cNvSpPr txBox="1"/>
          <p:nvPr/>
        </p:nvSpPr>
        <p:spPr>
          <a:xfrm>
            <a:off x="4513094" y="3878794"/>
            <a:ext cx="462498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effectLst/>
              </a:rPr>
              <a:t>National Museum of Health </a:t>
            </a:r>
            <a:r>
              <a:rPr lang="en-US" sz="800">
                <a:effectLst/>
              </a:rPr>
              <a:t>and Medicine, </a:t>
            </a:r>
            <a:r>
              <a:rPr lang="en-US" sz="800" dirty="0">
                <a:effectLst/>
              </a:rPr>
              <a:t>Armed Forces Institute </a:t>
            </a:r>
            <a:r>
              <a:rPr lang="en-US" sz="800">
                <a:effectLst/>
              </a:rPr>
              <a:t>of Pathology, Washington, D.C.,</a:t>
            </a:r>
            <a:endParaRPr lang="de-DE" sz="800" dirty="0"/>
          </a:p>
        </p:txBody>
      </p:sp>
      <p:pic>
        <p:nvPicPr>
          <p:cNvPr id="84998" name="Picture 6" descr="http://www.planet-schule.de/sf/multimedia/animationen/schweinegrippe/html/media/bild_spanischegripp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44" y="4094238"/>
            <a:ext cx="4286250" cy="2095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feld 5"/>
          <p:cNvSpPr txBox="1"/>
          <p:nvPr/>
        </p:nvSpPr>
        <p:spPr>
          <a:xfrm>
            <a:off x="0" y="6381328"/>
            <a:ext cx="519725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800" dirty="0"/>
              <a:t>http://</a:t>
            </a:r>
            <a:r>
              <a:rPr lang="de-DE" sz="800" dirty="0" err="1"/>
              <a:t>www.planet-schule.de</a:t>
            </a:r>
            <a:r>
              <a:rPr lang="de-DE" sz="800" dirty="0"/>
              <a:t>/sf/</a:t>
            </a:r>
            <a:r>
              <a:rPr lang="de-DE" sz="800" dirty="0" err="1"/>
              <a:t>multimedia</a:t>
            </a:r>
            <a:r>
              <a:rPr lang="de-DE" sz="800" dirty="0"/>
              <a:t>/</a:t>
            </a:r>
            <a:r>
              <a:rPr lang="de-DE" sz="800" dirty="0" err="1"/>
              <a:t>animationen</a:t>
            </a:r>
            <a:r>
              <a:rPr lang="de-DE" sz="800" dirty="0"/>
              <a:t>/</a:t>
            </a:r>
            <a:r>
              <a:rPr lang="de-DE" sz="800" dirty="0" err="1"/>
              <a:t>schweinegrippe</a:t>
            </a:r>
            <a:r>
              <a:rPr lang="de-DE" sz="800" dirty="0"/>
              <a:t>/</a:t>
            </a:r>
            <a:r>
              <a:rPr lang="de-DE" sz="800" dirty="0" err="1"/>
              <a:t>html</a:t>
            </a:r>
            <a:r>
              <a:rPr lang="de-DE" sz="800" dirty="0"/>
              <a:t>/</a:t>
            </a:r>
            <a:r>
              <a:rPr lang="de-DE" sz="800" dirty="0" err="1"/>
              <a:t>media</a:t>
            </a:r>
            <a:r>
              <a:rPr lang="de-DE" sz="800" dirty="0"/>
              <a:t>/</a:t>
            </a:r>
            <a:r>
              <a:rPr lang="de-DE" sz="800" dirty="0" err="1"/>
              <a:t>bild_spanischegrippe.jpg</a:t>
            </a:r>
            <a:endParaRPr lang="de-DE" sz="800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89A20A-3D01-4F7F-A305-E83009601E93}" type="slidenum">
              <a:rPr lang="de-DE" smtClean="0"/>
              <a:pPr>
                <a:defRPr/>
              </a:pPr>
              <a:t>22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64058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139"/>
    </mc:Choice>
    <mc:Fallback xmlns="">
      <p:transition spd="slow" advTm="52139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018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981075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/>
              <a:t>Avian Flu Worldwide</a:t>
            </a:r>
          </a:p>
        </p:txBody>
      </p:sp>
      <p:sp>
        <p:nvSpPr>
          <p:cNvPr id="59801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defRPr/>
            </a:pPr>
            <a:endParaRPr lang="de-DE"/>
          </a:p>
        </p:txBody>
      </p:sp>
      <p:pic>
        <p:nvPicPr>
          <p:cNvPr id="113668" name="Picture 5" descr="Datei:VogelgrippeWelt.pn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936625"/>
            <a:ext cx="9144000" cy="5921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feld 4"/>
          <p:cNvSpPr txBox="1"/>
          <p:nvPr/>
        </p:nvSpPr>
        <p:spPr>
          <a:xfrm>
            <a:off x="8135888" y="3110771"/>
            <a:ext cx="1008112" cy="246221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sz="1000" dirty="0">
                <a:solidFill>
                  <a:schemeClr val="bg1"/>
                </a:solidFill>
              </a:rPr>
              <a:t>Wild Birds</a:t>
            </a:r>
          </a:p>
        </p:txBody>
      </p:sp>
      <p:sp>
        <p:nvSpPr>
          <p:cNvPr id="6" name="Textfeld 5"/>
          <p:cNvSpPr txBox="1"/>
          <p:nvPr/>
        </p:nvSpPr>
        <p:spPr>
          <a:xfrm>
            <a:off x="8135888" y="3429000"/>
            <a:ext cx="1008112" cy="246221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sz="1000" dirty="0">
                <a:solidFill>
                  <a:schemeClr val="bg1"/>
                </a:solidFill>
              </a:rPr>
              <a:t>Poultry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8135888" y="3717032"/>
            <a:ext cx="1008112" cy="246221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sz="1000" dirty="0">
                <a:solidFill>
                  <a:schemeClr val="bg1"/>
                </a:solidFill>
              </a:rPr>
              <a:t>Humans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0" y="6093296"/>
            <a:ext cx="4860032" cy="615553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dirty="0" smtClean="0">
                <a:solidFill>
                  <a:schemeClr val="bg1"/>
                </a:solidFill>
              </a:rPr>
              <a:t>Diffusion </a:t>
            </a:r>
            <a:r>
              <a:rPr lang="en-US" dirty="0">
                <a:solidFill>
                  <a:schemeClr val="bg1"/>
                </a:solidFill>
              </a:rPr>
              <a:t>of Avian Influenza / Bird Flu </a:t>
            </a:r>
          </a:p>
          <a:p>
            <a:pPr algn="l"/>
            <a:r>
              <a:rPr lang="en-US" sz="1400" dirty="0">
                <a:solidFill>
                  <a:schemeClr val="bg1"/>
                </a:solidFill>
              </a:rPr>
              <a:t>(as of April 8</a:t>
            </a:r>
            <a:r>
              <a:rPr lang="en-US" sz="1400" baseline="30000" dirty="0">
                <a:solidFill>
                  <a:schemeClr val="bg1"/>
                </a:solidFill>
              </a:rPr>
              <a:t>th</a:t>
            </a:r>
            <a:r>
              <a:rPr lang="en-US" sz="1400" dirty="0">
                <a:solidFill>
                  <a:schemeClr val="bg1"/>
                </a:solidFill>
              </a:rPr>
              <a:t>, 2006) </a:t>
            </a:r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89A20A-3D01-4F7F-A305-E83009601E93}" type="slidenum">
              <a:rPr lang="de-DE" smtClean="0"/>
              <a:pPr>
                <a:defRPr/>
              </a:pPr>
              <a:t>23</a:t>
            </a:fld>
            <a:endParaRPr lang="de-DE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818"/>
    </mc:Choice>
    <mc:Fallback xmlns="">
      <p:transition spd="slow" advTm="53818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018" name="Rectangle 2"/>
          <p:cNvSpPr>
            <a:spLocks noGrp="1" noChangeArrowheads="1"/>
          </p:cNvSpPr>
          <p:nvPr>
            <p:ph type="title"/>
          </p:nvPr>
        </p:nvSpPr>
        <p:spPr>
          <a:xfrm>
            <a:off x="251520" y="0"/>
            <a:ext cx="8640959" cy="981075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dirty="0"/>
              <a:t>Main Routes of Bird Migration</a:t>
            </a:r>
            <a:endParaRPr lang="de-DE" dirty="0"/>
          </a:p>
        </p:txBody>
      </p:sp>
      <p:sp>
        <p:nvSpPr>
          <p:cNvPr id="59801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defRPr/>
            </a:pPr>
            <a:endParaRPr lang="de-DE"/>
          </a:p>
        </p:txBody>
      </p:sp>
      <p:pic>
        <p:nvPicPr>
          <p:cNvPr id="113668" name="Picture 5" descr="Datei:VogelgrippeWelt.pn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936625"/>
            <a:ext cx="9144000" cy="5921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Freihandform 6"/>
          <p:cNvSpPr/>
          <p:nvPr/>
        </p:nvSpPr>
        <p:spPr bwMode="auto">
          <a:xfrm>
            <a:off x="6130954" y="1862356"/>
            <a:ext cx="2123813" cy="3632433"/>
          </a:xfrm>
          <a:custGeom>
            <a:avLst/>
            <a:gdLst>
              <a:gd name="connsiteX0" fmla="*/ 2123813 w 2123813"/>
              <a:gd name="connsiteY0" fmla="*/ 0 h 3632433"/>
              <a:gd name="connsiteX1" fmla="*/ 152400 w 2123813"/>
              <a:gd name="connsiteY1" fmla="*/ 1124125 h 3632433"/>
              <a:gd name="connsiteX2" fmla="*/ 1209413 w 2123813"/>
              <a:gd name="connsiteY2" fmla="*/ 3632433 h 36324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23813" h="3632433">
                <a:moveTo>
                  <a:pt x="2123813" y="0"/>
                </a:moveTo>
                <a:cubicBezTo>
                  <a:pt x="1214306" y="259360"/>
                  <a:pt x="304800" y="518720"/>
                  <a:pt x="152400" y="1124125"/>
                </a:cubicBezTo>
                <a:cubicBezTo>
                  <a:pt x="0" y="1729531"/>
                  <a:pt x="604706" y="2680982"/>
                  <a:pt x="1209413" y="3632433"/>
                </a:cubicBezTo>
              </a:path>
            </a:pathLst>
          </a:custGeom>
          <a:noFill/>
          <a:ln w="127000" cap="rnd" cmpd="sng" algn="ctr">
            <a:solidFill>
              <a:srgbClr val="CC0000"/>
            </a:solidFill>
            <a:prstDash val="solid"/>
            <a:miter lim="800000"/>
            <a:headEnd type="triangl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</a:endParaRPr>
          </a:p>
        </p:txBody>
      </p:sp>
      <p:sp>
        <p:nvSpPr>
          <p:cNvPr id="9" name="Freihandform 8"/>
          <p:cNvSpPr/>
          <p:nvPr/>
        </p:nvSpPr>
        <p:spPr bwMode="auto">
          <a:xfrm>
            <a:off x="4476925" y="1795244"/>
            <a:ext cx="1999376" cy="1937857"/>
          </a:xfrm>
          <a:custGeom>
            <a:avLst/>
            <a:gdLst>
              <a:gd name="connsiteX0" fmla="*/ 1999376 w 1999376"/>
              <a:gd name="connsiteY0" fmla="*/ 0 h 1937857"/>
              <a:gd name="connsiteX1" fmla="*/ 288022 w 1999376"/>
              <a:gd name="connsiteY1" fmla="*/ 738231 h 1937857"/>
              <a:gd name="connsiteX2" fmla="*/ 271244 w 1999376"/>
              <a:gd name="connsiteY2" fmla="*/ 1937857 h 1937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99376" h="1937857">
                <a:moveTo>
                  <a:pt x="1999376" y="0"/>
                </a:moveTo>
                <a:cubicBezTo>
                  <a:pt x="1287710" y="207627"/>
                  <a:pt x="576044" y="415255"/>
                  <a:pt x="288022" y="738231"/>
                </a:cubicBezTo>
                <a:cubicBezTo>
                  <a:pt x="0" y="1061207"/>
                  <a:pt x="135622" y="1499532"/>
                  <a:pt x="271244" y="1937857"/>
                </a:cubicBezTo>
              </a:path>
            </a:pathLst>
          </a:custGeom>
          <a:noFill/>
          <a:ln w="127000" cap="flat" cmpd="sng" algn="ctr">
            <a:solidFill>
              <a:srgbClr val="FF0000"/>
            </a:solidFill>
            <a:prstDash val="solid"/>
            <a:round/>
            <a:headEnd type="triangl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</a:endParaRPr>
          </a:p>
        </p:txBody>
      </p:sp>
      <p:sp>
        <p:nvSpPr>
          <p:cNvPr id="10" name="Freihandform 9"/>
          <p:cNvSpPr/>
          <p:nvPr/>
        </p:nvSpPr>
        <p:spPr bwMode="auto">
          <a:xfrm>
            <a:off x="2575420" y="1694576"/>
            <a:ext cx="2541864" cy="3590488"/>
          </a:xfrm>
          <a:custGeom>
            <a:avLst/>
            <a:gdLst>
              <a:gd name="connsiteX0" fmla="*/ 2541864 w 2541864"/>
              <a:gd name="connsiteY0" fmla="*/ 0 h 3590488"/>
              <a:gd name="connsiteX1" fmla="*/ 755009 w 2541864"/>
              <a:gd name="connsiteY1" fmla="*/ 1702965 h 3590488"/>
              <a:gd name="connsiteX2" fmla="*/ 0 w 2541864"/>
              <a:gd name="connsiteY2" fmla="*/ 3590488 h 3590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1864" h="3590488">
                <a:moveTo>
                  <a:pt x="2541864" y="0"/>
                </a:moveTo>
                <a:cubicBezTo>
                  <a:pt x="1860258" y="552275"/>
                  <a:pt x="1178653" y="1104550"/>
                  <a:pt x="755009" y="1702965"/>
                </a:cubicBezTo>
                <a:cubicBezTo>
                  <a:pt x="331365" y="2301380"/>
                  <a:pt x="165682" y="2945934"/>
                  <a:pt x="0" y="3590488"/>
                </a:cubicBezTo>
              </a:path>
            </a:pathLst>
          </a:custGeom>
          <a:noFill/>
          <a:ln w="127000" cap="flat" cmpd="sng" algn="ctr">
            <a:solidFill>
              <a:srgbClr val="FF0000"/>
            </a:solidFill>
            <a:prstDash val="solid"/>
            <a:round/>
            <a:headEnd type="triangl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</a:endParaRPr>
          </a:p>
        </p:txBody>
      </p:sp>
      <p:sp>
        <p:nvSpPr>
          <p:cNvPr id="11" name="Freihandform 10"/>
          <p:cNvSpPr/>
          <p:nvPr/>
        </p:nvSpPr>
        <p:spPr bwMode="auto">
          <a:xfrm>
            <a:off x="1898709" y="1761688"/>
            <a:ext cx="1800836" cy="1887523"/>
          </a:xfrm>
          <a:custGeom>
            <a:avLst/>
            <a:gdLst>
              <a:gd name="connsiteX0" fmla="*/ 1800836 w 1800836"/>
              <a:gd name="connsiteY0" fmla="*/ 0 h 1887523"/>
              <a:gd name="connsiteX1" fmla="*/ 299207 w 1800836"/>
              <a:gd name="connsiteY1" fmla="*/ 1073791 h 1887523"/>
              <a:gd name="connsiteX2" fmla="*/ 5592 w 1800836"/>
              <a:gd name="connsiteY2" fmla="*/ 1887523 h 1887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00836" h="1887523">
                <a:moveTo>
                  <a:pt x="1800836" y="0"/>
                </a:moveTo>
                <a:cubicBezTo>
                  <a:pt x="1199625" y="379602"/>
                  <a:pt x="598414" y="759204"/>
                  <a:pt x="299207" y="1073791"/>
                </a:cubicBezTo>
                <a:cubicBezTo>
                  <a:pt x="0" y="1388378"/>
                  <a:pt x="2796" y="1637950"/>
                  <a:pt x="5592" y="1887523"/>
                </a:cubicBezTo>
              </a:path>
            </a:pathLst>
          </a:custGeom>
          <a:noFill/>
          <a:ln w="127000" cap="flat" cmpd="sng" algn="ctr">
            <a:solidFill>
              <a:srgbClr val="FF0000"/>
            </a:solidFill>
            <a:prstDash val="solid"/>
            <a:round/>
            <a:headEnd type="triangl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</a:endParaRPr>
          </a:p>
        </p:txBody>
      </p:sp>
      <p:sp>
        <p:nvSpPr>
          <p:cNvPr id="12" name="Freihandform 11"/>
          <p:cNvSpPr/>
          <p:nvPr/>
        </p:nvSpPr>
        <p:spPr bwMode="auto">
          <a:xfrm>
            <a:off x="453006" y="1031846"/>
            <a:ext cx="1971412" cy="4739780"/>
          </a:xfrm>
          <a:custGeom>
            <a:avLst/>
            <a:gdLst>
              <a:gd name="connsiteX0" fmla="*/ 0 w 1971412"/>
              <a:gd name="connsiteY0" fmla="*/ 0 h 4739780"/>
              <a:gd name="connsiteX1" fmla="*/ 872455 w 1971412"/>
              <a:gd name="connsiteY1" fmla="*/ 1736521 h 4739780"/>
              <a:gd name="connsiteX2" fmla="*/ 931177 w 1971412"/>
              <a:gd name="connsiteY2" fmla="*/ 2843868 h 4739780"/>
              <a:gd name="connsiteX3" fmla="*/ 1669409 w 1971412"/>
              <a:gd name="connsiteY3" fmla="*/ 3640822 h 4739780"/>
              <a:gd name="connsiteX4" fmla="*/ 1971412 w 1971412"/>
              <a:gd name="connsiteY4" fmla="*/ 4739780 h 47397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71412" h="4739780">
                <a:moveTo>
                  <a:pt x="0" y="0"/>
                </a:moveTo>
                <a:cubicBezTo>
                  <a:pt x="358629" y="631271"/>
                  <a:pt x="717259" y="1262543"/>
                  <a:pt x="872455" y="1736521"/>
                </a:cubicBezTo>
                <a:cubicBezTo>
                  <a:pt x="1027651" y="2210499"/>
                  <a:pt x="798351" y="2526485"/>
                  <a:pt x="931177" y="2843868"/>
                </a:cubicBezTo>
                <a:cubicBezTo>
                  <a:pt x="1064003" y="3161251"/>
                  <a:pt x="1496037" y="3324837"/>
                  <a:pt x="1669409" y="3640822"/>
                </a:cubicBezTo>
                <a:cubicBezTo>
                  <a:pt x="1842781" y="3956807"/>
                  <a:pt x="1916884" y="4581787"/>
                  <a:pt x="1971412" y="4739780"/>
                </a:cubicBezTo>
              </a:path>
            </a:pathLst>
          </a:custGeom>
          <a:noFill/>
          <a:ln w="127000" cap="flat" cmpd="sng" algn="ctr">
            <a:solidFill>
              <a:srgbClr val="FF0000"/>
            </a:solidFill>
            <a:prstDash val="solid"/>
            <a:round/>
            <a:headEnd type="triangl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</a:endParaRPr>
          </a:p>
        </p:txBody>
      </p:sp>
      <p:sp>
        <p:nvSpPr>
          <p:cNvPr id="13" name="Freihandform 12"/>
          <p:cNvSpPr/>
          <p:nvPr/>
        </p:nvSpPr>
        <p:spPr bwMode="auto">
          <a:xfrm>
            <a:off x="1428728" y="2223082"/>
            <a:ext cx="685298" cy="1920297"/>
          </a:xfrm>
          <a:custGeom>
            <a:avLst/>
            <a:gdLst>
              <a:gd name="connsiteX0" fmla="*/ 622184 w 622184"/>
              <a:gd name="connsiteY0" fmla="*/ 0 h 1677798"/>
              <a:gd name="connsiteX1" fmla="*/ 93677 w 622184"/>
              <a:gd name="connsiteY1" fmla="*/ 922789 h 1677798"/>
              <a:gd name="connsiteX2" fmla="*/ 60121 w 622184"/>
              <a:gd name="connsiteY2" fmla="*/ 1677798 h 1677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22184" h="1677798">
                <a:moveTo>
                  <a:pt x="622184" y="0"/>
                </a:moveTo>
                <a:cubicBezTo>
                  <a:pt x="404769" y="321578"/>
                  <a:pt x="187354" y="643156"/>
                  <a:pt x="93677" y="922789"/>
                </a:cubicBezTo>
                <a:cubicBezTo>
                  <a:pt x="0" y="1202422"/>
                  <a:pt x="30060" y="1440110"/>
                  <a:pt x="60121" y="1677798"/>
                </a:cubicBezTo>
              </a:path>
            </a:pathLst>
          </a:custGeom>
          <a:noFill/>
          <a:ln w="127000" cap="flat" cmpd="sng" algn="ctr">
            <a:solidFill>
              <a:srgbClr val="FF0000"/>
            </a:solidFill>
            <a:prstDash val="solid"/>
            <a:round/>
            <a:headEnd type="triangl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</a:endParaRPr>
          </a:p>
        </p:txBody>
      </p:sp>
      <p:sp>
        <p:nvSpPr>
          <p:cNvPr id="14" name="Textfeld 13"/>
          <p:cNvSpPr txBox="1"/>
          <p:nvPr/>
        </p:nvSpPr>
        <p:spPr>
          <a:xfrm>
            <a:off x="5000628" y="6286520"/>
            <a:ext cx="26419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/>
              <a:t>http://going-to-korea.blogspot.com/</a:t>
            </a:r>
            <a:endParaRPr lang="en-US" sz="1200" dirty="0"/>
          </a:p>
        </p:txBody>
      </p:sp>
      <p:sp>
        <p:nvSpPr>
          <p:cNvPr id="15" name="Textfeld 14"/>
          <p:cNvSpPr txBox="1"/>
          <p:nvPr/>
        </p:nvSpPr>
        <p:spPr>
          <a:xfrm>
            <a:off x="8135888" y="3110771"/>
            <a:ext cx="1008112" cy="246221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sz="1000" dirty="0">
                <a:solidFill>
                  <a:schemeClr val="bg1"/>
                </a:solidFill>
              </a:rPr>
              <a:t>Wild Birds</a:t>
            </a:r>
          </a:p>
        </p:txBody>
      </p:sp>
      <p:sp>
        <p:nvSpPr>
          <p:cNvPr id="16" name="Textfeld 15"/>
          <p:cNvSpPr txBox="1"/>
          <p:nvPr/>
        </p:nvSpPr>
        <p:spPr>
          <a:xfrm>
            <a:off x="8135888" y="3429000"/>
            <a:ext cx="1008112" cy="246221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sz="1000" dirty="0">
                <a:solidFill>
                  <a:schemeClr val="bg1"/>
                </a:solidFill>
              </a:rPr>
              <a:t>Poultry</a:t>
            </a:r>
          </a:p>
        </p:txBody>
      </p:sp>
      <p:sp>
        <p:nvSpPr>
          <p:cNvPr id="17" name="Textfeld 16"/>
          <p:cNvSpPr txBox="1"/>
          <p:nvPr/>
        </p:nvSpPr>
        <p:spPr>
          <a:xfrm>
            <a:off x="8135888" y="3717032"/>
            <a:ext cx="1008112" cy="246221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sz="1000" dirty="0">
                <a:solidFill>
                  <a:schemeClr val="bg1"/>
                </a:solidFill>
              </a:rPr>
              <a:t>Humans</a:t>
            </a:r>
          </a:p>
        </p:txBody>
      </p:sp>
      <p:sp>
        <p:nvSpPr>
          <p:cNvPr id="18" name="Textfeld 17"/>
          <p:cNvSpPr txBox="1"/>
          <p:nvPr/>
        </p:nvSpPr>
        <p:spPr>
          <a:xfrm>
            <a:off x="0" y="6093296"/>
            <a:ext cx="4860032" cy="615553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dirty="0" smtClean="0">
                <a:solidFill>
                  <a:schemeClr val="bg1"/>
                </a:solidFill>
              </a:rPr>
              <a:t>Diffusion </a:t>
            </a:r>
            <a:r>
              <a:rPr lang="en-US" dirty="0">
                <a:solidFill>
                  <a:schemeClr val="bg1"/>
                </a:solidFill>
              </a:rPr>
              <a:t>of Avian Influenza / Bird Flu </a:t>
            </a:r>
          </a:p>
          <a:p>
            <a:pPr algn="l"/>
            <a:r>
              <a:rPr lang="en-US" sz="1400" dirty="0">
                <a:solidFill>
                  <a:schemeClr val="bg1"/>
                </a:solidFill>
              </a:rPr>
              <a:t>(as of April 8</a:t>
            </a:r>
            <a:r>
              <a:rPr lang="en-US" sz="1400" baseline="30000" dirty="0">
                <a:solidFill>
                  <a:schemeClr val="bg1"/>
                </a:solidFill>
              </a:rPr>
              <a:t>th</a:t>
            </a:r>
            <a:r>
              <a:rPr lang="en-US" sz="1400" dirty="0">
                <a:solidFill>
                  <a:schemeClr val="bg1"/>
                </a:solidFill>
              </a:rPr>
              <a:t>, 2006) </a:t>
            </a:r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89A20A-3D01-4F7F-A305-E83009601E93}" type="slidenum">
              <a:rPr lang="de-DE" smtClean="0"/>
              <a:pPr>
                <a:defRPr/>
              </a:pPr>
              <a:t>24</a:t>
            </a:fld>
            <a:endParaRPr lang="de-DE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485"/>
    </mc:Choice>
    <mc:Fallback xmlns="">
      <p:transition spd="slow" advTm="68485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92100"/>
            <a:ext cx="8229600" cy="922322"/>
          </a:xfrm>
        </p:spPr>
        <p:txBody>
          <a:bodyPr/>
          <a:lstStyle/>
          <a:p>
            <a:r>
              <a:rPr lang="en-US" dirty="0"/>
              <a:t>Swine Flu Worldwide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11560" y="6309320"/>
            <a:ext cx="8229600" cy="381700"/>
          </a:xfrm>
        </p:spPr>
        <p:txBody>
          <a:bodyPr/>
          <a:lstStyle/>
          <a:p>
            <a:pPr>
              <a:buNone/>
            </a:pPr>
            <a:r>
              <a:rPr lang="nl-NL" sz="1200" dirty="0"/>
              <a:t>	http://gamapserver.who.int/h1n1/cases-deaths/h1n1_casesdeaths.html</a:t>
            </a:r>
            <a:endParaRPr lang="en-US" sz="1200" dirty="0"/>
          </a:p>
        </p:txBody>
      </p:sp>
      <p:pic>
        <p:nvPicPr>
          <p:cNvPr id="164868" name="Picture 4"/>
          <p:cNvPicPr>
            <a:picLocks noChangeAspect="1" noChangeArrowheads="1"/>
          </p:cNvPicPr>
          <p:nvPr/>
        </p:nvPicPr>
        <p:blipFill>
          <a:blip r:embed="rId2" cstate="print"/>
          <a:srcRect l="17191" t="14551" r="15372" b="14815"/>
          <a:stretch>
            <a:fillRect/>
          </a:stretch>
        </p:blipFill>
        <p:spPr bwMode="auto">
          <a:xfrm>
            <a:off x="895349" y="1357299"/>
            <a:ext cx="7328493" cy="4795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89A20A-3D01-4F7F-A305-E83009601E93}" type="slidenum">
              <a:rPr lang="de-DE" smtClean="0"/>
              <a:pPr>
                <a:defRPr/>
              </a:pPr>
              <a:t>25</a:t>
            </a:fld>
            <a:endParaRPr lang="de-DE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866"/>
    </mc:Choice>
    <mc:Fallback xmlns="">
      <p:transition spd="slow" advTm="41866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Flight Routes: faster than ever…</a:t>
            </a:r>
          </a:p>
        </p:txBody>
      </p:sp>
      <p:sp>
        <p:nvSpPr>
          <p:cNvPr id="8" name="Inhaltsplatzhalter 7"/>
          <p:cNvSpPr>
            <a:spLocks noGrp="1"/>
          </p:cNvSpPr>
          <p:nvPr>
            <p:ph idx="1"/>
          </p:nvPr>
        </p:nvSpPr>
        <p:spPr/>
        <p:txBody>
          <a:bodyPr vert="vert270"/>
          <a:lstStyle/>
          <a:p>
            <a:pPr>
              <a:buNone/>
            </a:pPr>
            <a:r>
              <a:rPr lang="en-US" sz="1200" dirty="0"/>
              <a:t>	http://www.innovations-report.de/html/berichte/medizin_gesundheit/bericht-34912.html</a:t>
            </a:r>
          </a:p>
        </p:txBody>
      </p:sp>
      <p:pic>
        <p:nvPicPr>
          <p:cNvPr id="144386" name="Picture 2"/>
          <p:cNvPicPr>
            <a:picLocks noChangeAspect="1" noChangeArrowheads="1"/>
          </p:cNvPicPr>
          <p:nvPr/>
        </p:nvPicPr>
        <p:blipFill>
          <a:blip r:embed="rId2" cstate="print">
            <a:lum bright="20000"/>
          </a:blip>
          <a:srcRect/>
          <a:stretch>
            <a:fillRect/>
          </a:stretch>
        </p:blipFill>
        <p:spPr bwMode="auto">
          <a:xfrm>
            <a:off x="1115616" y="1340768"/>
            <a:ext cx="7572396" cy="53353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</p:pic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89A20A-3D01-4F7F-A305-E83009601E93}" type="slidenum">
              <a:rPr lang="de-DE" smtClean="0"/>
              <a:pPr>
                <a:defRPr/>
              </a:pPr>
              <a:t>26</a:t>
            </a:fld>
            <a:endParaRPr lang="de-DE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914"/>
    </mc:Choice>
    <mc:Fallback xmlns="">
      <p:transition spd="slow" advTm="34914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In Comparison: </a:t>
            </a:r>
            <a:r>
              <a:rPr lang="en-US" dirty="0" smtClean="0"/>
              <a:t>Diffusion </a:t>
            </a:r>
            <a:r>
              <a:rPr lang="en-US" dirty="0"/>
              <a:t>of the 7</a:t>
            </a:r>
            <a:r>
              <a:rPr lang="en-US" baseline="30000" dirty="0"/>
              <a:t>th</a:t>
            </a:r>
            <a:r>
              <a:rPr lang="en-US" dirty="0"/>
              <a:t> Cholera Epidemic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905000"/>
            <a:ext cx="8258204" cy="4114800"/>
          </a:xfrm>
        </p:spPr>
        <p:txBody>
          <a:bodyPr vert="vert"/>
          <a:lstStyle/>
          <a:p>
            <a:pPr>
              <a:buNone/>
            </a:pPr>
            <a:r>
              <a:rPr lang="en-US" sz="1200" dirty="0"/>
              <a:t>	http://www.bertelsmann-bkk.de/fileadmin/Redakteure/Bilder/gesundheitslexikon/506693.jpg</a:t>
            </a:r>
          </a:p>
        </p:txBody>
      </p:sp>
      <p:pic>
        <p:nvPicPr>
          <p:cNvPr id="149506" name="Picture 2" descr="http://www.bertelsmann-bkk.de/fileadmin/Redakteure/Bilder/gesundheitslexikon/50669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1418583"/>
            <a:ext cx="6336704" cy="5439417"/>
          </a:xfrm>
          <a:prstGeom prst="rect">
            <a:avLst/>
          </a:prstGeom>
          <a:noFill/>
        </p:spPr>
      </p:pic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89A20A-3D01-4F7F-A305-E83009601E93}" type="slidenum">
              <a:rPr lang="de-DE" smtClean="0"/>
              <a:pPr>
                <a:defRPr/>
              </a:pPr>
              <a:t>27</a:t>
            </a:fld>
            <a:endParaRPr lang="de-DE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612"/>
    </mc:Choice>
    <mc:Fallback xmlns="">
      <p:transition spd="slow" advTm="53612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Ebola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95536" y="1600200"/>
            <a:ext cx="8229600" cy="4525963"/>
          </a:xfrm>
        </p:spPr>
        <p:txBody>
          <a:bodyPr>
            <a:normAutofit fontScale="92500" lnSpcReduction="20000"/>
          </a:bodyPr>
          <a:lstStyle/>
          <a:p>
            <a:r>
              <a:rPr lang="en-US" b="1" dirty="0"/>
              <a:t>officially: Ebola virus disease</a:t>
            </a:r>
            <a:r>
              <a:rPr lang="en-US" dirty="0"/>
              <a:t> (</a:t>
            </a:r>
            <a:r>
              <a:rPr lang="en-US" b="1" dirty="0"/>
              <a:t>EVD)</a:t>
            </a:r>
            <a:r>
              <a:rPr lang="en-US" dirty="0"/>
              <a:t>; </a:t>
            </a:r>
            <a:r>
              <a:rPr lang="en-US" b="1" dirty="0"/>
              <a:t>Ebola hemorrhagic fever</a:t>
            </a:r>
            <a:r>
              <a:rPr lang="en-US" dirty="0"/>
              <a:t> (</a:t>
            </a:r>
            <a:r>
              <a:rPr lang="en-US" b="1" dirty="0"/>
              <a:t>EHF</a:t>
            </a:r>
            <a:r>
              <a:rPr lang="en-US" dirty="0"/>
              <a:t>)</a:t>
            </a:r>
          </a:p>
          <a:p>
            <a:r>
              <a:rPr lang="en-US" dirty="0"/>
              <a:t>Victims: humans and primates </a:t>
            </a:r>
          </a:p>
          <a:p>
            <a:r>
              <a:rPr lang="en-US" dirty="0"/>
              <a:t>Cause: Ebola virus</a:t>
            </a:r>
          </a:p>
          <a:p>
            <a:r>
              <a:rPr lang="en-US" dirty="0"/>
              <a:t>Infection: body fluids (blood!)</a:t>
            </a:r>
          </a:p>
          <a:p>
            <a:r>
              <a:rPr lang="de-DE" dirty="0"/>
              <a:t>Natural </a:t>
            </a:r>
            <a:r>
              <a:rPr lang="de-DE" dirty="0" err="1"/>
              <a:t>reservoir</a:t>
            </a:r>
            <a:r>
              <a:rPr lang="en-US" dirty="0"/>
              <a:t>: fruit bats </a:t>
            </a:r>
          </a:p>
          <a:p>
            <a:r>
              <a:rPr lang="en-US" dirty="0"/>
              <a:t>Incubation period: 2-21 days</a:t>
            </a:r>
          </a:p>
          <a:p>
            <a:r>
              <a:rPr lang="en-US" dirty="0"/>
              <a:t>Symptoms: fever, sore throat, pain, vomiting, diarrhea, liver and kidney failure, internal and external bleeding</a:t>
            </a:r>
          </a:p>
          <a:p>
            <a:endParaRPr lang="en-US" dirty="0"/>
          </a:p>
        </p:txBody>
      </p:sp>
      <p:pic>
        <p:nvPicPr>
          <p:cNvPr id="1026" name="Picture 2" descr="http://upload.wikimedia.org/wikipedia/commons/thumb/2/26/Pteropus_conspicillatus.jpg/330px-Pteropus_conspicillatus.jpg">
            <a:hlinkClick r:id="rId2"/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112"/>
          <a:stretch/>
        </p:blipFill>
        <p:spPr bwMode="auto">
          <a:xfrm>
            <a:off x="6804248" y="2623127"/>
            <a:ext cx="2095500" cy="1643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89A20A-3D01-4F7F-A305-E83009601E93}" type="slidenum">
              <a:rPr lang="de-DE" smtClean="0"/>
              <a:pPr>
                <a:defRPr/>
              </a:pPr>
              <a:t>28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84808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6309"/>
    </mc:Choice>
    <mc:Fallback xmlns="">
      <p:transition spd="slow" advTm="96309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Cases of Ebola fever in Africa from 1979 to 2008.</a:t>
            </a:r>
            <a:endParaRPr lang="de-DE" sz="32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2050" name="Picture 2" descr="http://upload.wikimedia.org/wikipedia/commons/8/87/EbolaSubmit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147409"/>
            <a:ext cx="7639927" cy="5733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feld 3"/>
          <p:cNvSpPr txBox="1"/>
          <p:nvPr/>
        </p:nvSpPr>
        <p:spPr>
          <a:xfrm>
            <a:off x="7233349" y="6412686"/>
            <a:ext cx="14076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/>
              <a:t>www.cdc.org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89A20A-3D01-4F7F-A305-E83009601E93}" type="slidenum">
              <a:rPr lang="de-DE" smtClean="0"/>
              <a:pPr>
                <a:defRPr/>
              </a:pPr>
              <a:t>29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87228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215"/>
    </mc:Choice>
    <mc:Fallback xmlns="">
      <p:transition spd="slow" advTm="37215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604" name="Rectangle 4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defTabSz="952500" eaLnBrk="1" hangingPunct="1">
              <a:defRPr/>
            </a:pPr>
            <a:r>
              <a:rPr lang="en-US" sz="4000" dirty="0"/>
              <a:t>2.3 Epidemiology of Infectious Diseases</a:t>
            </a:r>
            <a:br>
              <a:rPr lang="en-US" sz="4000" dirty="0"/>
            </a:br>
            <a:r>
              <a:rPr lang="en-US" sz="4000" dirty="0"/>
              <a:t>2.3.1 Background</a:t>
            </a:r>
          </a:p>
        </p:txBody>
      </p:sp>
      <p:sp>
        <p:nvSpPr>
          <p:cNvPr id="53760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/>
              <a:t>Paths of Transmission</a:t>
            </a:r>
          </a:p>
          <a:p>
            <a:pPr lvl="1" eaLnBrk="1" hangingPunct="1">
              <a:defRPr/>
            </a:pPr>
            <a:r>
              <a:rPr lang="en-US" dirty="0"/>
              <a:t>Symbols:</a:t>
            </a:r>
          </a:p>
        </p:txBody>
      </p:sp>
      <p:sp>
        <p:nvSpPr>
          <p:cNvPr id="537605" name="Oval 5"/>
          <p:cNvSpPr>
            <a:spLocks noChangeArrowheads="1"/>
          </p:cNvSpPr>
          <p:nvPr/>
        </p:nvSpPr>
        <p:spPr bwMode="auto">
          <a:xfrm>
            <a:off x="282575" y="3276600"/>
            <a:ext cx="1752600" cy="838200"/>
          </a:xfrm>
          <a:prstGeom prst="ellipse">
            <a:avLst/>
          </a:prstGeom>
          <a:solidFill>
            <a:schemeClr val="accent1"/>
          </a:solidFill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de-DE"/>
          </a:p>
        </p:txBody>
      </p:sp>
      <p:sp>
        <p:nvSpPr>
          <p:cNvPr id="537606" name="Rectangle 6"/>
          <p:cNvSpPr>
            <a:spLocks noChangeArrowheads="1"/>
          </p:cNvSpPr>
          <p:nvPr/>
        </p:nvSpPr>
        <p:spPr bwMode="auto">
          <a:xfrm>
            <a:off x="3482975" y="3276600"/>
            <a:ext cx="1676400" cy="762000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de-DE"/>
          </a:p>
        </p:txBody>
      </p:sp>
      <p:sp>
        <p:nvSpPr>
          <p:cNvPr id="537607" name="AutoShape 7"/>
          <p:cNvSpPr>
            <a:spLocks noChangeArrowheads="1"/>
          </p:cNvSpPr>
          <p:nvPr/>
        </p:nvSpPr>
        <p:spPr bwMode="auto">
          <a:xfrm>
            <a:off x="6835775" y="3124200"/>
            <a:ext cx="1447800" cy="914400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de-DE"/>
          </a:p>
        </p:txBody>
      </p:sp>
      <p:sp>
        <p:nvSpPr>
          <p:cNvPr id="537608" name="Text Box 8"/>
          <p:cNvSpPr txBox="1">
            <a:spLocks noChangeArrowheads="1"/>
          </p:cNvSpPr>
          <p:nvPr/>
        </p:nvSpPr>
        <p:spPr bwMode="auto">
          <a:xfrm>
            <a:off x="511175" y="3505200"/>
            <a:ext cx="13716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Human</a:t>
            </a:r>
          </a:p>
        </p:txBody>
      </p:sp>
      <p:sp>
        <p:nvSpPr>
          <p:cNvPr id="537609" name="Text Box 9"/>
          <p:cNvSpPr txBox="1">
            <a:spLocks noChangeArrowheads="1"/>
          </p:cNvSpPr>
          <p:nvPr/>
        </p:nvSpPr>
        <p:spPr bwMode="auto">
          <a:xfrm>
            <a:off x="6911975" y="3505200"/>
            <a:ext cx="13716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Vector</a:t>
            </a:r>
          </a:p>
        </p:txBody>
      </p:sp>
      <p:sp>
        <p:nvSpPr>
          <p:cNvPr id="537610" name="Text Box 10"/>
          <p:cNvSpPr txBox="1">
            <a:spLocks noChangeArrowheads="1"/>
          </p:cNvSpPr>
          <p:nvPr/>
        </p:nvSpPr>
        <p:spPr bwMode="auto">
          <a:xfrm>
            <a:off x="3635375" y="3429000"/>
            <a:ext cx="13716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Animal</a:t>
            </a:r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89A20A-3D01-4F7F-A305-E83009601E93}" type="slidenum">
              <a:rPr lang="de-DE" smtClean="0"/>
              <a:pPr>
                <a:defRPr/>
              </a:pPr>
              <a:t>3</a:t>
            </a:fld>
            <a:endParaRPr lang="de-DE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907"/>
    </mc:Choice>
    <mc:Fallback xmlns="">
      <p:transition spd="slow" advTm="47907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89A20A-3D01-4F7F-A305-E83009601E93}" type="slidenum">
              <a:rPr lang="de-DE" smtClean="0"/>
              <a:pPr>
                <a:defRPr/>
              </a:pPr>
              <a:t>30</a:t>
            </a:fld>
            <a:endParaRPr lang="de-DE"/>
          </a:p>
        </p:txBody>
      </p:sp>
      <p:pic>
        <p:nvPicPr>
          <p:cNvPr id="84994" name="Picture 2" descr="Diseased Ebola 201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506" y="943059"/>
            <a:ext cx="8764970" cy="5914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West-</a:t>
            </a:r>
            <a:r>
              <a:rPr lang="de-DE" dirty="0" err="1"/>
              <a:t>Africa</a:t>
            </a:r>
            <a:r>
              <a:rPr lang="de-DE" dirty="0"/>
              <a:t> </a:t>
            </a:r>
            <a:r>
              <a:rPr lang="de-DE" dirty="0" err="1"/>
              <a:t>Outbreak</a:t>
            </a:r>
            <a:r>
              <a:rPr lang="de-DE" dirty="0"/>
              <a:t> 2014</a:t>
            </a:r>
          </a:p>
        </p:txBody>
      </p:sp>
    </p:spTree>
    <p:extLst>
      <p:ext uri="{BB962C8B-B14F-4D97-AF65-F5344CB8AC3E}">
        <p14:creationId xmlns:p14="http://schemas.microsoft.com/office/powerpoint/2010/main" val="1685260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722"/>
    </mc:Choice>
    <mc:Fallback xmlns="">
      <p:transition spd="slow" advTm="35722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de-DE" dirty="0"/>
              <a:t>Ebola 2014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098" name="Picture 2" descr="http://upload.wikimedia.org/wikipedia/commons/b/b5/Ebola_Map_from_Guinea%2C_Liberia_and_Sierra_Leone_in_summer_2014_%28animated%29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2643" y="-17868"/>
            <a:ext cx="5893239" cy="6915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89A20A-3D01-4F7F-A305-E83009601E93}" type="slidenum">
              <a:rPr lang="de-DE" smtClean="0"/>
              <a:pPr>
                <a:defRPr/>
              </a:pPr>
              <a:t>31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37452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3586"/>
    </mc:Choice>
    <mc:Fallback xmlns="">
      <p:transition spd="slow" advTm="73586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Major problems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Dysfunctional health care system </a:t>
            </a:r>
          </a:p>
          <a:p>
            <a:r>
              <a:rPr lang="en-US" dirty="0"/>
              <a:t>Culture (e.g. burial rite)</a:t>
            </a:r>
          </a:p>
          <a:p>
            <a:r>
              <a:rPr lang="en-US" dirty="0"/>
              <a:t>Fear and rejection of population </a:t>
            </a:r>
          </a:p>
          <a:p>
            <a:r>
              <a:rPr lang="en-US" dirty="0"/>
              <a:t>…</a:t>
            </a:r>
          </a:p>
          <a:p>
            <a:pPr marL="0" indent="0">
              <a:buNone/>
            </a:pPr>
            <a:r>
              <a:rPr lang="en-US" dirty="0">
                <a:sym typeface="Wingdings"/>
              </a:rPr>
              <a:t>Primarily Ebola is not a medical problem!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89A20A-3D01-4F7F-A305-E83009601E93}" type="slidenum">
              <a:rPr lang="de-DE" smtClean="0"/>
              <a:pPr>
                <a:defRPr/>
              </a:pPr>
              <a:t>32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78499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3151"/>
    </mc:Choice>
    <mc:Fallback xmlns="">
      <p:transition spd="slow" advTm="173151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Cholera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600200"/>
            <a:ext cx="2800400" cy="4525963"/>
          </a:xfrm>
        </p:spPr>
        <p:txBody>
          <a:bodyPr>
            <a:normAutofit fontScale="85000" lnSpcReduction="20000"/>
          </a:bodyPr>
          <a:lstStyle/>
          <a:p>
            <a:pPr lvl="0"/>
            <a:r>
              <a:rPr lang="de-DE" dirty="0"/>
              <a:t>Cholera </a:t>
            </a:r>
            <a:r>
              <a:rPr lang="de-DE" dirty="0" err="1"/>
              <a:t>is</a:t>
            </a:r>
            <a:r>
              <a:rPr lang="de-DE" dirty="0"/>
              <a:t> an </a:t>
            </a:r>
            <a:r>
              <a:rPr lang="de-DE" dirty="0" err="1"/>
              <a:t>acute</a:t>
            </a:r>
            <a:r>
              <a:rPr lang="de-DE" dirty="0"/>
              <a:t> </a:t>
            </a:r>
            <a:r>
              <a:rPr lang="de-DE" dirty="0" err="1"/>
              <a:t>diarrhoeal</a:t>
            </a:r>
            <a:r>
              <a:rPr lang="de-DE" dirty="0"/>
              <a:t> </a:t>
            </a:r>
            <a:r>
              <a:rPr lang="de-DE" dirty="0" err="1"/>
              <a:t>disease</a:t>
            </a:r>
            <a:r>
              <a:rPr lang="de-DE" dirty="0"/>
              <a:t> </a:t>
            </a:r>
            <a:r>
              <a:rPr lang="de-DE" dirty="0" err="1"/>
              <a:t>that</a:t>
            </a:r>
            <a:r>
              <a:rPr lang="de-DE" dirty="0"/>
              <a:t> </a:t>
            </a:r>
            <a:r>
              <a:rPr lang="de-DE" dirty="0" err="1"/>
              <a:t>can</a:t>
            </a:r>
            <a:r>
              <a:rPr lang="de-DE" dirty="0"/>
              <a:t> kill </a:t>
            </a:r>
            <a:r>
              <a:rPr lang="de-DE" dirty="0" err="1"/>
              <a:t>within</a:t>
            </a:r>
            <a:r>
              <a:rPr lang="de-DE" dirty="0"/>
              <a:t> </a:t>
            </a:r>
            <a:r>
              <a:rPr lang="de-DE" dirty="0" err="1"/>
              <a:t>hours</a:t>
            </a:r>
            <a:r>
              <a:rPr lang="de-DE" dirty="0"/>
              <a:t> </a:t>
            </a:r>
            <a:r>
              <a:rPr lang="de-DE" dirty="0" err="1"/>
              <a:t>if</a:t>
            </a:r>
            <a:r>
              <a:rPr lang="de-DE" dirty="0"/>
              <a:t> </a:t>
            </a:r>
            <a:r>
              <a:rPr lang="de-DE" dirty="0" err="1"/>
              <a:t>left</a:t>
            </a:r>
            <a:r>
              <a:rPr lang="de-DE" dirty="0"/>
              <a:t> </a:t>
            </a:r>
            <a:r>
              <a:rPr lang="de-DE" dirty="0" err="1" smtClean="0"/>
              <a:t>untreated</a:t>
            </a:r>
            <a:endParaRPr lang="de-DE" dirty="0"/>
          </a:p>
          <a:p>
            <a:pPr lvl="0"/>
            <a:r>
              <a:rPr lang="de-DE" dirty="0" smtClean="0"/>
              <a:t>1.3 </a:t>
            </a:r>
            <a:r>
              <a:rPr lang="de-DE" dirty="0" err="1"/>
              <a:t>to</a:t>
            </a:r>
            <a:r>
              <a:rPr lang="de-DE" dirty="0"/>
              <a:t> 4.0 </a:t>
            </a:r>
            <a:r>
              <a:rPr lang="de-DE" dirty="0" err="1"/>
              <a:t>million</a:t>
            </a:r>
            <a:r>
              <a:rPr lang="de-DE" dirty="0"/>
              <a:t> </a:t>
            </a:r>
            <a:r>
              <a:rPr lang="de-DE" dirty="0" err="1"/>
              <a:t>cases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 smtClean="0"/>
              <a:t>cholera</a:t>
            </a:r>
            <a:r>
              <a:rPr lang="de-DE" dirty="0" smtClean="0"/>
              <a:t> </a:t>
            </a:r>
            <a:r>
              <a:rPr lang="de-DE" dirty="0" err="1" smtClean="0"/>
              <a:t>o,a</a:t>
            </a:r>
            <a:r>
              <a:rPr lang="de-DE" dirty="0" smtClean="0"/>
              <a:t>,</a:t>
            </a:r>
          </a:p>
          <a:p>
            <a:pPr lvl="0"/>
            <a:r>
              <a:rPr lang="de-DE" dirty="0" smtClean="0"/>
              <a:t>21 </a:t>
            </a:r>
            <a:r>
              <a:rPr lang="de-DE" dirty="0"/>
              <a:t>000 </a:t>
            </a:r>
            <a:r>
              <a:rPr lang="de-DE" dirty="0" err="1"/>
              <a:t>to</a:t>
            </a:r>
            <a:r>
              <a:rPr lang="de-DE" dirty="0"/>
              <a:t> 143 000 </a:t>
            </a:r>
            <a:r>
              <a:rPr lang="de-DE" dirty="0" err="1"/>
              <a:t>deaths</a:t>
            </a:r>
            <a:r>
              <a:rPr lang="de-DE" dirty="0"/>
              <a:t> </a:t>
            </a:r>
            <a:r>
              <a:rPr lang="de-DE" dirty="0" err="1"/>
              <a:t>worldwide</a:t>
            </a:r>
            <a:r>
              <a:rPr lang="de-DE" dirty="0"/>
              <a:t> </a:t>
            </a:r>
            <a:r>
              <a:rPr lang="de-DE" dirty="0" smtClean="0"/>
              <a:t>p.a.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89A20A-3D01-4F7F-A305-E83009601E93}" type="slidenum">
              <a:rPr lang="de-DE" smtClean="0"/>
              <a:pPr>
                <a:defRPr/>
              </a:pPr>
              <a:t>33</a:t>
            </a:fld>
            <a:endParaRPr lang="de-DE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2"/>
          <a:srcRect l="23226" t="26900" r="24406" b="20601"/>
          <a:stretch/>
        </p:blipFill>
        <p:spPr>
          <a:xfrm>
            <a:off x="3257600" y="1403971"/>
            <a:ext cx="5873933" cy="3312368"/>
          </a:xfrm>
          <a:prstGeom prst="rect">
            <a:avLst/>
          </a:prstGeom>
        </p:spPr>
      </p:pic>
      <p:sp>
        <p:nvSpPr>
          <p:cNvPr id="6" name="Rechteck 5"/>
          <p:cNvSpPr/>
          <p:nvPr/>
        </p:nvSpPr>
        <p:spPr>
          <a:xfrm>
            <a:off x="4427984" y="4777249"/>
            <a:ext cx="4572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DE" sz="800" dirty="0">
                <a:effectLst/>
              </a:rPr>
              <a:t>https://www.zdf.de/nachrichten/panorama/cholera-kreuzfahrt-schiff-norwegian-dawn-mauritius-100.html</a:t>
            </a:r>
          </a:p>
        </p:txBody>
      </p:sp>
      <p:sp>
        <p:nvSpPr>
          <p:cNvPr id="9" name="Rechteck 8"/>
          <p:cNvSpPr/>
          <p:nvPr/>
        </p:nvSpPr>
        <p:spPr>
          <a:xfrm>
            <a:off x="-106877" y="5891422"/>
            <a:ext cx="4572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DE" sz="800" dirty="0">
                <a:effectLst/>
              </a:rPr>
              <a:t>https://www.who.int/news-room/fact-sheets/detail/cholera</a:t>
            </a:r>
          </a:p>
        </p:txBody>
      </p:sp>
    </p:spTree>
    <p:extLst>
      <p:ext uri="{BB962C8B-B14F-4D97-AF65-F5344CB8AC3E}">
        <p14:creationId xmlns:p14="http://schemas.microsoft.com/office/powerpoint/2010/main" val="263085694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smtClean="0"/>
              <a:t>Cholera </a:t>
            </a:r>
            <a:r>
              <a:rPr lang="de-DE" sz="3600" dirty="0" smtClean="0"/>
              <a:t>(Annual </a:t>
            </a:r>
            <a:r>
              <a:rPr lang="de-DE" sz="3600" dirty="0" err="1" smtClean="0"/>
              <a:t>cases</a:t>
            </a:r>
            <a:r>
              <a:rPr lang="de-DE" sz="3600" dirty="0" smtClean="0"/>
              <a:t> and case </a:t>
            </a:r>
            <a:r>
              <a:rPr lang="de-DE" sz="3600" dirty="0" err="1" smtClean="0"/>
              <a:t>fatility</a:t>
            </a:r>
            <a:r>
              <a:rPr lang="de-DE" sz="3600" dirty="0" smtClean="0"/>
              <a:t> rate)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89A20A-3D01-4F7F-A305-E83009601E93}" type="slidenum">
              <a:rPr lang="de-DE" smtClean="0"/>
              <a:pPr>
                <a:defRPr/>
              </a:pPr>
              <a:t>34</a:t>
            </a:fld>
            <a:endParaRPr lang="de-DE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2"/>
          <a:srcRect l="20863" t="22281" r="22437" b="24801"/>
          <a:stretch/>
        </p:blipFill>
        <p:spPr>
          <a:xfrm>
            <a:off x="-10925" y="1192994"/>
            <a:ext cx="9154925" cy="5340373"/>
          </a:xfrm>
          <a:prstGeom prst="rect">
            <a:avLst/>
          </a:prstGeom>
        </p:spPr>
      </p:pic>
      <p:sp>
        <p:nvSpPr>
          <p:cNvPr id="6" name="Rechteck 5"/>
          <p:cNvSpPr/>
          <p:nvPr/>
        </p:nvSpPr>
        <p:spPr>
          <a:xfrm>
            <a:off x="3957236" y="6497019"/>
            <a:ext cx="1218602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800" dirty="0">
                <a:effectLst/>
              </a:rPr>
              <a:t>http://dpaq.de/CmEWI</a:t>
            </a:r>
          </a:p>
        </p:txBody>
      </p:sp>
    </p:spTree>
    <p:extLst>
      <p:ext uri="{BB962C8B-B14F-4D97-AF65-F5344CB8AC3E}">
        <p14:creationId xmlns:p14="http://schemas.microsoft.com/office/powerpoint/2010/main" val="37354737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smtClean="0"/>
              <a:t>Countries Reporting Cholera Cases 2022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89A20A-3D01-4F7F-A305-E83009601E93}" type="slidenum">
              <a:rPr lang="de-DE" smtClean="0"/>
              <a:pPr>
                <a:defRPr/>
              </a:pPr>
              <a:t>35</a:t>
            </a:fld>
            <a:endParaRPr lang="de-DE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2"/>
          <a:srcRect l="9838" t="22281" r="10625" b="9681"/>
          <a:stretch/>
        </p:blipFill>
        <p:spPr>
          <a:xfrm>
            <a:off x="179512" y="1700808"/>
            <a:ext cx="8888988" cy="4752528"/>
          </a:xfrm>
          <a:prstGeom prst="rect">
            <a:avLst/>
          </a:prstGeom>
        </p:spPr>
      </p:pic>
      <p:sp>
        <p:nvSpPr>
          <p:cNvPr id="6" name="Rechteck 5"/>
          <p:cNvSpPr/>
          <p:nvPr/>
        </p:nvSpPr>
        <p:spPr>
          <a:xfrm>
            <a:off x="3957236" y="6497019"/>
            <a:ext cx="1218602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800" dirty="0">
                <a:effectLst/>
              </a:rPr>
              <a:t>http://dpaq.de/CmEWI</a:t>
            </a:r>
          </a:p>
        </p:txBody>
      </p:sp>
    </p:spTree>
    <p:extLst>
      <p:ext uri="{BB962C8B-B14F-4D97-AF65-F5344CB8AC3E}">
        <p14:creationId xmlns:p14="http://schemas.microsoft.com/office/powerpoint/2010/main" val="168809722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Cholera </a:t>
            </a:r>
            <a:r>
              <a:rPr lang="de-DE" dirty="0" err="1"/>
              <a:t>Epidemic</a:t>
            </a:r>
            <a:r>
              <a:rPr lang="de-DE" dirty="0"/>
              <a:t> Jemen 2017/18</a:t>
            </a:r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706" y="1268759"/>
            <a:ext cx="8410130" cy="5634415"/>
          </a:xfrm>
        </p:spPr>
      </p:pic>
      <p:sp>
        <p:nvSpPr>
          <p:cNvPr id="3" name="Abgerundete rechteckige Legende 2"/>
          <p:cNvSpPr/>
          <p:nvPr/>
        </p:nvSpPr>
        <p:spPr>
          <a:xfrm>
            <a:off x="107504" y="1484784"/>
            <a:ext cx="2520280" cy="1728192"/>
          </a:xfrm>
          <a:prstGeom prst="wedgeRoundRectCallout">
            <a:avLst>
              <a:gd name="adj1" fmla="val 141444"/>
              <a:gd name="adj2" fmla="val 103082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/>
              <a:t>April-December 2017: 1,000,000 cases;</a:t>
            </a:r>
          </a:p>
          <a:p>
            <a:r>
              <a:rPr lang="en-GB" dirty="0"/>
              <a:t>2500 fatalities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89A20A-3D01-4F7F-A305-E83009601E93}" type="slidenum">
              <a:rPr lang="de-DE" smtClean="0"/>
              <a:pPr>
                <a:defRPr/>
              </a:pPr>
              <a:t>36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85565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736"/>
    </mc:Choice>
    <mc:Fallback xmlns="">
      <p:transition spd="slow" advTm="47736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„not a </a:t>
            </a:r>
            <a:r>
              <a:rPr lang="de-DE" dirty="0" err="1"/>
              <a:t>medical</a:t>
            </a:r>
            <a:r>
              <a:rPr lang="de-DE" dirty="0"/>
              <a:t> </a:t>
            </a:r>
            <a:r>
              <a:rPr lang="de-DE" dirty="0" err="1"/>
              <a:t>problem</a:t>
            </a:r>
            <a:r>
              <a:rPr lang="de-DE" dirty="0"/>
              <a:t>"</a:t>
            </a:r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49" y="1342474"/>
            <a:ext cx="4280924" cy="2405987"/>
          </a:xfr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3733782"/>
            <a:ext cx="5518573" cy="3101578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7529" y="1293166"/>
            <a:ext cx="4229156" cy="2380130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87087"/>
            <a:ext cx="4414422" cy="2759014"/>
          </a:xfrm>
          <a:prstGeom prst="rect">
            <a:avLst/>
          </a:prstGeom>
        </p:spPr>
      </p:pic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89A20A-3D01-4F7F-A305-E83009601E93}" type="slidenum">
              <a:rPr lang="de-DE" smtClean="0"/>
              <a:pPr>
                <a:defRPr/>
              </a:pPr>
              <a:t>37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14047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176"/>
    </mc:Choice>
    <mc:Fallback xmlns="">
      <p:transition spd="slow" advTm="66176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05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defTabSz="1435100" eaLnBrk="1" hangingPunct="1">
              <a:defRPr/>
            </a:pPr>
            <a:r>
              <a:rPr lang="en-US" dirty="0">
                <a:cs typeface="Times New Roman" pitchFamily="18" charset="0"/>
              </a:rPr>
              <a:t>Determinants of Epidemiology</a:t>
            </a:r>
            <a:endParaRPr lang="en-US" dirty="0"/>
          </a:p>
        </p:txBody>
      </p:sp>
      <p:sp>
        <p:nvSpPr>
          <p:cNvPr id="429059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2057400"/>
            <a:ext cx="4038600" cy="41148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dirty="0">
                <a:cs typeface="Times New Roman" pitchFamily="18" charset="0"/>
              </a:rPr>
              <a:t>Natural determinants</a:t>
            </a:r>
          </a:p>
          <a:p>
            <a:pPr lvl="1">
              <a:defRPr/>
            </a:pPr>
            <a:r>
              <a:rPr lang="en-US" dirty="0">
                <a:cs typeface="Times New Roman" pitchFamily="18" charset="0"/>
              </a:rPr>
              <a:t>Temperature</a:t>
            </a:r>
          </a:p>
          <a:p>
            <a:pPr lvl="1">
              <a:defRPr/>
            </a:pPr>
            <a:r>
              <a:rPr lang="en-US" dirty="0">
                <a:cs typeface="Times New Roman" pitchFamily="18" charset="0"/>
              </a:rPr>
              <a:t>Altitude</a:t>
            </a:r>
          </a:p>
          <a:p>
            <a:pPr lvl="1">
              <a:defRPr/>
            </a:pPr>
            <a:r>
              <a:rPr lang="en-US" dirty="0">
                <a:cs typeface="Times New Roman" pitchFamily="18" charset="0"/>
              </a:rPr>
              <a:t>Precipitation</a:t>
            </a:r>
          </a:p>
          <a:p>
            <a:pPr lvl="1">
              <a:defRPr/>
            </a:pPr>
            <a:r>
              <a:rPr lang="en-US" dirty="0">
                <a:cs typeface="Times New Roman" pitchFamily="18" charset="0"/>
              </a:rPr>
              <a:t>Waterways</a:t>
            </a:r>
          </a:p>
          <a:p>
            <a:pPr lvl="1">
              <a:defRPr/>
            </a:pPr>
            <a:r>
              <a:rPr lang="en-US" dirty="0">
                <a:cs typeface="Times New Roman" pitchFamily="18" charset="0"/>
              </a:rPr>
              <a:t>Migration (Animals)</a:t>
            </a:r>
          </a:p>
          <a:p>
            <a:pPr lvl="1">
              <a:defRPr/>
            </a:pPr>
            <a:r>
              <a:rPr lang="en-US" dirty="0">
                <a:cs typeface="Times New Roman" pitchFamily="18" charset="0"/>
              </a:rPr>
              <a:t>Relief</a:t>
            </a:r>
          </a:p>
          <a:p>
            <a:pPr eaLnBrk="1" hangingPunct="1">
              <a:defRPr/>
            </a:pPr>
            <a:endParaRPr lang="en-US" dirty="0"/>
          </a:p>
        </p:txBody>
      </p:sp>
      <p:sp>
        <p:nvSpPr>
          <p:cNvPr id="429060" name="Rectangle 4"/>
          <p:cNvSpPr>
            <a:spLocks noGrp="1" noChangeArrowheads="1"/>
          </p:cNvSpPr>
          <p:nvPr>
            <p:ph sz="half" idx="2"/>
          </p:nvPr>
        </p:nvSpPr>
        <p:spPr>
          <a:xfrm>
            <a:off x="4648200" y="2057400"/>
            <a:ext cx="4038600" cy="41148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endParaRPr lang="en-US" dirty="0">
              <a:cs typeface="Times New Roman" pitchFamily="18" charset="0"/>
            </a:endParaRPr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A2D32FF-9A3D-4E2A-B7C2-4685C0D1CF2E}" type="slidenum">
              <a:rPr lang="de-DE" smtClean="0"/>
              <a:pPr>
                <a:defRPr/>
              </a:pPr>
              <a:t>38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54007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4538"/>
    </mc:Choice>
    <mc:Fallback xmlns="">
      <p:transition spd="slow" advTm="154538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05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defTabSz="1435100" eaLnBrk="1" hangingPunct="1">
              <a:defRPr/>
            </a:pPr>
            <a:r>
              <a:rPr lang="en-US" dirty="0">
                <a:cs typeface="Times New Roman" pitchFamily="18" charset="0"/>
              </a:rPr>
              <a:t>Determinants of Epidemiology</a:t>
            </a:r>
            <a:endParaRPr lang="en-US" dirty="0"/>
          </a:p>
        </p:txBody>
      </p:sp>
      <p:sp>
        <p:nvSpPr>
          <p:cNvPr id="429059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2057400"/>
            <a:ext cx="4038600" cy="41148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dirty="0">
                <a:cs typeface="Times New Roman" pitchFamily="18" charset="0"/>
              </a:rPr>
              <a:t>Natural determinants</a:t>
            </a:r>
          </a:p>
          <a:p>
            <a:pPr lvl="1">
              <a:defRPr/>
            </a:pPr>
            <a:r>
              <a:rPr lang="en-US" dirty="0">
                <a:cs typeface="Times New Roman" pitchFamily="18" charset="0"/>
              </a:rPr>
              <a:t>Temperature</a:t>
            </a:r>
          </a:p>
          <a:p>
            <a:pPr lvl="1">
              <a:defRPr/>
            </a:pPr>
            <a:r>
              <a:rPr lang="en-US" dirty="0">
                <a:cs typeface="Times New Roman" pitchFamily="18" charset="0"/>
              </a:rPr>
              <a:t>Altitude</a:t>
            </a:r>
          </a:p>
          <a:p>
            <a:pPr lvl="1">
              <a:defRPr/>
            </a:pPr>
            <a:r>
              <a:rPr lang="en-US" dirty="0">
                <a:cs typeface="Times New Roman" pitchFamily="18" charset="0"/>
              </a:rPr>
              <a:t>Precipitation</a:t>
            </a:r>
          </a:p>
          <a:p>
            <a:pPr lvl="1">
              <a:defRPr/>
            </a:pPr>
            <a:r>
              <a:rPr lang="en-US" dirty="0">
                <a:cs typeface="Times New Roman" pitchFamily="18" charset="0"/>
              </a:rPr>
              <a:t>Waterways</a:t>
            </a:r>
          </a:p>
          <a:p>
            <a:pPr lvl="1">
              <a:defRPr/>
            </a:pPr>
            <a:r>
              <a:rPr lang="en-US" dirty="0">
                <a:cs typeface="Times New Roman" pitchFamily="18" charset="0"/>
              </a:rPr>
              <a:t>Migration (Animals)</a:t>
            </a:r>
          </a:p>
          <a:p>
            <a:pPr lvl="1">
              <a:defRPr/>
            </a:pPr>
            <a:r>
              <a:rPr lang="en-US" dirty="0">
                <a:cs typeface="Times New Roman" pitchFamily="18" charset="0"/>
              </a:rPr>
              <a:t>Relief</a:t>
            </a:r>
          </a:p>
          <a:p>
            <a:pPr eaLnBrk="1" hangingPunct="1">
              <a:defRPr/>
            </a:pPr>
            <a:endParaRPr lang="en-US" dirty="0"/>
          </a:p>
        </p:txBody>
      </p:sp>
      <p:sp>
        <p:nvSpPr>
          <p:cNvPr id="429060" name="Rectangle 4"/>
          <p:cNvSpPr>
            <a:spLocks noGrp="1" noChangeArrowheads="1"/>
          </p:cNvSpPr>
          <p:nvPr>
            <p:ph sz="half" idx="2"/>
          </p:nvPr>
        </p:nvSpPr>
        <p:spPr>
          <a:xfrm>
            <a:off x="4648200" y="2057400"/>
            <a:ext cx="4038600" cy="41148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dirty="0">
                <a:cs typeface="Times New Roman" pitchFamily="18" charset="0"/>
              </a:rPr>
              <a:t>Cultural determinants</a:t>
            </a:r>
          </a:p>
          <a:p>
            <a:pPr lvl="1">
              <a:defRPr/>
            </a:pPr>
            <a:r>
              <a:rPr lang="en-US" dirty="0">
                <a:cs typeface="Times New Roman" pitchFamily="18" charset="0"/>
              </a:rPr>
              <a:t>Division of Labor Men/Women</a:t>
            </a:r>
          </a:p>
          <a:p>
            <a:pPr lvl="1">
              <a:defRPr/>
            </a:pPr>
            <a:r>
              <a:rPr lang="en-US" dirty="0">
                <a:cs typeface="Times New Roman" pitchFamily="18" charset="0"/>
              </a:rPr>
              <a:t>Geographical Mobility</a:t>
            </a:r>
          </a:p>
          <a:p>
            <a:pPr lvl="1">
              <a:defRPr/>
            </a:pPr>
            <a:r>
              <a:rPr lang="en-US" dirty="0">
                <a:cs typeface="Times New Roman" pitchFamily="18" charset="0"/>
              </a:rPr>
              <a:t>Clothing</a:t>
            </a:r>
          </a:p>
          <a:p>
            <a:pPr lvl="1">
              <a:defRPr/>
            </a:pPr>
            <a:r>
              <a:rPr lang="en-US" dirty="0">
                <a:cs typeface="Times New Roman" pitchFamily="18" charset="0"/>
              </a:rPr>
              <a:t>Buildings</a:t>
            </a:r>
          </a:p>
          <a:p>
            <a:pPr lvl="1">
              <a:defRPr/>
            </a:pPr>
            <a:r>
              <a:rPr lang="en-US" dirty="0">
                <a:cs typeface="Times New Roman" pitchFamily="18" charset="0"/>
              </a:rPr>
              <a:t>Settlements</a:t>
            </a:r>
          </a:p>
          <a:p>
            <a:pPr lvl="1">
              <a:defRPr/>
            </a:pPr>
            <a:r>
              <a:rPr lang="en-US" dirty="0">
                <a:cs typeface="Times New Roman" pitchFamily="18" charset="0"/>
              </a:rPr>
              <a:t>Marriage</a:t>
            </a:r>
          </a:p>
          <a:p>
            <a:pPr lvl="1">
              <a:defRPr/>
            </a:pPr>
            <a:r>
              <a:rPr lang="en-US" dirty="0">
                <a:cs typeface="Times New Roman" pitchFamily="18" charset="0"/>
              </a:rPr>
              <a:t>Belief in Predestination</a:t>
            </a:r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A2D32FF-9A3D-4E2A-B7C2-4685C0D1CF2E}" type="slidenum">
              <a:rPr lang="de-DE" smtClean="0"/>
              <a:pPr>
                <a:defRPr/>
              </a:pPr>
              <a:t>39</a:t>
            </a:fld>
            <a:endParaRPr lang="de-DE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7691"/>
    </mc:Choice>
    <mc:Fallback xmlns="">
      <p:transition spd="slow" advTm="177691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802" name="Rectangle 34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defTabSz="952500">
              <a:defRPr/>
            </a:pPr>
            <a:r>
              <a:rPr lang="en-US" dirty="0"/>
              <a:t>Paths of Transmission</a:t>
            </a:r>
            <a:endParaRPr lang="de-DE" dirty="0"/>
          </a:p>
        </p:txBody>
      </p:sp>
      <p:sp>
        <p:nvSpPr>
          <p:cNvPr id="416771" name="Rectangle 3"/>
          <p:cNvSpPr>
            <a:spLocks noGrp="1" noChangeArrowheads="1"/>
          </p:cNvSpPr>
          <p:nvPr>
            <p:ph idx="1"/>
          </p:nvPr>
        </p:nvSpPr>
        <p:spPr>
          <a:xfrm>
            <a:off x="152400" y="1600200"/>
            <a:ext cx="4343400" cy="4800600"/>
          </a:xfrm>
        </p:spPr>
        <p:txBody>
          <a:bodyPr>
            <a:normAutofit/>
          </a:bodyPr>
          <a:lstStyle/>
          <a:p>
            <a:pPr eaLnBrk="1" hangingPunct="1">
              <a:lnSpc>
                <a:spcPct val="110000"/>
              </a:lnSpc>
              <a:buFontTx/>
              <a:buAutoNum type="arabicPeriod"/>
              <a:defRPr/>
            </a:pPr>
            <a:r>
              <a:rPr lang="en-US" sz="2000" dirty="0"/>
              <a:t>Direct Transmission from Human to Human, i.e. Influenza, AIDS</a:t>
            </a:r>
            <a:br>
              <a:rPr lang="en-US" sz="2000" dirty="0"/>
            </a:br>
            <a:endParaRPr lang="en-US" sz="2000" dirty="0"/>
          </a:p>
          <a:p>
            <a:pPr eaLnBrk="1" hangingPunct="1">
              <a:lnSpc>
                <a:spcPct val="110000"/>
              </a:lnSpc>
              <a:buFontTx/>
              <a:buAutoNum type="arabicPeriod"/>
              <a:defRPr/>
            </a:pPr>
            <a:r>
              <a:rPr lang="en-US" sz="2000" dirty="0"/>
              <a:t>Directly Transmitted </a:t>
            </a:r>
            <a:r>
              <a:rPr lang="en-US" sz="2000" dirty="0" err="1"/>
              <a:t>Zoonoses</a:t>
            </a:r>
            <a:r>
              <a:rPr lang="en-US" sz="2000" dirty="0"/>
              <a:t>, Human as aberrant host, i.e. Brucellosis</a:t>
            </a:r>
            <a:br>
              <a:rPr lang="en-US" sz="2000" dirty="0"/>
            </a:br>
            <a:endParaRPr lang="en-US" sz="2000" dirty="0"/>
          </a:p>
          <a:p>
            <a:pPr eaLnBrk="1" hangingPunct="1">
              <a:lnSpc>
                <a:spcPct val="110000"/>
              </a:lnSpc>
              <a:buFontTx/>
              <a:buAutoNum type="arabicPeriod"/>
              <a:defRPr/>
            </a:pPr>
            <a:r>
              <a:rPr lang="en-US" sz="2000" dirty="0"/>
              <a:t>Vector-borne Human Diseases, </a:t>
            </a:r>
            <a:br>
              <a:rPr lang="en-US" sz="2000" dirty="0"/>
            </a:br>
            <a:r>
              <a:rPr lang="en-US" sz="2000" dirty="0"/>
              <a:t>i.e. Malaria</a:t>
            </a:r>
            <a:br>
              <a:rPr lang="en-US" sz="2000" dirty="0"/>
            </a:br>
            <a:endParaRPr lang="en-US" sz="2000" dirty="0"/>
          </a:p>
          <a:p>
            <a:pPr>
              <a:lnSpc>
                <a:spcPct val="110000"/>
              </a:lnSpc>
              <a:buFontTx/>
              <a:buAutoNum type="arabicPeriod"/>
              <a:defRPr/>
            </a:pPr>
            <a:r>
              <a:rPr lang="en-US" sz="2000" dirty="0"/>
              <a:t>Vector-borne </a:t>
            </a:r>
            <a:r>
              <a:rPr lang="en-US" sz="2000" dirty="0" err="1"/>
              <a:t>Zoonoses</a:t>
            </a:r>
            <a:r>
              <a:rPr lang="en-US" sz="2000" dirty="0"/>
              <a:t>,</a:t>
            </a:r>
            <a:br>
              <a:rPr lang="en-US" sz="2000" dirty="0"/>
            </a:br>
            <a:r>
              <a:rPr lang="en-US" sz="2000" dirty="0"/>
              <a:t>i.e. </a:t>
            </a:r>
            <a:r>
              <a:rPr lang="en-US" sz="2000" dirty="0" err="1"/>
              <a:t>Eichonoccus</a:t>
            </a:r>
            <a:r>
              <a:rPr lang="en-US" sz="2000" dirty="0"/>
              <a:t> (</a:t>
            </a:r>
            <a:r>
              <a:rPr lang="en-US" sz="2000" dirty="0" err="1"/>
              <a:t>Cestoda</a:t>
            </a:r>
            <a:r>
              <a:rPr lang="en-US" sz="2000" dirty="0"/>
              <a:t> of Fox, </a:t>
            </a:r>
            <a:r>
              <a:rPr lang="en-US" sz="2000" dirty="0" err="1"/>
              <a:t>Buchsbandwurm</a:t>
            </a:r>
            <a:r>
              <a:rPr lang="en-US" sz="2000" dirty="0"/>
              <a:t>)</a:t>
            </a:r>
          </a:p>
        </p:txBody>
      </p:sp>
      <p:sp>
        <p:nvSpPr>
          <p:cNvPr id="416778" name="Oval 10"/>
          <p:cNvSpPr>
            <a:spLocks noChangeArrowheads="1"/>
          </p:cNvSpPr>
          <p:nvPr/>
        </p:nvSpPr>
        <p:spPr bwMode="auto">
          <a:xfrm>
            <a:off x="4876800" y="1752600"/>
            <a:ext cx="838200" cy="457200"/>
          </a:xfrm>
          <a:prstGeom prst="ellipse">
            <a:avLst/>
          </a:prstGeom>
          <a:solidFill>
            <a:schemeClr val="accent1"/>
          </a:solidFill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de-DE"/>
          </a:p>
        </p:txBody>
      </p:sp>
      <p:sp>
        <p:nvSpPr>
          <p:cNvPr id="416780" name="Oval 12"/>
          <p:cNvSpPr>
            <a:spLocks noChangeArrowheads="1"/>
          </p:cNvSpPr>
          <p:nvPr/>
        </p:nvSpPr>
        <p:spPr bwMode="auto">
          <a:xfrm>
            <a:off x="6248400" y="1752600"/>
            <a:ext cx="838200" cy="457200"/>
          </a:xfrm>
          <a:prstGeom prst="ellipse">
            <a:avLst/>
          </a:prstGeom>
          <a:solidFill>
            <a:schemeClr val="accent1"/>
          </a:solidFill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de-DE"/>
          </a:p>
        </p:txBody>
      </p:sp>
      <p:sp>
        <p:nvSpPr>
          <p:cNvPr id="416781" name="Line 13"/>
          <p:cNvSpPr>
            <a:spLocks noChangeShapeType="1"/>
          </p:cNvSpPr>
          <p:nvPr/>
        </p:nvSpPr>
        <p:spPr bwMode="auto">
          <a:xfrm>
            <a:off x="5715000" y="1981200"/>
            <a:ext cx="533400" cy="0"/>
          </a:xfrm>
          <a:prstGeom prst="line">
            <a:avLst/>
          </a:prstGeom>
          <a:noFill/>
          <a:ln w="76200">
            <a:solidFill>
              <a:srgbClr val="CC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416783" name="Rectangle 15"/>
          <p:cNvSpPr>
            <a:spLocks noChangeArrowheads="1"/>
          </p:cNvSpPr>
          <p:nvPr/>
        </p:nvSpPr>
        <p:spPr bwMode="auto">
          <a:xfrm>
            <a:off x="6248400" y="2667000"/>
            <a:ext cx="838200" cy="381000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de-DE"/>
          </a:p>
        </p:txBody>
      </p:sp>
      <p:sp>
        <p:nvSpPr>
          <p:cNvPr id="416784" name="Rectangle 16"/>
          <p:cNvSpPr>
            <a:spLocks noChangeArrowheads="1"/>
          </p:cNvSpPr>
          <p:nvPr/>
        </p:nvSpPr>
        <p:spPr bwMode="auto">
          <a:xfrm>
            <a:off x="4876800" y="2667000"/>
            <a:ext cx="838200" cy="381000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de-DE"/>
          </a:p>
        </p:txBody>
      </p:sp>
      <p:sp>
        <p:nvSpPr>
          <p:cNvPr id="416785" name="Oval 17"/>
          <p:cNvSpPr>
            <a:spLocks noChangeArrowheads="1"/>
          </p:cNvSpPr>
          <p:nvPr/>
        </p:nvSpPr>
        <p:spPr bwMode="auto">
          <a:xfrm>
            <a:off x="6248400" y="3200400"/>
            <a:ext cx="838200" cy="457200"/>
          </a:xfrm>
          <a:prstGeom prst="ellipse">
            <a:avLst/>
          </a:prstGeom>
          <a:solidFill>
            <a:schemeClr val="accent1"/>
          </a:solidFill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de-DE"/>
          </a:p>
        </p:txBody>
      </p:sp>
      <p:sp>
        <p:nvSpPr>
          <p:cNvPr id="416786" name="Line 18"/>
          <p:cNvSpPr>
            <a:spLocks noChangeShapeType="1"/>
          </p:cNvSpPr>
          <p:nvPr/>
        </p:nvSpPr>
        <p:spPr bwMode="auto">
          <a:xfrm>
            <a:off x="5715000" y="2819400"/>
            <a:ext cx="533400" cy="0"/>
          </a:xfrm>
          <a:prstGeom prst="line">
            <a:avLst/>
          </a:prstGeom>
          <a:noFill/>
          <a:ln w="76200">
            <a:solidFill>
              <a:srgbClr val="CC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416787" name="Line 19"/>
          <p:cNvSpPr>
            <a:spLocks noChangeShapeType="1"/>
          </p:cNvSpPr>
          <p:nvPr/>
        </p:nvSpPr>
        <p:spPr bwMode="auto">
          <a:xfrm>
            <a:off x="5715000" y="2971800"/>
            <a:ext cx="609600" cy="304800"/>
          </a:xfrm>
          <a:prstGeom prst="line">
            <a:avLst/>
          </a:prstGeom>
          <a:noFill/>
          <a:ln w="76200">
            <a:solidFill>
              <a:srgbClr val="CC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416788" name="Oval 20"/>
          <p:cNvSpPr>
            <a:spLocks noChangeArrowheads="1"/>
          </p:cNvSpPr>
          <p:nvPr/>
        </p:nvSpPr>
        <p:spPr bwMode="auto">
          <a:xfrm>
            <a:off x="7696200" y="4191000"/>
            <a:ext cx="838200" cy="457200"/>
          </a:xfrm>
          <a:prstGeom prst="ellipse">
            <a:avLst/>
          </a:prstGeom>
          <a:solidFill>
            <a:schemeClr val="accent1"/>
          </a:solidFill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de-DE"/>
          </a:p>
        </p:txBody>
      </p:sp>
      <p:sp>
        <p:nvSpPr>
          <p:cNvPr id="416789" name="Oval 21"/>
          <p:cNvSpPr>
            <a:spLocks noChangeArrowheads="1"/>
          </p:cNvSpPr>
          <p:nvPr/>
        </p:nvSpPr>
        <p:spPr bwMode="auto">
          <a:xfrm>
            <a:off x="4800600" y="4191000"/>
            <a:ext cx="838200" cy="457200"/>
          </a:xfrm>
          <a:prstGeom prst="ellipse">
            <a:avLst/>
          </a:prstGeom>
          <a:solidFill>
            <a:schemeClr val="accent1"/>
          </a:solidFill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de-DE"/>
          </a:p>
        </p:txBody>
      </p:sp>
      <p:sp>
        <p:nvSpPr>
          <p:cNvPr id="416790" name="AutoShape 22"/>
          <p:cNvSpPr>
            <a:spLocks noChangeArrowheads="1"/>
          </p:cNvSpPr>
          <p:nvPr/>
        </p:nvSpPr>
        <p:spPr bwMode="auto">
          <a:xfrm>
            <a:off x="6324600" y="4191000"/>
            <a:ext cx="685800" cy="457200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de-DE"/>
          </a:p>
        </p:txBody>
      </p:sp>
      <p:sp>
        <p:nvSpPr>
          <p:cNvPr id="416791" name="Line 23"/>
          <p:cNvSpPr>
            <a:spLocks noChangeShapeType="1"/>
          </p:cNvSpPr>
          <p:nvPr/>
        </p:nvSpPr>
        <p:spPr bwMode="auto">
          <a:xfrm>
            <a:off x="7010400" y="4419600"/>
            <a:ext cx="533400" cy="0"/>
          </a:xfrm>
          <a:prstGeom prst="line">
            <a:avLst/>
          </a:prstGeom>
          <a:noFill/>
          <a:ln w="76200">
            <a:solidFill>
              <a:srgbClr val="CC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416792" name="Line 24"/>
          <p:cNvSpPr>
            <a:spLocks noChangeShapeType="1"/>
          </p:cNvSpPr>
          <p:nvPr/>
        </p:nvSpPr>
        <p:spPr bwMode="auto">
          <a:xfrm>
            <a:off x="5791200" y="4419600"/>
            <a:ext cx="533400" cy="0"/>
          </a:xfrm>
          <a:prstGeom prst="line">
            <a:avLst/>
          </a:prstGeom>
          <a:noFill/>
          <a:ln w="76200">
            <a:solidFill>
              <a:srgbClr val="CC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416795" name="AutoShape 27"/>
          <p:cNvSpPr>
            <a:spLocks noChangeArrowheads="1"/>
          </p:cNvSpPr>
          <p:nvPr/>
        </p:nvSpPr>
        <p:spPr bwMode="auto">
          <a:xfrm>
            <a:off x="6324600" y="5410200"/>
            <a:ext cx="685800" cy="457200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de-DE"/>
          </a:p>
        </p:txBody>
      </p:sp>
      <p:sp>
        <p:nvSpPr>
          <p:cNvPr id="416796" name="Line 28"/>
          <p:cNvSpPr>
            <a:spLocks noChangeShapeType="1"/>
          </p:cNvSpPr>
          <p:nvPr/>
        </p:nvSpPr>
        <p:spPr bwMode="auto">
          <a:xfrm>
            <a:off x="7010400" y="5638800"/>
            <a:ext cx="533400" cy="0"/>
          </a:xfrm>
          <a:prstGeom prst="line">
            <a:avLst/>
          </a:prstGeom>
          <a:noFill/>
          <a:ln w="76200">
            <a:solidFill>
              <a:srgbClr val="CC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416797" name="Line 29"/>
          <p:cNvSpPr>
            <a:spLocks noChangeShapeType="1"/>
          </p:cNvSpPr>
          <p:nvPr/>
        </p:nvSpPr>
        <p:spPr bwMode="auto">
          <a:xfrm>
            <a:off x="5791200" y="5638800"/>
            <a:ext cx="533400" cy="0"/>
          </a:xfrm>
          <a:prstGeom prst="line">
            <a:avLst/>
          </a:prstGeom>
          <a:noFill/>
          <a:ln w="76200">
            <a:solidFill>
              <a:srgbClr val="CC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416798" name="Rectangle 30"/>
          <p:cNvSpPr>
            <a:spLocks noChangeArrowheads="1"/>
          </p:cNvSpPr>
          <p:nvPr/>
        </p:nvSpPr>
        <p:spPr bwMode="auto">
          <a:xfrm>
            <a:off x="4876800" y="5486400"/>
            <a:ext cx="838200" cy="381000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de-DE"/>
          </a:p>
        </p:txBody>
      </p:sp>
      <p:sp>
        <p:nvSpPr>
          <p:cNvPr id="416799" name="Oval 31"/>
          <p:cNvSpPr>
            <a:spLocks noChangeArrowheads="1"/>
          </p:cNvSpPr>
          <p:nvPr/>
        </p:nvSpPr>
        <p:spPr bwMode="auto">
          <a:xfrm>
            <a:off x="7620000" y="6019800"/>
            <a:ext cx="838200" cy="457200"/>
          </a:xfrm>
          <a:prstGeom prst="ellipse">
            <a:avLst/>
          </a:prstGeom>
          <a:solidFill>
            <a:schemeClr val="accent1"/>
          </a:solidFill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de-DE"/>
          </a:p>
        </p:txBody>
      </p:sp>
      <p:sp>
        <p:nvSpPr>
          <p:cNvPr id="416800" name="Line 32"/>
          <p:cNvSpPr>
            <a:spLocks noChangeShapeType="1"/>
          </p:cNvSpPr>
          <p:nvPr/>
        </p:nvSpPr>
        <p:spPr bwMode="auto">
          <a:xfrm>
            <a:off x="7086600" y="5791200"/>
            <a:ext cx="609600" cy="304800"/>
          </a:xfrm>
          <a:prstGeom prst="line">
            <a:avLst/>
          </a:prstGeom>
          <a:noFill/>
          <a:ln w="76200">
            <a:solidFill>
              <a:srgbClr val="CC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416801" name="Rectangle 33"/>
          <p:cNvSpPr>
            <a:spLocks noChangeArrowheads="1"/>
          </p:cNvSpPr>
          <p:nvPr/>
        </p:nvSpPr>
        <p:spPr bwMode="auto">
          <a:xfrm>
            <a:off x="7620000" y="5486400"/>
            <a:ext cx="838200" cy="381000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de-DE"/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89A20A-3D01-4F7F-A305-E83009601E93}" type="slidenum">
              <a:rPr lang="de-DE" smtClean="0"/>
              <a:pPr>
                <a:defRPr/>
              </a:pPr>
              <a:t>4</a:t>
            </a:fld>
            <a:endParaRPr lang="de-DE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8453"/>
    </mc:Choice>
    <mc:Fallback xmlns="">
      <p:transition spd="slow" advTm="128453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132" name="Rectangle 4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dirty="0">
                <a:cs typeface="Times New Roman" pitchFamily="18" charset="0"/>
              </a:rPr>
              <a:t>Course of Disease</a:t>
            </a:r>
            <a:r>
              <a:rPr lang="en-US">
                <a:cs typeface="Times New Roman" pitchFamily="18" charset="0"/>
              </a:rPr>
              <a:t>: Latency, Incubation, </a:t>
            </a:r>
            <a:r>
              <a:rPr lang="en-US" dirty="0">
                <a:cs typeface="Times New Roman" pitchFamily="18" charset="0"/>
              </a:rPr>
              <a:t>Convalescence</a:t>
            </a:r>
            <a:r>
              <a:rPr lang="en-US" dirty="0"/>
              <a:t> </a:t>
            </a:r>
          </a:p>
        </p:txBody>
      </p:sp>
      <p:graphicFrame>
        <p:nvGraphicFramePr>
          <p:cNvPr id="2" name="Objek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48006459"/>
              </p:ext>
            </p:extLst>
          </p:nvPr>
        </p:nvGraphicFramePr>
        <p:xfrm>
          <a:off x="31750" y="2711450"/>
          <a:ext cx="9072563" cy="4086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96" name="Picture" r:id="rId3" imgW="5490720" imgH="2449800" progId="Word.Picture.8">
                  <p:embed/>
                </p:oleObj>
              </mc:Choice>
              <mc:Fallback>
                <p:oleObj name="Picture" r:id="rId3" imgW="5490720" imgH="2449800" progId="Word.Picture.8">
                  <p:embed/>
                  <p:pic>
                    <p:nvPicPr>
                      <p:cNvPr id="0" name="Picture 4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750" y="2711450"/>
                        <a:ext cx="9072563" cy="40862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09560EF-7097-4FAF-8B03-2508F0DF5BC0}" type="slidenum">
              <a:rPr lang="de-DE" smtClean="0"/>
              <a:pPr>
                <a:defRPr/>
              </a:pPr>
              <a:t>40</a:t>
            </a:fld>
            <a:endParaRPr lang="de-DE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2252"/>
    </mc:Choice>
    <mc:Fallback xmlns="">
      <p:transition spd="slow" advTm="142252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13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>
                <a:cs typeface="Times New Roman" pitchFamily="18" charset="0"/>
              </a:rPr>
              <a:t>Vector</a:t>
            </a:r>
            <a:r>
              <a:rPr lang="en-US" dirty="0"/>
              <a:t> </a:t>
            </a:r>
          </a:p>
        </p:txBody>
      </p:sp>
      <p:graphicFrame>
        <p:nvGraphicFramePr>
          <p:cNvPr id="2" name="Objek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27729721"/>
              </p:ext>
            </p:extLst>
          </p:nvPr>
        </p:nvGraphicFramePr>
        <p:xfrm>
          <a:off x="38100" y="2708275"/>
          <a:ext cx="9040813" cy="4068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043" name="Picture" r:id="rId3" imgW="5490720" imgH="2449800" progId="Word.Picture.8">
                  <p:embed/>
                </p:oleObj>
              </mc:Choice>
              <mc:Fallback>
                <p:oleObj name="Picture" r:id="rId3" imgW="5490720" imgH="2449800" progId="Word.Picture.8">
                  <p:embed/>
                  <p:pic>
                    <p:nvPicPr>
                      <p:cNvPr id="0" name="Picture 2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" y="2708275"/>
                        <a:ext cx="9040813" cy="40687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09560EF-7097-4FAF-8B03-2508F0DF5BC0}" type="slidenum">
              <a:rPr lang="de-DE" smtClean="0"/>
              <a:pPr>
                <a:defRPr/>
              </a:pPr>
              <a:t>41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38642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381"/>
    </mc:Choice>
    <mc:Fallback xmlns="">
      <p:transition spd="slow" advTm="79381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Vaccination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de-DE" dirty="0"/>
              <a:t>Most </a:t>
            </a:r>
            <a:r>
              <a:rPr lang="de-DE" dirty="0" err="1"/>
              <a:t>efficient</a:t>
            </a:r>
            <a:r>
              <a:rPr lang="de-DE" dirty="0"/>
              <a:t> </a:t>
            </a:r>
            <a:r>
              <a:rPr lang="de-DE" dirty="0" err="1"/>
              <a:t>intervention</a:t>
            </a:r>
            <a:r>
              <a:rPr lang="de-DE" dirty="0"/>
              <a:t> </a:t>
            </a:r>
            <a:r>
              <a:rPr lang="de-DE" dirty="0" err="1"/>
              <a:t>known</a:t>
            </a:r>
            <a:r>
              <a:rPr lang="de-DE" dirty="0"/>
              <a:t>!</a:t>
            </a:r>
          </a:p>
          <a:p>
            <a:r>
              <a:rPr lang="de-DE" dirty="0" err="1"/>
              <a:t>Example</a:t>
            </a:r>
            <a:r>
              <a:rPr lang="de-DE" dirty="0"/>
              <a:t>: </a:t>
            </a:r>
            <a:r>
              <a:rPr lang="de-DE" dirty="0" err="1"/>
              <a:t>Measles</a:t>
            </a:r>
            <a:endParaRPr lang="de-DE" dirty="0"/>
          </a:p>
          <a:p>
            <a:pPr lvl="1"/>
            <a:r>
              <a:rPr lang="de-DE" dirty="0" err="1"/>
              <a:t>Before</a:t>
            </a:r>
            <a:r>
              <a:rPr lang="de-DE" dirty="0"/>
              <a:t> </a:t>
            </a:r>
            <a:r>
              <a:rPr lang="de-DE" dirty="0" err="1"/>
              <a:t>vacciation</a:t>
            </a:r>
            <a:r>
              <a:rPr lang="de-DE" dirty="0"/>
              <a:t> (&lt; 1960):</a:t>
            </a:r>
          </a:p>
          <a:p>
            <a:pPr lvl="2"/>
            <a:r>
              <a:rPr lang="de-DE" dirty="0"/>
              <a:t>90 % of </a:t>
            </a:r>
            <a:r>
              <a:rPr lang="de-DE" dirty="0" err="1"/>
              <a:t>children</a:t>
            </a:r>
            <a:r>
              <a:rPr lang="de-DE" dirty="0"/>
              <a:t> </a:t>
            </a:r>
            <a:r>
              <a:rPr lang="de-DE" dirty="0" err="1"/>
              <a:t>had</a:t>
            </a:r>
            <a:r>
              <a:rPr lang="de-DE" dirty="0"/>
              <a:t> </a:t>
            </a:r>
            <a:r>
              <a:rPr lang="de-DE" dirty="0" err="1"/>
              <a:t>measles</a:t>
            </a:r>
            <a:r>
              <a:rPr lang="de-DE" dirty="0"/>
              <a:t> &lt; 15 </a:t>
            </a:r>
            <a:r>
              <a:rPr lang="de-DE" dirty="0" err="1"/>
              <a:t>yrs</a:t>
            </a:r>
            <a:r>
              <a:rPr lang="de-DE" dirty="0"/>
              <a:t>.</a:t>
            </a:r>
          </a:p>
          <a:p>
            <a:pPr lvl="2"/>
            <a:r>
              <a:rPr lang="de-DE" dirty="0"/>
              <a:t>2 </a:t>
            </a:r>
            <a:r>
              <a:rPr lang="de-DE" dirty="0" err="1"/>
              <a:t>mio.</a:t>
            </a:r>
            <a:r>
              <a:rPr lang="de-DE" dirty="0"/>
              <a:t> </a:t>
            </a:r>
            <a:r>
              <a:rPr lang="de-DE" dirty="0" err="1"/>
              <a:t>death</a:t>
            </a:r>
            <a:r>
              <a:rPr lang="de-DE" dirty="0"/>
              <a:t> </a:t>
            </a:r>
            <a:r>
              <a:rPr lang="de-DE" dirty="0" err="1"/>
              <a:t>cases</a:t>
            </a:r>
            <a:r>
              <a:rPr lang="de-DE" dirty="0"/>
              <a:t> p.a.</a:t>
            </a:r>
          </a:p>
          <a:p>
            <a:pPr lvl="2"/>
            <a:r>
              <a:rPr lang="de-DE" dirty="0"/>
              <a:t>15,000 </a:t>
            </a:r>
            <a:r>
              <a:rPr lang="de-DE" dirty="0" err="1"/>
              <a:t>cases</a:t>
            </a:r>
            <a:r>
              <a:rPr lang="de-DE" dirty="0"/>
              <a:t> of </a:t>
            </a:r>
            <a:r>
              <a:rPr lang="de-DE" dirty="0" err="1"/>
              <a:t>blindness</a:t>
            </a:r>
            <a:r>
              <a:rPr lang="de-DE" dirty="0"/>
              <a:t> p.a.</a:t>
            </a:r>
          </a:p>
          <a:p>
            <a:pPr lvl="1"/>
            <a:r>
              <a:rPr lang="en-US" dirty="0"/>
              <a:t>Year 2000 developing countries:</a:t>
            </a:r>
          </a:p>
          <a:p>
            <a:pPr lvl="2"/>
            <a:r>
              <a:rPr lang="en-US" dirty="0"/>
              <a:t>535 000 death cases in developing countries</a:t>
            </a:r>
          </a:p>
          <a:p>
            <a:pPr lvl="2"/>
            <a:r>
              <a:rPr lang="en-US" dirty="0"/>
              <a:t>case-fatality rates for measles: 5–6% </a:t>
            </a:r>
          </a:p>
          <a:p>
            <a:pPr lvl="1"/>
            <a:r>
              <a:rPr lang="en-US" dirty="0"/>
              <a:t>Year 2000 industrialized countries:</a:t>
            </a:r>
          </a:p>
          <a:p>
            <a:pPr lvl="2"/>
            <a:r>
              <a:rPr lang="en-US" dirty="0"/>
              <a:t>10–30% of measles cases require hospitalization</a:t>
            </a:r>
          </a:p>
          <a:p>
            <a:pPr lvl="2"/>
            <a:r>
              <a:rPr lang="en-US" dirty="0"/>
              <a:t>Case fatality rate: 1/1000 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89A20A-3D01-4F7F-A305-E83009601E93}" type="slidenum">
              <a:rPr lang="de-DE" smtClean="0"/>
              <a:pPr>
                <a:defRPr/>
              </a:pPr>
              <a:t>42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40414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7969"/>
    </mc:Choice>
    <mc:Fallback xmlns="">
      <p:transition spd="slow" advTm="107969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Measles</a:t>
            </a:r>
            <a:r>
              <a:rPr lang="de-DE" dirty="0"/>
              <a:t> </a:t>
            </a:r>
            <a:r>
              <a:rPr lang="de-DE" dirty="0" err="1"/>
              <a:t>vaccinaton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DE" b="1" dirty="0"/>
              <a:t>Target 2020</a:t>
            </a:r>
          </a:p>
          <a:p>
            <a:r>
              <a:rPr lang="en-US" dirty="0"/>
              <a:t>Achieve at least 95% coverage with both the first and second routine doses of measles vaccine 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89A20A-3D01-4F7F-A305-E83009601E93}" type="slidenum">
              <a:rPr lang="de-DE" smtClean="0"/>
              <a:pPr>
                <a:defRPr/>
              </a:pPr>
              <a:t>43</a:t>
            </a:fld>
            <a:endParaRPr lang="de-DE"/>
          </a:p>
        </p:txBody>
      </p:sp>
      <p:sp>
        <p:nvSpPr>
          <p:cNvPr id="5" name="AutoShape 2" descr="Bildergebnis für who global measles and rubella strategic plan"/>
          <p:cNvSpPr>
            <a:spLocks noChangeAspect="1" noChangeArrowheads="1"/>
          </p:cNvSpPr>
          <p:nvPr/>
        </p:nvSpPr>
        <p:spPr bwMode="auto">
          <a:xfrm>
            <a:off x="155575" y="-731838"/>
            <a:ext cx="1428750" cy="152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320" y="-24411"/>
            <a:ext cx="1691680" cy="2368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465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296"/>
    </mc:Choice>
    <mc:Fallback xmlns="">
      <p:transition spd="slow" advTm="53296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GB" dirty="0"/>
              <a:t>Basic Reproductive Rate (of an infection)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Synonyms: basic reproduction number, reproductive ratio </a:t>
            </a:r>
          </a:p>
          <a:p>
            <a:r>
              <a:rPr lang="en-US" dirty="0"/>
              <a:t>Abbreviations: R</a:t>
            </a:r>
            <a:r>
              <a:rPr lang="en-US" baseline="-25000" dirty="0"/>
              <a:t>0 </a:t>
            </a:r>
          </a:p>
          <a:p>
            <a:r>
              <a:rPr lang="en-US" dirty="0"/>
              <a:t>Expected number of cases directly generated by one case in a population where all individuals are susceptible to infection.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89A20A-3D01-4F7F-A305-E83009601E93}" type="slidenum">
              <a:rPr lang="de-DE" smtClean="0"/>
              <a:pPr>
                <a:defRPr/>
              </a:pPr>
              <a:t>44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56566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555"/>
    </mc:Choice>
    <mc:Fallback xmlns="">
      <p:transition spd="slow" advTm="37555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-36512" y="274638"/>
            <a:ext cx="9217024" cy="1143000"/>
          </a:xfrm>
        </p:spPr>
        <p:txBody>
          <a:bodyPr>
            <a:normAutofit fontScale="90000"/>
          </a:bodyPr>
          <a:lstStyle/>
          <a:p>
            <a:r>
              <a:rPr lang="en-GB" dirty="0"/>
              <a:t>Basic Reproductive Rate (of an infection)</a:t>
            </a: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616" y="2204864"/>
            <a:ext cx="6803227" cy="3384376"/>
          </a:xfrm>
          <a:prstGeom prst="rect">
            <a:avLst/>
          </a:prstGeom>
        </p:spPr>
      </p:pic>
      <p:sp>
        <p:nvSpPr>
          <p:cNvPr id="5" name="Rechteck 4"/>
          <p:cNvSpPr/>
          <p:nvPr/>
        </p:nvSpPr>
        <p:spPr>
          <a:xfrm>
            <a:off x="3131840" y="5805264"/>
            <a:ext cx="335686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600" dirty="0" err="1"/>
              <a:t>By</a:t>
            </a:r>
            <a:r>
              <a:rPr lang="de-DE" sz="600" dirty="0"/>
              <a:t> </a:t>
            </a:r>
            <a:r>
              <a:rPr lang="de-DE" sz="600" dirty="0" err="1"/>
              <a:t>KieraCampbell</a:t>
            </a:r>
            <a:r>
              <a:rPr lang="de-DE" sz="600" dirty="0"/>
              <a:t> - </a:t>
            </a:r>
            <a:r>
              <a:rPr lang="de-DE" sz="600" dirty="0" err="1"/>
              <a:t>Own</a:t>
            </a:r>
            <a:r>
              <a:rPr lang="de-DE" sz="600" dirty="0"/>
              <a:t> </a:t>
            </a:r>
            <a:r>
              <a:rPr lang="de-DE" sz="600" dirty="0" err="1"/>
              <a:t>work</a:t>
            </a:r>
            <a:r>
              <a:rPr lang="de-DE" sz="600" dirty="0"/>
              <a:t>, CC BY-SA 4.0, https://commons.wikimedia.org/w/index.php?curid=79523883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89A20A-3D01-4F7F-A305-E83009601E93}" type="slidenum">
              <a:rPr lang="de-DE" smtClean="0"/>
              <a:pPr>
                <a:defRPr/>
              </a:pPr>
              <a:t>45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16010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980"/>
    </mc:Choice>
    <mc:Fallback xmlns="">
      <p:transition spd="slow" advTm="42980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-36512" y="274638"/>
            <a:ext cx="9217024" cy="1143000"/>
          </a:xfrm>
        </p:spPr>
        <p:txBody>
          <a:bodyPr>
            <a:normAutofit fontScale="90000"/>
          </a:bodyPr>
          <a:lstStyle/>
          <a:p>
            <a:r>
              <a:rPr lang="en-GB" dirty="0"/>
              <a:t>Basic Reproductive Rate (of an infection)</a:t>
            </a:r>
            <a:endParaRPr lang="de-DE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89A20A-3D01-4F7F-A305-E83009601E93}" type="slidenum">
              <a:rPr lang="de-DE" smtClean="0"/>
              <a:pPr>
                <a:defRPr/>
              </a:pPr>
              <a:t>46</a:t>
            </a:fld>
            <a:endParaRPr lang="de-DE"/>
          </a:p>
        </p:txBody>
      </p:sp>
      <p:pic>
        <p:nvPicPr>
          <p:cNvPr id="6" name="Inhaltsplatzhalt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59" y="1484784"/>
            <a:ext cx="8563453" cy="5204443"/>
          </a:xfrm>
        </p:spPr>
      </p:pic>
      <p:sp>
        <p:nvSpPr>
          <p:cNvPr id="7" name="Rechteck 6"/>
          <p:cNvSpPr/>
          <p:nvPr/>
        </p:nvSpPr>
        <p:spPr>
          <a:xfrm>
            <a:off x="4716016" y="3871561"/>
            <a:ext cx="4572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DE" sz="800" dirty="0">
                <a:effectLst/>
              </a:rPr>
              <a:t>https://www.cebm.net/wp-content/uploads/2020/04/KM-4.png</a:t>
            </a:r>
          </a:p>
        </p:txBody>
      </p:sp>
    </p:spTree>
    <p:extLst>
      <p:ext uri="{BB962C8B-B14F-4D97-AF65-F5344CB8AC3E}">
        <p14:creationId xmlns:p14="http://schemas.microsoft.com/office/powerpoint/2010/main" val="1490820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368"/>
    </mc:Choice>
    <mc:Fallback xmlns="">
      <p:transition spd="slow" advTm="42368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Net Reproductive Rate </a:t>
            </a:r>
            <a:r>
              <a:rPr lang="en-GB" dirty="0"/>
              <a:t>(of an infection)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Inhaltsplatzhalter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600200"/>
                <a:ext cx="8229600" cy="5069160"/>
              </a:xfrm>
            </p:spPr>
            <p:txBody>
              <a:bodyPr>
                <a:normAutofit fontScale="85000" lnSpcReduction="20000"/>
              </a:bodyPr>
              <a:lstStyle/>
              <a:p>
                <a:r>
                  <a:rPr lang="en-US" dirty="0"/>
                  <a:t>Net Reproductive Rate</a:t>
                </a:r>
              </a:p>
              <a:p>
                <a:pPr lvl="1"/>
                <a:r>
                  <a:rPr lang="en-US" dirty="0"/>
                  <a:t>Reproductive rate if a part of the population is immune (because it survived the disease or was successfully immunized)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de-DE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de-DE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(100−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num>
                      <m:den>
                        <m:r>
                          <a:rPr lang="de-DE" i="1">
                            <a:latin typeface="Cambria Math" panose="02040503050406030204" pitchFamily="18" charset="0"/>
                          </a:rPr>
                          <m:t>100</m:t>
                        </m:r>
                      </m:den>
                    </m:f>
                  </m:oMath>
                </a14:m>
                <a:r>
                  <a:rPr lang="en-US" dirty="0"/>
                  <a:t>;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=100−100</m:t>
                    </m:r>
                    <m:f>
                      <m:f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de-DE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dirty="0"/>
                  <a:t> with</a:t>
                </a:r>
              </a:p>
              <a:p>
                <a:pPr lvl="2"/>
                <a:r>
                  <a:rPr lang="en-US" dirty="0"/>
                  <a:t>n: share of immune population (e.g. vaccination rate)</a:t>
                </a:r>
              </a:p>
              <a:p>
                <a:pPr lvl="1"/>
                <a:r>
                  <a:rPr lang="en-US" dirty="0"/>
                  <a:t>Herd Immunity: Resistance to the spread of a contagious disease within a population if a sufficiently high proportion of individuals are immune to the disease (N</a:t>
                </a:r>
                <a:r>
                  <a:rPr lang="en-US" baseline="-25000" dirty="0"/>
                  <a:t>0</a:t>
                </a:r>
                <a:r>
                  <a:rPr lang="en-US" dirty="0"/>
                  <a:t>&lt;1) </a:t>
                </a:r>
              </a:p>
              <a:p>
                <a:pPr lvl="2"/>
                <a:r>
                  <a:rPr lang="en-US" dirty="0"/>
                  <a:t>Covid-19</a:t>
                </a:r>
              </a:p>
              <a:p>
                <a:pPr lvl="3"/>
                <a:r>
                  <a:rPr lang="en-US" dirty="0"/>
                  <a:t>R</a:t>
                </a:r>
                <a:r>
                  <a:rPr lang="en-US" baseline="-25000" dirty="0"/>
                  <a:t>0</a:t>
                </a:r>
                <a:r>
                  <a:rPr lang="en-US" dirty="0"/>
                  <a:t>=3</a:t>
                </a:r>
              </a:p>
              <a:p>
                <a:pPr lvl="3"/>
                <a:r>
                  <a:rPr lang="en-US" dirty="0"/>
                  <a:t>for N</a:t>
                </a:r>
                <a:r>
                  <a:rPr lang="en-US" baseline="-25000" dirty="0"/>
                  <a:t>0</a:t>
                </a:r>
                <a:r>
                  <a:rPr lang="en-US" dirty="0"/>
                  <a:t>&lt;1: n&gt;67 %</a:t>
                </a:r>
              </a:p>
              <a:p>
                <a:pPr lvl="2"/>
                <a:r>
                  <a:rPr lang="en-US" dirty="0"/>
                  <a:t>Measles:</a:t>
                </a:r>
              </a:p>
              <a:p>
                <a:pPr lvl="3"/>
                <a:r>
                  <a:rPr lang="en-US" dirty="0"/>
                  <a:t>R</a:t>
                </a:r>
                <a:r>
                  <a:rPr lang="en-US" baseline="-25000" dirty="0"/>
                  <a:t>0</a:t>
                </a:r>
                <a:r>
                  <a:rPr lang="en-US" dirty="0"/>
                  <a:t>=15</a:t>
                </a:r>
              </a:p>
              <a:p>
                <a:pPr lvl="3"/>
                <a:r>
                  <a:rPr lang="en-US" dirty="0"/>
                  <a:t>For N</a:t>
                </a:r>
                <a:r>
                  <a:rPr lang="en-US" baseline="-25000" dirty="0"/>
                  <a:t>0</a:t>
                </a:r>
                <a:r>
                  <a:rPr lang="en-US" dirty="0"/>
                  <a:t>&lt;1: n&gt;93 %</a:t>
                </a:r>
              </a:p>
              <a:p>
                <a:pPr lvl="1"/>
                <a:endParaRPr lang="en-US" dirty="0"/>
              </a:p>
              <a:p>
                <a:endParaRPr lang="de-DE" dirty="0"/>
              </a:p>
            </p:txBody>
          </p:sp>
        </mc:Choice>
        <mc:Fallback xmlns="">
          <p:sp>
            <p:nvSpPr>
              <p:cNvPr id="3" name="Inhaltsplatzhalt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600200"/>
                <a:ext cx="8229600" cy="5069160"/>
              </a:xfrm>
              <a:blipFill>
                <a:blip r:embed="rId4"/>
                <a:stretch>
                  <a:fillRect l="-1259" t="-2527" r="-1556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89A20A-3D01-4F7F-A305-E83009601E93}" type="slidenum">
              <a:rPr lang="de-DE" smtClean="0"/>
              <a:pPr>
                <a:defRPr/>
              </a:pPr>
              <a:t>47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10821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0796"/>
    </mc:Choice>
    <mc:Fallback xmlns="">
      <p:transition spd="slow" advTm="130796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err="1"/>
              <a:t>Measles</a:t>
            </a:r>
            <a:r>
              <a:rPr lang="de-DE" dirty="0"/>
              <a:t>, </a:t>
            </a:r>
            <a:r>
              <a:rPr lang="de-DE" dirty="0" err="1"/>
              <a:t>vaccination</a:t>
            </a:r>
            <a:r>
              <a:rPr lang="de-DE" dirty="0"/>
              <a:t> </a:t>
            </a:r>
            <a:r>
              <a:rPr lang="de-DE" dirty="0" err="1"/>
              <a:t>barriers</a:t>
            </a:r>
            <a:r>
              <a:rPr lang="de-DE" dirty="0"/>
              <a:t> and </a:t>
            </a:r>
            <a:r>
              <a:rPr lang="de-DE" dirty="0" err="1"/>
              <a:t>religion</a:t>
            </a:r>
            <a:endParaRPr lang="de-DE" dirty="0"/>
          </a:p>
        </p:txBody>
      </p:sp>
      <p:pic>
        <p:nvPicPr>
          <p:cNvPr id="5" name="Inhaltsplatzhalt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1" y="2204864"/>
            <a:ext cx="8833971" cy="3024336"/>
          </a:xfrm>
        </p:spPr>
      </p:pic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89A20A-3D01-4F7F-A305-E83009601E93}" type="slidenum">
              <a:rPr lang="de-DE" smtClean="0"/>
              <a:pPr>
                <a:defRPr/>
              </a:pPr>
              <a:t>48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02244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1187"/>
    </mc:Choice>
    <mc:Fallback xmlns="">
      <p:transition spd="slow" advTm="81187"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D08A6E5-1772-4263-BE68-30BBC680B6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Resilience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7D0486F-4D30-4870-8E50-9D1B80777F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61641692-76F6-462A-9C92-3AEC4E1AB12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118" t="14837" r="48787" b="50000"/>
          <a:stretch/>
        </p:blipFill>
        <p:spPr>
          <a:xfrm>
            <a:off x="628650" y="2236212"/>
            <a:ext cx="5130000" cy="3744829"/>
          </a:xfrm>
          <a:prstGeom prst="rect">
            <a:avLst/>
          </a:prstGeom>
        </p:spPr>
      </p:pic>
      <p:sp>
        <p:nvSpPr>
          <p:cNvPr id="5" name="Rechteck 4">
            <a:extLst>
              <a:ext uri="{FF2B5EF4-FFF2-40B4-BE49-F238E27FC236}">
                <a16:creationId xmlns:a16="http://schemas.microsoft.com/office/drawing/2014/main" id="{323B377B-BB83-491E-9495-1A12B5C1BDB5}"/>
              </a:ext>
            </a:extLst>
          </p:cNvPr>
          <p:cNvSpPr/>
          <p:nvPr/>
        </p:nvSpPr>
        <p:spPr>
          <a:xfrm>
            <a:off x="4447615" y="3159732"/>
            <a:ext cx="4572000" cy="18466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600" dirty="0"/>
              <a:t>https://academic.oup.com/cjres/article/3/1/27/339274?login=false</a:t>
            </a:r>
          </a:p>
        </p:txBody>
      </p:sp>
    </p:spTree>
    <p:extLst>
      <p:ext uri="{BB962C8B-B14F-4D97-AF65-F5344CB8AC3E}">
        <p14:creationId xmlns:p14="http://schemas.microsoft.com/office/powerpoint/2010/main" val="17822439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848" name="Rectangle 3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Paths of Transmission</a:t>
            </a:r>
          </a:p>
        </p:txBody>
      </p:sp>
      <p:sp>
        <p:nvSpPr>
          <p:cNvPr id="418818" name="Rectangle 2"/>
          <p:cNvSpPr>
            <a:spLocks noGrp="1" noChangeArrowheads="1"/>
          </p:cNvSpPr>
          <p:nvPr>
            <p:ph idx="1"/>
          </p:nvPr>
        </p:nvSpPr>
        <p:spPr>
          <a:xfrm>
            <a:off x="152400" y="1600200"/>
            <a:ext cx="4343400" cy="3505200"/>
          </a:xfrm>
        </p:spPr>
        <p:txBody>
          <a:bodyPr/>
          <a:lstStyle/>
          <a:p>
            <a:pPr eaLnBrk="1" hangingPunct="1">
              <a:lnSpc>
                <a:spcPct val="110000"/>
              </a:lnSpc>
              <a:buFontTx/>
              <a:buNone/>
              <a:defRPr/>
            </a:pPr>
            <a:r>
              <a:rPr lang="de-DE" sz="2400" dirty="0"/>
              <a:t>5.	</a:t>
            </a:r>
            <a:r>
              <a:rPr lang="en-US" sz="2400"/>
              <a:t>Vector-borne Anthropoid-Zoonoses,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/>
              <a:t>i.e</a:t>
            </a:r>
            <a:r>
              <a:rPr lang="en-US" sz="2400"/>
              <a:t>. Plague, </a:t>
            </a:r>
            <a:r>
              <a:rPr lang="en-US" sz="2400" dirty="0"/>
              <a:t>Yellow Fever</a:t>
            </a:r>
            <a:br>
              <a:rPr lang="en-US" sz="2400" dirty="0"/>
            </a:br>
            <a:endParaRPr lang="en-US" sz="2400" dirty="0"/>
          </a:p>
          <a:p>
            <a:pPr eaLnBrk="1" hangingPunct="1">
              <a:lnSpc>
                <a:spcPct val="110000"/>
              </a:lnSpc>
              <a:buFontTx/>
              <a:buNone/>
              <a:defRPr/>
            </a:pPr>
            <a:r>
              <a:rPr lang="en-US" sz="2400" dirty="0"/>
              <a:t>6.	Transmission via </a:t>
            </a:r>
            <a:r>
              <a:rPr lang="en-US" sz="2400"/>
              <a:t>Intermediate Host,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/>
              <a:t>i.e. </a:t>
            </a:r>
            <a:r>
              <a:rPr lang="en-US" sz="2400" dirty="0" err="1"/>
              <a:t>Bilharzia</a:t>
            </a:r>
            <a:endParaRPr lang="en-US" sz="2400" dirty="0"/>
          </a:p>
        </p:txBody>
      </p:sp>
      <p:sp>
        <p:nvSpPr>
          <p:cNvPr id="418828" name="Rectangle 12"/>
          <p:cNvSpPr>
            <a:spLocks noChangeArrowheads="1"/>
          </p:cNvSpPr>
          <p:nvPr/>
        </p:nvSpPr>
        <p:spPr bwMode="auto">
          <a:xfrm>
            <a:off x="5791200" y="3886200"/>
            <a:ext cx="838200" cy="381000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de-DE"/>
          </a:p>
        </p:txBody>
      </p:sp>
      <p:sp>
        <p:nvSpPr>
          <p:cNvPr id="418830" name="Oval 14"/>
          <p:cNvSpPr>
            <a:spLocks noChangeArrowheads="1"/>
          </p:cNvSpPr>
          <p:nvPr/>
        </p:nvSpPr>
        <p:spPr bwMode="auto">
          <a:xfrm>
            <a:off x="4267200" y="3886200"/>
            <a:ext cx="838200" cy="457200"/>
          </a:xfrm>
          <a:prstGeom prst="ellipse">
            <a:avLst/>
          </a:prstGeom>
          <a:solidFill>
            <a:schemeClr val="accent1"/>
          </a:solidFill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de-DE"/>
          </a:p>
        </p:txBody>
      </p:sp>
      <p:sp>
        <p:nvSpPr>
          <p:cNvPr id="418831" name="Line 15"/>
          <p:cNvSpPr>
            <a:spLocks noChangeShapeType="1"/>
          </p:cNvSpPr>
          <p:nvPr/>
        </p:nvSpPr>
        <p:spPr bwMode="auto">
          <a:xfrm>
            <a:off x="5181600" y="4114800"/>
            <a:ext cx="533400" cy="0"/>
          </a:xfrm>
          <a:prstGeom prst="line">
            <a:avLst/>
          </a:prstGeom>
          <a:noFill/>
          <a:ln w="76200">
            <a:solidFill>
              <a:srgbClr val="CC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418832" name="Line 16"/>
          <p:cNvSpPr>
            <a:spLocks noChangeShapeType="1"/>
          </p:cNvSpPr>
          <p:nvPr/>
        </p:nvSpPr>
        <p:spPr bwMode="auto">
          <a:xfrm>
            <a:off x="5867400" y="1981200"/>
            <a:ext cx="304800" cy="457200"/>
          </a:xfrm>
          <a:prstGeom prst="line">
            <a:avLst/>
          </a:prstGeom>
          <a:noFill/>
          <a:ln w="76200">
            <a:solidFill>
              <a:srgbClr val="CC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418833" name="Oval 17"/>
          <p:cNvSpPr>
            <a:spLocks noChangeArrowheads="1"/>
          </p:cNvSpPr>
          <p:nvPr/>
        </p:nvSpPr>
        <p:spPr bwMode="auto">
          <a:xfrm>
            <a:off x="8305800" y="2514600"/>
            <a:ext cx="838200" cy="457200"/>
          </a:xfrm>
          <a:prstGeom prst="ellipse">
            <a:avLst/>
          </a:prstGeom>
          <a:solidFill>
            <a:schemeClr val="accent1"/>
          </a:solidFill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de-DE"/>
          </a:p>
        </p:txBody>
      </p:sp>
      <p:sp>
        <p:nvSpPr>
          <p:cNvPr id="418834" name="Oval 18"/>
          <p:cNvSpPr>
            <a:spLocks noChangeArrowheads="1"/>
          </p:cNvSpPr>
          <p:nvPr/>
        </p:nvSpPr>
        <p:spPr bwMode="auto">
          <a:xfrm>
            <a:off x="5715000" y="2514600"/>
            <a:ext cx="838200" cy="457200"/>
          </a:xfrm>
          <a:prstGeom prst="ellipse">
            <a:avLst/>
          </a:prstGeom>
          <a:solidFill>
            <a:schemeClr val="accent1"/>
          </a:solidFill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de-DE"/>
          </a:p>
        </p:txBody>
      </p:sp>
      <p:sp>
        <p:nvSpPr>
          <p:cNvPr id="418835" name="AutoShape 19"/>
          <p:cNvSpPr>
            <a:spLocks noChangeArrowheads="1"/>
          </p:cNvSpPr>
          <p:nvPr/>
        </p:nvSpPr>
        <p:spPr bwMode="auto">
          <a:xfrm>
            <a:off x="7086600" y="2514600"/>
            <a:ext cx="685800" cy="457200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r>
              <a:rPr lang="de-DE">
                <a:effectLst>
                  <a:outerShdw blurRad="38100" dist="38100" dir="2700000" algn="tl">
                    <a:srgbClr val="000000"/>
                  </a:outerShdw>
                </a:effectLst>
              </a:rPr>
              <a:t>2</a:t>
            </a:r>
          </a:p>
        </p:txBody>
      </p:sp>
      <p:sp>
        <p:nvSpPr>
          <p:cNvPr id="418836" name="Line 20"/>
          <p:cNvSpPr>
            <a:spLocks noChangeShapeType="1"/>
          </p:cNvSpPr>
          <p:nvPr/>
        </p:nvSpPr>
        <p:spPr bwMode="auto">
          <a:xfrm>
            <a:off x="7772400" y="2743200"/>
            <a:ext cx="533400" cy="0"/>
          </a:xfrm>
          <a:prstGeom prst="line">
            <a:avLst/>
          </a:prstGeom>
          <a:noFill/>
          <a:ln w="76200">
            <a:solidFill>
              <a:srgbClr val="CC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418837" name="Line 21"/>
          <p:cNvSpPr>
            <a:spLocks noChangeShapeType="1"/>
          </p:cNvSpPr>
          <p:nvPr/>
        </p:nvSpPr>
        <p:spPr bwMode="auto">
          <a:xfrm>
            <a:off x="6629400" y="2743200"/>
            <a:ext cx="533400" cy="0"/>
          </a:xfrm>
          <a:prstGeom prst="line">
            <a:avLst/>
          </a:prstGeom>
          <a:noFill/>
          <a:ln w="76200">
            <a:solidFill>
              <a:srgbClr val="CC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418838" name="AutoShape 22"/>
          <p:cNvSpPr>
            <a:spLocks noChangeArrowheads="1"/>
          </p:cNvSpPr>
          <p:nvPr/>
        </p:nvSpPr>
        <p:spPr bwMode="auto">
          <a:xfrm>
            <a:off x="5181600" y="1676400"/>
            <a:ext cx="685800" cy="457200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r>
              <a:rPr lang="de-DE">
                <a:effectLst>
                  <a:outerShdw blurRad="38100" dist="38100" dir="2700000" algn="tl">
                    <a:srgbClr val="000000"/>
                  </a:outerShdw>
                </a:effectLst>
              </a:rPr>
              <a:t>1</a:t>
            </a:r>
          </a:p>
        </p:txBody>
      </p:sp>
      <p:sp>
        <p:nvSpPr>
          <p:cNvPr id="418839" name="Line 23"/>
          <p:cNvSpPr>
            <a:spLocks noChangeShapeType="1"/>
          </p:cNvSpPr>
          <p:nvPr/>
        </p:nvSpPr>
        <p:spPr bwMode="auto">
          <a:xfrm>
            <a:off x="5791200" y="1905000"/>
            <a:ext cx="533400" cy="0"/>
          </a:xfrm>
          <a:prstGeom prst="line">
            <a:avLst/>
          </a:prstGeom>
          <a:noFill/>
          <a:ln w="76200">
            <a:solidFill>
              <a:srgbClr val="CC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418840" name="Line 24"/>
          <p:cNvSpPr>
            <a:spLocks noChangeShapeType="1"/>
          </p:cNvSpPr>
          <p:nvPr/>
        </p:nvSpPr>
        <p:spPr bwMode="auto">
          <a:xfrm>
            <a:off x="4724400" y="1905000"/>
            <a:ext cx="533400" cy="0"/>
          </a:xfrm>
          <a:prstGeom prst="line">
            <a:avLst/>
          </a:prstGeom>
          <a:noFill/>
          <a:ln w="76200">
            <a:solidFill>
              <a:srgbClr val="CC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418841" name="Rectangle 25"/>
          <p:cNvSpPr>
            <a:spLocks noChangeArrowheads="1"/>
          </p:cNvSpPr>
          <p:nvPr/>
        </p:nvSpPr>
        <p:spPr bwMode="auto">
          <a:xfrm>
            <a:off x="3886200" y="1752600"/>
            <a:ext cx="838200" cy="381000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de-DE"/>
          </a:p>
        </p:txBody>
      </p:sp>
      <p:sp>
        <p:nvSpPr>
          <p:cNvPr id="418842" name="Oval 26"/>
          <p:cNvSpPr>
            <a:spLocks noChangeArrowheads="1"/>
          </p:cNvSpPr>
          <p:nvPr/>
        </p:nvSpPr>
        <p:spPr bwMode="auto">
          <a:xfrm>
            <a:off x="7391400" y="3886200"/>
            <a:ext cx="838200" cy="457200"/>
          </a:xfrm>
          <a:prstGeom prst="ellipse">
            <a:avLst/>
          </a:prstGeom>
          <a:solidFill>
            <a:schemeClr val="accent1"/>
          </a:solidFill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de-DE"/>
          </a:p>
        </p:txBody>
      </p:sp>
      <p:sp>
        <p:nvSpPr>
          <p:cNvPr id="418844" name="Rectangle 28"/>
          <p:cNvSpPr>
            <a:spLocks noChangeArrowheads="1"/>
          </p:cNvSpPr>
          <p:nvPr/>
        </p:nvSpPr>
        <p:spPr bwMode="auto">
          <a:xfrm>
            <a:off x="6324600" y="1752600"/>
            <a:ext cx="838200" cy="381000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de-DE"/>
          </a:p>
        </p:txBody>
      </p:sp>
      <p:sp>
        <p:nvSpPr>
          <p:cNvPr id="418847" name="Line 31"/>
          <p:cNvSpPr>
            <a:spLocks noChangeShapeType="1"/>
          </p:cNvSpPr>
          <p:nvPr/>
        </p:nvSpPr>
        <p:spPr bwMode="auto">
          <a:xfrm>
            <a:off x="6781800" y="4114800"/>
            <a:ext cx="533400" cy="0"/>
          </a:xfrm>
          <a:prstGeom prst="line">
            <a:avLst/>
          </a:prstGeom>
          <a:noFill/>
          <a:ln w="76200">
            <a:solidFill>
              <a:srgbClr val="CC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89A20A-3D01-4F7F-A305-E83009601E93}" type="slidenum">
              <a:rPr lang="de-DE" smtClean="0"/>
              <a:pPr>
                <a:defRPr/>
              </a:pPr>
              <a:t>5</a:t>
            </a:fld>
            <a:endParaRPr lang="de-DE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3753"/>
    </mc:Choice>
    <mc:Fallback xmlns="">
      <p:transition spd="slow" advTm="133753"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CD3143B-3C15-42D6-B663-619C6921E5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Resilience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3A82A37-0E33-4380-90FE-668D313BE7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5F563CC1-B077-4713-8114-ABE143A32D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470" t="15032" r="22501" b="51373"/>
          <a:stretch/>
        </p:blipFill>
        <p:spPr>
          <a:xfrm>
            <a:off x="628650" y="2276425"/>
            <a:ext cx="5130000" cy="3724325"/>
          </a:xfrm>
          <a:prstGeom prst="rect">
            <a:avLst/>
          </a:prstGeom>
        </p:spPr>
      </p:pic>
      <p:sp>
        <p:nvSpPr>
          <p:cNvPr id="5" name="Rechteck 4">
            <a:extLst>
              <a:ext uri="{FF2B5EF4-FFF2-40B4-BE49-F238E27FC236}">
                <a16:creationId xmlns:a16="http://schemas.microsoft.com/office/drawing/2014/main" id="{8030A8BA-1789-4850-8C02-FD6A27B3824B}"/>
              </a:ext>
            </a:extLst>
          </p:cNvPr>
          <p:cNvSpPr/>
          <p:nvPr/>
        </p:nvSpPr>
        <p:spPr>
          <a:xfrm>
            <a:off x="4891367" y="3751403"/>
            <a:ext cx="4572000" cy="18466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600" dirty="0"/>
              <a:t>https://academic.oup.com/cjres/article/3/1/27/339274?login=false</a:t>
            </a:r>
          </a:p>
        </p:txBody>
      </p:sp>
    </p:spTree>
    <p:extLst>
      <p:ext uri="{BB962C8B-B14F-4D97-AF65-F5344CB8AC3E}">
        <p14:creationId xmlns:p14="http://schemas.microsoft.com/office/powerpoint/2010/main" val="99973609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9E67180-5A5B-4B3C-8296-FC65FC94A3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Resilience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C11E049-DC67-4866-BB9E-2CD72CC0AE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B5B33C90-89CD-4050-A5FC-4E7AAFF0C98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183" t="52773" r="48309" b="10196"/>
          <a:stretch/>
        </p:blipFill>
        <p:spPr>
          <a:xfrm>
            <a:off x="534521" y="1993527"/>
            <a:ext cx="5130000" cy="4031248"/>
          </a:xfrm>
          <a:prstGeom prst="rect">
            <a:avLst/>
          </a:prstGeom>
        </p:spPr>
      </p:pic>
      <p:sp>
        <p:nvSpPr>
          <p:cNvPr id="5" name="Rechteck 4">
            <a:extLst>
              <a:ext uri="{FF2B5EF4-FFF2-40B4-BE49-F238E27FC236}">
                <a16:creationId xmlns:a16="http://schemas.microsoft.com/office/drawing/2014/main" id="{E112E064-601F-4AB8-BDC4-EFC9370DB989}"/>
              </a:ext>
            </a:extLst>
          </p:cNvPr>
          <p:cNvSpPr/>
          <p:nvPr/>
        </p:nvSpPr>
        <p:spPr>
          <a:xfrm>
            <a:off x="4403912" y="3777429"/>
            <a:ext cx="4572000" cy="18466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600" dirty="0"/>
              <a:t>https://academic.oup.com/cjres/article/3/1/27/339274?login=false</a:t>
            </a:r>
          </a:p>
        </p:txBody>
      </p:sp>
    </p:spTree>
    <p:extLst>
      <p:ext uri="{BB962C8B-B14F-4D97-AF65-F5344CB8AC3E}">
        <p14:creationId xmlns:p14="http://schemas.microsoft.com/office/powerpoint/2010/main" val="47996619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8853663-01C4-400A-AE36-4D708A3C6F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Resilience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AA7713F-F871-4CA1-8F8D-3B039E9BAB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EF86F62A-089B-4BAD-8591-A7110F6A678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764" t="52632" r="22573" b="10196"/>
          <a:stretch/>
        </p:blipFill>
        <p:spPr>
          <a:xfrm>
            <a:off x="299197" y="1916206"/>
            <a:ext cx="5130000" cy="4179959"/>
          </a:xfrm>
          <a:prstGeom prst="rect">
            <a:avLst/>
          </a:prstGeom>
        </p:spPr>
      </p:pic>
      <p:sp>
        <p:nvSpPr>
          <p:cNvPr id="5" name="Rechteck 4">
            <a:extLst>
              <a:ext uri="{FF2B5EF4-FFF2-40B4-BE49-F238E27FC236}">
                <a16:creationId xmlns:a16="http://schemas.microsoft.com/office/drawing/2014/main" id="{CD78B0B7-C8F5-4348-AF82-B4B51FF75AB7}"/>
              </a:ext>
            </a:extLst>
          </p:cNvPr>
          <p:cNvSpPr/>
          <p:nvPr/>
        </p:nvSpPr>
        <p:spPr>
          <a:xfrm>
            <a:off x="4447615" y="3159732"/>
            <a:ext cx="4572000" cy="18466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600" dirty="0"/>
              <a:t>https://academic.oup.com/cjres/article/3/1/27/339274?login=false</a:t>
            </a:r>
          </a:p>
        </p:txBody>
      </p:sp>
    </p:spTree>
    <p:extLst>
      <p:ext uri="{BB962C8B-B14F-4D97-AF65-F5344CB8AC3E}">
        <p14:creationId xmlns:p14="http://schemas.microsoft.com/office/powerpoint/2010/main" val="212473734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17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defTabSz="571500" eaLnBrk="1" hangingPunct="1">
              <a:defRPr/>
            </a:pPr>
            <a:r>
              <a:rPr lang="de-DE" dirty="0">
                <a:cs typeface="Times New Roman" pitchFamily="18" charset="0"/>
              </a:rPr>
              <a:t>2 	</a:t>
            </a:r>
            <a:r>
              <a:rPr lang="en-US" dirty="0">
                <a:cs typeface="Times New Roman" pitchFamily="18" charset="0"/>
              </a:rPr>
              <a:t>Demand for Health Services</a:t>
            </a:r>
            <a:r>
              <a:rPr lang="de-DE" dirty="0">
                <a:cs typeface="Times New Roman" pitchFamily="18" charset="0"/>
              </a:rPr>
              <a:t> </a:t>
            </a:r>
          </a:p>
        </p:txBody>
      </p:sp>
      <p:sp>
        <p:nvSpPr>
          <p:cNvPr id="51917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752600"/>
            <a:ext cx="8291264" cy="5029200"/>
          </a:xfrm>
        </p:spPr>
        <p:txBody>
          <a:bodyPr/>
          <a:lstStyle/>
          <a:p>
            <a:pPr lvl="1">
              <a:lnSpc>
                <a:spcPct val="90000"/>
              </a:lnSpc>
              <a:buNone/>
              <a:defRPr/>
            </a:pPr>
            <a:r>
              <a:rPr lang="en-US" dirty="0"/>
              <a:t>2.1 Determinants of Demand: Overview</a:t>
            </a:r>
          </a:p>
          <a:p>
            <a:pPr lvl="1">
              <a:lnSpc>
                <a:spcPct val="90000"/>
              </a:lnSpc>
              <a:buNone/>
              <a:defRPr/>
            </a:pPr>
            <a:r>
              <a:rPr lang="en-US" dirty="0"/>
              <a:t>2.2 Demographic and Epidemiologic Transition</a:t>
            </a:r>
          </a:p>
          <a:p>
            <a:pPr lvl="1">
              <a:lnSpc>
                <a:spcPct val="90000"/>
              </a:lnSpc>
              <a:buNone/>
              <a:defRPr/>
            </a:pPr>
            <a:r>
              <a:rPr lang="en-US" dirty="0"/>
              <a:t>2.3 Epidemiology of Infectious Diseases</a:t>
            </a:r>
          </a:p>
          <a:p>
            <a:pPr marL="914400" lvl="2" indent="0">
              <a:buNone/>
            </a:pPr>
            <a:r>
              <a:rPr lang="en-US" b="1" dirty="0"/>
              <a:t>2.3.1 Background</a:t>
            </a:r>
            <a:endParaRPr lang="de-DE" b="1" dirty="0"/>
          </a:p>
          <a:p>
            <a:pPr marL="914400" lvl="2" indent="0">
              <a:buNone/>
            </a:pPr>
            <a:r>
              <a:rPr lang="en-US" dirty="0"/>
              <a:t>2.3.2 Example: Malaria</a:t>
            </a:r>
            <a:endParaRPr lang="de-DE" dirty="0"/>
          </a:p>
          <a:p>
            <a:pPr marL="914400" lvl="2" indent="0">
              <a:buNone/>
            </a:pPr>
            <a:r>
              <a:rPr lang="en-US" dirty="0"/>
              <a:t>2.3.3 Example: </a:t>
            </a:r>
            <a:r>
              <a:rPr lang="en-US" dirty="0" smtClean="0"/>
              <a:t>Covid-19</a:t>
            </a:r>
            <a:endParaRPr lang="en-US" dirty="0"/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89A20A-3D01-4F7F-A305-E83009601E93}" type="slidenum">
              <a:rPr lang="de-DE" smtClean="0"/>
              <a:pPr>
                <a:defRPr/>
              </a:pPr>
              <a:t>53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56047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351"/>
    </mc:Choice>
    <mc:Fallback xmlns="">
      <p:transition spd="slow" advTm="28351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9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3200" dirty="0">
                <a:cs typeface="Times New Roman" pitchFamily="18" charset="0"/>
              </a:rPr>
              <a:t>Epidemiologic Course: Constant Virus</a:t>
            </a:r>
            <a:r>
              <a:rPr lang="en-US" sz="3200" dirty="0"/>
              <a:t> </a:t>
            </a:r>
          </a:p>
        </p:txBody>
      </p:sp>
      <p:sp>
        <p:nvSpPr>
          <p:cNvPr id="2" name="Rectangle 1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graphicFrame>
        <p:nvGraphicFramePr>
          <p:cNvPr id="3" name="Objek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92844005"/>
              </p:ext>
            </p:extLst>
          </p:nvPr>
        </p:nvGraphicFramePr>
        <p:xfrm>
          <a:off x="50129" y="1988840"/>
          <a:ext cx="9093872" cy="48691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524" name="Microsoft-Zeichnung" r:id="rId3" imgW="4514850" imgH="2411413" progId="">
                  <p:embed/>
                </p:oleObj>
              </mc:Choice>
              <mc:Fallback>
                <p:oleObj name="Microsoft-Zeichnung" r:id="rId3" imgW="4514850" imgH="2411413" progId="">
                  <p:embed/>
                  <p:pic>
                    <p:nvPicPr>
                      <p:cNvPr id="0" name="Picture 4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129" y="1988840"/>
                        <a:ext cx="9093872" cy="486916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 useBgFill="1">
        <p:nvSpPr>
          <p:cNvPr id="5" name="Textfeld 4"/>
          <p:cNvSpPr txBox="1"/>
          <p:nvPr/>
        </p:nvSpPr>
        <p:spPr>
          <a:xfrm>
            <a:off x="0" y="2132856"/>
            <a:ext cx="1331640" cy="40011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dirty="0"/>
              <a:t>Measles</a:t>
            </a:r>
          </a:p>
        </p:txBody>
      </p:sp>
      <p:sp useBgFill="1">
        <p:nvSpPr>
          <p:cNvPr id="6" name="Textfeld 5"/>
          <p:cNvSpPr txBox="1"/>
          <p:nvPr/>
        </p:nvSpPr>
        <p:spPr>
          <a:xfrm>
            <a:off x="7812360" y="6457890"/>
            <a:ext cx="1331640" cy="40011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de-DE" dirty="0"/>
              <a:t>Time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09560EF-7097-4FAF-8B03-2508F0DF5BC0}" type="slidenum">
              <a:rPr lang="de-DE" smtClean="0"/>
              <a:pPr>
                <a:defRPr/>
              </a:pPr>
              <a:t>6</a:t>
            </a:fld>
            <a:endParaRPr lang="de-DE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4403"/>
    </mc:Choice>
    <mc:Fallback xmlns="">
      <p:transition spd="slow" advTm="284403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63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292100"/>
            <a:ext cx="8964613" cy="1384300"/>
          </a:xfrm>
        </p:spPr>
        <p:txBody>
          <a:bodyPr/>
          <a:lstStyle/>
          <a:p>
            <a:pPr eaLnBrk="1" hangingPunct="1">
              <a:defRPr/>
            </a:pPr>
            <a:r>
              <a:rPr lang="en-US" sz="3200" dirty="0">
                <a:cs typeface="Times New Roman" pitchFamily="18" charset="0"/>
              </a:rPr>
              <a:t>Mutating Virus: </a:t>
            </a:r>
            <a:r>
              <a:rPr lang="en-US" sz="3200" dirty="0" err="1">
                <a:cs typeface="Times New Roman" pitchFamily="18" charset="0"/>
              </a:rPr>
              <a:t>Kilbourne</a:t>
            </a:r>
            <a:r>
              <a:rPr lang="en-US" sz="3200" dirty="0">
                <a:cs typeface="Times New Roman" pitchFamily="18" charset="0"/>
              </a:rPr>
              <a:t> Model</a:t>
            </a:r>
            <a:r>
              <a:rPr lang="en-US" sz="3200" dirty="0"/>
              <a:t> </a:t>
            </a:r>
          </a:p>
        </p:txBody>
      </p:sp>
      <p:sp>
        <p:nvSpPr>
          <p:cNvPr id="2" name="Rectangle 1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graphicFrame>
        <p:nvGraphicFramePr>
          <p:cNvPr id="3" name="Objek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00990472"/>
              </p:ext>
            </p:extLst>
          </p:nvPr>
        </p:nvGraphicFramePr>
        <p:xfrm>
          <a:off x="-1588" y="1582738"/>
          <a:ext cx="9158288" cy="52720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548" name="Picture" r:id="rId3" imgW="4410720" imgH="2544480" progId="Word.Picture.8">
                  <p:embed/>
                </p:oleObj>
              </mc:Choice>
              <mc:Fallback>
                <p:oleObj name="Picture" r:id="rId3" imgW="4410720" imgH="2544480" progId="Word.Picture.8">
                  <p:embed/>
                  <p:pic>
                    <p:nvPicPr>
                      <p:cNvPr id="0" name="Picture 4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1588" y="1582738"/>
                        <a:ext cx="9158288" cy="52720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09560EF-7097-4FAF-8B03-2508F0DF5BC0}" type="slidenum">
              <a:rPr lang="de-DE" smtClean="0"/>
              <a:pPr>
                <a:defRPr/>
              </a:pPr>
              <a:t>7</a:t>
            </a:fld>
            <a:endParaRPr lang="de-DE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11"/>
    </mc:Choice>
    <mc:Fallback xmlns="">
      <p:transition spd="slow" advTm="117911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Influenza (2015)</a:t>
            </a:r>
          </a:p>
        </p:txBody>
      </p:sp>
      <p:pic>
        <p:nvPicPr>
          <p:cNvPr id="84994" name="Picture 2" descr="Karten der Aktivität akuter respiratorischer Erkrankungen in Deutschland (ARE-Aktivität), von links: 5., 7. und 9. Woche 20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916832"/>
            <a:ext cx="8191500" cy="304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827584" y="5290187"/>
            <a:ext cx="69188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>
                <a:effectLst/>
              </a:rPr>
              <a:t>5.,                           </a:t>
            </a:r>
            <a:r>
              <a:rPr lang="de-DE" dirty="0">
                <a:effectLst/>
              </a:rPr>
              <a:t>7.                              9. Woche 2015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09560EF-7097-4FAF-8B03-2508F0DF5BC0}" type="slidenum">
              <a:rPr lang="de-DE" smtClean="0"/>
              <a:pPr>
                <a:defRPr/>
              </a:pPr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43239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215"/>
    </mc:Choice>
    <mc:Fallback xmlns="">
      <p:transition spd="slow" advTm="64215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Influenza 2015 (</a:t>
            </a:r>
            <a:r>
              <a:rPr lang="de-DE" dirty="0" err="1"/>
              <a:t>RKI</a:t>
            </a:r>
            <a:r>
              <a:rPr lang="de-DE" dirty="0"/>
              <a:t>)</a:t>
            </a:r>
            <a:br>
              <a:rPr lang="de-DE" dirty="0"/>
            </a:br>
            <a:r>
              <a:rPr lang="de-DE" sz="3600" dirty="0"/>
              <a:t>Praxisindex = </a:t>
            </a:r>
            <a:r>
              <a:rPr lang="en-US" sz="3600" dirty="0"/>
              <a:t>number of consultations for acute respiratory infects compared to annual average</a:t>
            </a:r>
            <a:endParaRPr lang="en-US" dirty="0"/>
          </a:p>
        </p:txBody>
      </p:sp>
      <p:pic>
        <p:nvPicPr>
          <p:cNvPr id="860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15" t="18839" r="13803" b="7533"/>
          <a:stretch/>
        </p:blipFill>
        <p:spPr bwMode="auto">
          <a:xfrm>
            <a:off x="35496" y="1700808"/>
            <a:ext cx="8739430" cy="5157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hteck 2"/>
          <p:cNvSpPr/>
          <p:nvPr/>
        </p:nvSpPr>
        <p:spPr>
          <a:xfrm>
            <a:off x="4067944" y="6597352"/>
            <a:ext cx="1584176" cy="2606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err="1">
                <a:solidFill>
                  <a:schemeClr val="tx1"/>
                </a:solidFill>
                <a:effectLst/>
              </a:rPr>
              <a:t>Week</a:t>
            </a:r>
            <a:r>
              <a:rPr lang="de-DE" dirty="0">
                <a:solidFill>
                  <a:schemeClr val="tx1"/>
                </a:solidFill>
                <a:effectLst/>
              </a:rPr>
              <a:t> of </a:t>
            </a:r>
            <a:r>
              <a:rPr lang="de-DE" dirty="0" err="1">
                <a:solidFill>
                  <a:schemeClr val="tx1"/>
                </a:solidFill>
                <a:effectLst/>
              </a:rPr>
              <a:t>year</a:t>
            </a:r>
            <a:endParaRPr lang="de-DE" dirty="0">
              <a:solidFill>
                <a:schemeClr val="tx1"/>
              </a:solidFill>
              <a:effectLst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09560EF-7097-4FAF-8B03-2508F0DF5BC0}" type="slidenum">
              <a:rPr lang="de-DE" smtClean="0"/>
              <a:pPr>
                <a:defRPr/>
              </a:pPr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15244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721"/>
    </mc:Choice>
    <mc:Fallback xmlns="">
      <p:transition spd="slow" advTm="29721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1264</Words>
  <Application>Microsoft Office PowerPoint</Application>
  <PresentationFormat>Bildschirmpräsentation (4:3)</PresentationFormat>
  <Paragraphs>271</Paragraphs>
  <Slides>53</Slides>
  <Notes>1</Notes>
  <HiddenSlides>0</HiddenSlides>
  <MMClips>0</MMClips>
  <ScaleCrop>false</ScaleCrop>
  <HeadingPairs>
    <vt:vector size="8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1</vt:i4>
      </vt:variant>
      <vt:variant>
        <vt:lpstr>Eingebettete OLE-Server</vt:lpstr>
      </vt:variant>
      <vt:variant>
        <vt:i4>2</vt:i4>
      </vt:variant>
      <vt:variant>
        <vt:lpstr>Folientitel</vt:lpstr>
      </vt:variant>
      <vt:variant>
        <vt:i4>53</vt:i4>
      </vt:variant>
    </vt:vector>
  </HeadingPairs>
  <TitlesOfParts>
    <vt:vector size="62" baseType="lpstr">
      <vt:lpstr>Arial</vt:lpstr>
      <vt:lpstr>Calibri</vt:lpstr>
      <vt:lpstr>Cambria Math</vt:lpstr>
      <vt:lpstr>Tahoma</vt:lpstr>
      <vt:lpstr>Times New Roman</vt:lpstr>
      <vt:lpstr>Wingdings</vt:lpstr>
      <vt:lpstr>Larissa</vt:lpstr>
      <vt:lpstr>Microsoft-Zeichnung</vt:lpstr>
      <vt:lpstr>Picture</vt:lpstr>
      <vt:lpstr>International Health Care Management  Part 2.3.1</vt:lpstr>
      <vt:lpstr>2  Demand for Health Services </vt:lpstr>
      <vt:lpstr>2.3 Epidemiology of Infectious Diseases 2.3.1 Background</vt:lpstr>
      <vt:lpstr>Paths of Transmission</vt:lpstr>
      <vt:lpstr>Paths of Transmission</vt:lpstr>
      <vt:lpstr>Epidemiologic Course: Constant Virus </vt:lpstr>
      <vt:lpstr>Mutating Virus: Kilbourne Model </vt:lpstr>
      <vt:lpstr>Influenza (2015)</vt:lpstr>
      <vt:lpstr>Influenza 2015 (RKI) Praxisindex = number of consultations for acute respiratory infects compared to annual average</vt:lpstr>
      <vt:lpstr>Conditions for Pandemics</vt:lpstr>
      <vt:lpstr>Diffusion in space (here: Covid-19)</vt:lpstr>
      <vt:lpstr>Diffusion in space (here: Covid-19)</vt:lpstr>
      <vt:lpstr>Diffusion in space (here: Covid-19)</vt:lpstr>
      <vt:lpstr>Diffusion in space (here: Covid-19)</vt:lpstr>
      <vt:lpstr>Diffusion in space (here: Covid-19)</vt:lpstr>
      <vt:lpstr>Diffusion in space (here: Covid-19)</vt:lpstr>
      <vt:lpstr>Diffusion of Diseases, i.e. Plague</vt:lpstr>
      <vt:lpstr>Loss in Population in Central Europe Caused by Plague (14th+15th century)</vt:lpstr>
      <vt:lpstr>Plague</vt:lpstr>
      <vt:lpstr>Diffusion of Diseaes</vt:lpstr>
      <vt:lpstr>Emergence of New Viruses</vt:lpstr>
      <vt:lpstr>Spanish Influenza (1918-1920)</vt:lpstr>
      <vt:lpstr>Avian Flu Worldwide</vt:lpstr>
      <vt:lpstr>Main Routes of Bird Migration</vt:lpstr>
      <vt:lpstr>Swine Flu Worldwide</vt:lpstr>
      <vt:lpstr>Flight Routes: faster than ever…</vt:lpstr>
      <vt:lpstr>In Comparison: Diffusion of the 7th Cholera Epidemic</vt:lpstr>
      <vt:lpstr>Ebola</vt:lpstr>
      <vt:lpstr>Cases of Ebola fever in Africa from 1979 to 2008.</vt:lpstr>
      <vt:lpstr>West-Africa Outbreak 2014</vt:lpstr>
      <vt:lpstr>Ebola 2014</vt:lpstr>
      <vt:lpstr>Major problems</vt:lpstr>
      <vt:lpstr>Cholera</vt:lpstr>
      <vt:lpstr>Cholera (Annual cases and case fatility rate)</vt:lpstr>
      <vt:lpstr>Countries Reporting Cholera Cases 2022</vt:lpstr>
      <vt:lpstr>Cholera Epidemic Jemen 2017/18</vt:lpstr>
      <vt:lpstr>„not a medical problem"</vt:lpstr>
      <vt:lpstr>Determinants of Epidemiology</vt:lpstr>
      <vt:lpstr>Determinants of Epidemiology</vt:lpstr>
      <vt:lpstr>Course of Disease: Latency, Incubation, Convalescence </vt:lpstr>
      <vt:lpstr>Vector </vt:lpstr>
      <vt:lpstr>Vaccination</vt:lpstr>
      <vt:lpstr>Measles vaccinaton</vt:lpstr>
      <vt:lpstr>Basic Reproductive Rate (of an infection)</vt:lpstr>
      <vt:lpstr>Basic Reproductive Rate (of an infection)</vt:lpstr>
      <vt:lpstr>Basic Reproductive Rate (of an infection)</vt:lpstr>
      <vt:lpstr>Net Reproductive Rate (of an infection)</vt:lpstr>
      <vt:lpstr>Measles, vaccination barriers and religion</vt:lpstr>
      <vt:lpstr>Resilience</vt:lpstr>
      <vt:lpstr>Resilience</vt:lpstr>
      <vt:lpstr>Resilience</vt:lpstr>
      <vt:lpstr>Resilience</vt:lpstr>
      <vt:lpstr>2  Demand for Health Services </vt:lpstr>
    </vt:vector>
  </TitlesOfParts>
  <Company>ATHOEG Klinikum HD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Grundlagen der Gesundheitsökonomik</dc:title>
  <dc:creator>SteffenF</dc:creator>
  <cp:lastModifiedBy>Steffen Flessa</cp:lastModifiedBy>
  <cp:revision>457</cp:revision>
  <cp:lastPrinted>2011-09-19T09:14:21Z</cp:lastPrinted>
  <dcterms:created xsi:type="dcterms:W3CDTF">2003-05-27T08:12:45Z</dcterms:created>
  <dcterms:modified xsi:type="dcterms:W3CDTF">2024-02-27T12:06:03Z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6</vt:i4>
  </property>
</Properties>
</file>