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6"/>
  </p:notesMasterIdLst>
  <p:sldIdLst>
    <p:sldId id="355" r:id="rId2"/>
    <p:sldId id="260" r:id="rId3"/>
    <p:sldId id="356" r:id="rId4"/>
    <p:sldId id="261" r:id="rId5"/>
  </p:sldIdLst>
  <p:sldSz cx="9144000" cy="6858000" type="screen4x3"/>
  <p:notesSz cx="6797675" cy="9928225"/>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432">
          <p15:clr>
            <a:srgbClr val="A4A3A4"/>
          </p15:clr>
        </p15:guide>
        <p15:guide id="2"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DDDDDD"/>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2"/>
      </p:cViewPr>
      <p:guideLst>
        <p:guide orient="horz" pos="2432"/>
        <p:guide pos="3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1"/>
            <a:ext cx="2945862" cy="495872"/>
          </a:xfrm>
          <a:prstGeom prst="rect">
            <a:avLst/>
          </a:prstGeom>
          <a:noFill/>
          <a:ln w="9525">
            <a:noFill/>
            <a:miter lim="800000"/>
            <a:headEnd/>
            <a:tailEnd/>
          </a:ln>
          <a:effectLst/>
        </p:spPr>
        <p:txBody>
          <a:bodyPr vert="horz" wrap="square" lIns="95557" tIns="47778" rIns="95557" bIns="47778" numCol="1" anchor="t" anchorCtr="0" compatLnSpc="1">
            <a:prstTxWarp prst="textNoShape">
              <a:avLst/>
            </a:prstTxWarp>
          </a:bodyPr>
          <a:lstStyle>
            <a:lvl1pPr defTabSz="955688">
              <a:defRPr sz="1300"/>
            </a:lvl1pPr>
          </a:lstStyle>
          <a:p>
            <a:pPr>
              <a:defRPr/>
            </a:pPr>
            <a:endParaRPr lang="de-DE"/>
          </a:p>
        </p:txBody>
      </p:sp>
      <p:sp>
        <p:nvSpPr>
          <p:cNvPr id="7171" name="Rectangle 3"/>
          <p:cNvSpPr>
            <a:spLocks noGrp="1" noChangeArrowheads="1"/>
          </p:cNvSpPr>
          <p:nvPr>
            <p:ph type="dt" idx="1"/>
          </p:nvPr>
        </p:nvSpPr>
        <p:spPr bwMode="auto">
          <a:xfrm>
            <a:off x="3850294" y="1"/>
            <a:ext cx="2945862" cy="495872"/>
          </a:xfrm>
          <a:prstGeom prst="rect">
            <a:avLst/>
          </a:prstGeom>
          <a:noFill/>
          <a:ln w="9525">
            <a:noFill/>
            <a:miter lim="800000"/>
            <a:headEnd/>
            <a:tailEnd/>
          </a:ln>
          <a:effectLst/>
        </p:spPr>
        <p:txBody>
          <a:bodyPr vert="horz" wrap="square" lIns="95557" tIns="47778" rIns="95557" bIns="47778" numCol="1" anchor="t" anchorCtr="0" compatLnSpc="1">
            <a:prstTxWarp prst="textNoShape">
              <a:avLst/>
            </a:prstTxWarp>
          </a:bodyPr>
          <a:lstStyle>
            <a:lvl1pPr algn="r" defTabSz="955688">
              <a:defRPr sz="1300"/>
            </a:lvl1pPr>
          </a:lstStyle>
          <a:p>
            <a:pPr>
              <a:defRPr/>
            </a:pPr>
            <a:endParaRPr lang="de-DE"/>
          </a:p>
        </p:txBody>
      </p:sp>
      <p:sp>
        <p:nvSpPr>
          <p:cNvPr id="35226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79464" y="4715406"/>
            <a:ext cx="5438748" cy="4467470"/>
          </a:xfrm>
          <a:prstGeom prst="rect">
            <a:avLst/>
          </a:prstGeom>
          <a:noFill/>
          <a:ln w="9525">
            <a:noFill/>
            <a:miter lim="800000"/>
            <a:headEnd/>
            <a:tailEnd/>
          </a:ln>
          <a:effectLst/>
        </p:spPr>
        <p:txBody>
          <a:bodyPr vert="horz" wrap="square" lIns="95557" tIns="47778" rIns="95557" bIns="47778"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7174" name="Rectangle 6"/>
          <p:cNvSpPr>
            <a:spLocks noGrp="1" noChangeArrowheads="1"/>
          </p:cNvSpPr>
          <p:nvPr>
            <p:ph type="ftr" sz="quarter" idx="4"/>
          </p:nvPr>
        </p:nvSpPr>
        <p:spPr bwMode="auto">
          <a:xfrm>
            <a:off x="0" y="9430813"/>
            <a:ext cx="2945862" cy="495872"/>
          </a:xfrm>
          <a:prstGeom prst="rect">
            <a:avLst/>
          </a:prstGeom>
          <a:noFill/>
          <a:ln w="9525">
            <a:noFill/>
            <a:miter lim="800000"/>
            <a:headEnd/>
            <a:tailEnd/>
          </a:ln>
          <a:effectLst/>
        </p:spPr>
        <p:txBody>
          <a:bodyPr vert="horz" wrap="square" lIns="95557" tIns="47778" rIns="95557" bIns="47778" numCol="1" anchor="b" anchorCtr="0" compatLnSpc="1">
            <a:prstTxWarp prst="textNoShape">
              <a:avLst/>
            </a:prstTxWarp>
          </a:bodyPr>
          <a:lstStyle>
            <a:lvl1pPr defTabSz="955688">
              <a:defRPr sz="1300"/>
            </a:lvl1pPr>
          </a:lstStyle>
          <a:p>
            <a:pPr>
              <a:defRPr/>
            </a:pPr>
            <a:endParaRPr lang="de-DE"/>
          </a:p>
        </p:txBody>
      </p:sp>
      <p:sp>
        <p:nvSpPr>
          <p:cNvPr id="7175" name="Rectangle 7"/>
          <p:cNvSpPr>
            <a:spLocks noGrp="1" noChangeArrowheads="1"/>
          </p:cNvSpPr>
          <p:nvPr>
            <p:ph type="sldNum" sz="quarter" idx="5"/>
          </p:nvPr>
        </p:nvSpPr>
        <p:spPr bwMode="auto">
          <a:xfrm>
            <a:off x="3850294" y="9430813"/>
            <a:ext cx="2945862" cy="495872"/>
          </a:xfrm>
          <a:prstGeom prst="rect">
            <a:avLst/>
          </a:prstGeom>
          <a:noFill/>
          <a:ln w="9525">
            <a:noFill/>
            <a:miter lim="800000"/>
            <a:headEnd/>
            <a:tailEnd/>
          </a:ln>
          <a:effectLst/>
        </p:spPr>
        <p:txBody>
          <a:bodyPr vert="horz" wrap="square" lIns="95557" tIns="47778" rIns="95557" bIns="47778" numCol="1" anchor="b" anchorCtr="0" compatLnSpc="1">
            <a:prstTxWarp prst="textNoShape">
              <a:avLst/>
            </a:prstTxWarp>
          </a:bodyPr>
          <a:lstStyle>
            <a:lvl1pPr algn="r" defTabSz="955688">
              <a:defRPr sz="1300"/>
            </a:lvl1pPr>
          </a:lstStyle>
          <a:p>
            <a:pPr>
              <a:defRPr/>
            </a:pPr>
            <a:fld id="{3D42B9A9-F05F-4C5C-A438-BFDA72D437EE}" type="slidenum">
              <a:rPr lang="de-DE"/>
              <a:pPr>
                <a:defRPr/>
              </a:pPr>
              <a:t>‹Nr.›</a:t>
            </a:fld>
            <a:endParaRPr lang="de-DE"/>
          </a:p>
        </p:txBody>
      </p:sp>
    </p:spTree>
    <p:extLst>
      <p:ext uri="{BB962C8B-B14F-4D97-AF65-F5344CB8AC3E}">
        <p14:creationId xmlns:p14="http://schemas.microsoft.com/office/powerpoint/2010/main" val="1781847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2"/>
          <p:cNvSpPr>
            <a:spLocks noChangeArrowheads="1"/>
          </p:cNvSpPr>
          <p:nvPr/>
        </p:nvSpPr>
        <p:spPr bwMode="auto">
          <a:xfrm>
            <a:off x="0" y="441325"/>
            <a:ext cx="9144000" cy="755650"/>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3" name="Rectangle 3"/>
          <p:cNvSpPr>
            <a:spLocks noChangeArrowheads="1"/>
          </p:cNvSpPr>
          <p:nvPr/>
        </p:nvSpPr>
        <p:spPr bwMode="auto">
          <a:xfrm>
            <a:off x="2701925" y="1628775"/>
            <a:ext cx="3598863"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sz="2800"/>
              <a:t>Vorlesungsskript</a:t>
            </a:r>
            <a:br>
              <a:rPr lang="de-DE" altLang="de-DE" sz="2800"/>
            </a:br>
            <a:r>
              <a:rPr lang="de-DE" altLang="de-DE" sz="2800"/>
              <a:t/>
            </a:r>
            <a:br>
              <a:rPr lang="de-DE" altLang="de-DE" sz="2800"/>
            </a:br>
            <a:endParaRPr lang="de-DE" altLang="de-DE" sz="2800"/>
          </a:p>
        </p:txBody>
      </p:sp>
      <p:sp>
        <p:nvSpPr>
          <p:cNvPr id="4" name="Rectangle 4"/>
          <p:cNvSpPr>
            <a:spLocks noChangeArrowheads="1"/>
          </p:cNvSpPr>
          <p:nvPr/>
        </p:nvSpPr>
        <p:spPr bwMode="auto">
          <a:xfrm>
            <a:off x="1331913" y="5084763"/>
            <a:ext cx="64008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sz="2800" dirty="0"/>
              <a:t>Sommersemester 2017</a:t>
            </a:r>
          </a:p>
        </p:txBody>
      </p:sp>
      <p:sp>
        <p:nvSpPr>
          <p:cNvPr id="5" name="Rectangle 5"/>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6" name="Text Box 6"/>
          <p:cNvSpPr txBox="1">
            <a:spLocks noChangeArrowheads="1"/>
          </p:cNvSpPr>
          <p:nvPr/>
        </p:nvSpPr>
        <p:spPr bwMode="auto">
          <a:xfrm>
            <a:off x="250825" y="441325"/>
            <a:ext cx="606422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defRPr>
                <a:solidFill>
                  <a:schemeClr val="tx1"/>
                </a:solidFill>
                <a:latin typeface="Arial" charset="0"/>
              </a:defRPr>
            </a:lvl1pPr>
            <a:lvl2pPr marL="742950" indent="-285750" defTabSz="762000" eaLnBrk="0" hangingPunct="0">
              <a:defRPr>
                <a:solidFill>
                  <a:schemeClr val="tx1"/>
                </a:solidFill>
                <a:latin typeface="Arial" charset="0"/>
              </a:defRPr>
            </a:lvl2pPr>
            <a:lvl3pPr marL="1143000" indent="-228600" defTabSz="762000" eaLnBrk="0" hangingPunct="0">
              <a:defRPr>
                <a:solidFill>
                  <a:schemeClr val="tx1"/>
                </a:solidFill>
                <a:latin typeface="Arial" charset="0"/>
              </a:defRPr>
            </a:lvl3pPr>
            <a:lvl4pPr marL="1600200" indent="-228600" defTabSz="762000" eaLnBrk="0" hangingPunct="0">
              <a:defRPr>
                <a:solidFill>
                  <a:schemeClr val="tx1"/>
                </a:solidFill>
                <a:latin typeface="Arial" charset="0"/>
              </a:defRPr>
            </a:lvl4pPr>
            <a:lvl5pPr marL="2057400" indent="-228600" defTabSz="762000" eaLnBrk="0" hangingPunct="0">
              <a:defRPr>
                <a:solidFill>
                  <a:schemeClr val="tx1"/>
                </a:solidFill>
                <a:latin typeface="Arial" charset="0"/>
              </a:defRPr>
            </a:lvl5pPr>
            <a:lvl6pPr marL="2514600" indent="-228600" defTabSz="762000" eaLnBrk="0" fontAlgn="base" hangingPunct="0">
              <a:spcBef>
                <a:spcPct val="0"/>
              </a:spcBef>
              <a:spcAft>
                <a:spcPct val="0"/>
              </a:spcAft>
              <a:defRPr>
                <a:solidFill>
                  <a:schemeClr val="tx1"/>
                </a:solidFill>
                <a:latin typeface="Arial" charset="0"/>
              </a:defRPr>
            </a:lvl6pPr>
            <a:lvl7pPr marL="2971800" indent="-228600" defTabSz="762000" eaLnBrk="0" fontAlgn="base" hangingPunct="0">
              <a:spcBef>
                <a:spcPct val="0"/>
              </a:spcBef>
              <a:spcAft>
                <a:spcPct val="0"/>
              </a:spcAft>
              <a:defRPr>
                <a:solidFill>
                  <a:schemeClr val="tx1"/>
                </a:solidFill>
                <a:latin typeface="Arial" charset="0"/>
              </a:defRPr>
            </a:lvl7pPr>
            <a:lvl8pPr marL="3429000" indent="-228600" defTabSz="762000" eaLnBrk="0" fontAlgn="base" hangingPunct="0">
              <a:spcBef>
                <a:spcPct val="0"/>
              </a:spcBef>
              <a:spcAft>
                <a:spcPct val="0"/>
              </a:spcAft>
              <a:defRPr>
                <a:solidFill>
                  <a:schemeClr val="tx1"/>
                </a:solidFill>
                <a:latin typeface="Arial" charset="0"/>
              </a:defRPr>
            </a:lvl8pPr>
            <a:lvl9pPr marL="3886200" indent="-228600" defTabSz="762000" eaLnBrk="0" fontAlgn="base" hangingPunct="0">
              <a:spcBef>
                <a:spcPct val="0"/>
              </a:spcBef>
              <a:spcAft>
                <a:spcPct val="0"/>
              </a:spcAft>
              <a:defRPr>
                <a:solidFill>
                  <a:schemeClr val="tx1"/>
                </a:solidFill>
                <a:latin typeface="Arial" charset="0"/>
              </a:defRPr>
            </a:lvl9pPr>
          </a:lstStyle>
          <a:p>
            <a:pPr>
              <a:defRPr/>
            </a:pPr>
            <a:r>
              <a:rPr lang="de-DE" sz="1600" dirty="0"/>
              <a:t>Ernst-Moritz-Arndt-Universität Greifswald</a:t>
            </a:r>
          </a:p>
          <a:p>
            <a:pPr>
              <a:defRPr/>
            </a:pPr>
            <a:r>
              <a:rPr lang="de-DE" sz="1400" dirty="0"/>
              <a:t>Rechts- und Staatswissenschaftliche Fakultät</a:t>
            </a:r>
          </a:p>
          <a:p>
            <a:pPr>
              <a:defRPr/>
            </a:pPr>
            <a:r>
              <a:rPr lang="de-DE" sz="1400" dirty="0"/>
              <a:t>Lehrstuhl für Allgemeine Betriebswirtschaftslehre, insbesondere Marketing</a:t>
            </a:r>
          </a:p>
          <a:p>
            <a:pPr>
              <a:defRPr/>
            </a:pPr>
            <a:endParaRPr lang="de-DE" sz="1400" dirty="0"/>
          </a:p>
          <a:p>
            <a:pPr>
              <a:defRPr/>
            </a:pPr>
            <a:r>
              <a:rPr lang="de-DE" sz="1400" dirty="0"/>
              <a:t>Prof. Dr. Hans Pechtl</a:t>
            </a:r>
            <a:endParaRPr lang="de-DE" sz="1600" dirty="0"/>
          </a:p>
        </p:txBody>
      </p:sp>
      <p:pic>
        <p:nvPicPr>
          <p:cNvPr id="7" name="Picture 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3350" y="350838"/>
            <a:ext cx="1066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Text Box 8"/>
          <p:cNvSpPr txBox="1">
            <a:spLocks noChangeArrowheads="1"/>
          </p:cNvSpPr>
          <p:nvPr/>
        </p:nvSpPr>
        <p:spPr bwMode="auto">
          <a:xfrm>
            <a:off x="2195513" y="3716338"/>
            <a:ext cx="4681537" cy="58896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3200"/>
              <a:t>Absatztheorie</a:t>
            </a:r>
          </a:p>
        </p:txBody>
      </p:sp>
      <p:pic>
        <p:nvPicPr>
          <p:cNvPr id="9" name="Picture 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438" y="6308725"/>
            <a:ext cx="468312" cy="468313"/>
          </a:xfrm>
          <a:prstGeom prst="rect">
            <a:avLst/>
          </a:prstGeom>
          <a:solidFill>
            <a:schemeClr val="bg1">
              <a:alpha val="0"/>
            </a:schemeClr>
          </a:solidFill>
          <a:ln>
            <a:noFill/>
          </a:ln>
          <a:extLst>
            <a:ext uri="{91240B29-F687-4F45-9708-019B960494DF}">
              <a14:hiddenLine xmlns:a14="http://schemas.microsoft.com/office/drawing/2010/main" w="12700">
                <a:solidFill>
                  <a:srgbClr val="000000"/>
                </a:solidFill>
                <a:miter lim="800000"/>
                <a:headEnd/>
                <a:tailEnd/>
              </a14:hiddenLine>
            </a:ext>
          </a:extLst>
        </p:spPr>
      </p:pic>
      <p:sp>
        <p:nvSpPr>
          <p:cNvPr id="10" name="Rectangle 10"/>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1" name="Text Box 11"/>
          <p:cNvSpPr txBox="1">
            <a:spLocks noChangeArrowheads="1"/>
          </p:cNvSpPr>
          <p:nvPr/>
        </p:nvSpPr>
        <p:spPr bwMode="auto">
          <a:xfrm>
            <a:off x="701675" y="6237288"/>
            <a:ext cx="82814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defRPr>
                <a:solidFill>
                  <a:schemeClr val="tx1"/>
                </a:solidFill>
                <a:latin typeface="Arial" charset="0"/>
              </a:defRPr>
            </a:lvl1pPr>
            <a:lvl2pPr marL="742950" indent="-285750" defTabSz="762000" eaLnBrk="0" hangingPunct="0">
              <a:defRPr>
                <a:solidFill>
                  <a:schemeClr val="tx1"/>
                </a:solidFill>
                <a:latin typeface="Arial" charset="0"/>
              </a:defRPr>
            </a:lvl2pPr>
            <a:lvl3pPr marL="1143000" indent="-228600" defTabSz="762000" eaLnBrk="0" hangingPunct="0">
              <a:defRPr>
                <a:solidFill>
                  <a:schemeClr val="tx1"/>
                </a:solidFill>
                <a:latin typeface="Arial" charset="0"/>
              </a:defRPr>
            </a:lvl3pPr>
            <a:lvl4pPr marL="1600200" indent="-228600" defTabSz="762000" eaLnBrk="0" hangingPunct="0">
              <a:defRPr>
                <a:solidFill>
                  <a:schemeClr val="tx1"/>
                </a:solidFill>
                <a:latin typeface="Arial" charset="0"/>
              </a:defRPr>
            </a:lvl4pPr>
            <a:lvl5pPr marL="2057400" indent="-228600" defTabSz="762000" eaLnBrk="0" hangingPunct="0">
              <a:defRPr>
                <a:solidFill>
                  <a:schemeClr val="tx1"/>
                </a:solidFill>
                <a:latin typeface="Arial" charset="0"/>
              </a:defRPr>
            </a:lvl5pPr>
            <a:lvl6pPr marL="2514600" indent="-228600" defTabSz="762000" eaLnBrk="0" fontAlgn="base" hangingPunct="0">
              <a:spcBef>
                <a:spcPct val="0"/>
              </a:spcBef>
              <a:spcAft>
                <a:spcPct val="0"/>
              </a:spcAft>
              <a:defRPr>
                <a:solidFill>
                  <a:schemeClr val="tx1"/>
                </a:solidFill>
                <a:latin typeface="Arial" charset="0"/>
              </a:defRPr>
            </a:lvl6pPr>
            <a:lvl7pPr marL="2971800" indent="-228600" defTabSz="762000" eaLnBrk="0" fontAlgn="base" hangingPunct="0">
              <a:spcBef>
                <a:spcPct val="0"/>
              </a:spcBef>
              <a:spcAft>
                <a:spcPct val="0"/>
              </a:spcAft>
              <a:defRPr>
                <a:solidFill>
                  <a:schemeClr val="tx1"/>
                </a:solidFill>
                <a:latin typeface="Arial" charset="0"/>
              </a:defRPr>
            </a:lvl7pPr>
            <a:lvl8pPr marL="3429000" indent="-228600" defTabSz="762000" eaLnBrk="0" fontAlgn="base" hangingPunct="0">
              <a:spcBef>
                <a:spcPct val="0"/>
              </a:spcBef>
              <a:spcAft>
                <a:spcPct val="0"/>
              </a:spcAft>
              <a:defRPr>
                <a:solidFill>
                  <a:schemeClr val="tx1"/>
                </a:solidFill>
                <a:latin typeface="Arial" charset="0"/>
              </a:defRPr>
            </a:lvl8pPr>
            <a:lvl9pPr marL="3886200" indent="-228600" defTabSz="762000" eaLnBrk="0" fontAlgn="base" hangingPunct="0">
              <a:spcBef>
                <a:spcPct val="0"/>
              </a:spcBef>
              <a:spcAft>
                <a:spcPct val="0"/>
              </a:spcAft>
              <a:defRPr>
                <a:solidFill>
                  <a:schemeClr val="tx1"/>
                </a:solidFill>
                <a:latin typeface="Arial" charset="0"/>
              </a:defRPr>
            </a:lvl9pPr>
          </a:lstStyle>
          <a:p>
            <a:pPr>
              <a:defRPr/>
            </a:pPr>
            <a:r>
              <a:rPr lang="de-DE" sz="1200" dirty="0"/>
              <a:t>Postadresse:	Postfach, 17487 Greifswald				Telefon: (0 38 34) 420 24 81</a:t>
            </a:r>
          </a:p>
          <a:p>
            <a:pPr>
              <a:defRPr/>
            </a:pPr>
            <a:r>
              <a:rPr lang="de-DE" sz="1200" dirty="0"/>
              <a:t>Hausadresse:	Friedrich-</a:t>
            </a:r>
            <a:r>
              <a:rPr lang="de-DE" sz="1200" dirty="0" err="1"/>
              <a:t>Loeffler</a:t>
            </a:r>
            <a:r>
              <a:rPr lang="de-DE" sz="1200" dirty="0"/>
              <a:t>-Straße 70, 17489 Greifswald		Fax:       (0 38 34) 420 24 82</a:t>
            </a:r>
          </a:p>
          <a:p>
            <a:pPr>
              <a:defRPr/>
            </a:pPr>
            <a:r>
              <a:rPr lang="de-DE" sz="1200" dirty="0"/>
              <a:t>E-Mail:		pechtl@uni-greifswald.de</a:t>
            </a:r>
          </a:p>
        </p:txBody>
      </p:sp>
    </p:spTree>
    <p:extLst>
      <p:ext uri="{BB962C8B-B14F-4D97-AF65-F5344CB8AC3E}">
        <p14:creationId xmlns:p14="http://schemas.microsoft.com/office/powerpoint/2010/main" val="1046153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4CBC8845-68A0-4C24-AA70-CF6E27FC9ED3}"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855567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04813"/>
            <a:ext cx="2057400" cy="5605462"/>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404813"/>
            <a:ext cx="6019800" cy="5605462"/>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B1F746B0-791F-4457-8612-4F58A8A33C2A}"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845251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457200" y="404813"/>
            <a:ext cx="8229600" cy="5605462"/>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3" name="Rectangle 6"/>
          <p:cNvSpPr>
            <a:spLocks noGrp="1" noChangeArrowheads="1"/>
          </p:cNvSpPr>
          <p:nvPr>
            <p:ph type="sldNum" sz="quarter" idx="10"/>
          </p:nvPr>
        </p:nvSpPr>
        <p:spPr>
          <a:ln/>
        </p:spPr>
        <p:txBody>
          <a:bodyPr/>
          <a:lstStyle>
            <a:lvl1pPr>
              <a:defRPr/>
            </a:lvl1pPr>
          </a:lstStyle>
          <a:p>
            <a:pPr>
              <a:defRPr/>
            </a:pPr>
            <a:fld id="{99261407-1715-4F8D-9CFD-D2DF08C1671B}" type="slidenum">
              <a:rPr lang="de-DE"/>
              <a:pPr>
                <a:defRPr/>
              </a:pPr>
              <a:t>‹Nr.›</a:t>
            </a:fld>
            <a:endParaRPr lang="de-DE"/>
          </a:p>
        </p:txBody>
      </p:sp>
      <p:sp>
        <p:nvSpPr>
          <p:cNvPr id="4"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693220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B86AE3A2-AD40-4E1C-80DA-23E5EB620543}"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656861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6"/>
          <p:cNvSpPr>
            <a:spLocks noGrp="1" noChangeArrowheads="1"/>
          </p:cNvSpPr>
          <p:nvPr>
            <p:ph type="sldNum" sz="quarter" idx="10"/>
          </p:nvPr>
        </p:nvSpPr>
        <p:spPr>
          <a:ln/>
        </p:spPr>
        <p:txBody>
          <a:bodyPr/>
          <a:lstStyle>
            <a:lvl1pPr>
              <a:defRPr/>
            </a:lvl1pPr>
          </a:lstStyle>
          <a:p>
            <a:pPr>
              <a:defRPr/>
            </a:pPr>
            <a:fld id="{CB3CAAE0-433F-4BAE-BD0F-685DAF5AB113}"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873158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4843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4843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6"/>
          <p:cNvSpPr>
            <a:spLocks noGrp="1" noChangeArrowheads="1"/>
          </p:cNvSpPr>
          <p:nvPr>
            <p:ph type="sldNum" sz="quarter" idx="10"/>
          </p:nvPr>
        </p:nvSpPr>
        <p:spPr>
          <a:ln/>
        </p:spPr>
        <p:txBody>
          <a:bodyPr/>
          <a:lstStyle>
            <a:lvl1pPr>
              <a:defRPr/>
            </a:lvl1pPr>
          </a:lstStyle>
          <a:p>
            <a:pPr>
              <a:defRPr/>
            </a:pPr>
            <a:fld id="{39719C4B-4146-4D7B-B4E3-158908B773F9}"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313848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6"/>
          <p:cNvSpPr>
            <a:spLocks noGrp="1" noChangeArrowheads="1"/>
          </p:cNvSpPr>
          <p:nvPr>
            <p:ph type="sldNum" sz="quarter" idx="10"/>
          </p:nvPr>
        </p:nvSpPr>
        <p:spPr>
          <a:ln/>
        </p:spPr>
        <p:txBody>
          <a:bodyPr/>
          <a:lstStyle>
            <a:lvl1pPr>
              <a:defRPr/>
            </a:lvl1pPr>
          </a:lstStyle>
          <a:p>
            <a:pPr>
              <a:defRPr/>
            </a:pPr>
            <a:fld id="{0A9AB58C-9BC8-4F85-B197-47EA97F2F6BB}" type="slidenum">
              <a:rPr lang="de-DE"/>
              <a:pPr>
                <a:defRPr/>
              </a:pPr>
              <a:t>‹Nr.›</a:t>
            </a:fld>
            <a:endParaRPr lang="de-DE"/>
          </a:p>
        </p:txBody>
      </p:sp>
      <p:sp>
        <p:nvSpPr>
          <p:cNvPr id="8"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565239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6"/>
          <p:cNvSpPr>
            <a:spLocks noGrp="1" noChangeArrowheads="1"/>
          </p:cNvSpPr>
          <p:nvPr>
            <p:ph type="sldNum" sz="quarter" idx="10"/>
          </p:nvPr>
        </p:nvSpPr>
        <p:spPr>
          <a:ln/>
        </p:spPr>
        <p:txBody>
          <a:bodyPr/>
          <a:lstStyle>
            <a:lvl1pPr>
              <a:defRPr/>
            </a:lvl1pPr>
          </a:lstStyle>
          <a:p>
            <a:pPr>
              <a:defRPr/>
            </a:pPr>
            <a:fld id="{153CD4E8-B2CE-4451-895A-EB947A89B6C3}" type="slidenum">
              <a:rPr lang="de-DE"/>
              <a:pPr>
                <a:defRPr/>
              </a:pPr>
              <a:t>‹Nr.›</a:t>
            </a:fld>
            <a:endParaRPr lang="de-DE"/>
          </a:p>
        </p:txBody>
      </p:sp>
      <p:sp>
        <p:nvSpPr>
          <p:cNvPr id="4"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073820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08CFF88-17CA-4095-A827-DD63A0D359DB}" type="slidenum">
              <a:rPr lang="de-DE"/>
              <a:pPr>
                <a:defRPr/>
              </a:pPr>
              <a:t>‹Nr.›</a:t>
            </a:fld>
            <a:endParaRPr lang="de-DE"/>
          </a:p>
        </p:txBody>
      </p:sp>
      <p:sp>
        <p:nvSpPr>
          <p:cNvPr id="3"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985438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6"/>
          <p:cNvSpPr>
            <a:spLocks noGrp="1" noChangeArrowheads="1"/>
          </p:cNvSpPr>
          <p:nvPr>
            <p:ph type="sldNum" sz="quarter" idx="10"/>
          </p:nvPr>
        </p:nvSpPr>
        <p:spPr>
          <a:ln/>
        </p:spPr>
        <p:txBody>
          <a:bodyPr/>
          <a:lstStyle>
            <a:lvl1pPr>
              <a:defRPr/>
            </a:lvl1pPr>
          </a:lstStyle>
          <a:p>
            <a:pPr>
              <a:defRPr/>
            </a:pPr>
            <a:fld id="{595328BD-F8CB-4A90-8F2B-4D1A242BDBB1}"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33803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6"/>
          <p:cNvSpPr>
            <a:spLocks noGrp="1" noChangeArrowheads="1"/>
          </p:cNvSpPr>
          <p:nvPr>
            <p:ph type="sldNum" sz="quarter" idx="10"/>
          </p:nvPr>
        </p:nvSpPr>
        <p:spPr>
          <a:ln/>
        </p:spPr>
        <p:txBody>
          <a:bodyPr/>
          <a:lstStyle>
            <a:lvl1pPr>
              <a:defRPr/>
            </a:lvl1pPr>
          </a:lstStyle>
          <a:p>
            <a:pPr>
              <a:defRPr/>
            </a:pPr>
            <a:fld id="{14E8DA5E-C6CD-4B13-B9E6-4E9A77725B8D}"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505583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836613"/>
            <a:ext cx="9144000" cy="71437"/>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7" name="Rectangle 3"/>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Rectangle 4"/>
          <p:cNvSpPr>
            <a:spLocks noGrp="1" noChangeArrowheads="1"/>
          </p:cNvSpPr>
          <p:nvPr>
            <p:ph type="title"/>
          </p:nvPr>
        </p:nvSpPr>
        <p:spPr bwMode="auto">
          <a:xfrm>
            <a:off x="457200" y="4048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1029" name="Rectangle 5"/>
          <p:cNvSpPr>
            <a:spLocks noGrp="1" noChangeArrowheads="1"/>
          </p:cNvSpPr>
          <p:nvPr>
            <p:ph type="body" idx="1"/>
          </p:nvPr>
        </p:nvSpPr>
        <p:spPr bwMode="auto">
          <a:xfrm>
            <a:off x="457200" y="148431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7414" name="Rectangle 6"/>
          <p:cNvSpPr>
            <a:spLocks noGrp="1" noChangeArrowheads="1"/>
          </p:cNvSpPr>
          <p:nvPr>
            <p:ph type="sldNum" sz="quarter" idx="4"/>
          </p:nvPr>
        </p:nvSpPr>
        <p:spPr bwMode="auto">
          <a:xfrm>
            <a:off x="6831013" y="6308725"/>
            <a:ext cx="2133600" cy="522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0" b="1">
                <a:effectLst>
                  <a:outerShdw blurRad="38100" dist="38100" dir="2700000" algn="tl">
                    <a:srgbClr val="C0C0C0"/>
                  </a:outerShdw>
                </a:effectLst>
              </a:defRPr>
            </a:lvl1pPr>
          </a:lstStyle>
          <a:p>
            <a:pPr>
              <a:defRPr/>
            </a:pPr>
            <a:fld id="{F1F2844B-89F3-4951-B593-9DD24A13401F}" type="slidenum">
              <a:rPr lang="de-DE"/>
              <a:pPr>
                <a:defRPr/>
              </a:pPr>
              <a:t>‹Nr.›</a:t>
            </a:fld>
            <a:endParaRPr lang="de-DE"/>
          </a:p>
        </p:txBody>
      </p:sp>
      <p:pic>
        <p:nvPicPr>
          <p:cNvPr id="1031" name="Picture 7"/>
          <p:cNvPicPr>
            <a:picLocks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1438" y="6308725"/>
            <a:ext cx="468312" cy="468313"/>
          </a:xfrm>
          <a:prstGeom prst="rect">
            <a:avLst/>
          </a:prstGeom>
          <a:solidFill>
            <a:schemeClr val="bg1">
              <a:alpha val="0"/>
            </a:schemeClr>
          </a:solidFill>
          <a:ln>
            <a:noFill/>
          </a:ln>
          <a:extLst>
            <a:ext uri="{91240B29-F687-4F45-9708-019B960494DF}">
              <a14:hiddenLine xmlns:a14="http://schemas.microsoft.com/office/drawing/2010/main" w="12700">
                <a:solidFill>
                  <a:srgbClr val="000000"/>
                </a:solidFill>
                <a:miter lim="800000"/>
                <a:headEnd/>
                <a:tailEnd/>
              </a14:hiddenLine>
            </a:ext>
          </a:extLst>
        </p:spPr>
      </p:pic>
      <p:sp>
        <p:nvSpPr>
          <p:cNvPr id="17416" name="Text Box 8"/>
          <p:cNvSpPr txBox="1">
            <a:spLocks noChangeArrowheads="1"/>
          </p:cNvSpPr>
          <p:nvPr/>
        </p:nvSpPr>
        <p:spPr bwMode="auto">
          <a:xfrm>
            <a:off x="565150" y="6308725"/>
            <a:ext cx="2663825" cy="539750"/>
          </a:xfrm>
          <a:prstGeom prst="rect">
            <a:avLst/>
          </a:prstGeom>
          <a:noFill/>
          <a:ln w="9525">
            <a:noFill/>
            <a:miter lim="800000"/>
            <a:headEnd/>
            <a:tailEnd/>
          </a:ln>
          <a:effectLst/>
        </p:spPr>
        <p:txBody>
          <a:bodyPr/>
          <a:lstStyle/>
          <a:p>
            <a:pPr>
              <a:defRPr/>
            </a:pPr>
            <a:r>
              <a:rPr lang="de-DE" sz="1100" b="1" dirty="0">
                <a:effectLst>
                  <a:outerShdw blurRad="38100" dist="38100" dir="2700000" algn="tl">
                    <a:srgbClr val="C0C0C0"/>
                  </a:outerShdw>
                </a:effectLst>
              </a:rPr>
              <a:t>Universität Greifswald</a:t>
            </a:r>
          </a:p>
          <a:p>
            <a:pPr>
              <a:defRPr/>
            </a:pPr>
            <a:r>
              <a:rPr lang="de-DE" sz="1100" b="1" dirty="0">
                <a:effectLst>
                  <a:outerShdw blurRad="38100" dist="38100" dir="2700000" algn="tl">
                    <a:srgbClr val="C0C0C0"/>
                  </a:outerShdw>
                </a:effectLst>
              </a:rPr>
              <a:t>Lehrstuhl für ABWL, insb. Marketing</a:t>
            </a:r>
          </a:p>
        </p:txBody>
      </p:sp>
      <p:sp>
        <p:nvSpPr>
          <p:cNvPr id="17417" name="Rectangle 9"/>
          <p:cNvSpPr>
            <a:spLocks noGrp="1" noChangeArrowheads="1"/>
          </p:cNvSpPr>
          <p:nvPr>
            <p:ph type="ftr" sz="quarter" idx="3"/>
          </p:nvPr>
        </p:nvSpPr>
        <p:spPr bwMode="auto">
          <a:xfrm>
            <a:off x="6084888" y="59499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endParaRPr lang="de-DE"/>
          </a:p>
        </p:txBody>
      </p:sp>
    </p:spTree>
  </p:cSld>
  <p:clrMap bg1="lt1" tx1="dk1" bg2="lt2" tx2="dk2" accent1="accent1" accent2="accent2" accent3="accent3" accent4="accent4" accent5="accent5" accent6="accent6" hlink="hlink" folHlink="folHlink"/>
  <p:sldLayoutIdLst>
    <p:sldLayoutId id="2147484119"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 id="2147484116" r:id="rId12"/>
  </p:sldLayoutIdLst>
  <p:hf hdr="0" ftr="0" dt="0"/>
  <p:txStyles>
    <p:title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508104" y="5078494"/>
            <a:ext cx="936104" cy="504056"/>
          </a:xfrm>
          <a:prstGeom prst="rect">
            <a:avLst/>
          </a:prstGeom>
          <a:solidFill>
            <a:schemeClr val="bg1"/>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3" name="Textfeld 2"/>
          <p:cNvSpPr txBox="1"/>
          <p:nvPr/>
        </p:nvSpPr>
        <p:spPr>
          <a:xfrm>
            <a:off x="5526464" y="5120885"/>
            <a:ext cx="2232248" cy="461665"/>
          </a:xfrm>
          <a:prstGeom prst="rect">
            <a:avLst/>
          </a:prstGeom>
          <a:noFill/>
        </p:spPr>
        <p:txBody>
          <a:bodyPr wrap="square" rtlCol="0">
            <a:spAutoFit/>
          </a:bodyPr>
          <a:lstStyle/>
          <a:p>
            <a:r>
              <a:rPr lang="de-DE" sz="2400" dirty="0" smtClean="0"/>
              <a:t>2026</a:t>
            </a:r>
            <a:endParaRPr lang="de-DE"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title" idx="4294967295"/>
          </p:nvPr>
        </p:nvSpPr>
        <p:spPr>
          <a:xfrm>
            <a:off x="468313" y="447675"/>
            <a:ext cx="6948487" cy="533400"/>
          </a:xfrm>
        </p:spPr>
        <p:txBody>
          <a:bodyPr/>
          <a:lstStyle/>
          <a:p>
            <a:pPr eaLnBrk="1" hangingPunct="1"/>
            <a:r>
              <a:rPr lang="de-DE" altLang="de-DE" sz="2000"/>
              <a:t>Gliederung der ABWL-Vorlesung: </a:t>
            </a:r>
            <a:r>
              <a:rPr lang="de-DE" altLang="de-DE" sz="2000" b="1"/>
              <a:t>Absatztheorie</a:t>
            </a:r>
            <a:endParaRPr lang="de-DE" altLang="de-DE" sz="2000"/>
          </a:p>
        </p:txBody>
      </p:sp>
      <p:sp>
        <p:nvSpPr>
          <p:cNvPr id="3075" name="Text Box 8"/>
          <p:cNvSpPr txBox="1">
            <a:spLocks noChangeArrowheads="1"/>
          </p:cNvSpPr>
          <p:nvPr/>
        </p:nvSpPr>
        <p:spPr bwMode="auto">
          <a:xfrm>
            <a:off x="942975" y="908050"/>
            <a:ext cx="71056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marL="342900" indent="-342900"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200" b="1" i="1" dirty="0"/>
              <a:t>Gliederung der allgemeinen BWL "Absatztheorie"</a:t>
            </a:r>
            <a:endParaRPr lang="de-DE" altLang="de-DE" sz="1200" dirty="0"/>
          </a:p>
          <a:p>
            <a:pPr>
              <a:spcBef>
                <a:spcPct val="0"/>
              </a:spcBef>
              <a:buFontTx/>
              <a:buNone/>
            </a:pPr>
            <a:r>
              <a:rPr lang="de-DE" altLang="de-DE" sz="1200" dirty="0"/>
              <a:t> </a:t>
            </a:r>
          </a:p>
          <a:p>
            <a:pPr>
              <a:spcBef>
                <a:spcPct val="0"/>
              </a:spcBef>
              <a:buFontTx/>
              <a:buNone/>
            </a:pPr>
            <a:r>
              <a:rPr lang="de-DE" altLang="de-DE" sz="1200" b="1" i="1" dirty="0"/>
              <a:t>1.	Die Marktteilnehmer und ihre Beziehungen</a:t>
            </a:r>
            <a:endParaRPr lang="de-DE" altLang="de-DE" sz="1200" dirty="0"/>
          </a:p>
          <a:p>
            <a:pPr>
              <a:spcBef>
                <a:spcPct val="0"/>
              </a:spcBef>
              <a:buFontTx/>
              <a:buNone/>
            </a:pPr>
            <a:r>
              <a:rPr lang="de-DE" altLang="de-DE" sz="1200" i="1" dirty="0"/>
              <a:t>1.1	Arten von Beziehungsstrukturen</a:t>
            </a:r>
            <a:endParaRPr lang="de-DE" altLang="de-DE" sz="1200" dirty="0"/>
          </a:p>
          <a:p>
            <a:pPr>
              <a:spcBef>
                <a:spcPct val="0"/>
              </a:spcBef>
              <a:buFontTx/>
              <a:buNone/>
            </a:pPr>
            <a:r>
              <a:rPr lang="de-DE" altLang="de-DE" sz="1200" i="1" dirty="0"/>
              <a:t>1.2	Marketingrelevante Verteilungsprobleme</a:t>
            </a:r>
            <a:endParaRPr lang="de-DE" altLang="de-DE" sz="1200" dirty="0"/>
          </a:p>
          <a:p>
            <a:pPr>
              <a:spcBef>
                <a:spcPct val="0"/>
              </a:spcBef>
              <a:buFontTx/>
              <a:buNone/>
            </a:pPr>
            <a:r>
              <a:rPr lang="de-DE" altLang="de-DE" sz="1200" i="1" dirty="0"/>
              <a:t>1.3	Kosten von Markttransaktionen</a:t>
            </a:r>
            <a:endParaRPr lang="de-DE" altLang="de-DE" sz="1200" dirty="0"/>
          </a:p>
          <a:p>
            <a:pPr>
              <a:spcBef>
                <a:spcPct val="0"/>
              </a:spcBef>
              <a:buFontTx/>
              <a:buNone/>
            </a:pPr>
            <a:r>
              <a:rPr lang="de-DE" altLang="de-DE" sz="1200" i="1" dirty="0"/>
              <a:t>1.4	Funktion des Handels</a:t>
            </a:r>
            <a:endParaRPr lang="de-DE" altLang="de-DE" sz="1200" dirty="0"/>
          </a:p>
          <a:p>
            <a:pPr>
              <a:spcBef>
                <a:spcPct val="0"/>
              </a:spcBef>
              <a:buFontTx/>
              <a:buNone/>
            </a:pPr>
            <a:r>
              <a:rPr lang="de-DE" altLang="de-DE" sz="1200" i="1" dirty="0"/>
              <a:t>  </a:t>
            </a:r>
            <a:endParaRPr lang="de-DE" altLang="de-DE" sz="1200" dirty="0"/>
          </a:p>
          <a:p>
            <a:pPr>
              <a:spcBef>
                <a:spcPct val="0"/>
              </a:spcBef>
              <a:buFontTx/>
              <a:buNone/>
            </a:pPr>
            <a:r>
              <a:rPr lang="en-GB" altLang="de-DE" sz="1200" b="1" i="1" dirty="0"/>
              <a:t>2.	Relationship Marketing und Customer Relationship Management</a:t>
            </a:r>
            <a:endParaRPr lang="de-DE" altLang="de-DE" sz="1200" dirty="0"/>
          </a:p>
          <a:p>
            <a:pPr>
              <a:spcBef>
                <a:spcPct val="0"/>
              </a:spcBef>
              <a:buFontTx/>
              <a:buNone/>
            </a:pPr>
            <a:r>
              <a:rPr lang="de-DE" altLang="de-DE" sz="1200" i="1" dirty="0"/>
              <a:t>2.1	Transaktionstypen zwischen Hersteller und Abnehmer</a:t>
            </a:r>
            <a:endParaRPr lang="de-DE" altLang="de-DE" sz="1200" dirty="0"/>
          </a:p>
          <a:p>
            <a:pPr>
              <a:spcBef>
                <a:spcPct val="0"/>
              </a:spcBef>
              <a:buFontTx/>
              <a:buNone/>
            </a:pPr>
            <a:r>
              <a:rPr lang="de-DE" altLang="de-DE" sz="1200" i="1" dirty="0"/>
              <a:t>2.2	Denkphilosophie des </a:t>
            </a:r>
            <a:r>
              <a:rPr lang="de-DE" altLang="de-DE" sz="1200" i="1" dirty="0" err="1"/>
              <a:t>Relationship</a:t>
            </a:r>
            <a:r>
              <a:rPr lang="de-DE" altLang="de-DE" sz="1200" i="1" dirty="0"/>
              <a:t> Marketings</a:t>
            </a:r>
            <a:endParaRPr lang="de-DE" altLang="de-DE" sz="1200" dirty="0"/>
          </a:p>
          <a:p>
            <a:pPr>
              <a:spcBef>
                <a:spcPct val="0"/>
              </a:spcBef>
              <a:buFontTx/>
              <a:buNone/>
            </a:pPr>
            <a:r>
              <a:rPr lang="de-DE" altLang="de-DE" sz="1200" i="1" dirty="0"/>
              <a:t>2.3	Die Bindung des Kunden als Marketingproblem</a:t>
            </a:r>
            <a:endParaRPr lang="de-DE" altLang="de-DE" sz="1200" dirty="0"/>
          </a:p>
          <a:p>
            <a:pPr>
              <a:spcBef>
                <a:spcPct val="0"/>
              </a:spcBef>
              <a:buFontTx/>
              <a:buNone/>
            </a:pPr>
            <a:r>
              <a:rPr lang="de-DE" altLang="de-DE" sz="1200" i="1" dirty="0"/>
              <a:t>2.4	Customer </a:t>
            </a:r>
            <a:r>
              <a:rPr lang="de-DE" altLang="de-DE" sz="1200" i="1" dirty="0" err="1"/>
              <a:t>Relationship</a:t>
            </a:r>
            <a:r>
              <a:rPr lang="de-DE" altLang="de-DE" sz="1200" i="1" dirty="0"/>
              <a:t> Management</a:t>
            </a:r>
            <a:endParaRPr lang="de-DE" altLang="de-DE" sz="1200" dirty="0"/>
          </a:p>
          <a:p>
            <a:pPr>
              <a:spcBef>
                <a:spcPct val="0"/>
              </a:spcBef>
              <a:buFontTx/>
              <a:buNone/>
            </a:pPr>
            <a:r>
              <a:rPr lang="de-DE" altLang="de-DE" sz="1200" i="1" dirty="0"/>
              <a:t> </a:t>
            </a:r>
            <a:endParaRPr lang="de-DE" altLang="de-DE" sz="1200" dirty="0"/>
          </a:p>
          <a:p>
            <a:pPr>
              <a:spcBef>
                <a:spcPct val="0"/>
              </a:spcBef>
              <a:buFontTx/>
              <a:buNone/>
            </a:pPr>
            <a:r>
              <a:rPr lang="de-DE" altLang="de-DE" sz="1200" b="1" i="1" dirty="0"/>
              <a:t>3.	Schafft das Internet neue Transaktionsdesigns?</a:t>
            </a:r>
          </a:p>
          <a:p>
            <a:pPr>
              <a:spcBef>
                <a:spcPct val="0"/>
              </a:spcBef>
              <a:buFontTx/>
              <a:buNone/>
            </a:pPr>
            <a:r>
              <a:rPr lang="de-DE" altLang="de-DE" sz="1200" i="1" dirty="0"/>
              <a:t>3.1	Ausprägungen der </a:t>
            </a:r>
            <a:r>
              <a:rPr lang="de-DE" altLang="de-DE" sz="1200" i="1" dirty="0" err="1"/>
              <a:t>IuK</a:t>
            </a:r>
            <a:r>
              <a:rPr lang="de-DE" altLang="de-DE" sz="1200" i="1" dirty="0"/>
              <a:t>-Technologien im Marketing</a:t>
            </a:r>
          </a:p>
          <a:p>
            <a:pPr>
              <a:spcBef>
                <a:spcPct val="0"/>
              </a:spcBef>
              <a:buFontTx/>
              <a:buNone/>
            </a:pPr>
            <a:r>
              <a:rPr lang="de-DE" altLang="de-DE" sz="1200" i="1" dirty="0"/>
              <a:t>3.2	Elektronische Märkte / Marktplätze</a:t>
            </a:r>
          </a:p>
          <a:p>
            <a:pPr>
              <a:spcBef>
                <a:spcPct val="0"/>
              </a:spcBef>
              <a:buFontTx/>
              <a:buNone/>
            </a:pPr>
            <a:r>
              <a:rPr lang="de-DE" altLang="de-DE" sz="1200" i="1" dirty="0"/>
              <a:t>3.3	Aggregationsphänomene im Internet</a:t>
            </a:r>
          </a:p>
          <a:p>
            <a:pPr>
              <a:spcBef>
                <a:spcPct val="0"/>
              </a:spcBef>
              <a:buFontTx/>
              <a:buNone/>
            </a:pPr>
            <a:r>
              <a:rPr lang="de-DE" altLang="de-DE" sz="1200" i="1" dirty="0"/>
              <a:t>3.4	Das Internet als Vertriebsweg und die Zukunft des stationären Handels</a:t>
            </a:r>
          </a:p>
          <a:p>
            <a:pPr>
              <a:spcBef>
                <a:spcPct val="0"/>
              </a:spcBef>
              <a:buFontTx/>
              <a:buNone/>
            </a:pPr>
            <a:r>
              <a:rPr lang="de-DE" altLang="de-DE" sz="1200" i="1" dirty="0"/>
              <a:t>3.5	Sharing Economy und </a:t>
            </a:r>
            <a:r>
              <a:rPr lang="de-DE" altLang="de-DE" sz="1200" i="1" dirty="0" err="1"/>
              <a:t>FreConomics</a:t>
            </a:r>
            <a:endParaRPr lang="de-DE" altLang="de-DE" sz="1200" i="1" dirty="0"/>
          </a:p>
          <a:p>
            <a:pPr>
              <a:spcBef>
                <a:spcPct val="0"/>
              </a:spcBef>
              <a:buFontTx/>
              <a:buNone/>
            </a:pPr>
            <a:endParaRPr lang="de-DE" altLang="de-DE" sz="1200" b="1" i="1" dirty="0"/>
          </a:p>
          <a:p>
            <a:pPr>
              <a:spcBef>
                <a:spcPct val="0"/>
              </a:spcBef>
              <a:buNone/>
            </a:pPr>
            <a:r>
              <a:rPr lang="de-DE" altLang="de-DE" sz="1200" dirty="0"/>
              <a:t>Weitere Kapitel werden in diesem Sommersemester nicht behandelt</a:t>
            </a:r>
          </a:p>
        </p:txBody>
      </p:sp>
      <p:sp>
        <p:nvSpPr>
          <p:cNvPr id="5" name="Foliennummernplatzhalter 4"/>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C29EFD76-4747-464B-9873-7BCACE997D5B}" type="slidenum">
              <a:rPr lang="de-DE" sz="1100" b="1">
                <a:effectLst>
                  <a:outerShdw blurRad="38100" dist="38100" dir="2700000" algn="tl">
                    <a:srgbClr val="C0C0C0"/>
                  </a:outerShdw>
                </a:effectLst>
              </a:rPr>
              <a:pPr algn="r">
                <a:defRPr/>
              </a:pPr>
              <a:t>2</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1F80319A-C5C2-4A81-8B00-031C7490A74B}" type="slidenum">
              <a:rPr lang="de-DE" smtClean="0"/>
              <a:pPr>
                <a:defRPr/>
              </a:pPr>
              <a:t>2</a:t>
            </a:fld>
            <a:endParaRPr lang="de-DE"/>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755576" y="1124744"/>
            <a:ext cx="7488832" cy="48245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Die Veranstaltung Absatztheorie führt Gedanken des Grundstudiums zum Konzept der Transaktionen weiter. Im ersten Kapitel werden Ausgestaltungsdimensionen und Arten von Beziehungsstrukturen, Verteilungsprobleme und das Konzept der Transaktionskosten und die Rolle des Handels als Intermediär zwischen Hersteller und Nachfrager betrachtet.</a:t>
            </a:r>
          </a:p>
          <a:p>
            <a:r>
              <a:rPr lang="de-DE" dirty="0">
                <a:solidFill>
                  <a:schemeClr val="tx1"/>
                </a:solidFill>
              </a:rPr>
              <a:t>Kapitel 2 beschäftigt sich mit dem </a:t>
            </a:r>
            <a:r>
              <a:rPr lang="de-DE" dirty="0" err="1">
                <a:solidFill>
                  <a:schemeClr val="tx1"/>
                </a:solidFill>
              </a:rPr>
              <a:t>Relationship</a:t>
            </a:r>
            <a:r>
              <a:rPr lang="de-DE" dirty="0">
                <a:solidFill>
                  <a:schemeClr val="tx1"/>
                </a:solidFill>
              </a:rPr>
              <a:t> Marketing, einer besonderen Ausgestaltungsform von ökonomischen Beziehungen zwischen Hersteller und Abnehmer.</a:t>
            </a:r>
          </a:p>
          <a:p>
            <a:r>
              <a:rPr lang="de-DE" dirty="0">
                <a:solidFill>
                  <a:schemeClr val="tx1"/>
                </a:solidFill>
              </a:rPr>
              <a:t>Kapitel 3 beleuchtet anhand von verschiedenen Aspekten, ob bzw. in welcher Hinsicht die Digitalisierung von ökonomischen Beziehungen („E-Commerce“) Veränderungen zur traditionellen Offline-Welt der Transaktionen bzw. Marktbeziehungen bewirkt. </a:t>
            </a:r>
          </a:p>
          <a:p>
            <a:endParaRPr lang="de-DE" dirty="0">
              <a:solidFill>
                <a:schemeClr val="tx1"/>
              </a:solidFill>
            </a:endParaRPr>
          </a:p>
        </p:txBody>
      </p:sp>
      <p:sp>
        <p:nvSpPr>
          <p:cNvPr id="21506" name="Rectangle 2"/>
          <p:cNvSpPr>
            <a:spLocks noGrp="1" noChangeArrowheads="1"/>
          </p:cNvSpPr>
          <p:nvPr>
            <p:ph type="title"/>
          </p:nvPr>
        </p:nvSpPr>
        <p:spPr/>
        <p:txBody>
          <a:bodyPr/>
          <a:lstStyle/>
          <a:p>
            <a:r>
              <a:rPr lang="de-DE" dirty="0"/>
              <a:t>Inhaltliche Struktur Veranstaltung</a:t>
            </a:r>
          </a:p>
        </p:txBody>
      </p:sp>
    </p:spTree>
    <p:extLst>
      <p:ext uri="{BB962C8B-B14F-4D97-AF65-F5344CB8AC3E}">
        <p14:creationId xmlns:p14="http://schemas.microsoft.com/office/powerpoint/2010/main" val="903408702"/>
      </p:ext>
    </p:extLst>
  </p:cSld>
  <p:clrMapOvr>
    <a:masterClrMapping/>
  </p:clrMapOvr>
  <mc:AlternateContent xmlns:mc="http://schemas.openxmlformats.org/markup-compatibility/2006" xmlns:p14="http://schemas.microsoft.com/office/powerpoint/2010/main">
    <mc:Choice Requires="p14">
      <p:transition spd="slow" p14:dur="2000" advTm="11964"/>
    </mc:Choice>
    <mc:Fallback xmlns="">
      <p:transition spd="slow" advTm="1196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title" idx="4294967295"/>
          </p:nvPr>
        </p:nvSpPr>
        <p:spPr>
          <a:xfrm>
            <a:off x="468313" y="447675"/>
            <a:ext cx="3563937" cy="533400"/>
          </a:xfrm>
        </p:spPr>
        <p:txBody>
          <a:bodyPr/>
          <a:lstStyle/>
          <a:p>
            <a:pPr eaLnBrk="1" hangingPunct="1"/>
            <a:r>
              <a:rPr lang="de-DE" altLang="de-DE" sz="2000"/>
              <a:t>Literaturempfehlungen</a:t>
            </a:r>
          </a:p>
        </p:txBody>
      </p:sp>
      <p:sp>
        <p:nvSpPr>
          <p:cNvPr id="4099" name="Text Box 7"/>
          <p:cNvSpPr txBox="1">
            <a:spLocks noChangeArrowheads="1"/>
          </p:cNvSpPr>
          <p:nvPr/>
        </p:nvSpPr>
        <p:spPr bwMode="auto">
          <a:xfrm>
            <a:off x="503238" y="1195388"/>
            <a:ext cx="7669212"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dirty="0"/>
              <a:t>Albers, S. / Krafft, M. , Vertriebsmanagement, Wiesbaden, 2013. </a:t>
            </a:r>
          </a:p>
          <a:p>
            <a:pPr>
              <a:spcBef>
                <a:spcPct val="0"/>
              </a:spcBef>
              <a:buFontTx/>
              <a:buNone/>
            </a:pPr>
            <a:r>
              <a:rPr lang="de-DE" altLang="de-DE" sz="1600" dirty="0"/>
              <a:t> </a:t>
            </a:r>
          </a:p>
          <a:p>
            <a:pPr>
              <a:spcBef>
                <a:spcPct val="0"/>
              </a:spcBef>
              <a:buFontTx/>
              <a:buNone/>
            </a:pPr>
            <a:r>
              <a:rPr lang="de-DE" altLang="de-DE" sz="1600" dirty="0"/>
              <a:t>Homburg, C., Marketingmanagement, 7.Auflage, Wiesbaden, 2020.</a:t>
            </a:r>
          </a:p>
          <a:p>
            <a:pPr>
              <a:spcBef>
                <a:spcPct val="0"/>
              </a:spcBef>
              <a:buFontTx/>
              <a:buNone/>
            </a:pPr>
            <a:r>
              <a:rPr lang="de-DE" altLang="de-DE" sz="1600" dirty="0"/>
              <a:t> </a:t>
            </a:r>
          </a:p>
          <a:p>
            <a:pPr>
              <a:spcBef>
                <a:spcPct val="0"/>
              </a:spcBef>
              <a:buFontTx/>
              <a:buNone/>
            </a:pPr>
            <a:r>
              <a:rPr lang="de-DE" altLang="de-DE" sz="1600" dirty="0"/>
              <a:t>Meffert, H. / </a:t>
            </a:r>
            <a:r>
              <a:rPr lang="de-DE" altLang="de-DE" sz="1600" dirty="0" err="1"/>
              <a:t>Burmann</a:t>
            </a:r>
            <a:r>
              <a:rPr lang="de-DE" altLang="de-DE" sz="1600" dirty="0"/>
              <a:t>, C. / </a:t>
            </a:r>
            <a:r>
              <a:rPr lang="de-DE" altLang="de-DE" sz="1600" dirty="0" err="1"/>
              <a:t>Kirchgeorg</a:t>
            </a:r>
            <a:r>
              <a:rPr lang="de-DE" altLang="de-DE" sz="1600" dirty="0"/>
              <a:t>, M., Marketing, 13. Auflage, Wiesbaden, 2018.</a:t>
            </a:r>
          </a:p>
          <a:p>
            <a:pPr>
              <a:spcBef>
                <a:spcPct val="0"/>
              </a:spcBef>
              <a:buFontTx/>
              <a:buNone/>
            </a:pPr>
            <a:r>
              <a:rPr lang="de-DE" altLang="de-DE" sz="1600" dirty="0"/>
              <a:t> </a:t>
            </a:r>
          </a:p>
          <a:p>
            <a:pPr>
              <a:spcBef>
                <a:spcPct val="0"/>
              </a:spcBef>
              <a:buFontTx/>
              <a:buNone/>
            </a:pPr>
            <a:r>
              <a:rPr lang="de-DE" altLang="de-DE" sz="1600" dirty="0"/>
              <a:t>Bruhn, M., </a:t>
            </a:r>
            <a:r>
              <a:rPr lang="de-DE" altLang="de-DE" sz="1600" dirty="0" err="1"/>
              <a:t>Relationship</a:t>
            </a:r>
            <a:r>
              <a:rPr lang="de-DE" altLang="de-DE" sz="1600" dirty="0"/>
              <a:t> Marketing, 6. Auflage, München</a:t>
            </a:r>
            <a:r>
              <a:rPr lang="de-DE" altLang="de-DE" sz="1600"/>
              <a:t>, 2022.</a:t>
            </a:r>
            <a:endParaRPr lang="de-DE" altLang="de-DE" sz="1600" dirty="0"/>
          </a:p>
          <a:p>
            <a:pPr>
              <a:spcBef>
                <a:spcPct val="0"/>
              </a:spcBef>
              <a:buFontTx/>
              <a:buNone/>
            </a:pPr>
            <a:r>
              <a:rPr lang="de-DE" altLang="de-DE" sz="1600" dirty="0"/>
              <a:t> </a:t>
            </a:r>
          </a:p>
          <a:p>
            <a:pPr>
              <a:spcBef>
                <a:spcPct val="0"/>
              </a:spcBef>
              <a:buFontTx/>
              <a:buNone/>
            </a:pPr>
            <a:r>
              <a:rPr lang="de-DE" altLang="de-DE" sz="1600" dirty="0"/>
              <a:t>Schmalen, H. / Pechtl, H., Grundlagen und Probleme der Betriebswirtschaft, 16. Auflage, Stuttgart, 2019 (Kapitel 16).</a:t>
            </a:r>
          </a:p>
          <a:p>
            <a:pPr>
              <a:spcBef>
                <a:spcPct val="0"/>
              </a:spcBef>
              <a:buFontTx/>
              <a:buNone/>
            </a:pPr>
            <a:r>
              <a:rPr lang="de-DE" altLang="de-DE" sz="1600" dirty="0"/>
              <a:t> </a:t>
            </a:r>
          </a:p>
          <a:p>
            <a:pPr>
              <a:spcBef>
                <a:spcPct val="0"/>
              </a:spcBef>
              <a:buFontTx/>
              <a:buNone/>
            </a:pPr>
            <a:r>
              <a:rPr lang="de-DE" altLang="de-DE" sz="1600" dirty="0"/>
              <a:t>sowie in der Vorlesung angegebene Literatur</a:t>
            </a:r>
          </a:p>
        </p:txBody>
      </p:sp>
      <p:sp>
        <p:nvSpPr>
          <p:cNvPr id="5" name="Foliennummernplatzhalter 4"/>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FEC57BA7-9D22-4AA7-8A7B-A35A9F0F23A9}" type="slidenum">
              <a:rPr lang="de-DE" sz="1100" b="1">
                <a:effectLst>
                  <a:outerShdw blurRad="38100" dist="38100" dir="2700000" algn="tl">
                    <a:srgbClr val="C0C0C0"/>
                  </a:outerShdw>
                </a:effectLst>
              </a:rPr>
              <a:pPr algn="r">
                <a:defRPr/>
              </a:pPr>
              <a:t>4</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05C0FDD8-BA0C-49C6-8E5F-558C7FEE912C}" type="slidenum">
              <a:rPr lang="de-DE" smtClean="0"/>
              <a:pPr>
                <a:defRPr/>
              </a:pPr>
              <a:t>4</a:t>
            </a:fld>
            <a:endParaRPr lang="de-DE"/>
          </a:p>
        </p:txBody>
      </p:sp>
    </p:spTree>
  </p:cSld>
  <p:clrMapOvr>
    <a:masterClrMapping/>
  </p:clrMapOvr>
  <p:transition/>
</p:sld>
</file>

<file path=ppt/theme/theme1.xml><?xml version="1.0" encoding="utf-8"?>
<a:theme xmlns:a="http://schemas.openxmlformats.org/drawingml/2006/main" name="1_Standarddesign">
  <a:themeElements>
    <a:clrScheme name="1_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132</Words>
  <Application>Microsoft Office PowerPoint</Application>
  <PresentationFormat>Bildschirmpräsentation (4:3)</PresentationFormat>
  <Paragraphs>44</Paragraphs>
  <Slides>4</Slides>
  <Notes>0</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4</vt:i4>
      </vt:variant>
    </vt:vector>
  </HeadingPairs>
  <TitlesOfParts>
    <vt:vector size="6" baseType="lpstr">
      <vt:lpstr>Arial</vt:lpstr>
      <vt:lpstr>1_Standarddesign</vt:lpstr>
      <vt:lpstr>PowerPoint-Präsentation</vt:lpstr>
      <vt:lpstr>Gliederung der ABWL-Vorlesung: Absatztheorie</vt:lpstr>
      <vt:lpstr>Inhaltliche Struktur Veranstaltung</vt:lpstr>
      <vt:lpstr>Literaturempfehlungen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Verwirrung</dc:creator>
  <cp:lastModifiedBy>PC-Benutzer</cp:lastModifiedBy>
  <cp:revision>268</cp:revision>
  <cp:lastPrinted>2020-07-01T17:24:49Z</cp:lastPrinted>
  <dcterms:created xsi:type="dcterms:W3CDTF">2007-04-01T10:29:49Z</dcterms:created>
  <dcterms:modified xsi:type="dcterms:W3CDTF">2026-04-01T08:51:51Z</dcterms:modified>
</cp:coreProperties>
</file>