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0" r:id="rId1"/>
  </p:sldMasterIdLst>
  <p:notesMasterIdLst>
    <p:notesMasterId r:id="rId84"/>
  </p:notesMasterIdLst>
  <p:sldIdLst>
    <p:sldId id="649" r:id="rId2"/>
    <p:sldId id="2089" r:id="rId3"/>
    <p:sldId id="650" r:id="rId4"/>
    <p:sldId id="2117" r:id="rId5"/>
    <p:sldId id="2091" r:id="rId6"/>
    <p:sldId id="356" r:id="rId7"/>
    <p:sldId id="946" r:id="rId8"/>
    <p:sldId id="358" r:id="rId9"/>
    <p:sldId id="943" r:id="rId10"/>
    <p:sldId id="952" r:id="rId11"/>
    <p:sldId id="1768" r:id="rId12"/>
    <p:sldId id="1767" r:id="rId13"/>
    <p:sldId id="953" r:id="rId14"/>
    <p:sldId id="2147" r:id="rId15"/>
    <p:sldId id="954" r:id="rId16"/>
    <p:sldId id="945" r:id="rId17"/>
    <p:sldId id="2095" r:id="rId18"/>
    <p:sldId id="1401" r:id="rId19"/>
    <p:sldId id="1403" r:id="rId20"/>
    <p:sldId id="2096" r:id="rId21"/>
    <p:sldId id="1405" r:id="rId22"/>
    <p:sldId id="1406" r:id="rId23"/>
    <p:sldId id="1407" r:id="rId24"/>
    <p:sldId id="1409" r:id="rId25"/>
    <p:sldId id="1410" r:id="rId26"/>
    <p:sldId id="1411" r:id="rId27"/>
    <p:sldId id="1145" r:id="rId28"/>
    <p:sldId id="1412" r:id="rId29"/>
    <p:sldId id="1413" r:id="rId30"/>
    <p:sldId id="1414" r:id="rId31"/>
    <p:sldId id="1415" r:id="rId32"/>
    <p:sldId id="1416" r:id="rId33"/>
    <p:sldId id="1417" r:id="rId34"/>
    <p:sldId id="2100" r:id="rId35"/>
    <p:sldId id="474" r:id="rId36"/>
    <p:sldId id="2148" r:id="rId37"/>
    <p:sldId id="2102" r:id="rId38"/>
    <p:sldId id="629" r:id="rId39"/>
    <p:sldId id="2104" r:id="rId40"/>
    <p:sldId id="651" r:id="rId41"/>
    <p:sldId id="2149" r:id="rId42"/>
    <p:sldId id="267" r:id="rId43"/>
    <p:sldId id="2150" r:id="rId44"/>
    <p:sldId id="1422" r:id="rId45"/>
    <p:sldId id="2170" r:id="rId46"/>
    <p:sldId id="2168" r:id="rId47"/>
    <p:sldId id="2169" r:id="rId48"/>
    <p:sldId id="2143" r:id="rId49"/>
    <p:sldId id="2144" r:id="rId50"/>
    <p:sldId id="2145" r:id="rId51"/>
    <p:sldId id="2136" r:id="rId52"/>
    <p:sldId id="2146" r:id="rId53"/>
    <p:sldId id="2137" r:id="rId54"/>
    <p:sldId id="2138" r:id="rId55"/>
    <p:sldId id="2151" r:id="rId56"/>
    <p:sldId id="2105" r:id="rId57"/>
    <p:sldId id="268" r:id="rId58"/>
    <p:sldId id="1428" r:id="rId59"/>
    <p:sldId id="269" r:id="rId60"/>
    <p:sldId id="2106" r:id="rId61"/>
    <p:sldId id="884" r:id="rId62"/>
    <p:sldId id="270" r:id="rId63"/>
    <p:sldId id="2107" r:id="rId64"/>
    <p:sldId id="957" r:id="rId65"/>
    <p:sldId id="1429" r:id="rId66"/>
    <p:sldId id="1430" r:id="rId67"/>
    <p:sldId id="271" r:id="rId68"/>
    <p:sldId id="1431" r:id="rId69"/>
    <p:sldId id="2153" r:id="rId70"/>
    <p:sldId id="2154" r:id="rId71"/>
    <p:sldId id="2155" r:id="rId72"/>
    <p:sldId id="2156" r:id="rId73"/>
    <p:sldId id="2157" r:id="rId74"/>
    <p:sldId id="2158" r:id="rId75"/>
    <p:sldId id="2159" r:id="rId76"/>
    <p:sldId id="2161" r:id="rId77"/>
    <p:sldId id="2162" r:id="rId78"/>
    <p:sldId id="2163" r:id="rId79"/>
    <p:sldId id="2164" r:id="rId80"/>
    <p:sldId id="2165" r:id="rId81"/>
    <p:sldId id="2166" r:id="rId82"/>
    <p:sldId id="2167" r:id="rId83"/>
  </p:sldIdLst>
  <p:sldSz cx="9144000" cy="6858000" type="screen4x3"/>
  <p:notesSz cx="6797675" cy="9928225"/>
  <p:defaultTextStyle>
    <a:defPPr>
      <a:defRPr lang="de-DE"/>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432">
          <p15:clr>
            <a:srgbClr val="A4A3A4"/>
          </p15:clr>
        </p15:guide>
        <p15:guide id="2" pos="3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AEA"/>
    <a:srgbClr val="DDDDDD"/>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012ECD-51FC-41F1-AA8D-1B2483CD663E}" styleName="Helle Formatvorlage 2 - Akz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Mittlere Formatvorlage 4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594" y="62"/>
      </p:cViewPr>
      <p:guideLst>
        <p:guide orient="horz" pos="2432"/>
        <p:guide pos="3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notesMaster" Target="notesMasters/notesMaster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1"/>
            <a:ext cx="2945862" cy="495872"/>
          </a:xfrm>
          <a:prstGeom prst="rect">
            <a:avLst/>
          </a:prstGeom>
          <a:noFill/>
          <a:ln w="9525">
            <a:noFill/>
            <a:miter lim="800000"/>
            <a:headEnd/>
            <a:tailEnd/>
          </a:ln>
          <a:effectLst/>
        </p:spPr>
        <p:txBody>
          <a:bodyPr vert="horz" wrap="square" lIns="95557" tIns="47778" rIns="95557" bIns="47778" numCol="1" anchor="t" anchorCtr="0" compatLnSpc="1">
            <a:prstTxWarp prst="textNoShape">
              <a:avLst/>
            </a:prstTxWarp>
          </a:bodyPr>
          <a:lstStyle>
            <a:lvl1pPr defTabSz="955688">
              <a:defRPr sz="1300"/>
            </a:lvl1pPr>
          </a:lstStyle>
          <a:p>
            <a:pPr>
              <a:defRPr/>
            </a:pPr>
            <a:endParaRPr lang="de-DE"/>
          </a:p>
        </p:txBody>
      </p:sp>
      <p:sp>
        <p:nvSpPr>
          <p:cNvPr id="7171" name="Rectangle 3"/>
          <p:cNvSpPr>
            <a:spLocks noGrp="1" noChangeArrowheads="1"/>
          </p:cNvSpPr>
          <p:nvPr>
            <p:ph type="dt" idx="1"/>
          </p:nvPr>
        </p:nvSpPr>
        <p:spPr bwMode="auto">
          <a:xfrm>
            <a:off x="3850294" y="1"/>
            <a:ext cx="2945862" cy="495872"/>
          </a:xfrm>
          <a:prstGeom prst="rect">
            <a:avLst/>
          </a:prstGeom>
          <a:noFill/>
          <a:ln w="9525">
            <a:noFill/>
            <a:miter lim="800000"/>
            <a:headEnd/>
            <a:tailEnd/>
          </a:ln>
          <a:effectLst/>
        </p:spPr>
        <p:txBody>
          <a:bodyPr vert="horz" wrap="square" lIns="95557" tIns="47778" rIns="95557" bIns="47778" numCol="1" anchor="t" anchorCtr="0" compatLnSpc="1">
            <a:prstTxWarp prst="textNoShape">
              <a:avLst/>
            </a:prstTxWarp>
          </a:bodyPr>
          <a:lstStyle>
            <a:lvl1pPr algn="r" defTabSz="955688">
              <a:defRPr sz="1300"/>
            </a:lvl1pPr>
          </a:lstStyle>
          <a:p>
            <a:pPr>
              <a:defRPr/>
            </a:pPr>
            <a:endParaRPr lang="de-DE"/>
          </a:p>
        </p:txBody>
      </p:sp>
      <p:sp>
        <p:nvSpPr>
          <p:cNvPr id="352260"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3" name="Rectangle 5"/>
          <p:cNvSpPr>
            <a:spLocks noGrp="1" noChangeArrowheads="1"/>
          </p:cNvSpPr>
          <p:nvPr>
            <p:ph type="body" sz="quarter" idx="3"/>
          </p:nvPr>
        </p:nvSpPr>
        <p:spPr bwMode="auto">
          <a:xfrm>
            <a:off x="679464" y="4715406"/>
            <a:ext cx="5438748" cy="4467470"/>
          </a:xfrm>
          <a:prstGeom prst="rect">
            <a:avLst/>
          </a:prstGeom>
          <a:noFill/>
          <a:ln w="9525">
            <a:noFill/>
            <a:miter lim="800000"/>
            <a:headEnd/>
            <a:tailEnd/>
          </a:ln>
          <a:effectLst/>
        </p:spPr>
        <p:txBody>
          <a:bodyPr vert="horz" wrap="square" lIns="95557" tIns="47778" rIns="95557" bIns="47778"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7174" name="Rectangle 6"/>
          <p:cNvSpPr>
            <a:spLocks noGrp="1" noChangeArrowheads="1"/>
          </p:cNvSpPr>
          <p:nvPr>
            <p:ph type="ftr" sz="quarter" idx="4"/>
          </p:nvPr>
        </p:nvSpPr>
        <p:spPr bwMode="auto">
          <a:xfrm>
            <a:off x="0" y="9430813"/>
            <a:ext cx="2945862" cy="495872"/>
          </a:xfrm>
          <a:prstGeom prst="rect">
            <a:avLst/>
          </a:prstGeom>
          <a:noFill/>
          <a:ln w="9525">
            <a:noFill/>
            <a:miter lim="800000"/>
            <a:headEnd/>
            <a:tailEnd/>
          </a:ln>
          <a:effectLst/>
        </p:spPr>
        <p:txBody>
          <a:bodyPr vert="horz" wrap="square" lIns="95557" tIns="47778" rIns="95557" bIns="47778" numCol="1" anchor="b" anchorCtr="0" compatLnSpc="1">
            <a:prstTxWarp prst="textNoShape">
              <a:avLst/>
            </a:prstTxWarp>
          </a:bodyPr>
          <a:lstStyle>
            <a:lvl1pPr defTabSz="955688">
              <a:defRPr sz="1300"/>
            </a:lvl1pPr>
          </a:lstStyle>
          <a:p>
            <a:pPr>
              <a:defRPr/>
            </a:pPr>
            <a:endParaRPr lang="de-DE"/>
          </a:p>
        </p:txBody>
      </p:sp>
      <p:sp>
        <p:nvSpPr>
          <p:cNvPr id="7175" name="Rectangle 7"/>
          <p:cNvSpPr>
            <a:spLocks noGrp="1" noChangeArrowheads="1"/>
          </p:cNvSpPr>
          <p:nvPr>
            <p:ph type="sldNum" sz="quarter" idx="5"/>
          </p:nvPr>
        </p:nvSpPr>
        <p:spPr bwMode="auto">
          <a:xfrm>
            <a:off x="3850294" y="9430813"/>
            <a:ext cx="2945862" cy="495872"/>
          </a:xfrm>
          <a:prstGeom prst="rect">
            <a:avLst/>
          </a:prstGeom>
          <a:noFill/>
          <a:ln w="9525">
            <a:noFill/>
            <a:miter lim="800000"/>
            <a:headEnd/>
            <a:tailEnd/>
          </a:ln>
          <a:effectLst/>
        </p:spPr>
        <p:txBody>
          <a:bodyPr vert="horz" wrap="square" lIns="95557" tIns="47778" rIns="95557" bIns="47778" numCol="1" anchor="b" anchorCtr="0" compatLnSpc="1">
            <a:prstTxWarp prst="textNoShape">
              <a:avLst/>
            </a:prstTxWarp>
          </a:bodyPr>
          <a:lstStyle>
            <a:lvl1pPr algn="r" defTabSz="955688">
              <a:defRPr sz="1300"/>
            </a:lvl1pPr>
          </a:lstStyle>
          <a:p>
            <a:pPr>
              <a:defRPr/>
            </a:pPr>
            <a:fld id="{3D42B9A9-F05F-4C5C-A438-BFDA72D437EE}" type="slidenum">
              <a:rPr lang="de-DE"/>
              <a:pPr>
                <a:defRPr/>
              </a:pPr>
              <a:t>‹Nr.›</a:t>
            </a:fld>
            <a:endParaRPr lang="de-DE"/>
          </a:p>
        </p:txBody>
      </p:sp>
    </p:spTree>
    <p:extLst>
      <p:ext uri="{BB962C8B-B14F-4D97-AF65-F5344CB8AC3E}">
        <p14:creationId xmlns:p14="http://schemas.microsoft.com/office/powerpoint/2010/main" val="17818477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3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269" eaLnBrk="0" hangingPunct="0">
              <a:spcBef>
                <a:spcPct val="30000"/>
              </a:spcBef>
              <a:defRPr sz="1200">
                <a:solidFill>
                  <a:schemeClr val="tx1"/>
                </a:solidFill>
                <a:latin typeface="Arial" charset="0"/>
              </a:defRPr>
            </a:lvl1pPr>
            <a:lvl2pPr marL="716849" indent="-275712" defTabSz="954269" eaLnBrk="0" hangingPunct="0">
              <a:spcBef>
                <a:spcPct val="30000"/>
              </a:spcBef>
              <a:defRPr sz="1200">
                <a:solidFill>
                  <a:schemeClr val="tx1"/>
                </a:solidFill>
                <a:latin typeface="Arial" charset="0"/>
              </a:defRPr>
            </a:lvl2pPr>
            <a:lvl3pPr marL="1102846" indent="-220569" defTabSz="954269" eaLnBrk="0" hangingPunct="0">
              <a:spcBef>
                <a:spcPct val="30000"/>
              </a:spcBef>
              <a:defRPr sz="1200">
                <a:solidFill>
                  <a:schemeClr val="tx1"/>
                </a:solidFill>
                <a:latin typeface="Arial" charset="0"/>
              </a:defRPr>
            </a:lvl3pPr>
            <a:lvl4pPr marL="1543984" indent="-220569" defTabSz="954269" eaLnBrk="0" hangingPunct="0">
              <a:spcBef>
                <a:spcPct val="30000"/>
              </a:spcBef>
              <a:defRPr sz="1200">
                <a:solidFill>
                  <a:schemeClr val="tx1"/>
                </a:solidFill>
                <a:latin typeface="Arial" charset="0"/>
              </a:defRPr>
            </a:lvl4pPr>
            <a:lvl5pPr marL="1985122" indent="-220569" defTabSz="954269" eaLnBrk="0" hangingPunct="0">
              <a:spcBef>
                <a:spcPct val="30000"/>
              </a:spcBef>
              <a:defRPr sz="1200">
                <a:solidFill>
                  <a:schemeClr val="tx1"/>
                </a:solidFill>
                <a:latin typeface="Arial" charset="0"/>
              </a:defRPr>
            </a:lvl5pPr>
            <a:lvl6pPr marL="2426261" indent="-220569" defTabSz="954269" eaLnBrk="0" fontAlgn="base" hangingPunct="0">
              <a:spcBef>
                <a:spcPct val="30000"/>
              </a:spcBef>
              <a:spcAft>
                <a:spcPct val="0"/>
              </a:spcAft>
              <a:defRPr sz="1200">
                <a:solidFill>
                  <a:schemeClr val="tx1"/>
                </a:solidFill>
                <a:latin typeface="Arial" charset="0"/>
              </a:defRPr>
            </a:lvl6pPr>
            <a:lvl7pPr marL="2867399" indent="-220569" defTabSz="954269" eaLnBrk="0" fontAlgn="base" hangingPunct="0">
              <a:spcBef>
                <a:spcPct val="30000"/>
              </a:spcBef>
              <a:spcAft>
                <a:spcPct val="0"/>
              </a:spcAft>
              <a:defRPr sz="1200">
                <a:solidFill>
                  <a:schemeClr val="tx1"/>
                </a:solidFill>
                <a:latin typeface="Arial" charset="0"/>
              </a:defRPr>
            </a:lvl7pPr>
            <a:lvl8pPr marL="3308537" indent="-220569" defTabSz="954269" eaLnBrk="0" fontAlgn="base" hangingPunct="0">
              <a:spcBef>
                <a:spcPct val="30000"/>
              </a:spcBef>
              <a:spcAft>
                <a:spcPct val="0"/>
              </a:spcAft>
              <a:defRPr sz="1200">
                <a:solidFill>
                  <a:schemeClr val="tx1"/>
                </a:solidFill>
                <a:latin typeface="Arial" charset="0"/>
              </a:defRPr>
            </a:lvl8pPr>
            <a:lvl9pPr marL="3749676" indent="-220569" defTabSz="954269"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C4EBFB53-48D7-4941-A00C-1E73D7CBF9E4}" type="slidenum">
              <a:rPr lang="de-DE" altLang="de-DE" sz="1300"/>
              <a:pPr eaLnBrk="1" hangingPunct="1">
                <a:spcBef>
                  <a:spcPct val="0"/>
                </a:spcBef>
              </a:pPr>
              <a:t>35</a:t>
            </a:fld>
            <a:endParaRPr lang="de-DE" altLang="de-DE" sz="1300"/>
          </a:p>
        </p:txBody>
      </p:sp>
      <p:sp>
        <p:nvSpPr>
          <p:cNvPr id="355331" name="Rectangle 2"/>
          <p:cNvSpPr>
            <a:spLocks noGrp="1" noRot="1" noChangeAspect="1" noChangeArrowheads="1" noTextEdit="1"/>
          </p:cNvSpPr>
          <p:nvPr>
            <p:ph type="sldImg"/>
          </p:nvPr>
        </p:nvSpPr>
        <p:spPr>
          <a:ln/>
        </p:spPr>
      </p:sp>
      <p:sp>
        <p:nvSpPr>
          <p:cNvPr id="355332" name="Rectangle 3"/>
          <p:cNvSpPr>
            <a:spLocks noGrp="1" noChangeArrowheads="1"/>
          </p:cNvSpPr>
          <p:nvPr>
            <p:ph type="body" idx="1"/>
          </p:nvPr>
        </p:nvSpPr>
        <p:spPr>
          <a:xfrm>
            <a:off x="907472" y="4715406"/>
            <a:ext cx="4982733" cy="446747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547" tIns="47774" rIns="95547" bIns="47774"/>
          <a:lstStyle/>
          <a:p>
            <a:pPr eaLnBrk="1" hangingPunct="1"/>
            <a:endParaRPr lang="de-DE" altLang="de-DE"/>
          </a:p>
        </p:txBody>
      </p:sp>
    </p:spTree>
    <p:extLst>
      <p:ext uri="{BB962C8B-B14F-4D97-AF65-F5344CB8AC3E}">
        <p14:creationId xmlns:p14="http://schemas.microsoft.com/office/powerpoint/2010/main" val="1685695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3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269" eaLnBrk="0" hangingPunct="0">
              <a:spcBef>
                <a:spcPct val="30000"/>
              </a:spcBef>
              <a:defRPr sz="1200">
                <a:solidFill>
                  <a:schemeClr val="tx1"/>
                </a:solidFill>
                <a:latin typeface="Arial" charset="0"/>
              </a:defRPr>
            </a:lvl1pPr>
            <a:lvl2pPr marL="716849" indent="-275712" defTabSz="954269" eaLnBrk="0" hangingPunct="0">
              <a:spcBef>
                <a:spcPct val="30000"/>
              </a:spcBef>
              <a:defRPr sz="1200">
                <a:solidFill>
                  <a:schemeClr val="tx1"/>
                </a:solidFill>
                <a:latin typeface="Arial" charset="0"/>
              </a:defRPr>
            </a:lvl2pPr>
            <a:lvl3pPr marL="1102846" indent="-220569" defTabSz="954269" eaLnBrk="0" hangingPunct="0">
              <a:spcBef>
                <a:spcPct val="30000"/>
              </a:spcBef>
              <a:defRPr sz="1200">
                <a:solidFill>
                  <a:schemeClr val="tx1"/>
                </a:solidFill>
                <a:latin typeface="Arial" charset="0"/>
              </a:defRPr>
            </a:lvl3pPr>
            <a:lvl4pPr marL="1543984" indent="-220569" defTabSz="954269" eaLnBrk="0" hangingPunct="0">
              <a:spcBef>
                <a:spcPct val="30000"/>
              </a:spcBef>
              <a:defRPr sz="1200">
                <a:solidFill>
                  <a:schemeClr val="tx1"/>
                </a:solidFill>
                <a:latin typeface="Arial" charset="0"/>
              </a:defRPr>
            </a:lvl4pPr>
            <a:lvl5pPr marL="1985122" indent="-220569" defTabSz="954269" eaLnBrk="0" hangingPunct="0">
              <a:spcBef>
                <a:spcPct val="30000"/>
              </a:spcBef>
              <a:defRPr sz="1200">
                <a:solidFill>
                  <a:schemeClr val="tx1"/>
                </a:solidFill>
                <a:latin typeface="Arial" charset="0"/>
              </a:defRPr>
            </a:lvl5pPr>
            <a:lvl6pPr marL="2426261" indent="-220569" defTabSz="954269" eaLnBrk="0" fontAlgn="base" hangingPunct="0">
              <a:spcBef>
                <a:spcPct val="30000"/>
              </a:spcBef>
              <a:spcAft>
                <a:spcPct val="0"/>
              </a:spcAft>
              <a:defRPr sz="1200">
                <a:solidFill>
                  <a:schemeClr val="tx1"/>
                </a:solidFill>
                <a:latin typeface="Arial" charset="0"/>
              </a:defRPr>
            </a:lvl6pPr>
            <a:lvl7pPr marL="2867399" indent="-220569" defTabSz="954269" eaLnBrk="0" fontAlgn="base" hangingPunct="0">
              <a:spcBef>
                <a:spcPct val="30000"/>
              </a:spcBef>
              <a:spcAft>
                <a:spcPct val="0"/>
              </a:spcAft>
              <a:defRPr sz="1200">
                <a:solidFill>
                  <a:schemeClr val="tx1"/>
                </a:solidFill>
                <a:latin typeface="Arial" charset="0"/>
              </a:defRPr>
            </a:lvl7pPr>
            <a:lvl8pPr marL="3308537" indent="-220569" defTabSz="954269" eaLnBrk="0" fontAlgn="base" hangingPunct="0">
              <a:spcBef>
                <a:spcPct val="30000"/>
              </a:spcBef>
              <a:spcAft>
                <a:spcPct val="0"/>
              </a:spcAft>
              <a:defRPr sz="1200">
                <a:solidFill>
                  <a:schemeClr val="tx1"/>
                </a:solidFill>
                <a:latin typeface="Arial" charset="0"/>
              </a:defRPr>
            </a:lvl8pPr>
            <a:lvl9pPr marL="3749676" indent="-220569" defTabSz="954269"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C4EBFB53-48D7-4941-A00C-1E73D7CBF9E4}" type="slidenum">
              <a:rPr lang="de-DE" altLang="de-DE" sz="1300"/>
              <a:pPr eaLnBrk="1" hangingPunct="1">
                <a:spcBef>
                  <a:spcPct val="0"/>
                </a:spcBef>
              </a:pPr>
              <a:t>36</a:t>
            </a:fld>
            <a:endParaRPr lang="de-DE" altLang="de-DE" sz="1300"/>
          </a:p>
        </p:txBody>
      </p:sp>
      <p:sp>
        <p:nvSpPr>
          <p:cNvPr id="355331" name="Rectangle 2"/>
          <p:cNvSpPr>
            <a:spLocks noGrp="1" noRot="1" noChangeAspect="1" noChangeArrowheads="1" noTextEdit="1"/>
          </p:cNvSpPr>
          <p:nvPr>
            <p:ph type="sldImg"/>
          </p:nvPr>
        </p:nvSpPr>
        <p:spPr>
          <a:ln/>
        </p:spPr>
      </p:sp>
      <p:sp>
        <p:nvSpPr>
          <p:cNvPr id="355332" name="Rectangle 3"/>
          <p:cNvSpPr>
            <a:spLocks noGrp="1" noChangeArrowheads="1"/>
          </p:cNvSpPr>
          <p:nvPr>
            <p:ph type="body" idx="1"/>
          </p:nvPr>
        </p:nvSpPr>
        <p:spPr>
          <a:xfrm>
            <a:off x="907472" y="4715406"/>
            <a:ext cx="4982733" cy="446747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547" tIns="47774" rIns="95547" bIns="47774"/>
          <a:lstStyle/>
          <a:p>
            <a:pPr eaLnBrk="1" hangingPunct="1"/>
            <a:endParaRPr lang="de-DE" altLang="de-DE"/>
          </a:p>
        </p:txBody>
      </p:sp>
    </p:spTree>
    <p:extLst>
      <p:ext uri="{BB962C8B-B14F-4D97-AF65-F5344CB8AC3E}">
        <p14:creationId xmlns:p14="http://schemas.microsoft.com/office/powerpoint/2010/main" val="118145194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2"/>
          <p:cNvSpPr>
            <a:spLocks noChangeArrowheads="1"/>
          </p:cNvSpPr>
          <p:nvPr/>
        </p:nvSpPr>
        <p:spPr bwMode="auto">
          <a:xfrm>
            <a:off x="0" y="441325"/>
            <a:ext cx="9144000" cy="755650"/>
          </a:xfrm>
          <a:prstGeom prst="rect">
            <a:avLst/>
          </a:prstGeom>
          <a:gradFill rotWithShape="1">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de-DE" altLang="de-DE"/>
          </a:p>
        </p:txBody>
      </p:sp>
      <p:sp>
        <p:nvSpPr>
          <p:cNvPr id="3" name="Rectangle 3"/>
          <p:cNvSpPr>
            <a:spLocks noChangeArrowheads="1"/>
          </p:cNvSpPr>
          <p:nvPr/>
        </p:nvSpPr>
        <p:spPr bwMode="auto">
          <a:xfrm>
            <a:off x="2701925" y="1628775"/>
            <a:ext cx="3598863" cy="266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de-DE" altLang="de-DE" sz="2800"/>
              <a:t>Vorlesungsskript</a:t>
            </a:r>
            <a:br>
              <a:rPr lang="de-DE" altLang="de-DE" sz="2800"/>
            </a:br>
            <a:br>
              <a:rPr lang="de-DE" altLang="de-DE" sz="2800"/>
            </a:br>
            <a:endParaRPr lang="de-DE" altLang="de-DE" sz="2800"/>
          </a:p>
        </p:txBody>
      </p:sp>
      <p:sp>
        <p:nvSpPr>
          <p:cNvPr id="4" name="Rectangle 4"/>
          <p:cNvSpPr>
            <a:spLocks noChangeArrowheads="1"/>
          </p:cNvSpPr>
          <p:nvPr/>
        </p:nvSpPr>
        <p:spPr bwMode="auto">
          <a:xfrm>
            <a:off x="1331913" y="5084763"/>
            <a:ext cx="6400800"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de-DE" altLang="de-DE" sz="2800" dirty="0"/>
              <a:t>Sommersemester 2017</a:t>
            </a:r>
          </a:p>
        </p:txBody>
      </p:sp>
      <p:sp>
        <p:nvSpPr>
          <p:cNvPr id="5" name="Rectangle 5"/>
          <p:cNvSpPr>
            <a:spLocks noChangeArrowheads="1"/>
          </p:cNvSpPr>
          <p:nvPr/>
        </p:nvSpPr>
        <p:spPr bwMode="auto">
          <a:xfrm>
            <a:off x="0" y="6165850"/>
            <a:ext cx="9144000" cy="71438"/>
          </a:xfrm>
          <a:prstGeom prst="rect">
            <a:avLst/>
          </a:prstGeom>
          <a:gradFill rotWithShape="1">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de-DE" altLang="de-DE"/>
          </a:p>
        </p:txBody>
      </p:sp>
      <p:sp>
        <p:nvSpPr>
          <p:cNvPr id="6" name="Text Box 6"/>
          <p:cNvSpPr txBox="1">
            <a:spLocks noChangeArrowheads="1"/>
          </p:cNvSpPr>
          <p:nvPr/>
        </p:nvSpPr>
        <p:spPr bwMode="auto">
          <a:xfrm>
            <a:off x="250825" y="441325"/>
            <a:ext cx="6064224"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defTabSz="762000" eaLnBrk="0" hangingPunct="0">
              <a:defRPr>
                <a:solidFill>
                  <a:schemeClr val="tx1"/>
                </a:solidFill>
                <a:latin typeface="Arial" charset="0"/>
              </a:defRPr>
            </a:lvl1pPr>
            <a:lvl2pPr marL="742950" indent="-285750" defTabSz="762000" eaLnBrk="0" hangingPunct="0">
              <a:defRPr>
                <a:solidFill>
                  <a:schemeClr val="tx1"/>
                </a:solidFill>
                <a:latin typeface="Arial" charset="0"/>
              </a:defRPr>
            </a:lvl2pPr>
            <a:lvl3pPr marL="1143000" indent="-228600" defTabSz="762000" eaLnBrk="0" hangingPunct="0">
              <a:defRPr>
                <a:solidFill>
                  <a:schemeClr val="tx1"/>
                </a:solidFill>
                <a:latin typeface="Arial" charset="0"/>
              </a:defRPr>
            </a:lvl3pPr>
            <a:lvl4pPr marL="1600200" indent="-228600" defTabSz="762000" eaLnBrk="0" hangingPunct="0">
              <a:defRPr>
                <a:solidFill>
                  <a:schemeClr val="tx1"/>
                </a:solidFill>
                <a:latin typeface="Arial" charset="0"/>
              </a:defRPr>
            </a:lvl4pPr>
            <a:lvl5pPr marL="2057400" indent="-228600" defTabSz="762000" eaLnBrk="0" hangingPunct="0">
              <a:defRPr>
                <a:solidFill>
                  <a:schemeClr val="tx1"/>
                </a:solidFill>
                <a:latin typeface="Arial" charset="0"/>
              </a:defRPr>
            </a:lvl5pPr>
            <a:lvl6pPr marL="2514600" indent="-228600" defTabSz="762000" eaLnBrk="0" fontAlgn="base" hangingPunct="0">
              <a:spcBef>
                <a:spcPct val="0"/>
              </a:spcBef>
              <a:spcAft>
                <a:spcPct val="0"/>
              </a:spcAft>
              <a:defRPr>
                <a:solidFill>
                  <a:schemeClr val="tx1"/>
                </a:solidFill>
                <a:latin typeface="Arial" charset="0"/>
              </a:defRPr>
            </a:lvl6pPr>
            <a:lvl7pPr marL="2971800" indent="-228600" defTabSz="762000" eaLnBrk="0" fontAlgn="base" hangingPunct="0">
              <a:spcBef>
                <a:spcPct val="0"/>
              </a:spcBef>
              <a:spcAft>
                <a:spcPct val="0"/>
              </a:spcAft>
              <a:defRPr>
                <a:solidFill>
                  <a:schemeClr val="tx1"/>
                </a:solidFill>
                <a:latin typeface="Arial" charset="0"/>
              </a:defRPr>
            </a:lvl7pPr>
            <a:lvl8pPr marL="3429000" indent="-228600" defTabSz="762000" eaLnBrk="0" fontAlgn="base" hangingPunct="0">
              <a:spcBef>
                <a:spcPct val="0"/>
              </a:spcBef>
              <a:spcAft>
                <a:spcPct val="0"/>
              </a:spcAft>
              <a:defRPr>
                <a:solidFill>
                  <a:schemeClr val="tx1"/>
                </a:solidFill>
                <a:latin typeface="Arial" charset="0"/>
              </a:defRPr>
            </a:lvl8pPr>
            <a:lvl9pPr marL="3886200" indent="-228600" defTabSz="762000" eaLnBrk="0" fontAlgn="base" hangingPunct="0">
              <a:spcBef>
                <a:spcPct val="0"/>
              </a:spcBef>
              <a:spcAft>
                <a:spcPct val="0"/>
              </a:spcAft>
              <a:defRPr>
                <a:solidFill>
                  <a:schemeClr val="tx1"/>
                </a:solidFill>
                <a:latin typeface="Arial" charset="0"/>
              </a:defRPr>
            </a:lvl9pPr>
          </a:lstStyle>
          <a:p>
            <a:pPr>
              <a:defRPr/>
            </a:pPr>
            <a:r>
              <a:rPr lang="de-DE" sz="1600" dirty="0"/>
              <a:t>Ernst-Moritz-Arndt-Universität Greifswald</a:t>
            </a:r>
          </a:p>
          <a:p>
            <a:pPr>
              <a:defRPr/>
            </a:pPr>
            <a:r>
              <a:rPr lang="de-DE" sz="1400" dirty="0"/>
              <a:t>Rechts- und Staatswissenschaftliche Fakultät</a:t>
            </a:r>
          </a:p>
          <a:p>
            <a:pPr>
              <a:defRPr/>
            </a:pPr>
            <a:r>
              <a:rPr lang="de-DE" sz="1400" dirty="0"/>
              <a:t>Lehrstuhl für Allgemeine Betriebswirtschaftslehre, insbesondere Marketing</a:t>
            </a:r>
          </a:p>
          <a:p>
            <a:pPr>
              <a:defRPr/>
            </a:pPr>
            <a:endParaRPr lang="de-DE" sz="1400" dirty="0"/>
          </a:p>
          <a:p>
            <a:pPr>
              <a:defRPr/>
            </a:pPr>
            <a:r>
              <a:rPr lang="de-DE" sz="1400" dirty="0"/>
              <a:t>Prof. Dr. Hans Pechtl</a:t>
            </a:r>
            <a:endParaRPr lang="de-DE" sz="1600" dirty="0"/>
          </a:p>
        </p:txBody>
      </p:sp>
      <p:pic>
        <p:nvPicPr>
          <p:cNvPr id="7" name="Picture 7"/>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53350" y="350838"/>
            <a:ext cx="10668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8" name="Text Box 8"/>
          <p:cNvSpPr txBox="1">
            <a:spLocks noChangeArrowheads="1"/>
          </p:cNvSpPr>
          <p:nvPr/>
        </p:nvSpPr>
        <p:spPr bwMode="auto">
          <a:xfrm>
            <a:off x="2195513" y="3716338"/>
            <a:ext cx="4681537" cy="588962"/>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de-DE" sz="3200"/>
              <a:t>Absatztheorie</a:t>
            </a:r>
          </a:p>
        </p:txBody>
      </p:sp>
      <p:pic>
        <p:nvPicPr>
          <p:cNvPr id="9" name="Picture 9"/>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438" y="6308725"/>
            <a:ext cx="468312" cy="468313"/>
          </a:xfrm>
          <a:prstGeom prst="rect">
            <a:avLst/>
          </a:prstGeom>
          <a:solidFill>
            <a:schemeClr val="bg1">
              <a:alpha val="0"/>
            </a:schemeClr>
          </a:solidFill>
          <a:ln>
            <a:noFill/>
          </a:ln>
          <a:extLst>
            <a:ext uri="{91240B29-F687-4F45-9708-019B960494DF}">
              <a14:hiddenLine xmlns:a14="http://schemas.microsoft.com/office/drawing/2010/main" w="12700">
                <a:solidFill>
                  <a:srgbClr val="000000"/>
                </a:solidFill>
                <a:miter lim="800000"/>
                <a:headEnd/>
                <a:tailEnd/>
              </a14:hiddenLine>
            </a:ext>
          </a:extLst>
        </p:spPr>
      </p:pic>
      <p:sp>
        <p:nvSpPr>
          <p:cNvPr id="10" name="Rectangle 10"/>
          <p:cNvSpPr>
            <a:spLocks noChangeArrowheads="1"/>
          </p:cNvSpPr>
          <p:nvPr/>
        </p:nvSpPr>
        <p:spPr bwMode="auto">
          <a:xfrm>
            <a:off x="0" y="6165850"/>
            <a:ext cx="9144000" cy="71438"/>
          </a:xfrm>
          <a:prstGeom prst="rect">
            <a:avLst/>
          </a:prstGeom>
          <a:gradFill rotWithShape="1">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de-DE" altLang="de-DE"/>
          </a:p>
        </p:txBody>
      </p:sp>
      <p:sp>
        <p:nvSpPr>
          <p:cNvPr id="11" name="Text Box 11"/>
          <p:cNvSpPr txBox="1">
            <a:spLocks noChangeArrowheads="1"/>
          </p:cNvSpPr>
          <p:nvPr/>
        </p:nvSpPr>
        <p:spPr bwMode="auto">
          <a:xfrm>
            <a:off x="701675" y="6237288"/>
            <a:ext cx="828143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defTabSz="762000" eaLnBrk="0" hangingPunct="0">
              <a:defRPr>
                <a:solidFill>
                  <a:schemeClr val="tx1"/>
                </a:solidFill>
                <a:latin typeface="Arial" charset="0"/>
              </a:defRPr>
            </a:lvl1pPr>
            <a:lvl2pPr marL="742950" indent="-285750" defTabSz="762000" eaLnBrk="0" hangingPunct="0">
              <a:defRPr>
                <a:solidFill>
                  <a:schemeClr val="tx1"/>
                </a:solidFill>
                <a:latin typeface="Arial" charset="0"/>
              </a:defRPr>
            </a:lvl2pPr>
            <a:lvl3pPr marL="1143000" indent="-228600" defTabSz="762000" eaLnBrk="0" hangingPunct="0">
              <a:defRPr>
                <a:solidFill>
                  <a:schemeClr val="tx1"/>
                </a:solidFill>
                <a:latin typeface="Arial" charset="0"/>
              </a:defRPr>
            </a:lvl3pPr>
            <a:lvl4pPr marL="1600200" indent="-228600" defTabSz="762000" eaLnBrk="0" hangingPunct="0">
              <a:defRPr>
                <a:solidFill>
                  <a:schemeClr val="tx1"/>
                </a:solidFill>
                <a:latin typeface="Arial" charset="0"/>
              </a:defRPr>
            </a:lvl4pPr>
            <a:lvl5pPr marL="2057400" indent="-228600" defTabSz="762000" eaLnBrk="0" hangingPunct="0">
              <a:defRPr>
                <a:solidFill>
                  <a:schemeClr val="tx1"/>
                </a:solidFill>
                <a:latin typeface="Arial" charset="0"/>
              </a:defRPr>
            </a:lvl5pPr>
            <a:lvl6pPr marL="2514600" indent="-228600" defTabSz="762000" eaLnBrk="0" fontAlgn="base" hangingPunct="0">
              <a:spcBef>
                <a:spcPct val="0"/>
              </a:spcBef>
              <a:spcAft>
                <a:spcPct val="0"/>
              </a:spcAft>
              <a:defRPr>
                <a:solidFill>
                  <a:schemeClr val="tx1"/>
                </a:solidFill>
                <a:latin typeface="Arial" charset="0"/>
              </a:defRPr>
            </a:lvl6pPr>
            <a:lvl7pPr marL="2971800" indent="-228600" defTabSz="762000" eaLnBrk="0" fontAlgn="base" hangingPunct="0">
              <a:spcBef>
                <a:spcPct val="0"/>
              </a:spcBef>
              <a:spcAft>
                <a:spcPct val="0"/>
              </a:spcAft>
              <a:defRPr>
                <a:solidFill>
                  <a:schemeClr val="tx1"/>
                </a:solidFill>
                <a:latin typeface="Arial" charset="0"/>
              </a:defRPr>
            </a:lvl7pPr>
            <a:lvl8pPr marL="3429000" indent="-228600" defTabSz="762000" eaLnBrk="0" fontAlgn="base" hangingPunct="0">
              <a:spcBef>
                <a:spcPct val="0"/>
              </a:spcBef>
              <a:spcAft>
                <a:spcPct val="0"/>
              </a:spcAft>
              <a:defRPr>
                <a:solidFill>
                  <a:schemeClr val="tx1"/>
                </a:solidFill>
                <a:latin typeface="Arial" charset="0"/>
              </a:defRPr>
            </a:lvl8pPr>
            <a:lvl9pPr marL="3886200" indent="-228600" defTabSz="762000" eaLnBrk="0" fontAlgn="base" hangingPunct="0">
              <a:spcBef>
                <a:spcPct val="0"/>
              </a:spcBef>
              <a:spcAft>
                <a:spcPct val="0"/>
              </a:spcAft>
              <a:defRPr>
                <a:solidFill>
                  <a:schemeClr val="tx1"/>
                </a:solidFill>
                <a:latin typeface="Arial" charset="0"/>
              </a:defRPr>
            </a:lvl9pPr>
          </a:lstStyle>
          <a:p>
            <a:pPr>
              <a:defRPr/>
            </a:pPr>
            <a:r>
              <a:rPr lang="de-DE" sz="1200" dirty="0"/>
              <a:t>Postadresse:	Postfach, 17487 Greifswald				Telefon: (0 38 34) 420 24 81</a:t>
            </a:r>
          </a:p>
          <a:p>
            <a:pPr>
              <a:defRPr/>
            </a:pPr>
            <a:r>
              <a:rPr lang="de-DE" sz="1200" dirty="0"/>
              <a:t>Hausadresse:	Friedrich-</a:t>
            </a:r>
            <a:r>
              <a:rPr lang="de-DE" sz="1200" dirty="0" err="1"/>
              <a:t>Loeffler</a:t>
            </a:r>
            <a:r>
              <a:rPr lang="de-DE" sz="1200" dirty="0"/>
              <a:t>-Straße 70, 17489 Greifswald		Fax:       (0 38 34) 420 24 82</a:t>
            </a:r>
          </a:p>
          <a:p>
            <a:pPr>
              <a:defRPr/>
            </a:pPr>
            <a:r>
              <a:rPr lang="de-DE" sz="1200" dirty="0"/>
              <a:t>E-Mail:		pechtl@uni-greifswald.de</a:t>
            </a:r>
          </a:p>
        </p:txBody>
      </p:sp>
    </p:spTree>
    <p:extLst>
      <p:ext uri="{BB962C8B-B14F-4D97-AF65-F5344CB8AC3E}">
        <p14:creationId xmlns:p14="http://schemas.microsoft.com/office/powerpoint/2010/main" val="1046153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6"/>
          <p:cNvSpPr>
            <a:spLocks noGrp="1" noChangeArrowheads="1"/>
          </p:cNvSpPr>
          <p:nvPr>
            <p:ph type="sldNum" sz="quarter" idx="10"/>
          </p:nvPr>
        </p:nvSpPr>
        <p:spPr>
          <a:ln/>
        </p:spPr>
        <p:txBody>
          <a:bodyPr/>
          <a:lstStyle>
            <a:lvl1pPr>
              <a:defRPr/>
            </a:lvl1pPr>
          </a:lstStyle>
          <a:p>
            <a:pPr>
              <a:defRPr/>
            </a:pPr>
            <a:fld id="{4CBC8845-68A0-4C24-AA70-CF6E27FC9ED3}" type="slidenum">
              <a:rPr lang="de-DE"/>
              <a:pPr>
                <a:defRPr/>
              </a:pPr>
              <a:t>‹Nr.›</a:t>
            </a:fld>
            <a:endParaRPr lang="de-DE"/>
          </a:p>
        </p:txBody>
      </p:sp>
      <p:sp>
        <p:nvSpPr>
          <p:cNvPr id="5"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1855567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04813"/>
            <a:ext cx="2057400" cy="5605462"/>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404813"/>
            <a:ext cx="6019800" cy="5605462"/>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6"/>
          <p:cNvSpPr>
            <a:spLocks noGrp="1" noChangeArrowheads="1"/>
          </p:cNvSpPr>
          <p:nvPr>
            <p:ph type="sldNum" sz="quarter" idx="10"/>
          </p:nvPr>
        </p:nvSpPr>
        <p:spPr>
          <a:ln/>
        </p:spPr>
        <p:txBody>
          <a:bodyPr/>
          <a:lstStyle>
            <a:lvl1pPr>
              <a:defRPr/>
            </a:lvl1pPr>
          </a:lstStyle>
          <a:p>
            <a:pPr>
              <a:defRPr/>
            </a:pPr>
            <a:fld id="{B1F746B0-791F-4457-8612-4F58A8A33C2A}" type="slidenum">
              <a:rPr lang="de-DE"/>
              <a:pPr>
                <a:defRPr/>
              </a:pPr>
              <a:t>‹Nr.›</a:t>
            </a:fld>
            <a:endParaRPr lang="de-DE"/>
          </a:p>
        </p:txBody>
      </p:sp>
      <p:sp>
        <p:nvSpPr>
          <p:cNvPr id="5"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38452513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Inhalt">
    <p:spTree>
      <p:nvGrpSpPr>
        <p:cNvPr id="1" name=""/>
        <p:cNvGrpSpPr/>
        <p:nvPr/>
      </p:nvGrpSpPr>
      <p:grpSpPr>
        <a:xfrm>
          <a:off x="0" y="0"/>
          <a:ext cx="0" cy="0"/>
          <a:chOff x="0" y="0"/>
          <a:chExt cx="0" cy="0"/>
        </a:xfrm>
      </p:grpSpPr>
      <p:sp>
        <p:nvSpPr>
          <p:cNvPr id="2" name="Inhaltsplatzhalter 1"/>
          <p:cNvSpPr>
            <a:spLocks noGrp="1"/>
          </p:cNvSpPr>
          <p:nvPr>
            <p:ph/>
          </p:nvPr>
        </p:nvSpPr>
        <p:spPr>
          <a:xfrm>
            <a:off x="457200" y="404813"/>
            <a:ext cx="8229600" cy="5605462"/>
          </a:xfrm>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3" name="Rectangle 6"/>
          <p:cNvSpPr>
            <a:spLocks noGrp="1" noChangeArrowheads="1"/>
          </p:cNvSpPr>
          <p:nvPr>
            <p:ph type="sldNum" sz="quarter" idx="10"/>
          </p:nvPr>
        </p:nvSpPr>
        <p:spPr>
          <a:ln/>
        </p:spPr>
        <p:txBody>
          <a:bodyPr/>
          <a:lstStyle>
            <a:lvl1pPr>
              <a:defRPr/>
            </a:lvl1pPr>
          </a:lstStyle>
          <a:p>
            <a:pPr>
              <a:defRPr/>
            </a:pPr>
            <a:fld id="{99261407-1715-4F8D-9CFD-D2DF08C1671B}" type="slidenum">
              <a:rPr lang="de-DE"/>
              <a:pPr>
                <a:defRPr/>
              </a:pPr>
              <a:t>‹Nr.›</a:t>
            </a:fld>
            <a:endParaRPr lang="de-DE"/>
          </a:p>
        </p:txBody>
      </p:sp>
      <p:sp>
        <p:nvSpPr>
          <p:cNvPr id="4"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6932205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el und Tabelle">
    <p:spTree>
      <p:nvGrpSpPr>
        <p:cNvPr id="1" name=""/>
        <p:cNvGrpSpPr/>
        <p:nvPr/>
      </p:nvGrpSpPr>
      <p:grpSpPr>
        <a:xfrm>
          <a:off x="0" y="0"/>
          <a:ext cx="0" cy="0"/>
          <a:chOff x="0" y="0"/>
          <a:chExt cx="0" cy="0"/>
        </a:xfrm>
      </p:grpSpPr>
      <p:sp>
        <p:nvSpPr>
          <p:cNvPr id="2" name="Titel 1"/>
          <p:cNvSpPr>
            <a:spLocks noGrp="1"/>
          </p:cNvSpPr>
          <p:nvPr>
            <p:ph type="title"/>
          </p:nvPr>
        </p:nvSpPr>
        <p:spPr>
          <a:xfrm>
            <a:off x="457200" y="404813"/>
            <a:ext cx="8229600" cy="576262"/>
          </a:xfrm>
        </p:spPr>
        <p:txBody>
          <a:bodyPr/>
          <a:lstStyle/>
          <a:p>
            <a:r>
              <a:rPr lang="de-DE"/>
              <a:t>Titelmasterformat durch Klicken bearbeiten</a:t>
            </a:r>
          </a:p>
        </p:txBody>
      </p:sp>
      <p:sp>
        <p:nvSpPr>
          <p:cNvPr id="3" name="Tabellenplatzhalter 2"/>
          <p:cNvSpPr>
            <a:spLocks noGrp="1"/>
          </p:cNvSpPr>
          <p:nvPr>
            <p:ph type="tbl" idx="1"/>
          </p:nvPr>
        </p:nvSpPr>
        <p:spPr>
          <a:xfrm>
            <a:off x="457200" y="1484313"/>
            <a:ext cx="8229600" cy="4525962"/>
          </a:xfrm>
        </p:spPr>
        <p:txBody>
          <a:bodyPr/>
          <a:lstStyle/>
          <a:p>
            <a:pPr lvl="0"/>
            <a:endParaRPr lang="de-DE" noProof="0"/>
          </a:p>
        </p:txBody>
      </p:sp>
      <p:sp>
        <p:nvSpPr>
          <p:cNvPr id="4" name="Rectangle 6"/>
          <p:cNvSpPr>
            <a:spLocks noGrp="1" noChangeArrowheads="1"/>
          </p:cNvSpPr>
          <p:nvPr>
            <p:ph type="sldNum" sz="quarter" idx="10"/>
          </p:nvPr>
        </p:nvSpPr>
        <p:spPr>
          <a:ln/>
        </p:spPr>
        <p:txBody>
          <a:bodyPr/>
          <a:lstStyle>
            <a:lvl1pPr>
              <a:defRPr/>
            </a:lvl1pPr>
          </a:lstStyle>
          <a:p>
            <a:pPr>
              <a:defRPr/>
            </a:pPr>
            <a:fld id="{4E3F3B4A-329D-434C-BFED-388BD7D629E6}" type="slidenum">
              <a:rPr lang="de-DE"/>
              <a:pPr>
                <a:defRPr/>
              </a:pPr>
              <a:t>‹Nr.›</a:t>
            </a:fld>
            <a:endParaRPr lang="de-DE"/>
          </a:p>
        </p:txBody>
      </p:sp>
      <p:sp>
        <p:nvSpPr>
          <p:cNvPr id="5"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3411986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6"/>
          <p:cNvSpPr>
            <a:spLocks noGrp="1" noChangeArrowheads="1"/>
          </p:cNvSpPr>
          <p:nvPr>
            <p:ph type="sldNum" sz="quarter" idx="10"/>
          </p:nvPr>
        </p:nvSpPr>
        <p:spPr>
          <a:ln/>
        </p:spPr>
        <p:txBody>
          <a:bodyPr/>
          <a:lstStyle>
            <a:lvl1pPr>
              <a:defRPr/>
            </a:lvl1pPr>
          </a:lstStyle>
          <a:p>
            <a:pPr>
              <a:defRPr/>
            </a:pPr>
            <a:fld id="{B86AE3A2-AD40-4E1C-80DA-23E5EB620543}" type="slidenum">
              <a:rPr lang="de-DE"/>
              <a:pPr>
                <a:defRPr/>
              </a:pPr>
              <a:t>‹Nr.›</a:t>
            </a:fld>
            <a:endParaRPr lang="de-DE"/>
          </a:p>
        </p:txBody>
      </p:sp>
      <p:sp>
        <p:nvSpPr>
          <p:cNvPr id="5"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3656861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6"/>
          <p:cNvSpPr>
            <a:spLocks noGrp="1" noChangeArrowheads="1"/>
          </p:cNvSpPr>
          <p:nvPr>
            <p:ph type="sldNum" sz="quarter" idx="10"/>
          </p:nvPr>
        </p:nvSpPr>
        <p:spPr>
          <a:ln/>
        </p:spPr>
        <p:txBody>
          <a:bodyPr/>
          <a:lstStyle>
            <a:lvl1pPr>
              <a:defRPr/>
            </a:lvl1pPr>
          </a:lstStyle>
          <a:p>
            <a:pPr>
              <a:defRPr/>
            </a:pPr>
            <a:fld id="{CB3CAAE0-433F-4BAE-BD0F-685DAF5AB113}" type="slidenum">
              <a:rPr lang="de-DE"/>
              <a:pPr>
                <a:defRPr/>
              </a:pPr>
              <a:t>‹Nr.›</a:t>
            </a:fld>
            <a:endParaRPr lang="de-DE"/>
          </a:p>
        </p:txBody>
      </p:sp>
      <p:sp>
        <p:nvSpPr>
          <p:cNvPr id="5"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1873158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48431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48431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6"/>
          <p:cNvSpPr>
            <a:spLocks noGrp="1" noChangeArrowheads="1"/>
          </p:cNvSpPr>
          <p:nvPr>
            <p:ph type="sldNum" sz="quarter" idx="10"/>
          </p:nvPr>
        </p:nvSpPr>
        <p:spPr>
          <a:ln/>
        </p:spPr>
        <p:txBody>
          <a:bodyPr/>
          <a:lstStyle>
            <a:lvl1pPr>
              <a:defRPr/>
            </a:lvl1pPr>
          </a:lstStyle>
          <a:p>
            <a:pPr>
              <a:defRPr/>
            </a:pPr>
            <a:fld id="{39719C4B-4146-4D7B-B4E3-158908B773F9}" type="slidenum">
              <a:rPr lang="de-DE"/>
              <a:pPr>
                <a:defRPr/>
              </a:pPr>
              <a:t>‹Nr.›</a:t>
            </a:fld>
            <a:endParaRPr lang="de-DE"/>
          </a:p>
        </p:txBody>
      </p:sp>
      <p:sp>
        <p:nvSpPr>
          <p:cNvPr id="6"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23138482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Rectangle 6"/>
          <p:cNvSpPr>
            <a:spLocks noGrp="1" noChangeArrowheads="1"/>
          </p:cNvSpPr>
          <p:nvPr>
            <p:ph type="sldNum" sz="quarter" idx="10"/>
          </p:nvPr>
        </p:nvSpPr>
        <p:spPr>
          <a:ln/>
        </p:spPr>
        <p:txBody>
          <a:bodyPr/>
          <a:lstStyle>
            <a:lvl1pPr>
              <a:defRPr/>
            </a:lvl1pPr>
          </a:lstStyle>
          <a:p>
            <a:pPr>
              <a:defRPr/>
            </a:pPr>
            <a:fld id="{0A9AB58C-9BC8-4F85-B197-47EA97F2F6BB}" type="slidenum">
              <a:rPr lang="de-DE"/>
              <a:pPr>
                <a:defRPr/>
              </a:pPr>
              <a:t>‹Nr.›</a:t>
            </a:fld>
            <a:endParaRPr lang="de-DE"/>
          </a:p>
        </p:txBody>
      </p:sp>
      <p:sp>
        <p:nvSpPr>
          <p:cNvPr id="8"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25652392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Rectangle 6"/>
          <p:cNvSpPr>
            <a:spLocks noGrp="1" noChangeArrowheads="1"/>
          </p:cNvSpPr>
          <p:nvPr>
            <p:ph type="sldNum" sz="quarter" idx="10"/>
          </p:nvPr>
        </p:nvSpPr>
        <p:spPr>
          <a:ln/>
        </p:spPr>
        <p:txBody>
          <a:bodyPr/>
          <a:lstStyle>
            <a:lvl1pPr>
              <a:defRPr/>
            </a:lvl1pPr>
          </a:lstStyle>
          <a:p>
            <a:pPr>
              <a:defRPr/>
            </a:pPr>
            <a:fld id="{153CD4E8-B2CE-4451-895A-EB947A89B6C3}" type="slidenum">
              <a:rPr lang="de-DE"/>
              <a:pPr>
                <a:defRPr/>
              </a:pPr>
              <a:t>‹Nr.›</a:t>
            </a:fld>
            <a:endParaRPr lang="de-DE"/>
          </a:p>
        </p:txBody>
      </p:sp>
      <p:sp>
        <p:nvSpPr>
          <p:cNvPr id="4"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3073820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A08CFF88-17CA-4095-A827-DD63A0D359DB}" type="slidenum">
              <a:rPr lang="de-DE"/>
              <a:pPr>
                <a:defRPr/>
              </a:pPr>
              <a:t>‹Nr.›</a:t>
            </a:fld>
            <a:endParaRPr lang="de-DE"/>
          </a:p>
        </p:txBody>
      </p:sp>
      <p:sp>
        <p:nvSpPr>
          <p:cNvPr id="3"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3985438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6"/>
          <p:cNvSpPr>
            <a:spLocks noGrp="1" noChangeArrowheads="1"/>
          </p:cNvSpPr>
          <p:nvPr>
            <p:ph type="sldNum" sz="quarter" idx="10"/>
          </p:nvPr>
        </p:nvSpPr>
        <p:spPr>
          <a:ln/>
        </p:spPr>
        <p:txBody>
          <a:bodyPr/>
          <a:lstStyle>
            <a:lvl1pPr>
              <a:defRPr/>
            </a:lvl1pPr>
          </a:lstStyle>
          <a:p>
            <a:pPr>
              <a:defRPr/>
            </a:pPr>
            <a:fld id="{595328BD-F8CB-4A90-8F2B-4D1A242BDBB1}" type="slidenum">
              <a:rPr lang="de-DE"/>
              <a:pPr>
                <a:defRPr/>
              </a:pPr>
              <a:t>‹Nr.›</a:t>
            </a:fld>
            <a:endParaRPr lang="de-DE"/>
          </a:p>
        </p:txBody>
      </p:sp>
      <p:sp>
        <p:nvSpPr>
          <p:cNvPr id="6"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3338038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6"/>
          <p:cNvSpPr>
            <a:spLocks noGrp="1" noChangeArrowheads="1"/>
          </p:cNvSpPr>
          <p:nvPr>
            <p:ph type="sldNum" sz="quarter" idx="10"/>
          </p:nvPr>
        </p:nvSpPr>
        <p:spPr>
          <a:ln/>
        </p:spPr>
        <p:txBody>
          <a:bodyPr/>
          <a:lstStyle>
            <a:lvl1pPr>
              <a:defRPr/>
            </a:lvl1pPr>
          </a:lstStyle>
          <a:p>
            <a:pPr>
              <a:defRPr/>
            </a:pPr>
            <a:fld id="{14E8DA5E-C6CD-4B13-B9E6-4E9A77725B8D}" type="slidenum">
              <a:rPr lang="de-DE"/>
              <a:pPr>
                <a:defRPr/>
              </a:pPr>
              <a:t>‹Nr.›</a:t>
            </a:fld>
            <a:endParaRPr lang="de-DE"/>
          </a:p>
        </p:txBody>
      </p:sp>
      <p:sp>
        <p:nvSpPr>
          <p:cNvPr id="6" name="Rectangle 9"/>
          <p:cNvSpPr>
            <a:spLocks noGrp="1" noChangeArrowheads="1"/>
          </p:cNvSpPr>
          <p:nvPr>
            <p:ph type="ftr" sz="quarter"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15055834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836613"/>
            <a:ext cx="9144000" cy="71437"/>
          </a:xfrm>
          <a:prstGeom prst="rect">
            <a:avLst/>
          </a:prstGeom>
          <a:gradFill rotWithShape="1">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de-DE" altLang="de-DE"/>
          </a:p>
        </p:txBody>
      </p:sp>
      <p:sp>
        <p:nvSpPr>
          <p:cNvPr id="1027" name="Rectangle 3"/>
          <p:cNvSpPr>
            <a:spLocks noChangeArrowheads="1"/>
          </p:cNvSpPr>
          <p:nvPr/>
        </p:nvSpPr>
        <p:spPr bwMode="auto">
          <a:xfrm>
            <a:off x="0" y="6165850"/>
            <a:ext cx="9144000" cy="71438"/>
          </a:xfrm>
          <a:prstGeom prst="rect">
            <a:avLst/>
          </a:prstGeom>
          <a:gradFill rotWithShape="1">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de-DE" altLang="de-DE"/>
          </a:p>
        </p:txBody>
      </p:sp>
      <p:sp>
        <p:nvSpPr>
          <p:cNvPr id="1028" name="Rectangle 4"/>
          <p:cNvSpPr>
            <a:spLocks noGrp="1" noChangeArrowheads="1"/>
          </p:cNvSpPr>
          <p:nvPr>
            <p:ph type="title"/>
          </p:nvPr>
        </p:nvSpPr>
        <p:spPr bwMode="auto">
          <a:xfrm>
            <a:off x="457200" y="404813"/>
            <a:ext cx="8229600"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Titelmasterformat durch Klicken bearbeiten</a:t>
            </a:r>
          </a:p>
        </p:txBody>
      </p:sp>
      <p:sp>
        <p:nvSpPr>
          <p:cNvPr id="1029" name="Rectangle 5"/>
          <p:cNvSpPr>
            <a:spLocks noGrp="1" noChangeArrowheads="1"/>
          </p:cNvSpPr>
          <p:nvPr>
            <p:ph type="body" idx="1"/>
          </p:nvPr>
        </p:nvSpPr>
        <p:spPr bwMode="auto">
          <a:xfrm>
            <a:off x="457200" y="1484313"/>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17414" name="Rectangle 6"/>
          <p:cNvSpPr>
            <a:spLocks noGrp="1" noChangeArrowheads="1"/>
          </p:cNvSpPr>
          <p:nvPr>
            <p:ph type="sldNum" sz="quarter" idx="4"/>
          </p:nvPr>
        </p:nvSpPr>
        <p:spPr bwMode="auto">
          <a:xfrm>
            <a:off x="6831013" y="6308725"/>
            <a:ext cx="2133600" cy="5222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100" b="1">
                <a:effectLst>
                  <a:outerShdw blurRad="38100" dist="38100" dir="2700000" algn="tl">
                    <a:srgbClr val="C0C0C0"/>
                  </a:outerShdw>
                </a:effectLst>
              </a:defRPr>
            </a:lvl1pPr>
          </a:lstStyle>
          <a:p>
            <a:pPr>
              <a:defRPr/>
            </a:pPr>
            <a:fld id="{F1F2844B-89F3-4951-B593-9DD24A13401F}" type="slidenum">
              <a:rPr lang="de-DE"/>
              <a:pPr>
                <a:defRPr/>
              </a:pPr>
              <a:t>‹Nr.›</a:t>
            </a:fld>
            <a:endParaRPr lang="de-DE"/>
          </a:p>
        </p:txBody>
      </p:sp>
      <p:pic>
        <p:nvPicPr>
          <p:cNvPr id="1031" name="Picture 7"/>
          <p:cNvPicPr>
            <a:picLocks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71438" y="6308725"/>
            <a:ext cx="468312" cy="468313"/>
          </a:xfrm>
          <a:prstGeom prst="rect">
            <a:avLst/>
          </a:prstGeom>
          <a:solidFill>
            <a:schemeClr val="bg1">
              <a:alpha val="0"/>
            </a:schemeClr>
          </a:solidFill>
          <a:ln>
            <a:noFill/>
          </a:ln>
          <a:extLst>
            <a:ext uri="{91240B29-F687-4F45-9708-019B960494DF}">
              <a14:hiddenLine xmlns:a14="http://schemas.microsoft.com/office/drawing/2010/main" w="12700">
                <a:solidFill>
                  <a:srgbClr val="000000"/>
                </a:solidFill>
                <a:miter lim="800000"/>
                <a:headEnd/>
                <a:tailEnd/>
              </a14:hiddenLine>
            </a:ext>
          </a:extLst>
        </p:spPr>
      </p:pic>
      <p:sp>
        <p:nvSpPr>
          <p:cNvPr id="17416" name="Text Box 8"/>
          <p:cNvSpPr txBox="1">
            <a:spLocks noChangeArrowheads="1"/>
          </p:cNvSpPr>
          <p:nvPr/>
        </p:nvSpPr>
        <p:spPr bwMode="auto">
          <a:xfrm>
            <a:off x="565150" y="6308725"/>
            <a:ext cx="2663825" cy="539750"/>
          </a:xfrm>
          <a:prstGeom prst="rect">
            <a:avLst/>
          </a:prstGeom>
          <a:noFill/>
          <a:ln w="9525">
            <a:noFill/>
            <a:miter lim="800000"/>
            <a:headEnd/>
            <a:tailEnd/>
          </a:ln>
          <a:effectLst/>
        </p:spPr>
        <p:txBody>
          <a:bodyPr/>
          <a:lstStyle/>
          <a:p>
            <a:pPr>
              <a:defRPr/>
            </a:pPr>
            <a:r>
              <a:rPr lang="de-DE" sz="1100" b="1" dirty="0">
                <a:effectLst>
                  <a:outerShdw blurRad="38100" dist="38100" dir="2700000" algn="tl">
                    <a:srgbClr val="C0C0C0"/>
                  </a:outerShdw>
                </a:effectLst>
              </a:rPr>
              <a:t>Universität Greifswald</a:t>
            </a:r>
          </a:p>
          <a:p>
            <a:pPr>
              <a:defRPr/>
            </a:pPr>
            <a:r>
              <a:rPr lang="de-DE" sz="1100" b="1" dirty="0">
                <a:effectLst>
                  <a:outerShdw blurRad="38100" dist="38100" dir="2700000" algn="tl">
                    <a:srgbClr val="C0C0C0"/>
                  </a:outerShdw>
                </a:effectLst>
              </a:rPr>
              <a:t>Lehrstuhl für ABWL, insb. Marketing</a:t>
            </a:r>
          </a:p>
        </p:txBody>
      </p:sp>
      <p:sp>
        <p:nvSpPr>
          <p:cNvPr id="17417" name="Rectangle 9"/>
          <p:cNvSpPr>
            <a:spLocks noGrp="1" noChangeArrowheads="1"/>
          </p:cNvSpPr>
          <p:nvPr>
            <p:ph type="ftr" sz="quarter" idx="3"/>
          </p:nvPr>
        </p:nvSpPr>
        <p:spPr bwMode="auto">
          <a:xfrm>
            <a:off x="6084888" y="5949950"/>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endParaRPr lang="de-DE"/>
          </a:p>
        </p:txBody>
      </p:sp>
    </p:spTree>
  </p:cSld>
  <p:clrMap bg1="lt1" tx1="dk1" bg2="lt2" tx2="dk2" accent1="accent1" accent2="accent2" accent3="accent3" accent4="accent4" accent5="accent5" accent6="accent6" hlink="hlink" folHlink="folHlink"/>
  <p:sldLayoutIdLst>
    <p:sldLayoutId id="2147484119" r:id="rId1"/>
    <p:sldLayoutId id="2147484106" r:id="rId2"/>
    <p:sldLayoutId id="2147484107" r:id="rId3"/>
    <p:sldLayoutId id="2147484108" r:id="rId4"/>
    <p:sldLayoutId id="2147484109" r:id="rId5"/>
    <p:sldLayoutId id="2147484110" r:id="rId6"/>
    <p:sldLayoutId id="2147484111" r:id="rId7"/>
    <p:sldLayoutId id="2147484112" r:id="rId8"/>
    <p:sldLayoutId id="2147484113" r:id="rId9"/>
    <p:sldLayoutId id="2147484114" r:id="rId10"/>
    <p:sldLayoutId id="2147484115" r:id="rId11"/>
    <p:sldLayoutId id="2147484116" r:id="rId12"/>
    <p:sldLayoutId id="2147484117" r:id="rId13"/>
  </p:sldLayoutIdLst>
  <p:hf hdr="0" ftr="0" dt="0"/>
  <p:txStyles>
    <p:title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p:titleStyle>
    <p:bodyStyle>
      <a:lvl1pPr marL="342900" indent="-342900" algn="l" rtl="0" eaLnBrk="0" fontAlgn="base" hangingPunct="0">
        <a:spcBef>
          <a:spcPct val="20000"/>
        </a:spcBef>
        <a:spcAft>
          <a:spcPct val="0"/>
        </a:spcAft>
        <a:buChar char="•"/>
        <a:defRPr sz="2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1600">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539750" y="2909888"/>
            <a:ext cx="8208963"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50000"/>
              </a:spcBef>
              <a:buFontTx/>
              <a:buNone/>
            </a:pPr>
            <a:r>
              <a:rPr lang="de-DE" altLang="de-DE" sz="2800"/>
              <a:t>1. Die Marktteilnehmer und ihre Beziehungen</a:t>
            </a:r>
          </a:p>
        </p:txBody>
      </p:sp>
      <p:sp>
        <p:nvSpPr>
          <p:cNvPr id="5123" name="Rectangle 3"/>
          <p:cNvSpPr>
            <a:spLocks noChangeArrowheads="1"/>
          </p:cNvSpPr>
          <p:nvPr/>
        </p:nvSpPr>
        <p:spPr bwMode="auto">
          <a:xfrm>
            <a:off x="827088" y="2205038"/>
            <a:ext cx="7704137" cy="20875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 name="Foliennummernplatzhalter 1"/>
          <p:cNvSpPr>
            <a:spLocks noGrp="1"/>
          </p:cNvSpPr>
          <p:nvPr>
            <p:ph type="sldNum" sz="quarter" idx="10"/>
          </p:nvPr>
        </p:nvSpPr>
        <p:spPr/>
        <p:txBody>
          <a:bodyPr/>
          <a:lstStyle/>
          <a:p>
            <a:pPr>
              <a:defRPr/>
            </a:pPr>
            <a:fld id="{37359ABF-FFB0-4581-9E4E-8AB05D4E990B}" type="slidenum">
              <a:rPr lang="de-DE" smtClean="0"/>
              <a:pPr>
                <a:defRPr/>
              </a:pPr>
              <a:t>1</a:t>
            </a:fld>
            <a:endParaRPr lang="de-DE"/>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Line 34"/>
          <p:cNvSpPr>
            <a:spLocks noChangeShapeType="1"/>
          </p:cNvSpPr>
          <p:nvPr/>
        </p:nvSpPr>
        <p:spPr bwMode="auto">
          <a:xfrm flipH="1">
            <a:off x="1223963" y="1870075"/>
            <a:ext cx="3044825" cy="53657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3316" name="Line 62"/>
          <p:cNvSpPr>
            <a:spLocks noChangeShapeType="1"/>
          </p:cNvSpPr>
          <p:nvPr/>
        </p:nvSpPr>
        <p:spPr bwMode="auto">
          <a:xfrm>
            <a:off x="4267200" y="1870075"/>
            <a:ext cx="2320925" cy="53657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3317" name="Text Box 65"/>
          <p:cNvSpPr txBox="1">
            <a:spLocks noChangeArrowheads="1"/>
          </p:cNvSpPr>
          <p:nvPr/>
        </p:nvSpPr>
        <p:spPr bwMode="auto">
          <a:xfrm>
            <a:off x="2849563" y="1296988"/>
            <a:ext cx="2830512" cy="574675"/>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0"/>
              </a:spcBef>
              <a:buFontTx/>
              <a:buNone/>
            </a:pPr>
            <a:r>
              <a:rPr lang="de-DE" altLang="de-DE" sz="1800" dirty="0"/>
              <a:t>Wettbewerbsformen</a:t>
            </a:r>
          </a:p>
        </p:txBody>
      </p:sp>
      <p:sp>
        <p:nvSpPr>
          <p:cNvPr id="13318" name="Text Box 67"/>
          <p:cNvSpPr txBox="1">
            <a:spLocks noChangeArrowheads="1"/>
          </p:cNvSpPr>
          <p:nvPr/>
        </p:nvSpPr>
        <p:spPr bwMode="auto">
          <a:xfrm>
            <a:off x="323850" y="2406650"/>
            <a:ext cx="3168650" cy="590550"/>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154800"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0"/>
              </a:spcBef>
              <a:buFontTx/>
              <a:buNone/>
            </a:pPr>
            <a:r>
              <a:rPr lang="de-DE" altLang="de-DE" sz="1800"/>
              <a:t>Egoistische Konkurrenz</a:t>
            </a:r>
          </a:p>
        </p:txBody>
      </p:sp>
      <p:cxnSp>
        <p:nvCxnSpPr>
          <p:cNvPr id="7" name="Gerade Verbindung 6"/>
          <p:cNvCxnSpPr/>
          <p:nvPr/>
        </p:nvCxnSpPr>
        <p:spPr>
          <a:xfrm>
            <a:off x="4786313" y="3000375"/>
            <a:ext cx="3175" cy="2997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320" name="Textfeld 15"/>
          <p:cNvSpPr txBox="1">
            <a:spLocks noChangeArrowheads="1"/>
          </p:cNvSpPr>
          <p:nvPr/>
        </p:nvSpPr>
        <p:spPr bwMode="auto">
          <a:xfrm>
            <a:off x="4921250" y="3105150"/>
            <a:ext cx="4222750" cy="309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1500"/>
              <a:t>Für die bewusste Schädigung des anderen nimmt man eigene Einbußen in Kauf</a:t>
            </a:r>
          </a:p>
          <a:p>
            <a:pPr eaLnBrk="1" hangingPunct="1">
              <a:spcBef>
                <a:spcPct val="0"/>
              </a:spcBef>
              <a:buFontTx/>
              <a:buNone/>
            </a:pPr>
            <a:endParaRPr lang="de-DE" altLang="de-DE" sz="1500"/>
          </a:p>
          <a:p>
            <a:pPr eaLnBrk="1" hangingPunct="1">
              <a:spcBef>
                <a:spcPct val="0"/>
              </a:spcBef>
              <a:buFontTx/>
              <a:buNone/>
            </a:pPr>
            <a:r>
              <a:rPr lang="de-DE" altLang="de-DE" sz="1500"/>
              <a:t>Primäres Ziel ist die Verdrängung eines Konkurrenten vom Markt (z.B. Dumping)</a:t>
            </a:r>
          </a:p>
          <a:p>
            <a:pPr eaLnBrk="1" hangingPunct="1">
              <a:spcBef>
                <a:spcPct val="0"/>
              </a:spcBef>
              <a:buFontTx/>
              <a:buNone/>
            </a:pPr>
            <a:endParaRPr lang="de-DE" altLang="de-DE" sz="1500"/>
          </a:p>
          <a:p>
            <a:pPr eaLnBrk="1" hangingPunct="1">
              <a:spcBef>
                <a:spcPct val="0"/>
              </a:spcBef>
              <a:buFontTx/>
              <a:buNone/>
            </a:pPr>
            <a:r>
              <a:rPr lang="de-DE" altLang="de-DE" sz="1500"/>
              <a:t>Ruinöse Konkurrenz: Das Wettbewerbs-verhalten beider Akteure ist auf die Ver-drängung des anderen vom Markt abgestellt</a:t>
            </a:r>
          </a:p>
          <a:p>
            <a:pPr eaLnBrk="1" hangingPunct="1">
              <a:spcBef>
                <a:spcPct val="0"/>
              </a:spcBef>
              <a:buFontTx/>
              <a:buNone/>
            </a:pPr>
            <a:endParaRPr lang="de-DE" altLang="de-DE" sz="1500"/>
          </a:p>
          <a:p>
            <a:pPr eaLnBrk="1" hangingPunct="1">
              <a:spcBef>
                <a:spcPct val="0"/>
              </a:spcBef>
              <a:buFontTx/>
              <a:buNone/>
            </a:pPr>
            <a:r>
              <a:rPr lang="de-DE" altLang="de-DE" sz="1500"/>
              <a:t>Aggressiver (schmutziger) Wettbewerb: Kampf</a:t>
            </a:r>
          </a:p>
          <a:p>
            <a:pPr eaLnBrk="1" hangingPunct="1">
              <a:spcBef>
                <a:spcPct val="0"/>
              </a:spcBef>
              <a:buFontTx/>
              <a:buNone/>
            </a:pPr>
            <a:endParaRPr lang="de-DE" altLang="de-DE" sz="1500"/>
          </a:p>
          <a:p>
            <a:pPr eaLnBrk="1" hangingPunct="1">
              <a:spcBef>
                <a:spcPct val="0"/>
              </a:spcBef>
              <a:buFontTx/>
              <a:buNone/>
            </a:pPr>
            <a:r>
              <a:rPr lang="de-DE" altLang="de-DE" sz="1500"/>
              <a:t>Irrationale Vergeltungsaktionen (Retaliation)</a:t>
            </a:r>
          </a:p>
        </p:txBody>
      </p:sp>
      <p:sp>
        <p:nvSpPr>
          <p:cNvPr id="13321" name="Text Box 69"/>
          <p:cNvSpPr txBox="1">
            <a:spLocks noChangeArrowheads="1"/>
          </p:cNvSpPr>
          <p:nvPr/>
        </p:nvSpPr>
        <p:spPr bwMode="auto">
          <a:xfrm>
            <a:off x="4716463" y="2406650"/>
            <a:ext cx="2951162" cy="590550"/>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154800"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0"/>
              </a:spcBef>
              <a:buFontTx/>
              <a:buNone/>
            </a:pPr>
            <a:r>
              <a:rPr lang="de-DE" altLang="de-DE" sz="1800"/>
              <a:t>Altruistische Konkurrenz</a:t>
            </a:r>
          </a:p>
        </p:txBody>
      </p:sp>
      <p:cxnSp>
        <p:nvCxnSpPr>
          <p:cNvPr id="52" name="Gerade Verbindung 51"/>
          <p:cNvCxnSpPr/>
          <p:nvPr/>
        </p:nvCxnSpPr>
        <p:spPr>
          <a:xfrm>
            <a:off x="395288" y="3009900"/>
            <a:ext cx="0" cy="25146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323" name="Textfeld 29"/>
          <p:cNvSpPr txBox="1">
            <a:spLocks noChangeArrowheads="1"/>
          </p:cNvSpPr>
          <p:nvPr/>
        </p:nvSpPr>
        <p:spPr bwMode="auto">
          <a:xfrm>
            <a:off x="531813" y="3089275"/>
            <a:ext cx="3824287" cy="263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1500"/>
              <a:t>Jeder Marktteilnehmer will sich besser stellen, obwohl dies zu Lasten anderer Marktteilnehmer geht: Eigene Besser-stellung impliziert eine Schlechterstellung anderer</a:t>
            </a:r>
          </a:p>
          <a:p>
            <a:pPr eaLnBrk="1" hangingPunct="1">
              <a:spcBef>
                <a:spcPct val="0"/>
              </a:spcBef>
              <a:buFontTx/>
              <a:buNone/>
            </a:pPr>
            <a:endParaRPr lang="de-DE" altLang="de-DE" sz="1500"/>
          </a:p>
          <a:p>
            <a:pPr eaLnBrk="1" hangingPunct="1">
              <a:spcBef>
                <a:spcPct val="0"/>
              </a:spcBef>
              <a:buFontTx/>
              <a:buNone/>
            </a:pPr>
            <a:r>
              <a:rPr lang="de-DE" altLang="de-DE" sz="1500"/>
              <a:t>Mehrnutzung einer knappen Ressource führt zu einer Mindernutzung dieser Ressource durch andere</a:t>
            </a:r>
          </a:p>
          <a:p>
            <a:pPr eaLnBrk="1" hangingPunct="1">
              <a:spcBef>
                <a:spcPct val="0"/>
              </a:spcBef>
              <a:buFontTx/>
              <a:buNone/>
            </a:pPr>
            <a:endParaRPr lang="de-DE" altLang="de-DE" sz="1500"/>
          </a:p>
          <a:p>
            <a:pPr eaLnBrk="1" hangingPunct="1">
              <a:spcBef>
                <a:spcPct val="0"/>
              </a:spcBef>
              <a:buFontTx/>
              <a:buNone/>
            </a:pPr>
            <a:r>
              <a:rPr lang="de-DE" altLang="de-DE" sz="1500"/>
              <a:t>Klassische Konkurrenz: fairer Wettbewerb</a:t>
            </a:r>
          </a:p>
        </p:txBody>
      </p:sp>
      <p:cxnSp>
        <p:nvCxnSpPr>
          <p:cNvPr id="33" name="Gerade Verbindung 32"/>
          <p:cNvCxnSpPr/>
          <p:nvPr/>
        </p:nvCxnSpPr>
        <p:spPr>
          <a:xfrm>
            <a:off x="395288" y="3271838"/>
            <a:ext cx="1365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Gerade Verbindung 57"/>
          <p:cNvCxnSpPr/>
          <p:nvPr/>
        </p:nvCxnSpPr>
        <p:spPr>
          <a:xfrm>
            <a:off x="398463" y="4624388"/>
            <a:ext cx="1365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Gerade Verbindung 58"/>
          <p:cNvCxnSpPr/>
          <p:nvPr/>
        </p:nvCxnSpPr>
        <p:spPr>
          <a:xfrm>
            <a:off x="398463" y="5524500"/>
            <a:ext cx="1365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Gerade Verbindung 65"/>
          <p:cNvCxnSpPr/>
          <p:nvPr/>
        </p:nvCxnSpPr>
        <p:spPr>
          <a:xfrm>
            <a:off x="4786313" y="3271838"/>
            <a:ext cx="16986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Gerade Verbindung 66"/>
          <p:cNvCxnSpPr/>
          <p:nvPr/>
        </p:nvCxnSpPr>
        <p:spPr>
          <a:xfrm>
            <a:off x="4789488" y="3951288"/>
            <a:ext cx="16986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Gerade Verbindung 28"/>
          <p:cNvCxnSpPr/>
          <p:nvPr/>
        </p:nvCxnSpPr>
        <p:spPr>
          <a:xfrm>
            <a:off x="4786313" y="4629150"/>
            <a:ext cx="16986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Gerade Verbindung 30"/>
          <p:cNvCxnSpPr/>
          <p:nvPr/>
        </p:nvCxnSpPr>
        <p:spPr>
          <a:xfrm>
            <a:off x="4783138" y="5524500"/>
            <a:ext cx="16986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Gerade Verbindung 31"/>
          <p:cNvCxnSpPr/>
          <p:nvPr/>
        </p:nvCxnSpPr>
        <p:spPr>
          <a:xfrm>
            <a:off x="4783138" y="5997575"/>
            <a:ext cx="16986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10</a:t>
            </a:fld>
            <a:endParaRPr lang="de-DE"/>
          </a:p>
        </p:txBody>
      </p:sp>
      <p:sp>
        <p:nvSpPr>
          <p:cNvPr id="21" name="Text Box 21"/>
          <p:cNvSpPr txBox="1">
            <a:spLocks noChangeArrowheads="1"/>
          </p:cNvSpPr>
          <p:nvPr/>
        </p:nvSpPr>
        <p:spPr bwMode="auto">
          <a:xfrm>
            <a:off x="462028" y="21492"/>
            <a:ext cx="82804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2400" dirty="0"/>
              <a:t>Intensität von Konkurrenz und Kooperation: Wettbewerbsformen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Line 34"/>
          <p:cNvSpPr>
            <a:spLocks noChangeShapeType="1"/>
          </p:cNvSpPr>
          <p:nvPr/>
        </p:nvSpPr>
        <p:spPr bwMode="auto">
          <a:xfrm flipH="1">
            <a:off x="1223963" y="1870075"/>
            <a:ext cx="3044825" cy="53657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2292" name="Line 62"/>
          <p:cNvSpPr>
            <a:spLocks noChangeShapeType="1"/>
          </p:cNvSpPr>
          <p:nvPr/>
        </p:nvSpPr>
        <p:spPr bwMode="auto">
          <a:xfrm>
            <a:off x="4267200" y="1870075"/>
            <a:ext cx="2320925" cy="53657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2293" name="Text Box 65"/>
          <p:cNvSpPr txBox="1">
            <a:spLocks noChangeArrowheads="1"/>
          </p:cNvSpPr>
          <p:nvPr/>
        </p:nvSpPr>
        <p:spPr bwMode="auto">
          <a:xfrm>
            <a:off x="2849563" y="1296988"/>
            <a:ext cx="2830512" cy="574675"/>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0"/>
              </a:spcBef>
              <a:buFontTx/>
              <a:buNone/>
            </a:pPr>
            <a:r>
              <a:rPr lang="de-DE" altLang="de-DE" sz="1800" dirty="0"/>
              <a:t>Kooperationsformen</a:t>
            </a:r>
          </a:p>
        </p:txBody>
      </p:sp>
      <p:sp>
        <p:nvSpPr>
          <p:cNvPr id="12294" name="Text Box 67"/>
          <p:cNvSpPr txBox="1">
            <a:spLocks noChangeArrowheads="1"/>
          </p:cNvSpPr>
          <p:nvPr/>
        </p:nvSpPr>
        <p:spPr bwMode="auto">
          <a:xfrm>
            <a:off x="323850" y="2406650"/>
            <a:ext cx="3168650" cy="590550"/>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154800"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0"/>
              </a:spcBef>
              <a:buFontTx/>
              <a:buNone/>
            </a:pPr>
            <a:r>
              <a:rPr lang="de-DE" altLang="de-DE" sz="1800"/>
              <a:t>Egoistische Kooperation</a:t>
            </a:r>
          </a:p>
        </p:txBody>
      </p:sp>
      <p:cxnSp>
        <p:nvCxnSpPr>
          <p:cNvPr id="7" name="Gerade Verbindung 6"/>
          <p:cNvCxnSpPr/>
          <p:nvPr/>
        </p:nvCxnSpPr>
        <p:spPr>
          <a:xfrm>
            <a:off x="4786313" y="3000375"/>
            <a:ext cx="3175" cy="14366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296" name="Textfeld 15"/>
          <p:cNvSpPr txBox="1">
            <a:spLocks noChangeArrowheads="1"/>
          </p:cNvSpPr>
          <p:nvPr/>
        </p:nvSpPr>
        <p:spPr bwMode="auto">
          <a:xfrm>
            <a:off x="4921250" y="3105150"/>
            <a:ext cx="4114800" cy="216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1500" dirty="0"/>
              <a:t>für die bewusste Besserstellung des anderen nimmt man eigene Einbußen in Kauf</a:t>
            </a:r>
          </a:p>
          <a:p>
            <a:pPr eaLnBrk="1" hangingPunct="1">
              <a:spcBef>
                <a:spcPct val="0"/>
              </a:spcBef>
              <a:buFontTx/>
              <a:buNone/>
            </a:pPr>
            <a:endParaRPr lang="de-DE" altLang="de-DE" sz="1500" dirty="0"/>
          </a:p>
          <a:p>
            <a:pPr eaLnBrk="1" hangingPunct="1">
              <a:spcBef>
                <a:spcPct val="0"/>
              </a:spcBef>
              <a:buFontTx/>
              <a:buNone/>
            </a:pPr>
            <a:r>
              <a:rPr lang="de-DE" altLang="de-DE" sz="1500" dirty="0"/>
              <a:t>„Liebe“</a:t>
            </a:r>
          </a:p>
          <a:p>
            <a:pPr eaLnBrk="1" hangingPunct="1">
              <a:spcBef>
                <a:spcPct val="0"/>
              </a:spcBef>
              <a:buFontTx/>
              <a:buNone/>
            </a:pPr>
            <a:endParaRPr lang="de-DE" altLang="de-DE" sz="1500" dirty="0"/>
          </a:p>
          <a:p>
            <a:pPr eaLnBrk="1" hangingPunct="1">
              <a:spcBef>
                <a:spcPct val="0"/>
              </a:spcBef>
              <a:buFontTx/>
              <a:buNone/>
            </a:pPr>
            <a:r>
              <a:rPr lang="de-DE" altLang="de-DE" sz="1500" dirty="0"/>
              <a:t>Diese Verhaltenskombination ist vordergründig keine ökonomische Verhaltenskombination (allerdings zentral in sozialen Beziehungen). </a:t>
            </a:r>
          </a:p>
        </p:txBody>
      </p:sp>
      <p:sp>
        <p:nvSpPr>
          <p:cNvPr id="12297" name="Text Box 69"/>
          <p:cNvSpPr txBox="1">
            <a:spLocks noChangeArrowheads="1"/>
          </p:cNvSpPr>
          <p:nvPr/>
        </p:nvSpPr>
        <p:spPr bwMode="auto">
          <a:xfrm>
            <a:off x="4716463" y="2406650"/>
            <a:ext cx="2951162" cy="590550"/>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154800"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0"/>
              </a:spcBef>
              <a:buFontTx/>
              <a:buNone/>
            </a:pPr>
            <a:r>
              <a:rPr lang="de-DE" altLang="de-DE" sz="1800"/>
              <a:t>Altruistische Kooperation</a:t>
            </a:r>
          </a:p>
        </p:txBody>
      </p:sp>
      <p:cxnSp>
        <p:nvCxnSpPr>
          <p:cNvPr id="52" name="Gerade Verbindung 51"/>
          <p:cNvCxnSpPr/>
          <p:nvPr/>
        </p:nvCxnSpPr>
        <p:spPr>
          <a:xfrm>
            <a:off x="395288" y="3009900"/>
            <a:ext cx="0" cy="2290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299" name="Textfeld 29"/>
          <p:cNvSpPr txBox="1">
            <a:spLocks noChangeArrowheads="1"/>
          </p:cNvSpPr>
          <p:nvPr/>
        </p:nvSpPr>
        <p:spPr bwMode="auto">
          <a:xfrm>
            <a:off x="531813" y="3089275"/>
            <a:ext cx="3824287" cy="3385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1500" dirty="0"/>
              <a:t>Durch Kooperation erwarten sich beide Akteure höhere Zielerreichungsgrade, da sie ein Ziel effizienter verfolgen können, oder ihre Ziele teilweise komplementär sind bzw. Synergien auftreten</a:t>
            </a:r>
          </a:p>
          <a:p>
            <a:pPr eaLnBrk="1" hangingPunct="1">
              <a:spcBef>
                <a:spcPct val="0"/>
              </a:spcBef>
              <a:buFontTx/>
              <a:buNone/>
            </a:pPr>
            <a:endParaRPr lang="de-DE" altLang="de-DE" sz="1500" dirty="0"/>
          </a:p>
          <a:p>
            <a:pPr eaLnBrk="1" hangingPunct="1">
              <a:spcBef>
                <a:spcPct val="0"/>
              </a:spcBef>
              <a:buFontTx/>
              <a:buNone/>
            </a:pPr>
            <a:r>
              <a:rPr lang="de-DE" altLang="de-DE" sz="1500" dirty="0"/>
              <a:t>Tausch/Transaktionen: Es entsteht ein Wohlfahrtsgewinn (Transaktionsgewinn)</a:t>
            </a:r>
          </a:p>
          <a:p>
            <a:pPr eaLnBrk="1" hangingPunct="1">
              <a:spcBef>
                <a:spcPct val="0"/>
              </a:spcBef>
              <a:buFontTx/>
              <a:buNone/>
            </a:pPr>
            <a:endParaRPr lang="de-DE" altLang="de-DE" sz="1500" dirty="0"/>
          </a:p>
          <a:p>
            <a:pPr eaLnBrk="1" hangingPunct="1">
              <a:spcBef>
                <a:spcPct val="0"/>
              </a:spcBef>
              <a:buFontTx/>
              <a:buNone/>
            </a:pPr>
            <a:r>
              <a:rPr lang="de-DE" altLang="de-DE" sz="1500" dirty="0" err="1"/>
              <a:t>Coopetition</a:t>
            </a:r>
            <a:r>
              <a:rPr lang="de-DE" altLang="de-DE" sz="1500" dirty="0"/>
              <a:t> = </a:t>
            </a:r>
            <a:r>
              <a:rPr lang="en-US" altLang="de-DE" sz="1500" dirty="0"/>
              <a:t>Competition</a:t>
            </a:r>
            <a:r>
              <a:rPr lang="de-DE" altLang="de-DE" sz="1500" dirty="0"/>
              <a:t> + </a:t>
            </a:r>
            <a:r>
              <a:rPr lang="en-US" altLang="de-DE" sz="1500" dirty="0"/>
              <a:t>Cooperation</a:t>
            </a:r>
            <a:r>
              <a:rPr lang="de-DE" altLang="de-DE" sz="1500" dirty="0"/>
              <a:t>: Kooperationen werden in erster Linie eingegangen, um eigene Vorteile zu erreichen.</a:t>
            </a:r>
          </a:p>
          <a:p>
            <a:pPr eaLnBrk="1" hangingPunct="1">
              <a:spcBef>
                <a:spcPct val="0"/>
              </a:spcBef>
              <a:buFontTx/>
              <a:buNone/>
            </a:pPr>
            <a:endParaRPr lang="de-DE" altLang="de-DE" sz="1500" dirty="0"/>
          </a:p>
        </p:txBody>
      </p:sp>
      <p:cxnSp>
        <p:nvCxnSpPr>
          <p:cNvPr id="33" name="Gerade Verbindung 32"/>
          <p:cNvCxnSpPr/>
          <p:nvPr/>
        </p:nvCxnSpPr>
        <p:spPr>
          <a:xfrm>
            <a:off x="395288" y="3271838"/>
            <a:ext cx="1365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Gerade Verbindung 57"/>
          <p:cNvCxnSpPr/>
          <p:nvPr/>
        </p:nvCxnSpPr>
        <p:spPr>
          <a:xfrm>
            <a:off x="398463" y="4624388"/>
            <a:ext cx="1365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Gerade Verbindung 58"/>
          <p:cNvCxnSpPr/>
          <p:nvPr/>
        </p:nvCxnSpPr>
        <p:spPr>
          <a:xfrm>
            <a:off x="404813" y="5300663"/>
            <a:ext cx="1365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Gerade Verbindung 65"/>
          <p:cNvCxnSpPr/>
          <p:nvPr/>
        </p:nvCxnSpPr>
        <p:spPr>
          <a:xfrm>
            <a:off x="4786313" y="3271838"/>
            <a:ext cx="16986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Gerade Verbindung 66"/>
          <p:cNvCxnSpPr/>
          <p:nvPr/>
        </p:nvCxnSpPr>
        <p:spPr>
          <a:xfrm>
            <a:off x="4789488" y="3951288"/>
            <a:ext cx="16986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Gerade Verbindung 28"/>
          <p:cNvCxnSpPr/>
          <p:nvPr/>
        </p:nvCxnSpPr>
        <p:spPr>
          <a:xfrm>
            <a:off x="4789488" y="4437063"/>
            <a:ext cx="16986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11</a:t>
            </a:fld>
            <a:endParaRPr lang="de-DE"/>
          </a:p>
        </p:txBody>
      </p:sp>
      <p:sp>
        <p:nvSpPr>
          <p:cNvPr id="20" name="Text Box 21"/>
          <p:cNvSpPr txBox="1">
            <a:spLocks noChangeArrowheads="1"/>
          </p:cNvSpPr>
          <p:nvPr/>
        </p:nvSpPr>
        <p:spPr bwMode="auto">
          <a:xfrm>
            <a:off x="462028" y="21492"/>
            <a:ext cx="82804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2400" dirty="0"/>
              <a:t>Intensität von Konkurrenz und Kooperation: Kooperationsformen</a:t>
            </a:r>
          </a:p>
        </p:txBody>
      </p:sp>
    </p:spTree>
    <p:extLst>
      <p:ext uri="{BB962C8B-B14F-4D97-AF65-F5344CB8AC3E}">
        <p14:creationId xmlns:p14="http://schemas.microsoft.com/office/powerpoint/2010/main" val="4100758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77" name="Text Box 65"/>
          <p:cNvSpPr txBox="1">
            <a:spLocks noChangeArrowheads="1"/>
          </p:cNvSpPr>
          <p:nvPr/>
        </p:nvSpPr>
        <p:spPr bwMode="auto">
          <a:xfrm>
            <a:off x="2215419" y="1124743"/>
            <a:ext cx="5020877" cy="936103"/>
          </a:xfrm>
          <a:prstGeom prst="rect">
            <a:avLst/>
          </a:prstGeom>
          <a:solidFill>
            <a:schemeClr val="bg1"/>
          </a:solidFill>
          <a:ln w="9525">
            <a:solidFill>
              <a:schemeClr val="tx1"/>
            </a:solidFill>
            <a:prstDash val="solid"/>
            <a:miter lim="800000"/>
            <a:headEnd/>
            <a:tailEnd/>
          </a:ln>
          <a:effectLst>
            <a:outerShdw dist="107763" dir="2700000" algn="ctr" rotWithShape="0">
              <a:schemeClr val="bg2">
                <a:alpha val="50000"/>
              </a:schemeClr>
            </a:outerShdw>
          </a:effectLst>
        </p:spPr>
        <p:txBody>
          <a:bodyPr anchor="ctr"/>
          <a:lstStyle/>
          <a:p>
            <a:pPr algn="ctr"/>
            <a:r>
              <a:rPr lang="de-DE" dirty="0"/>
              <a:t>Mischung aus egoistischer  Kooperation und egoistischer Konkurrenz in vertikalen ökonomischen Beziehungen</a:t>
            </a:r>
          </a:p>
        </p:txBody>
      </p:sp>
      <p:sp>
        <p:nvSpPr>
          <p:cNvPr id="13379" name="Text Box 67"/>
          <p:cNvSpPr txBox="1">
            <a:spLocks noChangeArrowheads="1"/>
          </p:cNvSpPr>
          <p:nvPr/>
        </p:nvSpPr>
        <p:spPr bwMode="auto">
          <a:xfrm>
            <a:off x="683568" y="2416678"/>
            <a:ext cx="2525713" cy="590128"/>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154800" anchor="ctr"/>
          <a:lstStyle/>
          <a:p>
            <a:pPr algn="ctr"/>
            <a:r>
              <a:rPr lang="de-DE" dirty="0"/>
              <a:t>Kooperatives Element</a:t>
            </a:r>
          </a:p>
        </p:txBody>
      </p:sp>
      <p:cxnSp>
        <p:nvCxnSpPr>
          <p:cNvPr id="7" name="Gerade Verbindung 6"/>
          <p:cNvCxnSpPr/>
          <p:nvPr/>
        </p:nvCxnSpPr>
        <p:spPr>
          <a:xfrm>
            <a:off x="5418340" y="3006806"/>
            <a:ext cx="0" cy="29532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extfeld 15"/>
          <p:cNvSpPr txBox="1"/>
          <p:nvPr/>
        </p:nvSpPr>
        <p:spPr>
          <a:xfrm>
            <a:off x="5554617" y="3150819"/>
            <a:ext cx="3385888" cy="1015663"/>
          </a:xfrm>
          <a:prstGeom prst="rect">
            <a:avLst/>
          </a:prstGeom>
          <a:noFill/>
        </p:spPr>
        <p:txBody>
          <a:bodyPr wrap="square" rtlCol="0">
            <a:spAutoFit/>
          </a:bodyPr>
          <a:lstStyle/>
          <a:p>
            <a:r>
              <a:rPr lang="de-DE" sz="1500" dirty="0"/>
              <a:t>Tauschpartner müssen sich auf ein Tauschverhältnis einigen (Zielkonflikt um die Aufteilung des Wohlfahrts-gewinns [Transaktionsgewinns])</a:t>
            </a:r>
          </a:p>
        </p:txBody>
      </p:sp>
      <p:sp>
        <p:nvSpPr>
          <p:cNvPr id="49" name="Text Box 69"/>
          <p:cNvSpPr txBox="1">
            <a:spLocks noChangeArrowheads="1"/>
          </p:cNvSpPr>
          <p:nvPr/>
        </p:nvSpPr>
        <p:spPr bwMode="auto">
          <a:xfrm>
            <a:off x="5343619" y="2416678"/>
            <a:ext cx="2808312" cy="590128"/>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154800" anchor="ctr"/>
          <a:lstStyle/>
          <a:p>
            <a:pPr algn="ctr"/>
            <a:r>
              <a:rPr lang="de-DE" dirty="0"/>
              <a:t>Kompetitives Element</a:t>
            </a:r>
          </a:p>
        </p:txBody>
      </p:sp>
      <p:cxnSp>
        <p:nvCxnSpPr>
          <p:cNvPr id="52" name="Gerade Verbindung 51"/>
          <p:cNvCxnSpPr/>
          <p:nvPr/>
        </p:nvCxnSpPr>
        <p:spPr>
          <a:xfrm>
            <a:off x="755576" y="3006806"/>
            <a:ext cx="0" cy="168380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Textfeld 29"/>
          <p:cNvSpPr txBox="1"/>
          <p:nvPr/>
        </p:nvSpPr>
        <p:spPr>
          <a:xfrm>
            <a:off x="900486" y="3150819"/>
            <a:ext cx="3729236" cy="2169825"/>
          </a:xfrm>
          <a:prstGeom prst="rect">
            <a:avLst/>
          </a:prstGeom>
          <a:noFill/>
        </p:spPr>
        <p:txBody>
          <a:bodyPr wrap="square" rtlCol="0">
            <a:spAutoFit/>
          </a:bodyPr>
          <a:lstStyle/>
          <a:p>
            <a:r>
              <a:rPr lang="de-DE" sz="1500" dirty="0"/>
              <a:t>Zwei Tauschpartner tauschen immer dann, wenn sie das, was der andere Tauschpartner herzugeben bereit ist, höher schätzen als das, was sie selbst dafür hingeben müssen</a:t>
            </a:r>
          </a:p>
          <a:p>
            <a:endParaRPr lang="de-DE" sz="1500" dirty="0"/>
          </a:p>
          <a:p>
            <a:r>
              <a:rPr lang="de-DE" sz="1500" dirty="0"/>
              <a:t>Prinzipielles Interesse von Anbieter und Nachfrager am Zustandekommen einer Transaktion</a:t>
            </a:r>
          </a:p>
        </p:txBody>
      </p:sp>
      <p:cxnSp>
        <p:nvCxnSpPr>
          <p:cNvPr id="33" name="Gerade Verbindung 32"/>
          <p:cNvCxnSpPr/>
          <p:nvPr/>
        </p:nvCxnSpPr>
        <p:spPr>
          <a:xfrm>
            <a:off x="764209" y="3322564"/>
            <a:ext cx="1362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Gerade Verbindung 57"/>
          <p:cNvCxnSpPr/>
          <p:nvPr/>
        </p:nvCxnSpPr>
        <p:spPr>
          <a:xfrm>
            <a:off x="764209" y="4690607"/>
            <a:ext cx="1362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Gerade Verbindung 65"/>
          <p:cNvCxnSpPr/>
          <p:nvPr/>
        </p:nvCxnSpPr>
        <p:spPr>
          <a:xfrm>
            <a:off x="5418340" y="3317372"/>
            <a:ext cx="1362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Gerade Verbindung 44"/>
          <p:cNvCxnSpPr>
            <a:cxnSpLocks/>
            <a:stCxn id="13377" idx="2"/>
            <a:endCxn id="13379" idx="0"/>
          </p:cNvCxnSpPr>
          <p:nvPr/>
        </p:nvCxnSpPr>
        <p:spPr>
          <a:xfrm flipH="1">
            <a:off x="1946425" y="2060846"/>
            <a:ext cx="2779433" cy="3558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Gerade Verbindung 46"/>
          <p:cNvCxnSpPr>
            <a:cxnSpLocks/>
            <a:stCxn id="13377" idx="2"/>
            <a:endCxn id="49" idx="0"/>
          </p:cNvCxnSpPr>
          <p:nvPr/>
        </p:nvCxnSpPr>
        <p:spPr>
          <a:xfrm>
            <a:off x="4725858" y="2060846"/>
            <a:ext cx="2021917" cy="3558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Text Box 21"/>
          <p:cNvSpPr txBox="1">
            <a:spLocks noChangeArrowheads="1"/>
          </p:cNvSpPr>
          <p:nvPr/>
        </p:nvSpPr>
        <p:spPr bwMode="auto">
          <a:xfrm>
            <a:off x="462028" y="21492"/>
            <a:ext cx="82804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2400" dirty="0"/>
              <a:t>Intensität von Konkurrenz und Kooperation: Transaktionsbeziehungen</a:t>
            </a:r>
          </a:p>
        </p:txBody>
      </p:sp>
    </p:spTree>
    <p:extLst>
      <p:ext uri="{BB962C8B-B14F-4D97-AF65-F5344CB8AC3E}">
        <p14:creationId xmlns:p14="http://schemas.microsoft.com/office/powerpoint/2010/main" val="12210272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151932"/>
            <a:ext cx="8229600" cy="576262"/>
          </a:xfrm>
        </p:spPr>
        <p:txBody>
          <a:bodyPr/>
          <a:lstStyle/>
          <a:p>
            <a:r>
              <a:rPr lang="de-DE" altLang="de-DE" dirty="0"/>
              <a:t>Ergänzungen zur altruistischen Konkurrenz in ökonomischen Beziehungen (I)</a:t>
            </a:r>
          </a:p>
        </p:txBody>
      </p:sp>
      <p:sp>
        <p:nvSpPr>
          <p:cNvPr id="15363" name="AutoShape 4"/>
          <p:cNvSpPr>
            <a:spLocks noChangeArrowheads="1"/>
          </p:cNvSpPr>
          <p:nvPr/>
        </p:nvSpPr>
        <p:spPr bwMode="auto">
          <a:xfrm>
            <a:off x="512857" y="1052736"/>
            <a:ext cx="8064896" cy="1979855"/>
          </a:xfrm>
          <a:prstGeom prst="wedgeRoundRectCallout">
            <a:avLst>
              <a:gd name="adj1" fmla="val 45351"/>
              <a:gd name="adj2" fmla="val 55962"/>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1800" dirty="0"/>
              <a:t>Eine altruistische Konkurrenz ist nur dann rational, wenn man darauf setzt, sich nach „Beseitigung“ eines Konkurrenten besser stellen zu können, d.h. die eigenen Verluste, die man durch die altruistische Konkurrenz erlitten hat, nach „Ausschaltung“ des Konkurrenten wieder hereinzuholen: Diese Verluste können auch als Investitionen in das Erreichen einer besseren Marktstellung interpretiert werden.</a:t>
            </a:r>
          </a:p>
        </p:txBody>
      </p:sp>
      <p:sp>
        <p:nvSpPr>
          <p:cNvPr id="15364" name="AutoShape 4"/>
          <p:cNvSpPr>
            <a:spLocks noChangeArrowheads="1"/>
          </p:cNvSpPr>
          <p:nvPr/>
        </p:nvSpPr>
        <p:spPr bwMode="auto">
          <a:xfrm>
            <a:off x="457200" y="3212976"/>
            <a:ext cx="8064896" cy="2716882"/>
          </a:xfrm>
          <a:prstGeom prst="wedgeRoundRectCallout">
            <a:avLst>
              <a:gd name="adj1" fmla="val 44712"/>
              <a:gd name="adj2" fmla="val 58953"/>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1800" dirty="0"/>
              <a:t>Eine altruistische Kooperation ist nur dann rational, wenn man sich langfristig besser stellt, d.h. langfristig eine egoistische Kooperation erreicht. Beispiel: Investitionen in eine Kundenbeziehung (zunächst altruistisches Verhalten) zahlen sich langfristig aus. Dies ist eine Grundidee im </a:t>
            </a:r>
            <a:r>
              <a:rPr lang="de-DE" altLang="de-DE" sz="1800" dirty="0" err="1"/>
              <a:t>Relationship</a:t>
            </a:r>
            <a:r>
              <a:rPr lang="de-DE" altLang="de-DE" sz="1800" dirty="0"/>
              <a:t> Marketing oder von Marketingstrategien wie dem </a:t>
            </a:r>
            <a:r>
              <a:rPr lang="de-DE" altLang="de-DE" sz="1800" dirty="0" err="1"/>
              <a:t>Cause-Related</a:t>
            </a:r>
            <a:r>
              <a:rPr lang="de-DE" altLang="de-DE" sz="1800" dirty="0"/>
              <a:t> Marketing („Corporate </a:t>
            </a:r>
            <a:r>
              <a:rPr lang="de-DE" altLang="de-DE" sz="1800" dirty="0" err="1"/>
              <a:t>Social</a:t>
            </a:r>
            <a:r>
              <a:rPr lang="de-DE" altLang="de-DE" sz="1800" dirty="0"/>
              <a:t> </a:t>
            </a:r>
            <a:r>
              <a:rPr lang="de-DE" altLang="de-DE" sz="1800" dirty="0" err="1"/>
              <a:t>Responsibility</a:t>
            </a:r>
            <a:r>
              <a:rPr lang="de-DE" altLang="de-DE" sz="1800" dirty="0"/>
              <a:t> Aktivitäten des Unternehmens werden im Produktmarketing kommuniziert, um dadurch ein Wohlwollen bei (Honorierung durch) potentielle Käufer zu erreichen).</a:t>
            </a:r>
          </a:p>
        </p:txBody>
      </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13</a:t>
            </a:fld>
            <a:endParaRPr lang="de-DE"/>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151932"/>
            <a:ext cx="8229600" cy="576262"/>
          </a:xfrm>
        </p:spPr>
        <p:txBody>
          <a:bodyPr/>
          <a:lstStyle/>
          <a:p>
            <a:r>
              <a:rPr lang="de-DE" altLang="de-DE" dirty="0"/>
              <a:t>Ergänzungen zur altruistischen Konkurrenz in ökonomischen Beziehungen (II)</a:t>
            </a:r>
          </a:p>
        </p:txBody>
      </p:sp>
      <p:sp>
        <p:nvSpPr>
          <p:cNvPr id="15363" name="AutoShape 4"/>
          <p:cNvSpPr>
            <a:spLocks noChangeArrowheads="1"/>
          </p:cNvSpPr>
          <p:nvPr/>
        </p:nvSpPr>
        <p:spPr bwMode="auto">
          <a:xfrm>
            <a:off x="457200" y="1340768"/>
            <a:ext cx="8064896" cy="3816424"/>
          </a:xfrm>
          <a:prstGeom prst="wedgeRoundRectCallout">
            <a:avLst>
              <a:gd name="adj1" fmla="val 45351"/>
              <a:gd name="adj2" fmla="val 55962"/>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1800" dirty="0"/>
              <a:t>Irrationale Vergeltungsaktionen (Retaliation) impliziert kein rationales Verhalten gegenüber einem Marktakteur: „Man stellt sich selbst schlechter, um den anderen zu schädigen“. Es entsteht auch kein langfristiger ökonomischer Vorteil daraus. </a:t>
            </a:r>
          </a:p>
          <a:p>
            <a:pPr eaLnBrk="1" hangingPunct="1">
              <a:spcBef>
                <a:spcPct val="0"/>
              </a:spcBef>
              <a:buFontTx/>
              <a:buNone/>
            </a:pPr>
            <a:r>
              <a:rPr lang="de-DE" altLang="de-DE" sz="1800" dirty="0"/>
              <a:t>Dennoch kann ein solches Verhalten auftreten: So mag ein äußerst unzufriedener Nachfrager die Geschäftsbeziehung mit einem Anbieter aufkündigen und zu einem objektiv gesehenen schlechteren Konkurrenten wechseln, um „es dem bisherigen Anbieter zu zeigen“.</a:t>
            </a:r>
          </a:p>
          <a:p>
            <a:pPr eaLnBrk="1" hangingPunct="1">
              <a:spcBef>
                <a:spcPct val="0"/>
              </a:spcBef>
              <a:buFontTx/>
              <a:buNone/>
            </a:pPr>
            <a:r>
              <a:rPr lang="de-DE" altLang="de-DE" sz="1800" dirty="0"/>
              <a:t>Ursache für eine solche Retaliation sind psychologische Stimmungen/Emotionen (Ärger; Frustration; Rache), die sich in einem entsprechendem „irrationalen“ Verhalten (Verhalten, das der homo oeconomicus nicht kennt) niederschlägt. </a:t>
            </a:r>
          </a:p>
        </p:txBody>
      </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14</a:t>
            </a:fld>
            <a:endParaRPr lang="de-DE"/>
          </a:p>
        </p:txBody>
      </p:sp>
    </p:spTree>
    <p:extLst>
      <p:ext uri="{BB962C8B-B14F-4D97-AF65-F5344CB8AC3E}">
        <p14:creationId xmlns:p14="http://schemas.microsoft.com/office/powerpoint/2010/main" val="33540728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506413" y="188640"/>
            <a:ext cx="8229600" cy="576262"/>
          </a:xfrm>
        </p:spPr>
        <p:txBody>
          <a:bodyPr/>
          <a:lstStyle/>
          <a:p>
            <a:r>
              <a:rPr lang="de-DE" altLang="de-DE" dirty="0"/>
              <a:t>Ergänzung zum Schema der Arten ökonomischer Beziehungen</a:t>
            </a:r>
          </a:p>
        </p:txBody>
      </p:sp>
      <p:sp>
        <p:nvSpPr>
          <p:cNvPr id="16387" name="AutoShape 4"/>
          <p:cNvSpPr>
            <a:spLocks noChangeArrowheads="1"/>
          </p:cNvSpPr>
          <p:nvPr/>
        </p:nvSpPr>
        <p:spPr bwMode="auto">
          <a:xfrm>
            <a:off x="251520" y="1628800"/>
            <a:ext cx="8713093" cy="3528988"/>
          </a:xfrm>
          <a:prstGeom prst="wedgeRoundRectCallout">
            <a:avLst>
              <a:gd name="adj1" fmla="val 44158"/>
              <a:gd name="adj2" fmla="val 59174"/>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marL="342900" indent="-342900" eaLnBrk="0" hangingPunct="0">
              <a:spcBef>
                <a:spcPct val="20000"/>
              </a:spcBef>
              <a:buChar char="•"/>
              <a:defRPr sz="2200">
                <a:solidFill>
                  <a:schemeClr val="tx1"/>
                </a:solidFill>
                <a:latin typeface="Arial" charset="0"/>
              </a:defRPr>
            </a:lvl1pPr>
            <a:lvl2pPr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lvl="1" eaLnBrk="1" hangingPunct="1">
              <a:spcBef>
                <a:spcPct val="0"/>
              </a:spcBef>
              <a:buFontTx/>
              <a:buNone/>
            </a:pPr>
            <a:r>
              <a:rPr lang="de-DE" altLang="de-DE" sz="2100" dirty="0"/>
              <a:t>Unabhängigkeit bedeutet, dass die Marktakteure keine ökonomischen Beziehungen aufweisen und ihre Handlungen keinen Einfluss auf den anderen haben: Grund hierfür kann sein, dass die Akteure in unter-schiedlichen Branchen oder geographischen Regionen tätig sind. Über die Beeinflussung der Kaufkraft der Nachfrager stehen aber auch Unternehmen aus vordergründig unterschiedlichen Branchen in einem Verteilungskonflikt: Ein Anstieg der Benzin-preise vermindert die „Ausflugslust“ von Nachfragern (Mineralölbranche-Tourismus).</a:t>
            </a:r>
          </a:p>
        </p:txBody>
      </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15</a:t>
            </a:fld>
            <a:endParaRPr lang="de-DE"/>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hteck 20"/>
          <p:cNvSpPr/>
          <p:nvPr/>
        </p:nvSpPr>
        <p:spPr>
          <a:xfrm>
            <a:off x="473075" y="4652963"/>
            <a:ext cx="1804988" cy="93662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22" name="Rechteck 21"/>
          <p:cNvSpPr/>
          <p:nvPr/>
        </p:nvSpPr>
        <p:spPr>
          <a:xfrm>
            <a:off x="463550" y="3492500"/>
            <a:ext cx="1803400" cy="93662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16" name="Rechteck 15"/>
          <p:cNvSpPr/>
          <p:nvPr/>
        </p:nvSpPr>
        <p:spPr>
          <a:xfrm>
            <a:off x="463550" y="2276475"/>
            <a:ext cx="1804988" cy="93662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18" name="Rechteck 17"/>
          <p:cNvSpPr/>
          <p:nvPr/>
        </p:nvSpPr>
        <p:spPr>
          <a:xfrm>
            <a:off x="6300788" y="1412875"/>
            <a:ext cx="1584325" cy="86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19" name="Rechteck 18"/>
          <p:cNvSpPr/>
          <p:nvPr/>
        </p:nvSpPr>
        <p:spPr>
          <a:xfrm>
            <a:off x="4284663" y="1412875"/>
            <a:ext cx="1582737" cy="86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15" name="Rechteck 14"/>
          <p:cNvSpPr/>
          <p:nvPr/>
        </p:nvSpPr>
        <p:spPr>
          <a:xfrm>
            <a:off x="2268538" y="1412875"/>
            <a:ext cx="1582737" cy="86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17416" name="Rectangle 2"/>
          <p:cNvSpPr>
            <a:spLocks noGrp="1" noChangeArrowheads="1"/>
          </p:cNvSpPr>
          <p:nvPr>
            <p:ph type="title"/>
          </p:nvPr>
        </p:nvSpPr>
        <p:spPr>
          <a:xfrm>
            <a:off x="323528" y="81757"/>
            <a:ext cx="8229600" cy="576262"/>
          </a:xfrm>
        </p:spPr>
        <p:txBody>
          <a:bodyPr/>
          <a:lstStyle/>
          <a:p>
            <a:r>
              <a:rPr lang="de-DE" altLang="de-DE" dirty="0"/>
              <a:t>Determinierende und moderierende Marktbeziehungen: Übersicht</a:t>
            </a:r>
          </a:p>
        </p:txBody>
      </p:sp>
      <p:sp>
        <p:nvSpPr>
          <p:cNvPr id="2" name="Rechteck 1"/>
          <p:cNvSpPr/>
          <p:nvPr/>
        </p:nvSpPr>
        <p:spPr>
          <a:xfrm>
            <a:off x="2268538" y="1414463"/>
            <a:ext cx="1582737" cy="4176712"/>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5" name="Rechteck 4"/>
          <p:cNvSpPr/>
          <p:nvPr/>
        </p:nvSpPr>
        <p:spPr>
          <a:xfrm>
            <a:off x="4284663" y="1414463"/>
            <a:ext cx="1582737" cy="4176712"/>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6" name="Rechteck 5"/>
          <p:cNvSpPr/>
          <p:nvPr/>
        </p:nvSpPr>
        <p:spPr>
          <a:xfrm>
            <a:off x="6300788" y="1416050"/>
            <a:ext cx="1584325" cy="4176713"/>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17420" name="Textfeld 2"/>
          <p:cNvSpPr txBox="1">
            <a:spLocks noChangeArrowheads="1"/>
          </p:cNvSpPr>
          <p:nvPr/>
        </p:nvSpPr>
        <p:spPr bwMode="auto">
          <a:xfrm>
            <a:off x="2268538" y="1557338"/>
            <a:ext cx="158273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0"/>
              </a:spcBef>
              <a:buFontTx/>
              <a:buNone/>
            </a:pPr>
            <a:r>
              <a:rPr lang="de-DE" altLang="de-DE" sz="1600"/>
              <a:t>Transaktions-beziehungen</a:t>
            </a:r>
          </a:p>
        </p:txBody>
      </p:sp>
      <p:sp>
        <p:nvSpPr>
          <p:cNvPr id="17421" name="Textfeld 3"/>
          <p:cNvSpPr txBox="1">
            <a:spLocks noChangeArrowheads="1"/>
          </p:cNvSpPr>
          <p:nvPr/>
        </p:nvSpPr>
        <p:spPr bwMode="auto">
          <a:xfrm>
            <a:off x="4284663" y="1557338"/>
            <a:ext cx="158273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0"/>
              </a:spcBef>
              <a:buFontTx/>
              <a:buNone/>
            </a:pPr>
            <a:r>
              <a:rPr lang="de-DE" altLang="de-DE" sz="1600"/>
              <a:t>Konkurrenz-beziehungen</a:t>
            </a:r>
          </a:p>
        </p:txBody>
      </p:sp>
      <p:sp>
        <p:nvSpPr>
          <p:cNvPr id="17422" name="Textfeld 6"/>
          <p:cNvSpPr txBox="1">
            <a:spLocks noChangeArrowheads="1"/>
          </p:cNvSpPr>
          <p:nvPr/>
        </p:nvSpPr>
        <p:spPr bwMode="auto">
          <a:xfrm>
            <a:off x="6300788" y="1557338"/>
            <a:ext cx="15843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0"/>
              </a:spcBef>
              <a:buFontTx/>
              <a:buNone/>
            </a:pPr>
            <a:r>
              <a:rPr lang="de-DE" altLang="de-DE" sz="1600"/>
              <a:t>Kooperations-beziehungen</a:t>
            </a:r>
          </a:p>
        </p:txBody>
      </p:sp>
      <p:sp>
        <p:nvSpPr>
          <p:cNvPr id="8" name="Rechteck 7"/>
          <p:cNvSpPr/>
          <p:nvPr/>
        </p:nvSpPr>
        <p:spPr>
          <a:xfrm>
            <a:off x="468313" y="2276475"/>
            <a:ext cx="7416800" cy="936625"/>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17424" name="Textfeld 8"/>
          <p:cNvSpPr txBox="1">
            <a:spLocks noChangeArrowheads="1"/>
          </p:cNvSpPr>
          <p:nvPr/>
        </p:nvSpPr>
        <p:spPr bwMode="auto">
          <a:xfrm>
            <a:off x="450850" y="2452688"/>
            <a:ext cx="18002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0"/>
              </a:spcBef>
              <a:buFontTx/>
              <a:buNone/>
            </a:pPr>
            <a:r>
              <a:rPr lang="de-DE" altLang="de-DE" sz="1600"/>
              <a:t>Informations-beziehungen</a:t>
            </a:r>
            <a:endParaRPr lang="de-DE" altLang="de-DE" sz="1800"/>
          </a:p>
        </p:txBody>
      </p:sp>
      <p:sp>
        <p:nvSpPr>
          <p:cNvPr id="12" name="Rechteck 11"/>
          <p:cNvSpPr/>
          <p:nvPr/>
        </p:nvSpPr>
        <p:spPr>
          <a:xfrm>
            <a:off x="468313" y="3486150"/>
            <a:ext cx="7416800" cy="950913"/>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13" name="Rechteck 12"/>
          <p:cNvSpPr/>
          <p:nvPr/>
        </p:nvSpPr>
        <p:spPr>
          <a:xfrm>
            <a:off x="473075" y="4652963"/>
            <a:ext cx="7416800" cy="9398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17427" name="Textfeld 9"/>
          <p:cNvSpPr txBox="1">
            <a:spLocks noChangeArrowheads="1"/>
          </p:cNvSpPr>
          <p:nvPr/>
        </p:nvSpPr>
        <p:spPr bwMode="auto">
          <a:xfrm>
            <a:off x="415925" y="3792538"/>
            <a:ext cx="1947863"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1600"/>
              <a:t>Machtbeziehungen</a:t>
            </a:r>
          </a:p>
        </p:txBody>
      </p:sp>
      <p:sp>
        <p:nvSpPr>
          <p:cNvPr id="17428" name="Textfeld 10"/>
          <p:cNvSpPr txBox="1">
            <a:spLocks noChangeArrowheads="1"/>
          </p:cNvSpPr>
          <p:nvPr/>
        </p:nvSpPr>
        <p:spPr bwMode="auto">
          <a:xfrm>
            <a:off x="415925" y="4951413"/>
            <a:ext cx="194786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1600"/>
              <a:t>Rollenbeziehungen</a:t>
            </a:r>
          </a:p>
        </p:txBody>
      </p:sp>
      <p:sp>
        <p:nvSpPr>
          <p:cNvPr id="3" name="Foliennummernplatzhalter 2"/>
          <p:cNvSpPr>
            <a:spLocks noGrp="1"/>
          </p:cNvSpPr>
          <p:nvPr>
            <p:ph type="sldNum" sz="quarter" idx="10"/>
          </p:nvPr>
        </p:nvSpPr>
        <p:spPr/>
        <p:txBody>
          <a:bodyPr/>
          <a:lstStyle/>
          <a:p>
            <a:pPr>
              <a:defRPr/>
            </a:pPr>
            <a:fld id="{B86AE3A2-AD40-4E1C-80DA-23E5EB620543}" type="slidenum">
              <a:rPr lang="de-DE" smtClean="0"/>
              <a:pPr>
                <a:defRPr/>
              </a:pPr>
              <a:t>16</a:t>
            </a:fld>
            <a:endParaRPr lang="de-DE"/>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95536" y="188640"/>
            <a:ext cx="8229600" cy="576262"/>
          </a:xfrm>
        </p:spPr>
        <p:txBody>
          <a:bodyPr/>
          <a:lstStyle/>
          <a:p>
            <a:r>
              <a:rPr lang="de-DE" altLang="de-DE" dirty="0"/>
              <a:t>Ergänzungen zur vorangegangenen Folie</a:t>
            </a:r>
          </a:p>
        </p:txBody>
      </p:sp>
      <p:sp>
        <p:nvSpPr>
          <p:cNvPr id="14339" name="AutoShape 133"/>
          <p:cNvSpPr>
            <a:spLocks noChangeArrowheads="1"/>
          </p:cNvSpPr>
          <p:nvPr/>
        </p:nvSpPr>
        <p:spPr bwMode="auto">
          <a:xfrm>
            <a:off x="539552" y="1196752"/>
            <a:ext cx="8352928" cy="4006750"/>
          </a:xfrm>
          <a:prstGeom prst="wedgeRoundRectCallout">
            <a:avLst>
              <a:gd name="adj1" fmla="val 41987"/>
              <a:gd name="adj2" fmla="val 56487"/>
              <a:gd name="adj3" fmla="val 16667"/>
            </a:avLst>
          </a:prstGeom>
          <a:solidFill>
            <a:schemeClr val="accent1"/>
          </a:solidFill>
          <a:ln w="9525">
            <a:solidFill>
              <a:schemeClr val="tx1"/>
            </a:solidFill>
            <a:miter lim="800000"/>
            <a:headEnd/>
            <a:tailEnd/>
          </a:ln>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2400" dirty="0"/>
              <a:t>Determinierende Beziehungen sind Transaktion-, Konkurrenz- und Kooperationsbeziehungen.</a:t>
            </a:r>
          </a:p>
          <a:p>
            <a:pPr eaLnBrk="1" hangingPunct="1">
              <a:spcBef>
                <a:spcPct val="0"/>
              </a:spcBef>
              <a:buFontTx/>
              <a:buNone/>
            </a:pPr>
            <a:endParaRPr lang="de-DE" altLang="de-DE" sz="2400" dirty="0"/>
          </a:p>
          <a:p>
            <a:pPr eaLnBrk="1" hangingPunct="1">
              <a:spcBef>
                <a:spcPct val="0"/>
              </a:spcBef>
              <a:buFontTx/>
              <a:buNone/>
            </a:pPr>
            <a:r>
              <a:rPr lang="de-DE" altLang="de-DE" sz="2400" dirty="0"/>
              <a:t>Moderierende Beziehungen lassen sich in Informations-, Macht- und Rollenbeziehungen unterscheiden, die die determinierenden Beziehungen näher ausgestalten. Im Gegensatz zu den drei determinierenden Beziehungen treten alle drei moderierenden Beziehungen gleichzeitig auf bzw. schließen einander nicht aus.</a:t>
            </a:r>
          </a:p>
        </p:txBody>
      </p:sp>
      <p:sp>
        <p:nvSpPr>
          <p:cNvPr id="4" name="Foliennummernplatzhalter 3"/>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0F67EE12-110B-494A-B588-613F9C4CF7D9}" type="slidenum">
              <a:rPr lang="de-DE" sz="1100" b="1">
                <a:effectLst>
                  <a:outerShdw blurRad="38100" dist="38100" dir="2700000" algn="tl">
                    <a:srgbClr val="C0C0C0"/>
                  </a:outerShdw>
                </a:effectLst>
              </a:rPr>
              <a:pPr algn="r">
                <a:defRPr/>
              </a:pPr>
              <a:t>17</a:t>
            </a:fld>
            <a:endParaRPr lang="de-DE" sz="1100" b="1">
              <a:effectLst>
                <a:outerShdw blurRad="38100" dist="38100" dir="2700000" algn="tl">
                  <a:srgbClr val="C0C0C0"/>
                </a:outerShdw>
              </a:effectLst>
            </a:endParaRPr>
          </a:p>
        </p:txBody>
      </p:sp>
      <p:sp>
        <p:nvSpPr>
          <p:cNvPr id="2" name="Foliennummernplatzhalter 1"/>
          <p:cNvSpPr>
            <a:spLocks noGrp="1"/>
          </p:cNvSpPr>
          <p:nvPr>
            <p:ph type="sldNum" sz="quarter" idx="10"/>
          </p:nvPr>
        </p:nvSpPr>
        <p:spPr/>
        <p:txBody>
          <a:bodyPr/>
          <a:lstStyle/>
          <a:p>
            <a:pPr>
              <a:defRPr/>
            </a:pPr>
            <a:fld id="{E63E045C-7F45-4DE9-AC1B-7F6B67BAACA6}" type="slidenum">
              <a:rPr lang="de-DE" smtClean="0"/>
              <a:pPr>
                <a:defRPr/>
              </a:pPr>
              <a:t>17</a:t>
            </a:fld>
            <a:endParaRPr lang="de-DE"/>
          </a:p>
        </p:txBody>
      </p:sp>
    </p:spTree>
    <p:extLst>
      <p:ext uri="{BB962C8B-B14F-4D97-AF65-F5344CB8AC3E}">
        <p14:creationId xmlns:p14="http://schemas.microsoft.com/office/powerpoint/2010/main" val="7377673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457200" y="238952"/>
            <a:ext cx="8229600" cy="576262"/>
          </a:xfrm>
        </p:spPr>
        <p:txBody>
          <a:bodyPr/>
          <a:lstStyle/>
          <a:p>
            <a:r>
              <a:rPr lang="de-DE" altLang="de-DE" dirty="0" err="1">
                <a:latin typeface="Arial" charset="0"/>
              </a:rPr>
              <a:t>Moderatorfunktion</a:t>
            </a:r>
            <a:r>
              <a:rPr lang="de-DE" altLang="de-DE" dirty="0">
                <a:latin typeface="Arial" charset="0"/>
              </a:rPr>
              <a:t> von Informationen in ökonomischen Beziehungen: Übersicht</a:t>
            </a:r>
            <a:endParaRPr lang="de-DE" dirty="0"/>
          </a:p>
        </p:txBody>
      </p:sp>
      <p:sp>
        <p:nvSpPr>
          <p:cNvPr id="14" name="Text Box 9"/>
          <p:cNvSpPr txBox="1">
            <a:spLocks noChangeArrowheads="1"/>
          </p:cNvSpPr>
          <p:nvPr/>
        </p:nvSpPr>
        <p:spPr bwMode="auto">
          <a:xfrm>
            <a:off x="3275857" y="1052736"/>
            <a:ext cx="2592287" cy="648072"/>
          </a:xfrm>
          <a:prstGeom prst="rect">
            <a:avLst/>
          </a:prstGeom>
          <a:solidFill>
            <a:schemeClr val="bg1"/>
          </a:solidFill>
          <a:ln w="9525">
            <a:solidFill>
              <a:schemeClr val="tx1"/>
            </a:solidFill>
            <a:prstDash val="solid"/>
            <a:miter lim="800000"/>
            <a:headEnd/>
            <a:tailEnd/>
          </a:ln>
          <a:effectLst>
            <a:outerShdw dist="107763" dir="2700000" algn="ctr" rotWithShape="0">
              <a:schemeClr val="bg2">
                <a:alpha val="50000"/>
              </a:schemeClr>
            </a:outerShdw>
          </a:effectLst>
        </p:spPr>
        <p:txBody>
          <a:bodyPr anchor="ctr"/>
          <a:lstStyle>
            <a:defPPr>
              <a:defRPr lang="de-DE"/>
            </a:defPPr>
            <a:lvl1pPr algn="ctr"/>
          </a:lstStyle>
          <a:p>
            <a:r>
              <a:rPr lang="de-DE" altLang="de-DE" dirty="0" err="1"/>
              <a:t>Moderatorfunktion</a:t>
            </a:r>
            <a:endParaRPr lang="de-DE" altLang="de-DE" dirty="0"/>
          </a:p>
        </p:txBody>
      </p:sp>
      <p:sp>
        <p:nvSpPr>
          <p:cNvPr id="15" name="Text Box 10"/>
          <p:cNvSpPr txBox="1">
            <a:spLocks noChangeArrowheads="1"/>
          </p:cNvSpPr>
          <p:nvPr/>
        </p:nvSpPr>
        <p:spPr bwMode="auto">
          <a:xfrm>
            <a:off x="394642" y="2265363"/>
            <a:ext cx="2881015" cy="923330"/>
          </a:xfrm>
          <a:prstGeom prst="rect">
            <a:avLst/>
          </a:prstGeom>
          <a:solidFill>
            <a:schemeClr val="bg1"/>
          </a:solidFill>
          <a:ln w="9525">
            <a:solidFill>
              <a:schemeClr val="tx1"/>
            </a:solidFill>
            <a:prstDash val="solid"/>
            <a:miter lim="800000"/>
            <a:headEnd/>
            <a:tailEnd/>
          </a:ln>
          <a:effectLst>
            <a:outerShdw dist="107763" dir="2700000" algn="ctr" rotWithShape="0">
              <a:schemeClr val="bg2">
                <a:alpha val="50000"/>
              </a:schemeClr>
            </a:outerShdw>
          </a:effectLst>
        </p:spPr>
        <p:txBody>
          <a:bodyPr anchor="ctr"/>
          <a:lstStyle>
            <a:defPPr>
              <a:defRPr lang="de-DE"/>
            </a:defPPr>
            <a:lvl1pPr algn="ctr"/>
          </a:lstStyle>
          <a:p>
            <a:r>
              <a:rPr lang="de-DE" altLang="de-DE" dirty="0"/>
              <a:t>technische Durchführung von Transaktionen</a:t>
            </a:r>
          </a:p>
        </p:txBody>
      </p:sp>
      <p:sp>
        <p:nvSpPr>
          <p:cNvPr id="16" name="Text Box 11"/>
          <p:cNvSpPr txBox="1">
            <a:spLocks noChangeArrowheads="1"/>
          </p:cNvSpPr>
          <p:nvPr/>
        </p:nvSpPr>
        <p:spPr bwMode="auto">
          <a:xfrm>
            <a:off x="3636441" y="2276475"/>
            <a:ext cx="1871663" cy="912218"/>
          </a:xfrm>
          <a:prstGeom prst="rect">
            <a:avLst/>
          </a:prstGeom>
          <a:solidFill>
            <a:schemeClr val="bg1"/>
          </a:solidFill>
          <a:ln w="9525">
            <a:solidFill>
              <a:schemeClr val="tx1"/>
            </a:solidFill>
            <a:prstDash val="solid"/>
            <a:miter lim="800000"/>
            <a:headEnd/>
            <a:tailEnd/>
          </a:ln>
          <a:effectLst>
            <a:outerShdw dist="107763" dir="2700000" algn="ctr" rotWithShape="0">
              <a:schemeClr val="bg2">
                <a:alpha val="50000"/>
              </a:schemeClr>
            </a:outerShdw>
          </a:effectLst>
        </p:spPr>
        <p:txBody>
          <a:bodyPr anchor="ctr"/>
          <a:lstStyle>
            <a:defPPr>
              <a:defRPr lang="de-DE"/>
            </a:defPPr>
            <a:lvl1pPr algn="ctr"/>
          </a:lstStyle>
          <a:p>
            <a:r>
              <a:rPr lang="de-DE" altLang="de-DE" dirty="0"/>
              <a:t>Informations-asymmetrien</a:t>
            </a:r>
          </a:p>
        </p:txBody>
      </p:sp>
      <p:sp>
        <p:nvSpPr>
          <p:cNvPr id="18" name="Text Box 13"/>
          <p:cNvSpPr txBox="1">
            <a:spLocks noChangeArrowheads="1"/>
          </p:cNvSpPr>
          <p:nvPr/>
        </p:nvSpPr>
        <p:spPr bwMode="auto">
          <a:xfrm>
            <a:off x="1691680" y="3761792"/>
            <a:ext cx="1656681" cy="963352"/>
          </a:xfrm>
          <a:prstGeom prst="rect">
            <a:avLst/>
          </a:prstGeom>
          <a:solidFill>
            <a:schemeClr val="bg1"/>
          </a:solidFill>
          <a:ln w="9525">
            <a:solidFill>
              <a:schemeClr val="tx1"/>
            </a:solidFill>
            <a:prstDash val="solid"/>
            <a:miter lim="800000"/>
            <a:headEnd/>
            <a:tailEnd/>
          </a:ln>
          <a:effectLst>
            <a:outerShdw dist="107763" dir="2700000" algn="ctr" rotWithShape="0">
              <a:schemeClr val="bg2">
                <a:alpha val="50000"/>
              </a:schemeClr>
            </a:outerShdw>
          </a:effectLst>
        </p:spPr>
        <p:txBody>
          <a:bodyPr anchor="ctr"/>
          <a:lstStyle>
            <a:defPPr>
              <a:defRPr lang="de-DE"/>
            </a:defPPr>
            <a:lvl1pPr algn="ctr"/>
          </a:lstStyle>
          <a:p>
            <a:r>
              <a:rPr lang="de-DE" altLang="de-DE" sz="1400" dirty="0"/>
              <a:t>Opportunistisches Verhalten</a:t>
            </a:r>
          </a:p>
        </p:txBody>
      </p:sp>
      <p:sp>
        <p:nvSpPr>
          <p:cNvPr id="19" name="Text Box 15"/>
          <p:cNvSpPr txBox="1">
            <a:spLocks noChangeArrowheads="1"/>
          </p:cNvSpPr>
          <p:nvPr/>
        </p:nvSpPr>
        <p:spPr bwMode="auto">
          <a:xfrm>
            <a:off x="107504" y="3761792"/>
            <a:ext cx="1512167" cy="963352"/>
          </a:xfrm>
          <a:prstGeom prst="rect">
            <a:avLst/>
          </a:prstGeom>
          <a:solidFill>
            <a:schemeClr val="bg1"/>
          </a:solidFill>
          <a:ln w="9525">
            <a:solidFill>
              <a:schemeClr val="tx1"/>
            </a:solidFill>
            <a:prstDash val="solid"/>
            <a:miter lim="800000"/>
            <a:headEnd/>
            <a:tailEnd/>
          </a:ln>
          <a:effectLst>
            <a:outerShdw dist="107763" dir="2700000" algn="ctr" rotWithShape="0">
              <a:schemeClr val="bg2">
                <a:alpha val="50000"/>
              </a:schemeClr>
            </a:outerShdw>
          </a:effectLst>
        </p:spPr>
        <p:txBody>
          <a:bodyPr anchor="ctr"/>
          <a:lstStyle>
            <a:defPPr>
              <a:defRPr lang="de-DE"/>
            </a:defPPr>
            <a:lvl1pPr algn="ctr"/>
          </a:lstStyle>
          <a:p>
            <a:r>
              <a:rPr lang="de-DE" altLang="de-DE" sz="1400" dirty="0"/>
              <a:t>Vorteile / Nachteile im Wettbewerb mit Konkurrenten</a:t>
            </a:r>
          </a:p>
        </p:txBody>
      </p:sp>
      <p:sp>
        <p:nvSpPr>
          <p:cNvPr id="20" name="Text Box 16"/>
          <p:cNvSpPr txBox="1">
            <a:spLocks noChangeArrowheads="1"/>
          </p:cNvSpPr>
          <p:nvPr/>
        </p:nvSpPr>
        <p:spPr bwMode="auto">
          <a:xfrm>
            <a:off x="3419872" y="3772242"/>
            <a:ext cx="1439713" cy="323165"/>
          </a:xfrm>
          <a:prstGeom prst="rect">
            <a:avLst/>
          </a:prstGeom>
          <a:solidFill>
            <a:schemeClr val="bg1"/>
          </a:solidFill>
          <a:ln w="9525">
            <a:solidFill>
              <a:schemeClr val="tx1"/>
            </a:solidFill>
            <a:prstDash val="solid"/>
            <a:miter lim="800000"/>
            <a:headEnd/>
            <a:tailEnd/>
          </a:ln>
          <a:effectLst>
            <a:outerShdw dist="107763" dir="2700000" algn="ctr" rotWithShape="0">
              <a:schemeClr val="bg2">
                <a:alpha val="50000"/>
              </a:schemeClr>
            </a:outerShdw>
          </a:effectLst>
        </p:spPr>
        <p:txBody>
          <a:bodyPr anchor="ctr"/>
          <a:lstStyle>
            <a:defPPr>
              <a:defRPr lang="de-DE"/>
            </a:defPPr>
            <a:lvl1pPr algn="ctr"/>
          </a:lstStyle>
          <a:p>
            <a:r>
              <a:rPr lang="de-DE" altLang="de-DE" sz="1400" dirty="0" err="1"/>
              <a:t>Signalling</a:t>
            </a:r>
            <a:endParaRPr lang="de-DE" altLang="de-DE" dirty="0"/>
          </a:p>
        </p:txBody>
      </p:sp>
      <p:sp>
        <p:nvSpPr>
          <p:cNvPr id="21" name="Text Box 17"/>
          <p:cNvSpPr txBox="1">
            <a:spLocks noChangeArrowheads="1"/>
          </p:cNvSpPr>
          <p:nvPr/>
        </p:nvSpPr>
        <p:spPr bwMode="auto">
          <a:xfrm>
            <a:off x="4932040" y="3789313"/>
            <a:ext cx="1309919" cy="323165"/>
          </a:xfrm>
          <a:prstGeom prst="rect">
            <a:avLst/>
          </a:prstGeom>
          <a:solidFill>
            <a:schemeClr val="bg1"/>
          </a:solidFill>
          <a:ln w="9525">
            <a:solidFill>
              <a:schemeClr val="tx1"/>
            </a:solidFill>
            <a:prstDash val="solid"/>
            <a:miter lim="800000"/>
            <a:headEnd/>
            <a:tailEnd/>
          </a:ln>
          <a:effectLst>
            <a:outerShdw dist="107763" dir="2700000" algn="ctr" rotWithShape="0">
              <a:schemeClr val="bg2">
                <a:alpha val="50000"/>
              </a:schemeClr>
            </a:outerShdw>
          </a:effectLst>
        </p:spPr>
        <p:txBody>
          <a:bodyPr anchor="ctr"/>
          <a:lstStyle>
            <a:defPPr>
              <a:defRPr lang="de-DE"/>
            </a:defPPr>
            <a:lvl1pPr algn="ctr"/>
          </a:lstStyle>
          <a:p>
            <a:r>
              <a:rPr lang="de-DE" altLang="de-DE" sz="1400" dirty="0"/>
              <a:t>Screening</a:t>
            </a:r>
            <a:endParaRPr lang="de-DE" altLang="de-DE" sz="1600" dirty="0"/>
          </a:p>
        </p:txBody>
      </p:sp>
      <p:sp>
        <p:nvSpPr>
          <p:cNvPr id="22" name="Text Box 18"/>
          <p:cNvSpPr txBox="1">
            <a:spLocks noChangeArrowheads="1"/>
          </p:cNvSpPr>
          <p:nvPr/>
        </p:nvSpPr>
        <p:spPr bwMode="auto">
          <a:xfrm>
            <a:off x="6300192" y="3789313"/>
            <a:ext cx="1441450" cy="503287"/>
          </a:xfrm>
          <a:prstGeom prst="rect">
            <a:avLst/>
          </a:prstGeom>
          <a:solidFill>
            <a:schemeClr val="bg1"/>
          </a:solidFill>
          <a:ln w="9525">
            <a:solidFill>
              <a:schemeClr val="tx1"/>
            </a:solidFill>
            <a:prstDash val="solid"/>
            <a:miter lim="800000"/>
            <a:headEnd/>
            <a:tailEnd/>
          </a:ln>
          <a:effectLst>
            <a:outerShdw dist="107763" dir="2700000" algn="ctr" rotWithShape="0">
              <a:schemeClr val="bg2">
                <a:alpha val="50000"/>
              </a:schemeClr>
            </a:outerShdw>
          </a:effectLst>
        </p:spPr>
        <p:txBody>
          <a:bodyPr anchor="ctr"/>
          <a:lstStyle>
            <a:defPPr>
              <a:defRPr lang="de-DE"/>
            </a:defPPr>
            <a:lvl1pPr algn="ctr"/>
          </a:lstStyle>
          <a:p>
            <a:r>
              <a:rPr lang="de-DE" altLang="de-DE" sz="1400" dirty="0"/>
              <a:t>Sicherheiten / Verträge</a:t>
            </a:r>
          </a:p>
        </p:txBody>
      </p:sp>
      <p:sp>
        <p:nvSpPr>
          <p:cNvPr id="39" name="Text Box 34"/>
          <p:cNvSpPr txBox="1">
            <a:spLocks noChangeArrowheads="1"/>
          </p:cNvSpPr>
          <p:nvPr/>
        </p:nvSpPr>
        <p:spPr bwMode="auto">
          <a:xfrm>
            <a:off x="5322809" y="5722352"/>
            <a:ext cx="195476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l">
              <a:defRPr sz="2400">
                <a:solidFill>
                  <a:schemeClr val="tx1"/>
                </a:solidFill>
                <a:latin typeface="Times New Roman" pitchFamily="18" charset="0"/>
              </a:defRPr>
            </a:lvl1pPr>
            <a:lvl2pPr marL="571500" algn="l">
              <a:defRPr sz="2400">
                <a:solidFill>
                  <a:schemeClr val="tx1"/>
                </a:solidFill>
                <a:latin typeface="Times New Roman" pitchFamily="18" charset="0"/>
              </a:defRPr>
            </a:lvl2pPr>
            <a:lvl3pPr marL="1143000" algn="l">
              <a:defRPr sz="2400">
                <a:solidFill>
                  <a:schemeClr val="tx1"/>
                </a:solidFill>
                <a:latin typeface="Times New Roman" pitchFamily="18" charset="0"/>
              </a:defRPr>
            </a:lvl3pPr>
            <a:lvl4pPr marL="1714500" algn="l">
              <a:defRPr sz="2400">
                <a:solidFill>
                  <a:schemeClr val="tx1"/>
                </a:solidFill>
                <a:latin typeface="Times New Roman" pitchFamily="18" charset="0"/>
              </a:defRPr>
            </a:lvl4pPr>
            <a:lvl5pPr marL="2286000" algn="l">
              <a:defRPr sz="2400">
                <a:solidFill>
                  <a:schemeClr val="tx1"/>
                </a:solidFill>
                <a:latin typeface="Times New Roman" pitchFamily="18" charset="0"/>
              </a:defRPr>
            </a:lvl5pPr>
            <a:lvl6pPr marL="2743200" eaLnBrk="0" fontAlgn="base" hangingPunct="0">
              <a:spcBef>
                <a:spcPct val="0"/>
              </a:spcBef>
              <a:spcAft>
                <a:spcPct val="0"/>
              </a:spcAft>
              <a:defRPr sz="2400">
                <a:solidFill>
                  <a:schemeClr val="tx1"/>
                </a:solidFill>
                <a:latin typeface="Times New Roman" pitchFamily="18" charset="0"/>
              </a:defRPr>
            </a:lvl6pPr>
            <a:lvl7pPr marL="3200400" eaLnBrk="0" fontAlgn="base" hangingPunct="0">
              <a:spcBef>
                <a:spcPct val="0"/>
              </a:spcBef>
              <a:spcAft>
                <a:spcPct val="0"/>
              </a:spcAft>
              <a:defRPr sz="2400">
                <a:solidFill>
                  <a:schemeClr val="tx1"/>
                </a:solidFill>
                <a:latin typeface="Times New Roman" pitchFamily="18" charset="0"/>
              </a:defRPr>
            </a:lvl7pPr>
            <a:lvl8pPr marL="3657600" eaLnBrk="0" fontAlgn="base" hangingPunct="0">
              <a:spcBef>
                <a:spcPct val="0"/>
              </a:spcBef>
              <a:spcAft>
                <a:spcPct val="0"/>
              </a:spcAft>
              <a:defRPr sz="2400">
                <a:solidFill>
                  <a:schemeClr val="tx1"/>
                </a:solidFill>
                <a:latin typeface="Times New Roman" pitchFamily="18" charset="0"/>
              </a:defRPr>
            </a:lvl8pPr>
            <a:lvl9pPr marL="4114800" eaLnBrk="0" fontAlgn="base" hangingPunct="0">
              <a:spcBef>
                <a:spcPct val="0"/>
              </a:spcBef>
              <a:spcAft>
                <a:spcPct val="0"/>
              </a:spcAft>
              <a:defRPr sz="2400">
                <a:solidFill>
                  <a:schemeClr val="tx1"/>
                </a:solidFill>
                <a:latin typeface="Times New Roman" pitchFamily="18" charset="0"/>
              </a:defRPr>
            </a:lvl9pPr>
          </a:lstStyle>
          <a:p>
            <a:pPr algn="ctr"/>
            <a:r>
              <a:rPr lang="de-DE" altLang="de-DE" sz="1600" dirty="0">
                <a:latin typeface="Arial" charset="0"/>
              </a:rPr>
              <a:t>Transaktionskosten</a:t>
            </a:r>
            <a:endParaRPr lang="de-DE" altLang="de-DE" sz="2000" dirty="0">
              <a:latin typeface="Arial" charset="0"/>
            </a:endParaRPr>
          </a:p>
        </p:txBody>
      </p:sp>
      <p:sp>
        <p:nvSpPr>
          <p:cNvPr id="40" name="Text Box 11"/>
          <p:cNvSpPr txBox="1">
            <a:spLocks noChangeArrowheads="1"/>
          </p:cNvSpPr>
          <p:nvPr/>
        </p:nvSpPr>
        <p:spPr bwMode="auto">
          <a:xfrm>
            <a:off x="6012656" y="2291976"/>
            <a:ext cx="1871663" cy="896717"/>
          </a:xfrm>
          <a:prstGeom prst="rect">
            <a:avLst/>
          </a:prstGeom>
          <a:solidFill>
            <a:schemeClr val="bg1"/>
          </a:solidFill>
          <a:ln w="9525">
            <a:solidFill>
              <a:schemeClr val="tx1"/>
            </a:solidFill>
            <a:prstDash val="solid"/>
            <a:miter lim="800000"/>
            <a:headEnd/>
            <a:tailEnd/>
          </a:ln>
          <a:effectLst>
            <a:outerShdw dist="107763" dir="2700000" algn="ctr" rotWithShape="0">
              <a:schemeClr val="bg2">
                <a:alpha val="50000"/>
              </a:schemeClr>
            </a:outerShdw>
          </a:effectLst>
        </p:spPr>
        <p:txBody>
          <a:bodyPr anchor="ctr"/>
          <a:lstStyle>
            <a:defPPr>
              <a:defRPr lang="de-DE"/>
            </a:defPPr>
            <a:lvl1pPr algn="ctr"/>
          </a:lstStyle>
          <a:p>
            <a:r>
              <a:rPr lang="de-DE" altLang="de-DE" dirty="0"/>
              <a:t>Informations-defizite</a:t>
            </a:r>
          </a:p>
        </p:txBody>
      </p:sp>
      <p:cxnSp>
        <p:nvCxnSpPr>
          <p:cNvPr id="5" name="Gerade Verbindung 4"/>
          <p:cNvCxnSpPr/>
          <p:nvPr/>
        </p:nvCxnSpPr>
        <p:spPr>
          <a:xfrm flipH="1">
            <a:off x="2051720" y="1700808"/>
            <a:ext cx="1296144" cy="5645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Gerade Verbindung 6"/>
          <p:cNvCxnSpPr>
            <a:stCxn id="14" idx="2"/>
            <a:endCxn id="16" idx="0"/>
          </p:cNvCxnSpPr>
          <p:nvPr/>
        </p:nvCxnSpPr>
        <p:spPr>
          <a:xfrm>
            <a:off x="4572001" y="1700808"/>
            <a:ext cx="272" cy="575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Gerade Verbindung 8"/>
          <p:cNvCxnSpPr>
            <a:endCxn id="40" idx="0"/>
          </p:cNvCxnSpPr>
          <p:nvPr/>
        </p:nvCxnSpPr>
        <p:spPr>
          <a:xfrm>
            <a:off x="5292725" y="1700808"/>
            <a:ext cx="1655763" cy="59116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Text Box 18"/>
          <p:cNvSpPr txBox="1">
            <a:spLocks noChangeArrowheads="1"/>
          </p:cNvSpPr>
          <p:nvPr/>
        </p:nvSpPr>
        <p:spPr bwMode="auto">
          <a:xfrm>
            <a:off x="7812360" y="3806626"/>
            <a:ext cx="1259632" cy="1134542"/>
          </a:xfrm>
          <a:prstGeom prst="rect">
            <a:avLst/>
          </a:prstGeom>
          <a:solidFill>
            <a:schemeClr val="bg1"/>
          </a:solidFill>
          <a:ln w="9525">
            <a:solidFill>
              <a:schemeClr val="tx1"/>
            </a:solidFill>
            <a:prstDash val="solid"/>
            <a:miter lim="800000"/>
            <a:headEnd/>
            <a:tailEnd/>
          </a:ln>
          <a:effectLst>
            <a:outerShdw dist="107763" dir="2700000" algn="ctr" rotWithShape="0">
              <a:schemeClr val="bg2">
                <a:alpha val="50000"/>
              </a:schemeClr>
            </a:outerShdw>
          </a:effectLst>
        </p:spPr>
        <p:txBody>
          <a:bodyPr anchor="ctr"/>
          <a:lstStyle>
            <a:defPPr>
              <a:defRPr lang="de-DE"/>
            </a:defPPr>
            <a:lvl1pPr algn="ctr"/>
          </a:lstStyle>
          <a:p>
            <a:r>
              <a:rPr lang="de-DE" altLang="de-DE" sz="1400" dirty="0"/>
              <a:t>Aufbau und Reputation und/oder </a:t>
            </a:r>
            <a:r>
              <a:rPr lang="de-DE" altLang="de-DE" sz="1400" dirty="0" err="1"/>
              <a:t>Commitment</a:t>
            </a:r>
            <a:endParaRPr lang="de-DE" altLang="de-DE" sz="1400" dirty="0"/>
          </a:p>
        </p:txBody>
      </p:sp>
      <p:cxnSp>
        <p:nvCxnSpPr>
          <p:cNvPr id="86027" name="Gerade Verbindung 86026"/>
          <p:cNvCxnSpPr>
            <a:stCxn id="20" idx="2"/>
          </p:cNvCxnSpPr>
          <p:nvPr/>
        </p:nvCxnSpPr>
        <p:spPr>
          <a:xfrm flipH="1">
            <a:off x="4139728" y="4095407"/>
            <a:ext cx="1" cy="1493833"/>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57" name="Gerade Verbindung 56"/>
          <p:cNvCxnSpPr/>
          <p:nvPr/>
        </p:nvCxnSpPr>
        <p:spPr>
          <a:xfrm flipH="1">
            <a:off x="5578061" y="4112478"/>
            <a:ext cx="1" cy="1493833"/>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58" name="Gerade Verbindung 57"/>
          <p:cNvCxnSpPr/>
          <p:nvPr/>
        </p:nvCxnSpPr>
        <p:spPr>
          <a:xfrm flipH="1">
            <a:off x="7020917" y="4300594"/>
            <a:ext cx="1" cy="1288646"/>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60" name="Gerade Verbindung 59"/>
          <p:cNvCxnSpPr/>
          <p:nvPr/>
        </p:nvCxnSpPr>
        <p:spPr>
          <a:xfrm flipH="1">
            <a:off x="8442176" y="4961988"/>
            <a:ext cx="2" cy="627252"/>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62" name="Gerade Verbindung 61"/>
          <p:cNvCxnSpPr/>
          <p:nvPr/>
        </p:nvCxnSpPr>
        <p:spPr>
          <a:xfrm>
            <a:off x="4139729" y="5589240"/>
            <a:ext cx="4302447"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65" name="Gerade Verbindung 64"/>
          <p:cNvCxnSpPr>
            <a:endCxn id="39" idx="0"/>
          </p:cNvCxnSpPr>
          <p:nvPr/>
        </p:nvCxnSpPr>
        <p:spPr>
          <a:xfrm>
            <a:off x="6300192" y="5589240"/>
            <a:ext cx="0" cy="13311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040" name="Gerade Verbindung 86039"/>
          <p:cNvCxnSpPr/>
          <p:nvPr/>
        </p:nvCxnSpPr>
        <p:spPr>
          <a:xfrm flipH="1">
            <a:off x="1259632" y="3188693"/>
            <a:ext cx="3096344" cy="57309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042" name="Gerade Verbindung 86041"/>
          <p:cNvCxnSpPr/>
          <p:nvPr/>
        </p:nvCxnSpPr>
        <p:spPr>
          <a:xfrm flipH="1">
            <a:off x="3059832" y="3188693"/>
            <a:ext cx="1296144" cy="57309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044" name="Gerade Verbindung 86043"/>
          <p:cNvCxnSpPr>
            <a:stCxn id="40" idx="2"/>
          </p:cNvCxnSpPr>
          <p:nvPr/>
        </p:nvCxnSpPr>
        <p:spPr>
          <a:xfrm flipH="1">
            <a:off x="4355976" y="3188693"/>
            <a:ext cx="2592512" cy="58354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046" name="Gerade Verbindung 86045"/>
          <p:cNvCxnSpPr>
            <a:stCxn id="40" idx="2"/>
          </p:cNvCxnSpPr>
          <p:nvPr/>
        </p:nvCxnSpPr>
        <p:spPr>
          <a:xfrm flipH="1">
            <a:off x="5868144" y="3188693"/>
            <a:ext cx="1080344" cy="57309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048" name="Gerade Verbindung 86047"/>
          <p:cNvCxnSpPr>
            <a:stCxn id="40" idx="2"/>
            <a:endCxn id="54" idx="0"/>
          </p:cNvCxnSpPr>
          <p:nvPr/>
        </p:nvCxnSpPr>
        <p:spPr>
          <a:xfrm>
            <a:off x="6948488" y="3188693"/>
            <a:ext cx="1493688" cy="6179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050" name="Gerade Verbindung 86049"/>
          <p:cNvCxnSpPr>
            <a:stCxn id="40" idx="2"/>
            <a:endCxn id="22" idx="0"/>
          </p:cNvCxnSpPr>
          <p:nvPr/>
        </p:nvCxnSpPr>
        <p:spPr>
          <a:xfrm>
            <a:off x="6948488" y="3188693"/>
            <a:ext cx="72429" cy="6006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50332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6964" y="92116"/>
            <a:ext cx="8229600" cy="576262"/>
          </a:xfrm>
        </p:spPr>
        <p:txBody>
          <a:bodyPr/>
          <a:lstStyle/>
          <a:p>
            <a:r>
              <a:rPr lang="de-DE" dirty="0"/>
              <a:t>Erläuterungen zur vorangegangenen Folie (I)</a:t>
            </a:r>
          </a:p>
        </p:txBody>
      </p:sp>
      <p:sp>
        <p:nvSpPr>
          <p:cNvPr id="24" name="AutoShape 4"/>
          <p:cNvSpPr>
            <a:spLocks noChangeArrowheads="1"/>
          </p:cNvSpPr>
          <p:nvPr/>
        </p:nvSpPr>
        <p:spPr bwMode="auto">
          <a:xfrm>
            <a:off x="323529" y="2682440"/>
            <a:ext cx="8641084" cy="1872209"/>
          </a:xfrm>
          <a:prstGeom prst="wedgeRoundRectCallout">
            <a:avLst>
              <a:gd name="adj1" fmla="val 42101"/>
              <a:gd name="adj2" fmla="val 6426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Zwischen den Marktteilnehmer liegen häufig unterschiedliche Informationsstände hinsichtlich eines Sachverhalts (asymmetrische Informationsverteilung) vor bzw. ein Marktteilnehmer besitzt gegenüber dem anderen Marktteilnehmer einen schwächeren (geringeren) Informationsstand (Informationsdefizit).</a:t>
            </a:r>
          </a:p>
        </p:txBody>
      </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19</a:t>
            </a:fld>
            <a:endParaRPr lang="de-DE"/>
          </a:p>
        </p:txBody>
      </p:sp>
      <p:sp>
        <p:nvSpPr>
          <p:cNvPr id="5" name="AutoShape 4"/>
          <p:cNvSpPr>
            <a:spLocks noChangeArrowheads="1"/>
          </p:cNvSpPr>
          <p:nvPr/>
        </p:nvSpPr>
        <p:spPr bwMode="auto">
          <a:xfrm>
            <a:off x="323529" y="1198318"/>
            <a:ext cx="8641084" cy="1224136"/>
          </a:xfrm>
          <a:prstGeom prst="wedgeRoundRectCallout">
            <a:avLst>
              <a:gd name="adj1" fmla="val 43785"/>
              <a:gd name="adj2" fmla="val 59690"/>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Informationen sind notwendig, um Transaktionen (technisch) abwickeln gestalten zu können.</a:t>
            </a:r>
          </a:p>
        </p:txBody>
      </p:sp>
      <p:sp>
        <p:nvSpPr>
          <p:cNvPr id="6" name="AutoShape 4"/>
          <p:cNvSpPr>
            <a:spLocks noChangeArrowheads="1"/>
          </p:cNvSpPr>
          <p:nvPr/>
        </p:nvSpPr>
        <p:spPr bwMode="auto">
          <a:xfrm>
            <a:off x="323529" y="4802746"/>
            <a:ext cx="8641084" cy="1224136"/>
          </a:xfrm>
          <a:prstGeom prst="wedgeRoundRectCallout">
            <a:avLst>
              <a:gd name="adj1" fmla="val 43785"/>
              <a:gd name="adj2" fmla="val 59690"/>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Informationsasymmetrien bzw. Informationsdefizite haben verschiedene Auswirkungen auf ökonomische Beziehungen.</a:t>
            </a:r>
          </a:p>
        </p:txBody>
      </p:sp>
    </p:spTree>
    <p:extLst>
      <p:ext uri="{BB962C8B-B14F-4D97-AF65-F5344CB8AC3E}">
        <p14:creationId xmlns:p14="http://schemas.microsoft.com/office/powerpoint/2010/main" val="2624283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827584" y="1484784"/>
            <a:ext cx="7488832" cy="38884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rPr>
              <a:t>Kapitel 1 beschäftigt sich aus unterschiedlichen Blickwinkeln mit Beziehungsstrukturen zwischen Markteilnehmern. Diese bestehen nicht nur aus den  – bereits in der Veranstaltung „Einführung in das Marketing“– behandelten Transaktionsbeziehungen. </a:t>
            </a:r>
          </a:p>
          <a:p>
            <a:r>
              <a:rPr lang="de-DE" dirty="0">
                <a:solidFill>
                  <a:schemeClr val="tx1"/>
                </a:solidFill>
              </a:rPr>
              <a:t>Ergänzt werden die Ausführungen durch den Tatbestand der Existenz von Kosten für Transaktionen (Transaktionskosten).</a:t>
            </a:r>
          </a:p>
          <a:p>
            <a:r>
              <a:rPr lang="de-DE" dirty="0">
                <a:solidFill>
                  <a:schemeClr val="tx1"/>
                </a:solidFill>
              </a:rPr>
              <a:t>Ferner wird die Funktion des Handels als Markteilnehmer dargestellt, da insbesondere das Internet bzw. das Online-Shopping diese traditionellen Handelsfunktionen in Frage stellt. Letzterer Aspekt wird in Kapitel 3 vertieft.</a:t>
            </a:r>
          </a:p>
          <a:p>
            <a:endParaRPr lang="de-DE" dirty="0">
              <a:solidFill>
                <a:schemeClr val="tx1"/>
              </a:solidFill>
            </a:endParaRPr>
          </a:p>
          <a:p>
            <a:r>
              <a:rPr lang="de-DE" dirty="0">
                <a:solidFill>
                  <a:schemeClr val="tx1"/>
                </a:solidFill>
              </a:rPr>
              <a:t>Lernziel: Kenntnis der Beziehungsstrukturen zwischen Marktteilnehmer, insbesondere der Spezifika einer Transaktionsbeziehung.</a:t>
            </a:r>
          </a:p>
        </p:txBody>
      </p:sp>
      <p:sp>
        <p:nvSpPr>
          <p:cNvPr id="21506" name="Rectangle 2"/>
          <p:cNvSpPr>
            <a:spLocks noGrp="1" noChangeArrowheads="1"/>
          </p:cNvSpPr>
          <p:nvPr>
            <p:ph type="title"/>
          </p:nvPr>
        </p:nvSpPr>
        <p:spPr/>
        <p:txBody>
          <a:bodyPr/>
          <a:lstStyle/>
          <a:p>
            <a:r>
              <a:rPr lang="de-DE" dirty="0"/>
              <a:t>Lernziele der Veranstaltung</a:t>
            </a:r>
          </a:p>
        </p:txBody>
      </p:sp>
    </p:spTree>
    <p:extLst>
      <p:ext uri="{BB962C8B-B14F-4D97-AF65-F5344CB8AC3E}">
        <p14:creationId xmlns:p14="http://schemas.microsoft.com/office/powerpoint/2010/main" val="2563188665"/>
      </p:ext>
    </p:extLst>
  </p:cSld>
  <p:clrMapOvr>
    <a:masterClrMapping/>
  </p:clrMapOvr>
  <mc:AlternateContent xmlns:mc="http://schemas.openxmlformats.org/markup-compatibility/2006" xmlns:p14="http://schemas.microsoft.com/office/powerpoint/2010/main">
    <mc:Choice Requires="p14">
      <p:transition spd="slow" p14:dur="2000" advTm="11964"/>
    </mc:Choice>
    <mc:Fallback xmlns="">
      <p:transition spd="slow" advTm="11964"/>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AutoShape 4"/>
          <p:cNvSpPr>
            <a:spLocks noChangeArrowheads="1"/>
          </p:cNvSpPr>
          <p:nvPr/>
        </p:nvSpPr>
        <p:spPr bwMode="auto">
          <a:xfrm>
            <a:off x="249143" y="1008943"/>
            <a:ext cx="8713093" cy="2448273"/>
          </a:xfrm>
          <a:prstGeom prst="wedgeRoundRectCallout">
            <a:avLst>
              <a:gd name="adj1" fmla="val 43520"/>
              <a:gd name="adj2" fmla="val 56094"/>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Informationsvorteile gegenüber Konkurrenten (horizontale ökonomische Beziehungen) verleihen eine bessere Wettbewerbsposition am Markt.</a:t>
            </a:r>
          </a:p>
          <a:p>
            <a:r>
              <a:rPr lang="de-DE" sz="2000" dirty="0"/>
              <a:t>Das Ausnutzen von Informationsvorteilen in horizontalen ökonomischen Beziehungen gilt aus Reflex eines „gesunden Wettbewerbs“, „guten Unternehmertums“ oder als berechtigtes Ausnutzen der durch den Informationsvorteil geschaffenen Wettbewerbsvorteile gegenüber Konkurrenten.</a:t>
            </a:r>
          </a:p>
        </p:txBody>
      </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20</a:t>
            </a:fld>
            <a:endParaRPr lang="de-DE"/>
          </a:p>
        </p:txBody>
      </p:sp>
      <p:sp>
        <p:nvSpPr>
          <p:cNvPr id="7" name="Rectangle 2"/>
          <p:cNvSpPr>
            <a:spLocks noGrp="1" noChangeArrowheads="1"/>
          </p:cNvSpPr>
          <p:nvPr>
            <p:ph type="title"/>
          </p:nvPr>
        </p:nvSpPr>
        <p:spPr>
          <a:xfrm>
            <a:off x="457200" y="160860"/>
            <a:ext cx="8229600" cy="576262"/>
          </a:xfrm>
        </p:spPr>
        <p:txBody>
          <a:bodyPr/>
          <a:lstStyle/>
          <a:p>
            <a:r>
              <a:rPr lang="de-DE" altLang="de-DE" dirty="0">
                <a:latin typeface="Arial" charset="0"/>
              </a:rPr>
              <a:t>Auswirkungen von Informationsasymmetrien/Informationsdefiziten (I)</a:t>
            </a:r>
            <a:endParaRPr lang="de-DE" dirty="0"/>
          </a:p>
        </p:txBody>
      </p:sp>
      <p:sp>
        <p:nvSpPr>
          <p:cNvPr id="8" name="AutoShape 4"/>
          <p:cNvSpPr>
            <a:spLocks noChangeArrowheads="1"/>
          </p:cNvSpPr>
          <p:nvPr/>
        </p:nvSpPr>
        <p:spPr bwMode="auto">
          <a:xfrm>
            <a:off x="251520" y="3699619"/>
            <a:ext cx="8806916" cy="2437698"/>
          </a:xfrm>
          <a:prstGeom prst="wedgeRoundRectCallout">
            <a:avLst>
              <a:gd name="adj1" fmla="val 42102"/>
              <a:gd name="adj2" fmla="val 60224"/>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In vertikalen ökonomischen Beziehungen führen Informationsvorteile zur Gefahr des opportunistischen Verhaltens gegenüber dem anderen Marktakteur: Ein Akteur nutzt seinen Informationsvorteil aus einer Informationsasymmetrie zum eigenen Vorteil und zum Schaden des anderen aus. Opportunistisches Verhalten gilt als „unfair“, wird in bestimmten Konstellationen auch rechtlich sanktioniert (z.B. arglistige Täuschung führt zur Nichtigkeit des Kaufvertrags) bzw. führt zu „Schutzreflexen“ von Marktbeeinflussern (z.B. Verbraucherschutz).</a:t>
            </a:r>
          </a:p>
        </p:txBody>
      </p:sp>
    </p:spTree>
    <p:extLst>
      <p:ext uri="{BB962C8B-B14F-4D97-AF65-F5344CB8AC3E}">
        <p14:creationId xmlns:p14="http://schemas.microsoft.com/office/powerpoint/2010/main" val="23079775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59531" y="188640"/>
            <a:ext cx="8468858" cy="576262"/>
          </a:xfrm>
        </p:spPr>
        <p:txBody>
          <a:bodyPr/>
          <a:lstStyle/>
          <a:p>
            <a:r>
              <a:rPr lang="de-DE" dirty="0"/>
              <a:t>Abbau von Informationsdefiziten/Informationsasymmetrien (I)</a:t>
            </a:r>
          </a:p>
        </p:txBody>
      </p:sp>
      <p:sp>
        <p:nvSpPr>
          <p:cNvPr id="24" name="AutoShape 4"/>
          <p:cNvSpPr>
            <a:spLocks noChangeArrowheads="1"/>
          </p:cNvSpPr>
          <p:nvPr/>
        </p:nvSpPr>
        <p:spPr bwMode="auto">
          <a:xfrm>
            <a:off x="295949" y="1067334"/>
            <a:ext cx="8532440" cy="1800200"/>
          </a:xfrm>
          <a:prstGeom prst="wedgeRoundRectCallout">
            <a:avLst>
              <a:gd name="adj1" fmla="val 43970"/>
              <a:gd name="adj2" fmla="val 63388"/>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Screening impliziert das eigenständige Abbauen von Informationsdefiziten, indem der Marktakteur durch aktive Informationssuche für ihn als relevant erachtete Informationen einholt und dadurch sein Informationsdefizit abbaut. Beispiel: Marktforschung</a:t>
            </a:r>
          </a:p>
        </p:txBody>
      </p:sp>
      <p:sp>
        <p:nvSpPr>
          <p:cNvPr id="4" name="AutoShape 4"/>
          <p:cNvSpPr>
            <a:spLocks noChangeArrowheads="1"/>
          </p:cNvSpPr>
          <p:nvPr/>
        </p:nvSpPr>
        <p:spPr bwMode="auto">
          <a:xfrm>
            <a:off x="223308" y="3172526"/>
            <a:ext cx="8605081" cy="2662231"/>
          </a:xfrm>
          <a:prstGeom prst="wedgeRoundRectCallout">
            <a:avLst>
              <a:gd name="adj1" fmla="val 44242"/>
              <a:gd name="adj2" fmla="val 60854"/>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err="1"/>
              <a:t>Signalling</a:t>
            </a:r>
            <a:r>
              <a:rPr lang="de-DE" sz="2000" dirty="0"/>
              <a:t> impliziert, dass ein Marktakteur (A) einem anderen Marktakteur (B) Informationen vermittelt/kommuniziert, von denen A davon ausgeht, dass B diese Informationen nicht besitzt und deshalb zur Verringerung des Informationsdefizites von B beiträgt: Werbung. </a:t>
            </a:r>
          </a:p>
          <a:p>
            <a:endParaRPr lang="de-DE" sz="2000" dirty="0"/>
          </a:p>
          <a:p>
            <a:r>
              <a:rPr lang="de-DE" sz="2000" dirty="0" err="1"/>
              <a:t>Signalling</a:t>
            </a:r>
            <a:r>
              <a:rPr lang="de-DE" sz="2000" dirty="0"/>
              <a:t> beinhaltet die Vermittlung von Informationen über die eigene Leistungsfähigkeit und den eigenen Leistungswillen (kein opportunistisches Verhalten).</a:t>
            </a:r>
          </a:p>
        </p:txBody>
      </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21</a:t>
            </a:fld>
            <a:endParaRPr lang="de-DE"/>
          </a:p>
        </p:txBody>
      </p:sp>
    </p:spTree>
    <p:extLst>
      <p:ext uri="{BB962C8B-B14F-4D97-AF65-F5344CB8AC3E}">
        <p14:creationId xmlns:p14="http://schemas.microsoft.com/office/powerpoint/2010/main" val="12669104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AutoShape 4"/>
          <p:cNvSpPr>
            <a:spLocks noChangeArrowheads="1"/>
          </p:cNvSpPr>
          <p:nvPr/>
        </p:nvSpPr>
        <p:spPr bwMode="auto">
          <a:xfrm>
            <a:off x="72133" y="1196752"/>
            <a:ext cx="8892480" cy="4248472"/>
          </a:xfrm>
          <a:prstGeom prst="wedgeRoundRectCallout">
            <a:avLst>
              <a:gd name="adj1" fmla="val 44525"/>
              <a:gd name="adj2" fmla="val 59430"/>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Durch das Stellen von Sicherheiten signalisiert ein Marktakteur, dass er sich gegenüber dem anderen Marktakteur nicht opportunistisch verhalten will, da ansonsten der „betrogene“ Marktteilnehmer die gestellte Sicherheit („Geisel“) in Anspruch nehmen könnte. Dies stellt ein Spence-Signal (Signal mit Selbstbindung) dar. Das Stellen von Sicherheiten wird in der Regel vertraglich vereinbart.</a:t>
            </a:r>
          </a:p>
          <a:p>
            <a:endParaRPr lang="de-DE" sz="2000" dirty="0"/>
          </a:p>
          <a:p>
            <a:r>
              <a:rPr lang="de-DE" sz="2000" dirty="0"/>
              <a:t>Beispiele: Eingehen von Konventional- oder Schadensersatzzahlungen, Gewähren von Garantieleistungen bei Produktmängeln. Diese Bereitschaft, eigene Nachteile in Kauf zu nehmen, (Schadenersatzleistungen zu erbringen), signalisiert dem Marktpartner, dass man kein Interesse hat, sich diesem Marktpartner gegenüber opportunistisch zu verhalten.</a:t>
            </a:r>
          </a:p>
        </p:txBody>
      </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22</a:t>
            </a:fld>
            <a:endParaRPr lang="de-DE"/>
          </a:p>
        </p:txBody>
      </p:sp>
      <p:sp>
        <p:nvSpPr>
          <p:cNvPr id="5" name="Rectangle 2"/>
          <p:cNvSpPr>
            <a:spLocks noGrp="1" noChangeArrowheads="1"/>
          </p:cNvSpPr>
          <p:nvPr>
            <p:ph type="title"/>
          </p:nvPr>
        </p:nvSpPr>
        <p:spPr>
          <a:xfrm>
            <a:off x="359531" y="188640"/>
            <a:ext cx="8605082" cy="576262"/>
          </a:xfrm>
        </p:spPr>
        <p:txBody>
          <a:bodyPr/>
          <a:lstStyle/>
          <a:p>
            <a:r>
              <a:rPr lang="de-DE" dirty="0"/>
              <a:t>Abbau von Informationsdefiziten/Informationsasymmetrien (II)</a:t>
            </a:r>
          </a:p>
        </p:txBody>
      </p:sp>
    </p:spTree>
    <p:extLst>
      <p:ext uri="{BB962C8B-B14F-4D97-AF65-F5344CB8AC3E}">
        <p14:creationId xmlns:p14="http://schemas.microsoft.com/office/powerpoint/2010/main" val="451033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AutoShape 4"/>
          <p:cNvSpPr>
            <a:spLocks noChangeArrowheads="1"/>
          </p:cNvSpPr>
          <p:nvPr/>
        </p:nvSpPr>
        <p:spPr bwMode="auto">
          <a:xfrm>
            <a:off x="179512" y="1034640"/>
            <a:ext cx="8712968" cy="1584176"/>
          </a:xfrm>
          <a:prstGeom prst="wedgeRoundRectCallout">
            <a:avLst>
              <a:gd name="adj1" fmla="val 42738"/>
              <a:gd name="adj2" fmla="val 62793"/>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Der Aufbau von Reputation (z.B. durch Werbung, Corporate </a:t>
            </a:r>
            <a:r>
              <a:rPr lang="de-DE" dirty="0" err="1"/>
              <a:t>Behavior</a:t>
            </a:r>
            <a:r>
              <a:rPr lang="de-DE" dirty="0"/>
              <a:t>) impliziert, dass ein Marktakteur (B) einem anderen Marktakteur (A) davon glaubhaft überzeugt hat, dass A sich gegenüber B nicht opportunistisch verhalten wird, d.h. B sieht A als vertrauenswürdigen und zuverlässigen Transaktionspartner an.</a:t>
            </a:r>
          </a:p>
        </p:txBody>
      </p:sp>
      <p:sp>
        <p:nvSpPr>
          <p:cNvPr id="5" name="AutoShape 4"/>
          <p:cNvSpPr>
            <a:spLocks noChangeArrowheads="1"/>
          </p:cNvSpPr>
          <p:nvPr/>
        </p:nvSpPr>
        <p:spPr bwMode="auto">
          <a:xfrm>
            <a:off x="179512" y="2830530"/>
            <a:ext cx="8713204" cy="1547786"/>
          </a:xfrm>
          <a:prstGeom prst="wedgeRoundRectCallout">
            <a:avLst>
              <a:gd name="adj1" fmla="val 42738"/>
              <a:gd name="adj2" fmla="val 66125"/>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Der Aufbau von </a:t>
            </a:r>
            <a:r>
              <a:rPr lang="de-DE" dirty="0" err="1"/>
              <a:t>Commitment</a:t>
            </a:r>
            <a:r>
              <a:rPr lang="de-DE" dirty="0"/>
              <a:t> (z.B. durch Werbung. Corporate </a:t>
            </a:r>
            <a:r>
              <a:rPr lang="de-DE" dirty="0" err="1"/>
              <a:t>Behavior</a:t>
            </a:r>
            <a:r>
              <a:rPr lang="de-DE" dirty="0"/>
              <a:t>) bedeutet, dass ein Marktakteur (A) bei einem anderen Marktakteur (B) eine innere Verpflichtung bzw. Bindung aufgebaut hat, weshalb B intrinsisch keinen Antrieb verspürt, bzw. Scheu davor hat, sich gegenüber A opportunistisch zu verhalten</a:t>
            </a:r>
            <a:r>
              <a:rPr lang="de-DE" sz="2000" dirty="0"/>
              <a:t>.</a:t>
            </a:r>
          </a:p>
        </p:txBody>
      </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23</a:t>
            </a:fld>
            <a:endParaRPr lang="de-DE"/>
          </a:p>
        </p:txBody>
      </p:sp>
      <p:sp>
        <p:nvSpPr>
          <p:cNvPr id="6" name="Rectangle 2"/>
          <p:cNvSpPr>
            <a:spLocks noGrp="1" noChangeArrowheads="1"/>
          </p:cNvSpPr>
          <p:nvPr>
            <p:ph type="title"/>
          </p:nvPr>
        </p:nvSpPr>
        <p:spPr>
          <a:xfrm>
            <a:off x="359531" y="188640"/>
            <a:ext cx="8605082" cy="576262"/>
          </a:xfrm>
        </p:spPr>
        <p:txBody>
          <a:bodyPr/>
          <a:lstStyle/>
          <a:p>
            <a:r>
              <a:rPr lang="de-DE" dirty="0"/>
              <a:t>Abbau von Informationsdefiziten/Informationsasymmetrien (III)</a:t>
            </a:r>
          </a:p>
        </p:txBody>
      </p:sp>
      <p:sp>
        <p:nvSpPr>
          <p:cNvPr id="7" name="AutoShape 4"/>
          <p:cNvSpPr>
            <a:spLocks noChangeArrowheads="1"/>
          </p:cNvSpPr>
          <p:nvPr/>
        </p:nvSpPr>
        <p:spPr bwMode="auto">
          <a:xfrm>
            <a:off x="179512" y="4590031"/>
            <a:ext cx="8785101" cy="1529805"/>
          </a:xfrm>
          <a:prstGeom prst="wedgeRoundRectCallout">
            <a:avLst>
              <a:gd name="adj1" fmla="val 43376"/>
              <a:gd name="adj2" fmla="val 61074"/>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Reputation und </a:t>
            </a:r>
            <a:r>
              <a:rPr lang="de-DE" dirty="0" err="1"/>
              <a:t>Commitment</a:t>
            </a:r>
            <a:r>
              <a:rPr lang="de-DE" dirty="0"/>
              <a:t> sind zwei Ausprägungen einer besonderen „Qualität“ einer vertikalen ökonomischen Beziehung, aufgrund derer ein Marktakteur das Auftreten opportunistischen Verhaltens beim anderen Marktakteur für unwahrscheinlich erscheinen lässt.</a:t>
            </a:r>
          </a:p>
        </p:txBody>
      </p:sp>
    </p:spTree>
    <p:extLst>
      <p:ext uri="{BB962C8B-B14F-4D97-AF65-F5344CB8AC3E}">
        <p14:creationId xmlns:p14="http://schemas.microsoft.com/office/powerpoint/2010/main" val="38525431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AutoShape 4"/>
          <p:cNvSpPr>
            <a:spLocks noChangeArrowheads="1"/>
          </p:cNvSpPr>
          <p:nvPr/>
        </p:nvSpPr>
        <p:spPr bwMode="auto">
          <a:xfrm>
            <a:off x="611560" y="1484785"/>
            <a:ext cx="7920880" cy="1296143"/>
          </a:xfrm>
          <a:prstGeom prst="wedgeRoundRectCallout">
            <a:avLst>
              <a:gd name="adj1" fmla="val 41981"/>
              <a:gd name="adj2" fmla="val 764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Informationsasymmetrien und Informationsdefizite können auch von anderen Akteuren als Anbieter und Nachfrager reduziert werden</a:t>
            </a:r>
          </a:p>
        </p:txBody>
      </p:sp>
      <p:sp>
        <p:nvSpPr>
          <p:cNvPr id="3" name="Textfeld 2"/>
          <p:cNvSpPr txBox="1"/>
          <p:nvPr/>
        </p:nvSpPr>
        <p:spPr>
          <a:xfrm>
            <a:off x="539552" y="3284984"/>
            <a:ext cx="2376264" cy="648072"/>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154800" anchor="ctr"/>
          <a:lstStyle>
            <a:defPPr>
              <a:defRPr lang="de-DE"/>
            </a:defPPr>
          </a:lstStyle>
          <a:p>
            <a:pPr algn="ctr"/>
            <a:r>
              <a:rPr lang="de-DE" dirty="0"/>
              <a:t>Informationsbroker</a:t>
            </a:r>
          </a:p>
        </p:txBody>
      </p:sp>
      <p:sp>
        <p:nvSpPr>
          <p:cNvPr id="8" name="Textfeld 7"/>
          <p:cNvSpPr txBox="1"/>
          <p:nvPr/>
        </p:nvSpPr>
        <p:spPr>
          <a:xfrm>
            <a:off x="3203848" y="3284984"/>
            <a:ext cx="2088232" cy="936104"/>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154800" anchor="ctr"/>
          <a:lstStyle>
            <a:defPPr>
              <a:defRPr lang="de-DE"/>
            </a:defPPr>
          </a:lstStyle>
          <a:p>
            <a:pPr algn="ctr"/>
            <a:r>
              <a:rPr lang="de-DE" dirty="0"/>
              <a:t>Marktplatz-betreiber</a:t>
            </a:r>
          </a:p>
        </p:txBody>
      </p:sp>
      <p:sp>
        <p:nvSpPr>
          <p:cNvPr id="9" name="Textfeld 8"/>
          <p:cNvSpPr txBox="1"/>
          <p:nvPr/>
        </p:nvSpPr>
        <p:spPr>
          <a:xfrm>
            <a:off x="5580112" y="3284984"/>
            <a:ext cx="1800200" cy="648072"/>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154800" anchor="ctr"/>
          <a:lstStyle>
            <a:defPPr>
              <a:defRPr lang="de-DE"/>
            </a:defPPr>
          </a:lstStyle>
          <a:p>
            <a:pPr algn="ctr"/>
            <a:r>
              <a:rPr lang="de-DE" dirty="0"/>
              <a:t>Staat</a:t>
            </a:r>
          </a:p>
        </p:txBody>
      </p:sp>
      <p:sp>
        <p:nvSpPr>
          <p:cNvPr id="6" name="Textfeld 5"/>
          <p:cNvSpPr txBox="1"/>
          <p:nvPr/>
        </p:nvSpPr>
        <p:spPr>
          <a:xfrm>
            <a:off x="5940152" y="4149080"/>
            <a:ext cx="2880320" cy="1754326"/>
          </a:xfrm>
          <a:prstGeom prst="rect">
            <a:avLst/>
          </a:prstGeom>
          <a:noFill/>
        </p:spPr>
        <p:txBody>
          <a:bodyPr wrap="square" rtlCol="0">
            <a:spAutoFit/>
          </a:bodyPr>
          <a:lstStyle/>
          <a:p>
            <a:r>
              <a:rPr lang="de-DE" dirty="0"/>
              <a:t>Festlegung von Produktstandards (Mindestqualitätsniveaus) für Marktzulassung</a:t>
            </a:r>
          </a:p>
          <a:p>
            <a:endParaRPr lang="de-DE" dirty="0"/>
          </a:p>
          <a:p>
            <a:r>
              <a:rPr lang="de-DE" dirty="0"/>
              <a:t>Verbraucherschutz</a:t>
            </a:r>
          </a:p>
        </p:txBody>
      </p:sp>
      <p:cxnSp>
        <p:nvCxnSpPr>
          <p:cNvPr id="10" name="Gerade Verbindung 9"/>
          <p:cNvCxnSpPr/>
          <p:nvPr/>
        </p:nvCxnSpPr>
        <p:spPr>
          <a:xfrm>
            <a:off x="5652120" y="3933056"/>
            <a:ext cx="0" cy="172819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Gerade Verbindung 11"/>
          <p:cNvCxnSpPr/>
          <p:nvPr/>
        </p:nvCxnSpPr>
        <p:spPr>
          <a:xfrm>
            <a:off x="5652120" y="4293096"/>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Gerade Verbindung 15"/>
          <p:cNvCxnSpPr/>
          <p:nvPr/>
        </p:nvCxnSpPr>
        <p:spPr>
          <a:xfrm>
            <a:off x="5652120" y="5661248"/>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Gerade Verbindung 14"/>
          <p:cNvCxnSpPr>
            <a:endCxn id="3" idx="0"/>
          </p:cNvCxnSpPr>
          <p:nvPr/>
        </p:nvCxnSpPr>
        <p:spPr>
          <a:xfrm flipH="1">
            <a:off x="1727684" y="2780928"/>
            <a:ext cx="1332148" cy="5040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Gerade Verbindung 17"/>
          <p:cNvCxnSpPr>
            <a:endCxn id="8" idx="0"/>
          </p:cNvCxnSpPr>
          <p:nvPr/>
        </p:nvCxnSpPr>
        <p:spPr>
          <a:xfrm>
            <a:off x="4247964" y="2780928"/>
            <a:ext cx="0" cy="5040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Gerade Verbindung 19"/>
          <p:cNvCxnSpPr>
            <a:endCxn id="9" idx="0"/>
          </p:cNvCxnSpPr>
          <p:nvPr/>
        </p:nvCxnSpPr>
        <p:spPr>
          <a:xfrm>
            <a:off x="5292080" y="2780928"/>
            <a:ext cx="1188132" cy="5040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24</a:t>
            </a:fld>
            <a:endParaRPr lang="de-DE"/>
          </a:p>
        </p:txBody>
      </p:sp>
      <p:sp>
        <p:nvSpPr>
          <p:cNvPr id="17" name="Rectangle 2"/>
          <p:cNvSpPr>
            <a:spLocks noGrp="1" noChangeArrowheads="1"/>
          </p:cNvSpPr>
          <p:nvPr>
            <p:ph type="title"/>
          </p:nvPr>
        </p:nvSpPr>
        <p:spPr>
          <a:xfrm>
            <a:off x="320558" y="135591"/>
            <a:ext cx="8605082" cy="576262"/>
          </a:xfrm>
        </p:spPr>
        <p:txBody>
          <a:bodyPr/>
          <a:lstStyle/>
          <a:p>
            <a:r>
              <a:rPr lang="de-DE" dirty="0"/>
              <a:t>Exkurs: Abbau von Informationsdefiziten/Informations-asymmetrien durch Dritte: Übersicht</a:t>
            </a:r>
          </a:p>
        </p:txBody>
      </p:sp>
    </p:spTree>
    <p:extLst>
      <p:ext uri="{BB962C8B-B14F-4D97-AF65-F5344CB8AC3E}">
        <p14:creationId xmlns:p14="http://schemas.microsoft.com/office/powerpoint/2010/main" val="40479092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AutoShape 4"/>
          <p:cNvSpPr>
            <a:spLocks noChangeArrowheads="1"/>
          </p:cNvSpPr>
          <p:nvPr/>
        </p:nvSpPr>
        <p:spPr bwMode="auto">
          <a:xfrm>
            <a:off x="611560" y="1556793"/>
            <a:ext cx="7920880" cy="1872207"/>
          </a:xfrm>
          <a:prstGeom prst="wedgeRoundRectCallout">
            <a:avLst>
              <a:gd name="adj1" fmla="val 41981"/>
              <a:gd name="adj2" fmla="val 764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Informationsbroker sind Akteure, deren Geschäftsmodell darin besteht, Informationen über eine Marktseite/Branche oder Akteure zu sammeln, auszuwerten und aufzubereiten und interessierten Marktteilnehmern gegen Entgelt oder „werbefinanziert“ zur Verfügung zu stellen.</a:t>
            </a:r>
          </a:p>
        </p:txBody>
      </p:sp>
      <p:sp>
        <p:nvSpPr>
          <p:cNvPr id="6" name="Textfeld 5"/>
          <p:cNvSpPr txBox="1"/>
          <p:nvPr/>
        </p:nvSpPr>
        <p:spPr>
          <a:xfrm>
            <a:off x="1187624" y="3742000"/>
            <a:ext cx="5976664" cy="1631216"/>
          </a:xfrm>
          <a:prstGeom prst="rect">
            <a:avLst/>
          </a:prstGeom>
          <a:noFill/>
        </p:spPr>
        <p:txBody>
          <a:bodyPr wrap="square" rtlCol="0">
            <a:spAutoFit/>
          </a:bodyPr>
          <a:lstStyle/>
          <a:p>
            <a:r>
              <a:rPr lang="de-DE" sz="2000" dirty="0"/>
              <a:t>Marktforschungsgesellschaften</a:t>
            </a:r>
          </a:p>
          <a:p>
            <a:r>
              <a:rPr lang="de-DE" sz="2000" dirty="0"/>
              <a:t>Testinstitute </a:t>
            </a:r>
          </a:p>
          <a:p>
            <a:r>
              <a:rPr lang="de-DE" sz="2000" dirty="0"/>
              <a:t>„Archivier“ von auffälligen Marktteilnehmern (z.B. Schufa; Publizieren der Kundenbewertung eines Anbieters bei </a:t>
            </a:r>
            <a:r>
              <a:rPr lang="de-DE" sz="2000" dirty="0" err="1"/>
              <a:t>ebay</a:t>
            </a:r>
            <a:r>
              <a:rPr lang="de-DE" sz="2000" dirty="0"/>
              <a:t>).</a:t>
            </a:r>
          </a:p>
        </p:txBody>
      </p:sp>
      <p:cxnSp>
        <p:nvCxnSpPr>
          <p:cNvPr id="10" name="Gerade Verbindung 9"/>
          <p:cNvCxnSpPr/>
          <p:nvPr/>
        </p:nvCxnSpPr>
        <p:spPr>
          <a:xfrm>
            <a:off x="971600" y="3429000"/>
            <a:ext cx="0" cy="10801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Gerade Verbindung 11"/>
          <p:cNvCxnSpPr/>
          <p:nvPr/>
        </p:nvCxnSpPr>
        <p:spPr>
          <a:xfrm>
            <a:off x="971600" y="4221088"/>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Gerade Verbindung 15"/>
          <p:cNvCxnSpPr/>
          <p:nvPr/>
        </p:nvCxnSpPr>
        <p:spPr>
          <a:xfrm>
            <a:off x="971600" y="3933056"/>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Gerade Verbindung 24"/>
          <p:cNvCxnSpPr/>
          <p:nvPr/>
        </p:nvCxnSpPr>
        <p:spPr>
          <a:xfrm>
            <a:off x="971600" y="4509120"/>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25</a:t>
            </a:fld>
            <a:endParaRPr lang="de-DE"/>
          </a:p>
        </p:txBody>
      </p:sp>
      <p:sp>
        <p:nvSpPr>
          <p:cNvPr id="11" name="Rectangle 2"/>
          <p:cNvSpPr>
            <a:spLocks noGrp="1" noChangeArrowheads="1"/>
          </p:cNvSpPr>
          <p:nvPr>
            <p:ph type="title"/>
          </p:nvPr>
        </p:nvSpPr>
        <p:spPr>
          <a:xfrm>
            <a:off x="320558" y="135591"/>
            <a:ext cx="8605082" cy="576262"/>
          </a:xfrm>
        </p:spPr>
        <p:txBody>
          <a:bodyPr/>
          <a:lstStyle/>
          <a:p>
            <a:r>
              <a:rPr lang="de-DE" dirty="0"/>
              <a:t>Exkurs: Abbau von Informationsdefiziten/Informations-asymmetrien durch Dritte (I)</a:t>
            </a:r>
          </a:p>
        </p:txBody>
      </p:sp>
    </p:spTree>
    <p:extLst>
      <p:ext uri="{BB962C8B-B14F-4D97-AF65-F5344CB8AC3E}">
        <p14:creationId xmlns:p14="http://schemas.microsoft.com/office/powerpoint/2010/main" val="39159517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AutoShape 4"/>
          <p:cNvSpPr>
            <a:spLocks noChangeArrowheads="1"/>
          </p:cNvSpPr>
          <p:nvPr/>
        </p:nvSpPr>
        <p:spPr bwMode="auto">
          <a:xfrm>
            <a:off x="107504" y="980728"/>
            <a:ext cx="8818136" cy="2448272"/>
          </a:xfrm>
          <a:prstGeom prst="wedgeRoundRectCallout">
            <a:avLst>
              <a:gd name="adj1" fmla="val 44956"/>
              <a:gd name="adj2" fmla="val 55454"/>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Ein Marktplatzbetreiber (z.B. Internet oder Messebetreiber) kann durch die Zulassung eines Marktakteurs (z.B. Anbieter) auf seinen Marktplatz der anderen Marktseite signalisieren, dass es sich – aus Sicht des Marktplatzbetreibers – um einen zuverlässigen Marktakteur handelt. So wird ein Anbieter auf einer Internetplattform nicht mehr zugelassen, wenn sich viele Nachfrager über ihn „beschwert“ haben (z.B. keine Lieferung). Ein Anbieter wird nicht auf eine Messe als Aussteller zugelassen, wenn der Messebetreiber vermutet, dass es sich um </a:t>
            </a:r>
            <a:r>
              <a:rPr lang="de-DE" dirty="0" err="1"/>
              <a:t>Plagiatware</a:t>
            </a:r>
            <a:r>
              <a:rPr lang="de-DE" dirty="0"/>
              <a:t> handelt, die dort offeriert wird.</a:t>
            </a:r>
          </a:p>
        </p:txBody>
      </p:sp>
      <p:sp>
        <p:nvSpPr>
          <p:cNvPr id="27" name="AutoShape 4"/>
          <p:cNvSpPr>
            <a:spLocks noChangeArrowheads="1"/>
          </p:cNvSpPr>
          <p:nvPr/>
        </p:nvSpPr>
        <p:spPr bwMode="auto">
          <a:xfrm>
            <a:off x="88414" y="3591578"/>
            <a:ext cx="8925640" cy="2497757"/>
          </a:xfrm>
          <a:prstGeom prst="wedgeRoundRectCallout">
            <a:avLst>
              <a:gd name="adj1" fmla="val 42298"/>
              <a:gd name="adj2" fmla="val 62515"/>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Es entsteht eine </a:t>
            </a:r>
            <a:r>
              <a:rPr lang="de-DE" dirty="0" err="1"/>
              <a:t>Win</a:t>
            </a:r>
            <a:r>
              <a:rPr lang="de-DE" dirty="0"/>
              <a:t>-</a:t>
            </a:r>
            <a:r>
              <a:rPr lang="de-DE" dirty="0" err="1"/>
              <a:t>Win</a:t>
            </a:r>
            <a:r>
              <a:rPr lang="de-DE" dirty="0"/>
              <a:t>-</a:t>
            </a:r>
            <a:r>
              <a:rPr lang="de-DE" dirty="0" err="1"/>
              <a:t>Win</a:t>
            </a:r>
            <a:r>
              <a:rPr lang="de-DE" dirty="0"/>
              <a:t>-Situation: A) Der Nachfrager profitiert davon, dass die auf einem Marktplatz vertretenen Anbieter eine gewisse Mindestsicherheit (Sicherheit) vor opportunistischen Verhalten) aufweisen. B) Die anderen Anbieter müssen weniger eigene Aktivitäten durchführen, den Nachfragern die Furcht vor opportunistischen Verhalten zu reduzieren. C) Der Marktplatzbetreiber erhöht den „Traffic“ auf Anbieter- wie </a:t>
            </a:r>
            <a:r>
              <a:rPr lang="de-DE" dirty="0" err="1"/>
              <a:t>Nachfragerseite</a:t>
            </a:r>
            <a:r>
              <a:rPr lang="de-DE" dirty="0"/>
              <a:t> für seinen Marktplatz: Sein ökonomisches Geschäftsmodell, diesen Marktplatz zu betreiben, zahlt sich besser aus.</a:t>
            </a:r>
          </a:p>
        </p:txBody>
      </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26</a:t>
            </a:fld>
            <a:endParaRPr lang="de-DE"/>
          </a:p>
        </p:txBody>
      </p:sp>
      <p:sp>
        <p:nvSpPr>
          <p:cNvPr id="6" name="Rectangle 2"/>
          <p:cNvSpPr>
            <a:spLocks noGrp="1" noChangeArrowheads="1"/>
          </p:cNvSpPr>
          <p:nvPr>
            <p:ph type="title"/>
          </p:nvPr>
        </p:nvSpPr>
        <p:spPr>
          <a:xfrm>
            <a:off x="320558" y="135591"/>
            <a:ext cx="8605082" cy="576262"/>
          </a:xfrm>
        </p:spPr>
        <p:txBody>
          <a:bodyPr/>
          <a:lstStyle/>
          <a:p>
            <a:r>
              <a:rPr lang="de-DE" dirty="0"/>
              <a:t>Exkurs: Abbau von Informationsdefiziten/Informations-asymmetrien durch Dritte (II)</a:t>
            </a:r>
          </a:p>
        </p:txBody>
      </p:sp>
    </p:spTree>
    <p:extLst>
      <p:ext uri="{BB962C8B-B14F-4D97-AF65-F5344CB8AC3E}">
        <p14:creationId xmlns:p14="http://schemas.microsoft.com/office/powerpoint/2010/main" val="16637094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6" name="Text Box 10"/>
          <p:cNvSpPr txBox="1">
            <a:spLocks noChangeArrowheads="1"/>
          </p:cNvSpPr>
          <p:nvPr/>
        </p:nvSpPr>
        <p:spPr bwMode="auto">
          <a:xfrm>
            <a:off x="152400" y="2895600"/>
            <a:ext cx="1450975" cy="1254125"/>
          </a:xfrm>
          <a:prstGeom prst="rect">
            <a:avLst/>
          </a:prstGeom>
          <a:solidFill>
            <a:schemeClr val="bg1"/>
          </a:solidFill>
          <a:ln w="3175">
            <a:solidFill>
              <a:schemeClr val="tx1"/>
            </a:solidFill>
            <a:miter lim="800000"/>
            <a:headEnd/>
            <a:tailEnd/>
          </a:ln>
          <a:effectLst>
            <a:outerShdw dist="107763" dir="2700000" algn="ctr" rotWithShape="0">
              <a:schemeClr val="bg2"/>
            </a:outerShdw>
          </a:effectLst>
        </p:spPr>
        <p:txBody>
          <a:bodyPr wrap="none">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lgn="ctr"/>
            <a:endParaRPr lang="de-DE" altLang="de-DE" sz="1400">
              <a:latin typeface="Arial" charset="0"/>
            </a:endParaRPr>
          </a:p>
          <a:p>
            <a:pPr algn="ctr"/>
            <a:r>
              <a:rPr lang="de-DE" altLang="de-DE" sz="1600">
                <a:latin typeface="Arial" charset="0"/>
              </a:rPr>
              <a:t>Erhöhung des</a:t>
            </a:r>
          </a:p>
          <a:p>
            <a:pPr algn="ctr"/>
            <a:r>
              <a:rPr lang="de-DE" altLang="de-DE" sz="1600">
                <a:latin typeface="Arial" charset="0"/>
              </a:rPr>
              <a:t>´effektiven´</a:t>
            </a:r>
          </a:p>
          <a:p>
            <a:pPr algn="ctr"/>
            <a:r>
              <a:rPr lang="de-DE" altLang="de-DE" sz="1600">
                <a:latin typeface="Arial" charset="0"/>
              </a:rPr>
              <a:t>Preises</a:t>
            </a:r>
            <a:endParaRPr lang="de-DE" altLang="de-DE" sz="1400">
              <a:latin typeface="Arial" charset="0"/>
            </a:endParaRPr>
          </a:p>
          <a:p>
            <a:pPr algn="ctr"/>
            <a:r>
              <a:rPr lang="de-DE" altLang="de-DE" sz="700">
                <a:latin typeface="Arial" charset="0"/>
              </a:rPr>
              <a:t> </a:t>
            </a:r>
            <a:r>
              <a:rPr lang="de-DE" altLang="de-DE" sz="1400">
                <a:latin typeface="Arial" charset="0"/>
              </a:rPr>
              <a:t> </a:t>
            </a:r>
          </a:p>
        </p:txBody>
      </p:sp>
      <p:sp>
        <p:nvSpPr>
          <p:cNvPr id="4107" name="Text Box 11"/>
          <p:cNvSpPr txBox="1">
            <a:spLocks noChangeArrowheads="1"/>
          </p:cNvSpPr>
          <p:nvPr/>
        </p:nvSpPr>
        <p:spPr bwMode="auto">
          <a:xfrm>
            <a:off x="6705600" y="2895600"/>
            <a:ext cx="1020763" cy="1222375"/>
          </a:xfrm>
          <a:prstGeom prst="rect">
            <a:avLst/>
          </a:prstGeom>
          <a:solidFill>
            <a:schemeClr val="bg1"/>
          </a:solidFill>
          <a:ln w="3175">
            <a:solidFill>
              <a:schemeClr val="tx1"/>
            </a:solidFill>
            <a:miter lim="800000"/>
            <a:headEnd/>
            <a:tailEnd/>
          </a:ln>
          <a:effectLst>
            <a:outerShdw dist="107763" dir="2700000" algn="ctr" rotWithShape="0">
              <a:schemeClr val="bg2"/>
            </a:outerShdw>
          </a:effectLst>
        </p:spPr>
        <p:txBody>
          <a:bodyPr wrap="none">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lgn="ctr"/>
            <a:endParaRPr lang="de-DE" altLang="de-DE" sz="700">
              <a:latin typeface="Arial" charset="0"/>
            </a:endParaRPr>
          </a:p>
          <a:p>
            <a:pPr algn="ctr"/>
            <a:endParaRPr lang="de-DE" altLang="de-DE" sz="1400">
              <a:latin typeface="Arial" charset="0"/>
            </a:endParaRPr>
          </a:p>
          <a:p>
            <a:pPr algn="ctr"/>
            <a:r>
              <a:rPr lang="de-DE" altLang="de-DE" sz="1600">
                <a:latin typeface="Arial" charset="0"/>
              </a:rPr>
              <a:t>adverse</a:t>
            </a:r>
          </a:p>
          <a:p>
            <a:pPr algn="ctr"/>
            <a:r>
              <a:rPr lang="de-DE" altLang="de-DE" sz="1600">
                <a:latin typeface="Arial" charset="0"/>
              </a:rPr>
              <a:t>Selektion</a:t>
            </a:r>
            <a:endParaRPr lang="de-DE" altLang="de-DE" sz="1400">
              <a:latin typeface="Arial" charset="0"/>
            </a:endParaRPr>
          </a:p>
          <a:p>
            <a:pPr algn="ctr"/>
            <a:endParaRPr lang="de-DE" altLang="de-DE" sz="1400">
              <a:latin typeface="Arial" charset="0"/>
            </a:endParaRPr>
          </a:p>
          <a:p>
            <a:pPr algn="ctr"/>
            <a:r>
              <a:rPr lang="de-DE" altLang="de-DE" sz="700">
                <a:latin typeface="Arial" charset="0"/>
              </a:rPr>
              <a:t>  </a:t>
            </a:r>
            <a:endParaRPr lang="de-DE" altLang="de-DE" sz="1400">
              <a:latin typeface="Arial" charset="0"/>
            </a:endParaRPr>
          </a:p>
        </p:txBody>
      </p:sp>
      <p:sp>
        <p:nvSpPr>
          <p:cNvPr id="4109" name="Text Box 13"/>
          <p:cNvSpPr txBox="1">
            <a:spLocks noChangeArrowheads="1"/>
          </p:cNvSpPr>
          <p:nvPr/>
        </p:nvSpPr>
        <p:spPr bwMode="auto">
          <a:xfrm>
            <a:off x="3505200" y="2895600"/>
            <a:ext cx="1504950" cy="1636713"/>
          </a:xfrm>
          <a:prstGeom prst="rect">
            <a:avLst/>
          </a:prstGeom>
          <a:solidFill>
            <a:schemeClr val="bg1"/>
          </a:solidFill>
          <a:ln w="3175">
            <a:solidFill>
              <a:schemeClr val="tx1"/>
            </a:solidFill>
            <a:miter lim="800000"/>
            <a:headEnd/>
            <a:tailEnd/>
          </a:ln>
          <a:effectLst>
            <a:outerShdw dist="107763" dir="2700000" algn="ctr" rotWithShape="0">
              <a:schemeClr val="bg2"/>
            </a:outerShdw>
          </a:effectLst>
        </p:spPr>
        <p:txBody>
          <a:bodyPr>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lgn="ctr"/>
            <a:endParaRPr lang="de-DE" altLang="de-DE" sz="700">
              <a:latin typeface="Arial" charset="0"/>
            </a:endParaRPr>
          </a:p>
          <a:p>
            <a:pPr algn="ctr"/>
            <a:r>
              <a:rPr lang="de-DE" altLang="de-DE" sz="1600">
                <a:latin typeface="Arial" charset="0"/>
              </a:rPr>
              <a:t>Kosten des</a:t>
            </a:r>
          </a:p>
          <a:p>
            <a:pPr algn="ctr"/>
            <a:r>
              <a:rPr lang="de-DE" altLang="de-DE" sz="1600">
                <a:latin typeface="Arial" charset="0"/>
              </a:rPr>
              <a:t>Anbieters für</a:t>
            </a:r>
          </a:p>
          <a:p>
            <a:pPr algn="ctr"/>
            <a:r>
              <a:rPr lang="de-DE" altLang="de-DE" sz="1600">
                <a:latin typeface="Arial" charset="0"/>
              </a:rPr>
              <a:t>Abbau von </a:t>
            </a:r>
          </a:p>
          <a:p>
            <a:pPr algn="ctr"/>
            <a:r>
              <a:rPr lang="de-DE" altLang="de-DE" sz="1600">
                <a:latin typeface="Arial" charset="0"/>
              </a:rPr>
              <a:t>Informations-asymmetrien</a:t>
            </a:r>
          </a:p>
          <a:p>
            <a:pPr algn="ctr"/>
            <a:r>
              <a:rPr lang="de-DE" altLang="de-DE" sz="700">
                <a:latin typeface="Arial" charset="0"/>
              </a:rPr>
              <a:t>  </a:t>
            </a:r>
            <a:endParaRPr lang="de-DE" altLang="de-DE" sz="1400">
              <a:latin typeface="Arial" charset="0"/>
            </a:endParaRPr>
          </a:p>
        </p:txBody>
      </p:sp>
      <p:sp>
        <p:nvSpPr>
          <p:cNvPr id="4110" name="Line 14"/>
          <p:cNvSpPr>
            <a:spLocks noChangeShapeType="1"/>
          </p:cNvSpPr>
          <p:nvPr/>
        </p:nvSpPr>
        <p:spPr bwMode="auto">
          <a:xfrm flipH="1">
            <a:off x="914400" y="1981200"/>
            <a:ext cx="3657600" cy="9144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4111" name="Line 15"/>
          <p:cNvSpPr>
            <a:spLocks noChangeShapeType="1"/>
          </p:cNvSpPr>
          <p:nvPr/>
        </p:nvSpPr>
        <p:spPr bwMode="auto">
          <a:xfrm flipH="1">
            <a:off x="2590800" y="1981200"/>
            <a:ext cx="1981200" cy="9144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4112" name="Line 16"/>
          <p:cNvSpPr>
            <a:spLocks noChangeShapeType="1"/>
          </p:cNvSpPr>
          <p:nvPr/>
        </p:nvSpPr>
        <p:spPr bwMode="auto">
          <a:xfrm flipH="1">
            <a:off x="4191000" y="1981200"/>
            <a:ext cx="381000" cy="9144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4113" name="Line 17"/>
          <p:cNvSpPr>
            <a:spLocks noChangeShapeType="1"/>
          </p:cNvSpPr>
          <p:nvPr/>
        </p:nvSpPr>
        <p:spPr bwMode="auto">
          <a:xfrm>
            <a:off x="4572000" y="1981200"/>
            <a:ext cx="1295400" cy="9144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4114" name="Line 18"/>
          <p:cNvSpPr>
            <a:spLocks noChangeShapeType="1"/>
          </p:cNvSpPr>
          <p:nvPr/>
        </p:nvSpPr>
        <p:spPr bwMode="auto">
          <a:xfrm>
            <a:off x="4572000" y="1981200"/>
            <a:ext cx="3962400" cy="9144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4133" name="Text Box 37"/>
          <p:cNvSpPr txBox="1">
            <a:spLocks noChangeArrowheads="1"/>
          </p:cNvSpPr>
          <p:nvPr/>
        </p:nvSpPr>
        <p:spPr bwMode="auto">
          <a:xfrm>
            <a:off x="1828800" y="2895600"/>
            <a:ext cx="1462088" cy="1254125"/>
          </a:xfrm>
          <a:prstGeom prst="rect">
            <a:avLst/>
          </a:prstGeom>
          <a:solidFill>
            <a:schemeClr val="bg1"/>
          </a:solidFill>
          <a:ln w="3175">
            <a:solidFill>
              <a:schemeClr val="tx1"/>
            </a:solidFill>
            <a:miter lim="800000"/>
            <a:headEnd/>
            <a:tailEnd/>
          </a:ln>
          <a:effectLst>
            <a:outerShdw dist="107763" dir="2700000" algn="ctr" rotWithShape="0">
              <a:schemeClr val="bg2"/>
            </a:outerShdw>
          </a:effectLst>
        </p:spPr>
        <p:txBody>
          <a:bodyPr wrap="none">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lgn="ctr"/>
            <a:endParaRPr lang="de-DE" altLang="de-DE" sz="1400">
              <a:latin typeface="Arial" charset="0"/>
            </a:endParaRPr>
          </a:p>
          <a:p>
            <a:pPr algn="ctr"/>
            <a:r>
              <a:rPr lang="de-DE" altLang="de-DE" sz="1600">
                <a:latin typeface="Arial" charset="0"/>
              </a:rPr>
              <a:t>Verminderung</a:t>
            </a:r>
          </a:p>
          <a:p>
            <a:pPr algn="ctr"/>
            <a:r>
              <a:rPr lang="de-DE" altLang="de-DE" sz="1600">
                <a:latin typeface="Arial" charset="0"/>
              </a:rPr>
              <a:t>der Nutzen-</a:t>
            </a:r>
          </a:p>
          <a:p>
            <a:pPr algn="ctr"/>
            <a:r>
              <a:rPr lang="de-DE" altLang="de-DE" sz="1600">
                <a:latin typeface="Arial" charset="0"/>
              </a:rPr>
              <a:t>stiftung</a:t>
            </a:r>
            <a:endParaRPr lang="de-DE" altLang="de-DE" sz="1400">
              <a:latin typeface="Arial" charset="0"/>
            </a:endParaRPr>
          </a:p>
          <a:p>
            <a:pPr algn="ctr"/>
            <a:r>
              <a:rPr lang="de-DE" altLang="de-DE" sz="700">
                <a:latin typeface="Arial" charset="0"/>
              </a:rPr>
              <a:t> </a:t>
            </a:r>
            <a:r>
              <a:rPr lang="de-DE" altLang="de-DE" sz="1400">
                <a:latin typeface="Arial" charset="0"/>
              </a:rPr>
              <a:t> </a:t>
            </a:r>
          </a:p>
        </p:txBody>
      </p:sp>
      <p:sp>
        <p:nvSpPr>
          <p:cNvPr id="4134" name="Text Box 38"/>
          <p:cNvSpPr txBox="1">
            <a:spLocks noChangeArrowheads="1"/>
          </p:cNvSpPr>
          <p:nvPr/>
        </p:nvSpPr>
        <p:spPr bwMode="auto">
          <a:xfrm>
            <a:off x="5349875" y="2895600"/>
            <a:ext cx="1111250" cy="1222375"/>
          </a:xfrm>
          <a:prstGeom prst="rect">
            <a:avLst/>
          </a:prstGeom>
          <a:solidFill>
            <a:schemeClr val="bg1"/>
          </a:solidFill>
          <a:ln w="3175">
            <a:solidFill>
              <a:schemeClr val="tx1"/>
            </a:solidFill>
            <a:miter lim="800000"/>
            <a:headEnd/>
            <a:tailEnd/>
          </a:ln>
          <a:effectLst>
            <a:outerShdw dist="107763" dir="2700000" algn="ctr" rotWithShape="0">
              <a:schemeClr val="bg2"/>
            </a:outerShdw>
          </a:effectLst>
        </p:spPr>
        <p:txBody>
          <a:bodyPr wrap="none">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lgn="ctr"/>
            <a:endParaRPr lang="de-DE" altLang="de-DE" sz="700">
              <a:latin typeface="Arial" charset="0"/>
            </a:endParaRPr>
          </a:p>
          <a:p>
            <a:pPr algn="ctr"/>
            <a:endParaRPr lang="de-DE" altLang="de-DE" sz="1400">
              <a:latin typeface="Arial" charset="0"/>
            </a:endParaRPr>
          </a:p>
          <a:p>
            <a:pPr algn="ctr"/>
            <a:r>
              <a:rPr lang="de-DE" altLang="de-DE" sz="1600">
                <a:latin typeface="Arial" charset="0"/>
              </a:rPr>
              <a:t>Preis-</a:t>
            </a:r>
          </a:p>
          <a:p>
            <a:pPr algn="ctr"/>
            <a:r>
              <a:rPr lang="de-DE" altLang="de-DE" sz="1600">
                <a:latin typeface="Arial" charset="0"/>
              </a:rPr>
              <a:t>dispersion</a:t>
            </a:r>
            <a:endParaRPr lang="de-DE" altLang="de-DE" sz="1400">
              <a:latin typeface="Arial" charset="0"/>
            </a:endParaRPr>
          </a:p>
          <a:p>
            <a:pPr algn="ctr"/>
            <a:endParaRPr lang="de-DE" altLang="de-DE" sz="1400">
              <a:latin typeface="Arial" charset="0"/>
            </a:endParaRPr>
          </a:p>
          <a:p>
            <a:pPr algn="ctr"/>
            <a:r>
              <a:rPr lang="de-DE" altLang="de-DE" sz="700">
                <a:latin typeface="Arial" charset="0"/>
              </a:rPr>
              <a:t>  </a:t>
            </a:r>
            <a:endParaRPr lang="de-DE" altLang="de-DE" sz="1400">
              <a:latin typeface="Arial" charset="0"/>
            </a:endParaRPr>
          </a:p>
        </p:txBody>
      </p:sp>
      <p:sp>
        <p:nvSpPr>
          <p:cNvPr id="4135" name="Line 39"/>
          <p:cNvSpPr>
            <a:spLocks noChangeShapeType="1"/>
          </p:cNvSpPr>
          <p:nvPr/>
        </p:nvSpPr>
        <p:spPr bwMode="auto">
          <a:xfrm>
            <a:off x="4572000" y="1981200"/>
            <a:ext cx="2743200" cy="9144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4136" name="Text Box 40"/>
          <p:cNvSpPr txBox="1">
            <a:spLocks noChangeArrowheads="1"/>
          </p:cNvSpPr>
          <p:nvPr/>
        </p:nvSpPr>
        <p:spPr bwMode="auto">
          <a:xfrm>
            <a:off x="8001000" y="2895600"/>
            <a:ext cx="990600" cy="1222375"/>
          </a:xfrm>
          <a:prstGeom prst="rect">
            <a:avLst/>
          </a:prstGeom>
          <a:solidFill>
            <a:schemeClr val="bg1"/>
          </a:solidFill>
          <a:ln w="3175">
            <a:solidFill>
              <a:schemeClr val="tx1"/>
            </a:solidFill>
            <a:miter lim="800000"/>
            <a:headEnd/>
            <a:tailEnd/>
          </a:ln>
          <a:effectLst>
            <a:outerShdw dist="107763" dir="2700000" algn="ctr" rotWithShape="0">
              <a:schemeClr val="bg2"/>
            </a:outerShdw>
          </a:effectLst>
        </p:spPr>
        <p:txBody>
          <a:bodyPr>
            <a:spAutoFit/>
          </a:bodyPr>
          <a:lstStyle>
            <a:lvl1pPr defTabSz="762000">
              <a:defRPr sz="2400">
                <a:solidFill>
                  <a:schemeClr val="tx1"/>
                </a:solidFill>
                <a:latin typeface="Times New Roman" pitchFamily="18" charset="0"/>
              </a:defRPr>
            </a:lvl1pPr>
            <a:lvl2pPr marL="571500" defTabSz="762000">
              <a:defRPr sz="2400">
                <a:solidFill>
                  <a:schemeClr val="tx1"/>
                </a:solidFill>
                <a:latin typeface="Times New Roman" pitchFamily="18" charset="0"/>
              </a:defRPr>
            </a:lvl2pPr>
            <a:lvl3pPr marL="1143000" defTabSz="762000">
              <a:defRPr sz="2400">
                <a:solidFill>
                  <a:schemeClr val="tx1"/>
                </a:solidFill>
                <a:latin typeface="Times New Roman" pitchFamily="18" charset="0"/>
              </a:defRPr>
            </a:lvl3pPr>
            <a:lvl4pPr marL="1714500" defTabSz="762000">
              <a:defRPr sz="2400">
                <a:solidFill>
                  <a:schemeClr val="tx1"/>
                </a:solidFill>
                <a:latin typeface="Times New Roman" pitchFamily="18" charset="0"/>
              </a:defRPr>
            </a:lvl4pPr>
            <a:lvl5pPr marL="2286000" defTabSz="762000">
              <a:defRPr sz="2400">
                <a:solidFill>
                  <a:schemeClr val="tx1"/>
                </a:solidFill>
                <a:latin typeface="Times New Roman" pitchFamily="18" charset="0"/>
              </a:defRPr>
            </a:lvl5pPr>
            <a:lvl6pPr marL="2743200" defTabSz="762000" eaLnBrk="0" fontAlgn="base" hangingPunct="0">
              <a:spcBef>
                <a:spcPct val="0"/>
              </a:spcBef>
              <a:spcAft>
                <a:spcPct val="0"/>
              </a:spcAft>
              <a:defRPr sz="2400">
                <a:solidFill>
                  <a:schemeClr val="tx1"/>
                </a:solidFill>
                <a:latin typeface="Times New Roman" pitchFamily="18" charset="0"/>
              </a:defRPr>
            </a:lvl6pPr>
            <a:lvl7pPr marL="3200400" defTabSz="762000" eaLnBrk="0" fontAlgn="base" hangingPunct="0">
              <a:spcBef>
                <a:spcPct val="0"/>
              </a:spcBef>
              <a:spcAft>
                <a:spcPct val="0"/>
              </a:spcAft>
              <a:defRPr sz="2400">
                <a:solidFill>
                  <a:schemeClr val="tx1"/>
                </a:solidFill>
                <a:latin typeface="Times New Roman" pitchFamily="18" charset="0"/>
              </a:defRPr>
            </a:lvl7pPr>
            <a:lvl8pPr marL="3657600" defTabSz="762000" eaLnBrk="0" fontAlgn="base" hangingPunct="0">
              <a:spcBef>
                <a:spcPct val="0"/>
              </a:spcBef>
              <a:spcAft>
                <a:spcPct val="0"/>
              </a:spcAft>
              <a:defRPr sz="2400">
                <a:solidFill>
                  <a:schemeClr val="tx1"/>
                </a:solidFill>
                <a:latin typeface="Times New Roman" pitchFamily="18" charset="0"/>
              </a:defRPr>
            </a:lvl8pPr>
            <a:lvl9pPr marL="4114800" defTabSz="762000" eaLnBrk="0" fontAlgn="base" hangingPunct="0">
              <a:spcBef>
                <a:spcPct val="0"/>
              </a:spcBef>
              <a:spcAft>
                <a:spcPct val="0"/>
              </a:spcAft>
              <a:defRPr sz="2400">
                <a:solidFill>
                  <a:schemeClr val="tx1"/>
                </a:solidFill>
                <a:latin typeface="Times New Roman" pitchFamily="18" charset="0"/>
              </a:defRPr>
            </a:lvl9pPr>
          </a:lstStyle>
          <a:p>
            <a:pPr algn="ctr"/>
            <a:endParaRPr lang="de-DE" altLang="de-DE" sz="700">
              <a:latin typeface="Arial" charset="0"/>
            </a:endParaRPr>
          </a:p>
          <a:p>
            <a:pPr algn="ctr"/>
            <a:endParaRPr lang="de-DE" altLang="de-DE" sz="1400">
              <a:latin typeface="Arial" charset="0"/>
            </a:endParaRPr>
          </a:p>
          <a:p>
            <a:pPr algn="ctr"/>
            <a:r>
              <a:rPr lang="de-DE" altLang="de-DE" sz="1600">
                <a:latin typeface="Arial" charset="0"/>
              </a:rPr>
              <a:t>moral </a:t>
            </a:r>
          </a:p>
          <a:p>
            <a:pPr algn="ctr"/>
            <a:r>
              <a:rPr lang="de-DE" altLang="de-DE" sz="1600">
                <a:latin typeface="Arial" charset="0"/>
              </a:rPr>
              <a:t>hazard</a:t>
            </a:r>
            <a:endParaRPr lang="de-DE" altLang="de-DE" sz="1400">
              <a:latin typeface="Arial" charset="0"/>
            </a:endParaRPr>
          </a:p>
          <a:p>
            <a:pPr algn="ctr"/>
            <a:endParaRPr lang="de-DE" altLang="de-DE" sz="1400">
              <a:latin typeface="Arial" charset="0"/>
            </a:endParaRPr>
          </a:p>
          <a:p>
            <a:pPr algn="ctr"/>
            <a:r>
              <a:rPr lang="de-DE" altLang="de-DE" sz="700">
                <a:latin typeface="Arial" charset="0"/>
              </a:rPr>
              <a:t>  </a:t>
            </a:r>
          </a:p>
        </p:txBody>
      </p:sp>
      <p:sp>
        <p:nvSpPr>
          <p:cNvPr id="2" name="Foliennummernplatzhalter 1"/>
          <p:cNvSpPr>
            <a:spLocks noGrp="1"/>
          </p:cNvSpPr>
          <p:nvPr>
            <p:ph type="sldNum" sz="quarter" idx="10"/>
          </p:nvPr>
        </p:nvSpPr>
        <p:spPr/>
        <p:txBody>
          <a:bodyPr/>
          <a:lstStyle/>
          <a:p>
            <a:pPr>
              <a:defRPr/>
            </a:pPr>
            <a:fld id="{A08CFF88-17CA-4095-A827-DD63A0D359DB}" type="slidenum">
              <a:rPr lang="de-DE" smtClean="0"/>
              <a:pPr>
                <a:defRPr/>
              </a:pPr>
              <a:t>27</a:t>
            </a:fld>
            <a:endParaRPr lang="de-DE"/>
          </a:p>
        </p:txBody>
      </p:sp>
      <p:sp>
        <p:nvSpPr>
          <p:cNvPr id="18" name="Rectangle 2"/>
          <p:cNvSpPr txBox="1">
            <a:spLocks noChangeArrowheads="1"/>
          </p:cNvSpPr>
          <p:nvPr/>
        </p:nvSpPr>
        <p:spPr>
          <a:xfrm>
            <a:off x="320558" y="135591"/>
            <a:ext cx="8605082" cy="576262"/>
          </a:xfrm>
          <a:prstGeom prst="rect">
            <a:avLst/>
          </a:prstGeom>
        </p:spPr>
        <p:txBody>
          <a:bodyPr/>
          <a:lst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a:lstStyle>
          <a:p>
            <a:r>
              <a:rPr lang="de-DE" kern="0" dirty="0"/>
              <a:t>Marktineffizienzen: Übersicht</a:t>
            </a:r>
          </a:p>
        </p:txBody>
      </p:sp>
      <p:sp>
        <p:nvSpPr>
          <p:cNvPr id="19" name="AutoShape 4"/>
          <p:cNvSpPr>
            <a:spLocks noChangeArrowheads="1"/>
          </p:cNvSpPr>
          <p:nvPr/>
        </p:nvSpPr>
        <p:spPr bwMode="auto">
          <a:xfrm>
            <a:off x="662659" y="1124744"/>
            <a:ext cx="7920880" cy="856456"/>
          </a:xfrm>
          <a:prstGeom prst="wedgeRoundRectCallout">
            <a:avLst>
              <a:gd name="adj1" fmla="val 40177"/>
              <a:gd name="adj2" fmla="val 62810"/>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Folgen von Informationsasymmetrien sind Marktineffizienzen.</a:t>
            </a:r>
          </a:p>
        </p:txBody>
      </p:sp>
    </p:spTree>
    <p:extLst>
      <p:ext uri="{BB962C8B-B14F-4D97-AF65-F5344CB8AC3E}">
        <p14:creationId xmlns:p14="http://schemas.microsoft.com/office/powerpoint/2010/main" val="4115380464"/>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AutoShape 4"/>
          <p:cNvSpPr>
            <a:spLocks noChangeArrowheads="1"/>
          </p:cNvSpPr>
          <p:nvPr/>
        </p:nvSpPr>
        <p:spPr bwMode="auto">
          <a:xfrm>
            <a:off x="106019" y="1078910"/>
            <a:ext cx="8931961" cy="2088232"/>
          </a:xfrm>
          <a:prstGeom prst="wedgeRoundRectCallout">
            <a:avLst>
              <a:gd name="adj1" fmla="val 43657"/>
              <a:gd name="adj2" fmla="val 61507"/>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Der effektive Preis ist derjenige Preis, den ein Nachfrager unter Einbeziehung sämtlicher Zusatzkosten für den Erwerb eines Produktes zu entrichten hat, Bei Informationsdefiziten muss er Suchkosten aufwenden, um bzw. die tatsächliche Produktqualität festzustellen oder einen zuverlässigen Anbieter (geringe Gefahr opportunistischen Verhaltens) am Markt zu identifizieren. Diese Transaktionskosten erhöhen den monetären Verkaufspreis.</a:t>
            </a:r>
          </a:p>
        </p:txBody>
      </p:sp>
      <p:sp>
        <p:nvSpPr>
          <p:cNvPr id="4" name="AutoShape 4"/>
          <p:cNvSpPr>
            <a:spLocks noChangeArrowheads="1"/>
          </p:cNvSpPr>
          <p:nvPr/>
        </p:nvSpPr>
        <p:spPr bwMode="auto">
          <a:xfrm>
            <a:off x="106019" y="3294318"/>
            <a:ext cx="8871684" cy="1224136"/>
          </a:xfrm>
          <a:prstGeom prst="wedgeRoundRectCallout">
            <a:avLst>
              <a:gd name="adj1" fmla="val 42457"/>
              <a:gd name="adj2" fmla="val 68008"/>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Empfindet der Nachfrager Unsicherheiten gegenüber einem Anbieter (Leistungsfähigkeit, Leistungswille) führt dies zu einem Risikoabschlag in der Produktbewertung: Verminderung der Nutzenstiftung (Bruttonutzen).</a:t>
            </a:r>
          </a:p>
        </p:txBody>
      </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28</a:t>
            </a:fld>
            <a:endParaRPr lang="de-DE"/>
          </a:p>
        </p:txBody>
      </p:sp>
      <p:sp>
        <p:nvSpPr>
          <p:cNvPr id="6" name="Rectangle 2"/>
          <p:cNvSpPr txBox="1">
            <a:spLocks noChangeArrowheads="1"/>
          </p:cNvSpPr>
          <p:nvPr/>
        </p:nvSpPr>
        <p:spPr>
          <a:xfrm>
            <a:off x="106019" y="188541"/>
            <a:ext cx="8931962" cy="576262"/>
          </a:xfrm>
          <a:prstGeom prst="rect">
            <a:avLst/>
          </a:prstGeom>
        </p:spPr>
        <p:txBody>
          <a:bodyPr/>
          <a:lst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a:lstStyle>
          <a:p>
            <a:r>
              <a:rPr lang="de-DE" kern="0" dirty="0"/>
              <a:t>Arten von Marktineffizienzen durch Informationsasymmetrien (I)</a:t>
            </a:r>
          </a:p>
        </p:txBody>
      </p:sp>
      <p:sp>
        <p:nvSpPr>
          <p:cNvPr id="7" name="AutoShape 4"/>
          <p:cNvSpPr>
            <a:spLocks noChangeArrowheads="1"/>
          </p:cNvSpPr>
          <p:nvPr/>
        </p:nvSpPr>
        <p:spPr bwMode="auto">
          <a:xfrm>
            <a:off x="106019" y="4728538"/>
            <a:ext cx="8931960" cy="1370103"/>
          </a:xfrm>
          <a:prstGeom prst="wedgeRoundRectCallout">
            <a:avLst>
              <a:gd name="adj1" fmla="val 42943"/>
              <a:gd name="adj2" fmla="val 69181"/>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Der Abbau von Informationsasymmetrien durch Screening und </a:t>
            </a:r>
            <a:r>
              <a:rPr lang="de-DE" dirty="0" err="1"/>
              <a:t>Signalling</a:t>
            </a:r>
            <a:r>
              <a:rPr lang="de-DE" dirty="0"/>
              <a:t>, das Stellen von Sicherheiten oder der Aufbau von Reputation und </a:t>
            </a:r>
            <a:r>
              <a:rPr lang="de-DE" dirty="0" err="1"/>
              <a:t>Commitment</a:t>
            </a:r>
            <a:r>
              <a:rPr lang="de-DE" dirty="0"/>
              <a:t> verursacht dem Anbieter Kosten, die bei fehlenden Informationsasymmetrien und -defiziten nicht aufgetreten wären.</a:t>
            </a:r>
          </a:p>
        </p:txBody>
      </p:sp>
    </p:spTree>
    <p:extLst>
      <p:ext uri="{BB962C8B-B14F-4D97-AF65-F5344CB8AC3E}">
        <p14:creationId xmlns:p14="http://schemas.microsoft.com/office/powerpoint/2010/main" val="30004380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ieren 1"/>
          <p:cNvGrpSpPr/>
          <p:nvPr/>
        </p:nvGrpSpPr>
        <p:grpSpPr>
          <a:xfrm>
            <a:off x="314399" y="1280170"/>
            <a:ext cx="8434065" cy="3877022"/>
            <a:chOff x="314399" y="980728"/>
            <a:chExt cx="8434065" cy="3877022"/>
          </a:xfrm>
        </p:grpSpPr>
        <p:sp>
          <p:nvSpPr>
            <p:cNvPr id="13379" name="Text Box 67"/>
            <p:cNvSpPr txBox="1">
              <a:spLocks noChangeArrowheads="1"/>
            </p:cNvSpPr>
            <p:nvPr/>
          </p:nvSpPr>
          <p:spPr bwMode="auto">
            <a:xfrm>
              <a:off x="314399" y="980728"/>
              <a:ext cx="2238375" cy="503238"/>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154800" anchor="ctr"/>
            <a:lstStyle/>
            <a:p>
              <a:pPr algn="ctr"/>
              <a:r>
                <a:rPr lang="de-DE" dirty="0"/>
                <a:t>Ausgangspunkte</a:t>
              </a:r>
            </a:p>
          </p:txBody>
        </p:sp>
        <p:cxnSp>
          <p:nvCxnSpPr>
            <p:cNvPr id="20" name="Gerade Verbindung 19"/>
            <p:cNvCxnSpPr/>
            <p:nvPr/>
          </p:nvCxnSpPr>
          <p:spPr>
            <a:xfrm>
              <a:off x="400547" y="1483966"/>
              <a:ext cx="3733" cy="28091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Gerade Verbindung 20"/>
            <p:cNvCxnSpPr/>
            <p:nvPr/>
          </p:nvCxnSpPr>
          <p:spPr>
            <a:xfrm>
              <a:off x="400547" y="1772816"/>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feld 21"/>
            <p:cNvSpPr txBox="1"/>
            <p:nvPr/>
          </p:nvSpPr>
          <p:spPr>
            <a:xfrm>
              <a:off x="616570" y="1595318"/>
              <a:ext cx="8131894" cy="3262432"/>
            </a:xfrm>
            <a:prstGeom prst="rect">
              <a:avLst/>
            </a:prstGeom>
            <a:noFill/>
          </p:spPr>
          <p:txBody>
            <a:bodyPr wrap="square" rtlCol="0">
              <a:spAutoFit/>
            </a:bodyPr>
            <a:lstStyle/>
            <a:p>
              <a:r>
                <a:rPr lang="de-DE" dirty="0"/>
                <a:t>Bei der Existenz von Informationsasymmetrien ist plausibel, dass diese unter den Nachfragern eine unterschiedliche Struktur aufweisen („jeder besitzt in anderen Aspekten ein Informationsdefizit“).</a:t>
              </a:r>
            </a:p>
            <a:p>
              <a:endParaRPr lang="de-DE" sz="1000" dirty="0"/>
            </a:p>
            <a:p>
              <a:r>
                <a:rPr lang="de-DE" dirty="0"/>
                <a:t>Dies bedeutet, dass objektiv in der Qualität homogene Produkte eine unterschiedliche Qualitätswahrnehmung durch die Nachfrager erfahren (gleiche Produkte werden ungleich wahrgenommen): Es werden damit am Markt Produkte mit (vordergründig) unterschiedlicher Qualität angeboten („informationsökonomisch heterogene“ Produkte).</a:t>
              </a:r>
            </a:p>
            <a:p>
              <a:endParaRPr lang="de-DE" sz="1000" dirty="0"/>
            </a:p>
            <a:p>
              <a:r>
                <a:rPr lang="de-DE" dirty="0"/>
                <a:t>Aufgrund der unterschiedlichen Qualitätswahrnehmung existieren für objektiv homogene Produkte unterschiedliche Preise.</a:t>
              </a:r>
            </a:p>
          </p:txBody>
        </p:sp>
        <p:cxnSp>
          <p:nvCxnSpPr>
            <p:cNvPr id="18" name="Gerade Verbindung 17"/>
            <p:cNvCxnSpPr/>
            <p:nvPr/>
          </p:nvCxnSpPr>
          <p:spPr>
            <a:xfrm>
              <a:off x="404280" y="2780928"/>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Gerade Verbindung 28"/>
            <p:cNvCxnSpPr/>
            <p:nvPr/>
          </p:nvCxnSpPr>
          <p:spPr>
            <a:xfrm>
              <a:off x="400547" y="4293096"/>
              <a:ext cx="2711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 name="Foliennummernplatzhalter 2"/>
          <p:cNvSpPr>
            <a:spLocks noGrp="1"/>
          </p:cNvSpPr>
          <p:nvPr>
            <p:ph type="sldNum" sz="quarter" idx="10"/>
          </p:nvPr>
        </p:nvSpPr>
        <p:spPr/>
        <p:txBody>
          <a:bodyPr/>
          <a:lstStyle/>
          <a:p>
            <a:pPr>
              <a:defRPr/>
            </a:pPr>
            <a:fld id="{B86AE3A2-AD40-4E1C-80DA-23E5EB620543}" type="slidenum">
              <a:rPr lang="de-DE" smtClean="0"/>
              <a:pPr>
                <a:defRPr/>
              </a:pPr>
              <a:t>29</a:t>
            </a:fld>
            <a:endParaRPr lang="de-DE"/>
          </a:p>
        </p:txBody>
      </p:sp>
      <p:sp>
        <p:nvSpPr>
          <p:cNvPr id="12" name="Rectangle 2"/>
          <p:cNvSpPr txBox="1">
            <a:spLocks noChangeArrowheads="1"/>
          </p:cNvSpPr>
          <p:nvPr/>
        </p:nvSpPr>
        <p:spPr>
          <a:xfrm>
            <a:off x="107504" y="58359"/>
            <a:ext cx="8931962" cy="828290"/>
          </a:xfrm>
          <a:prstGeom prst="rect">
            <a:avLst/>
          </a:prstGeom>
        </p:spPr>
        <p:txBody>
          <a:bodyPr/>
          <a:lst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a:lstStyle>
          <a:p>
            <a:r>
              <a:rPr lang="de-DE" kern="0" dirty="0"/>
              <a:t>Arten von Marktineffizienzen durch Informationsasymmetrien: Preisdispersion (I)</a:t>
            </a:r>
          </a:p>
        </p:txBody>
      </p:sp>
    </p:spTree>
    <p:extLst>
      <p:ext uri="{BB962C8B-B14F-4D97-AF65-F5344CB8AC3E}">
        <p14:creationId xmlns:p14="http://schemas.microsoft.com/office/powerpoint/2010/main" val="1575774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539750" y="2909888"/>
            <a:ext cx="8208963"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50000"/>
              </a:spcBef>
              <a:buFontTx/>
              <a:buNone/>
            </a:pPr>
            <a:r>
              <a:rPr lang="de-DE" altLang="de-DE" sz="2800"/>
              <a:t>1.1 Arten von Beziehungsstrukturen</a:t>
            </a:r>
          </a:p>
        </p:txBody>
      </p:sp>
      <p:sp>
        <p:nvSpPr>
          <p:cNvPr id="6147" name="Rectangle 3"/>
          <p:cNvSpPr>
            <a:spLocks noChangeArrowheads="1"/>
          </p:cNvSpPr>
          <p:nvPr/>
        </p:nvSpPr>
        <p:spPr bwMode="auto">
          <a:xfrm>
            <a:off x="827088" y="2205038"/>
            <a:ext cx="7704137" cy="20875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 name="Foliennummernplatzhalter 1"/>
          <p:cNvSpPr>
            <a:spLocks noGrp="1"/>
          </p:cNvSpPr>
          <p:nvPr>
            <p:ph type="sldNum" sz="quarter" idx="10"/>
          </p:nvPr>
        </p:nvSpPr>
        <p:spPr/>
        <p:txBody>
          <a:bodyPr/>
          <a:lstStyle/>
          <a:p>
            <a:pPr>
              <a:defRPr/>
            </a:pPr>
            <a:fld id="{7EC1D057-E614-4BE4-965F-977D8E378642}" type="slidenum">
              <a:rPr lang="de-DE" smtClean="0"/>
              <a:pPr>
                <a:defRPr/>
              </a:pPr>
              <a:t>3</a:t>
            </a:fld>
            <a:endParaRPr lang="de-DE"/>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79" name="Text Box 67"/>
          <p:cNvSpPr txBox="1">
            <a:spLocks noChangeArrowheads="1"/>
          </p:cNvSpPr>
          <p:nvPr/>
        </p:nvSpPr>
        <p:spPr bwMode="auto">
          <a:xfrm>
            <a:off x="314399" y="980728"/>
            <a:ext cx="5121697" cy="503238"/>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154800" anchor="ctr"/>
          <a:lstStyle/>
          <a:p>
            <a:pPr algn="ctr"/>
            <a:r>
              <a:rPr lang="de-DE" dirty="0"/>
              <a:t>Folgen: Kein leistungsgerechter Wettbewerb</a:t>
            </a:r>
          </a:p>
        </p:txBody>
      </p:sp>
      <p:cxnSp>
        <p:nvCxnSpPr>
          <p:cNvPr id="20" name="Gerade Verbindung 19"/>
          <p:cNvCxnSpPr/>
          <p:nvPr/>
        </p:nvCxnSpPr>
        <p:spPr>
          <a:xfrm flipH="1">
            <a:off x="395536" y="1483966"/>
            <a:ext cx="5011" cy="388925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Gerade Verbindung 20"/>
          <p:cNvCxnSpPr/>
          <p:nvPr/>
        </p:nvCxnSpPr>
        <p:spPr>
          <a:xfrm>
            <a:off x="400547" y="1772816"/>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feld 21"/>
          <p:cNvSpPr txBox="1"/>
          <p:nvPr/>
        </p:nvSpPr>
        <p:spPr>
          <a:xfrm>
            <a:off x="616570" y="1595318"/>
            <a:ext cx="8131894" cy="4524315"/>
          </a:xfrm>
          <a:prstGeom prst="rect">
            <a:avLst/>
          </a:prstGeom>
          <a:noFill/>
        </p:spPr>
        <p:txBody>
          <a:bodyPr wrap="square" rtlCol="0">
            <a:spAutoFit/>
          </a:bodyPr>
          <a:lstStyle/>
          <a:p>
            <a:r>
              <a:rPr lang="de-DE" sz="1600" dirty="0"/>
              <a:t>Unterstellt man, dass die Anbieter in der Qualität homogener Produkte diese zu gleichen Kosten erstellen, dann sind diejenigen Anbieter benachteiligt, die aufgrund der Informationsasymmetrien nur einen geringen Preis (Gewinn) für ihr Produkt erzielen können.</a:t>
            </a:r>
          </a:p>
          <a:p>
            <a:endParaRPr lang="de-DE" sz="1600" dirty="0"/>
          </a:p>
          <a:p>
            <a:r>
              <a:rPr lang="de-DE" sz="1600" dirty="0"/>
              <a:t>Bei unterschiedlicher Qualitätswahrnehmung aufgrund von Informationsasymmetrien ist es ferner möglich, dass ein Anbieter mit einer objektiv schlechteren Qualität eine höhere Qualitätswahrnehmung bei den Nachfragern aufweist als ein Anbieter mit einer besseren Qualität und deshalb einen höheren Preis für sein Produkt als der bessere Anbieter erzielt.</a:t>
            </a:r>
          </a:p>
          <a:p>
            <a:endParaRPr lang="de-DE" sz="1600" dirty="0"/>
          </a:p>
          <a:p>
            <a:r>
              <a:rPr lang="de-DE" sz="1600" dirty="0"/>
              <a:t>Berücksichtigt man, dass der Anbieter mit einer objektiv besseren Qualität zudem höhere Produktionskosten besitzt, erhält der leistungsstärkere Anbieter eine geringe Entlohnung (Gewinn) als der leistungsschwächere Anbieter.</a:t>
            </a:r>
          </a:p>
          <a:p>
            <a:endParaRPr lang="de-DE" sz="1600" dirty="0"/>
          </a:p>
          <a:p>
            <a:r>
              <a:rPr lang="de-DE" sz="1600" dirty="0"/>
              <a:t>Folgen: Ausscheiden der guten Anbieter: Ein dauerhaft geringer Gewinn eines besseren Anbieters gegenüber dem schlechteren Anbieter führt langfristig dazu, dass der bessere Anbieter ausscheidet bzw. von einem schlechteren Anbieter übernommen wird. </a:t>
            </a:r>
          </a:p>
        </p:txBody>
      </p:sp>
      <p:cxnSp>
        <p:nvCxnSpPr>
          <p:cNvPr id="18" name="Gerade Verbindung 17"/>
          <p:cNvCxnSpPr/>
          <p:nvPr/>
        </p:nvCxnSpPr>
        <p:spPr>
          <a:xfrm>
            <a:off x="404280" y="2996952"/>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Gerade Verbindung 28"/>
          <p:cNvCxnSpPr/>
          <p:nvPr/>
        </p:nvCxnSpPr>
        <p:spPr>
          <a:xfrm>
            <a:off x="400547" y="4437112"/>
            <a:ext cx="2711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Gerade Verbindung 16"/>
          <p:cNvCxnSpPr/>
          <p:nvPr/>
        </p:nvCxnSpPr>
        <p:spPr>
          <a:xfrm>
            <a:off x="395536" y="5373216"/>
            <a:ext cx="2711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30</a:t>
            </a:fld>
            <a:endParaRPr lang="de-DE"/>
          </a:p>
        </p:txBody>
      </p:sp>
      <p:sp>
        <p:nvSpPr>
          <p:cNvPr id="12" name="Rectangle 2"/>
          <p:cNvSpPr txBox="1">
            <a:spLocks noChangeArrowheads="1"/>
          </p:cNvSpPr>
          <p:nvPr/>
        </p:nvSpPr>
        <p:spPr>
          <a:xfrm>
            <a:off x="107504" y="58359"/>
            <a:ext cx="8931962" cy="828290"/>
          </a:xfrm>
          <a:prstGeom prst="rect">
            <a:avLst/>
          </a:prstGeom>
        </p:spPr>
        <p:txBody>
          <a:bodyPr/>
          <a:lst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a:lstStyle>
          <a:p>
            <a:r>
              <a:rPr lang="de-DE" kern="0" dirty="0"/>
              <a:t>Arten von Marktineffizienzen durch Informationsasymmetrien: Preisdispersion (II)</a:t>
            </a:r>
          </a:p>
        </p:txBody>
      </p:sp>
    </p:spTree>
    <p:extLst>
      <p:ext uri="{BB962C8B-B14F-4D97-AF65-F5344CB8AC3E}">
        <p14:creationId xmlns:p14="http://schemas.microsoft.com/office/powerpoint/2010/main" val="18524415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ieren 1"/>
          <p:cNvGrpSpPr/>
          <p:nvPr/>
        </p:nvGrpSpPr>
        <p:grpSpPr>
          <a:xfrm>
            <a:off x="314399" y="1259265"/>
            <a:ext cx="8434065" cy="4307909"/>
            <a:chOff x="314399" y="980728"/>
            <a:chExt cx="8434065" cy="4307909"/>
          </a:xfrm>
        </p:grpSpPr>
        <p:sp>
          <p:nvSpPr>
            <p:cNvPr id="13379" name="Text Box 67"/>
            <p:cNvSpPr txBox="1">
              <a:spLocks noChangeArrowheads="1"/>
            </p:cNvSpPr>
            <p:nvPr/>
          </p:nvSpPr>
          <p:spPr bwMode="auto">
            <a:xfrm>
              <a:off x="314399" y="980728"/>
              <a:ext cx="2238375" cy="503238"/>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154800" anchor="ctr"/>
            <a:lstStyle/>
            <a:p>
              <a:pPr algn="ctr"/>
              <a:r>
                <a:rPr lang="de-DE" dirty="0"/>
                <a:t>Ausgangspunkte</a:t>
              </a:r>
            </a:p>
          </p:txBody>
        </p:sp>
        <p:cxnSp>
          <p:nvCxnSpPr>
            <p:cNvPr id="20" name="Gerade Verbindung 19"/>
            <p:cNvCxnSpPr/>
            <p:nvPr/>
          </p:nvCxnSpPr>
          <p:spPr>
            <a:xfrm flipH="1">
              <a:off x="400546" y="1483966"/>
              <a:ext cx="1" cy="361071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Gerade Verbindung 20"/>
            <p:cNvCxnSpPr/>
            <p:nvPr/>
          </p:nvCxnSpPr>
          <p:spPr>
            <a:xfrm>
              <a:off x="400547" y="1772816"/>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feld 21"/>
            <p:cNvSpPr txBox="1"/>
            <p:nvPr/>
          </p:nvSpPr>
          <p:spPr>
            <a:xfrm>
              <a:off x="616570" y="1595318"/>
              <a:ext cx="8131894" cy="3693319"/>
            </a:xfrm>
            <a:prstGeom prst="rect">
              <a:avLst/>
            </a:prstGeom>
            <a:noFill/>
          </p:spPr>
          <p:txBody>
            <a:bodyPr wrap="square" rtlCol="0">
              <a:spAutoFit/>
            </a:bodyPr>
            <a:lstStyle/>
            <a:p>
              <a:r>
                <a:rPr lang="de-DE" dirty="0"/>
                <a:t>Aufgrund von Informationsasymmetrien können Nachfrager objektiv qualitativ unterschiedliche Produkte nicht differenzieren, sondern sehen diese als homogen an (ungleiche Produkte werden als gleich wahrgenommen).</a:t>
              </a:r>
            </a:p>
            <a:p>
              <a:endParaRPr lang="de-DE" dirty="0"/>
            </a:p>
            <a:p>
              <a:r>
                <a:rPr lang="de-DE" dirty="0"/>
                <a:t>Die Nachfrager wissen lediglich, dass es Produkte mit unterschiedlicher Qualität gibt und bilden sich Erwartungen über die durchschnittliche Qualität der Produkte, die sie als Qualitätswahrnehmung eines Produkts dann verwenden. </a:t>
              </a:r>
            </a:p>
            <a:p>
              <a:endParaRPr lang="de-DE" dirty="0"/>
            </a:p>
            <a:p>
              <a:r>
                <a:rPr lang="de-DE" dirty="0"/>
                <a:t>Die Anbieter können durch eigene Aktivitäten den Nachfrager nicht die objektiven Qualitätsunterschiede verdeutlichen.</a:t>
              </a:r>
            </a:p>
            <a:p>
              <a:endParaRPr lang="de-DE" dirty="0"/>
            </a:p>
            <a:p>
              <a:r>
                <a:rPr lang="de-DE" dirty="0"/>
                <a:t>Es herrscht am Markt eine </a:t>
              </a:r>
              <a:r>
                <a:rPr lang="de-DE" dirty="0" err="1"/>
                <a:t>perceived</a:t>
              </a:r>
              <a:r>
                <a:rPr lang="de-DE" dirty="0"/>
                <a:t> bzw. quasi </a:t>
              </a:r>
              <a:r>
                <a:rPr lang="de-DE" dirty="0" err="1"/>
                <a:t>commoditization</a:t>
              </a:r>
              <a:r>
                <a:rPr lang="de-DE" dirty="0"/>
                <a:t>.</a:t>
              </a:r>
            </a:p>
          </p:txBody>
        </p:sp>
        <p:cxnSp>
          <p:nvCxnSpPr>
            <p:cNvPr id="18" name="Gerade Verbindung 17"/>
            <p:cNvCxnSpPr/>
            <p:nvPr/>
          </p:nvCxnSpPr>
          <p:spPr>
            <a:xfrm>
              <a:off x="400546" y="2862431"/>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Gerade Verbindung 12"/>
            <p:cNvCxnSpPr/>
            <p:nvPr/>
          </p:nvCxnSpPr>
          <p:spPr>
            <a:xfrm>
              <a:off x="400547" y="4221088"/>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 name="Foliennummernplatzhalter 2"/>
          <p:cNvSpPr>
            <a:spLocks noGrp="1"/>
          </p:cNvSpPr>
          <p:nvPr>
            <p:ph type="sldNum" sz="quarter" idx="10"/>
          </p:nvPr>
        </p:nvSpPr>
        <p:spPr/>
        <p:txBody>
          <a:bodyPr/>
          <a:lstStyle/>
          <a:p>
            <a:pPr>
              <a:defRPr/>
            </a:pPr>
            <a:fld id="{B86AE3A2-AD40-4E1C-80DA-23E5EB620543}" type="slidenum">
              <a:rPr lang="de-DE" smtClean="0"/>
              <a:pPr>
                <a:defRPr/>
              </a:pPr>
              <a:t>31</a:t>
            </a:fld>
            <a:endParaRPr lang="de-DE"/>
          </a:p>
        </p:txBody>
      </p:sp>
      <p:sp>
        <p:nvSpPr>
          <p:cNvPr id="12" name="Rectangle 2"/>
          <p:cNvSpPr txBox="1">
            <a:spLocks noChangeArrowheads="1"/>
          </p:cNvSpPr>
          <p:nvPr/>
        </p:nvSpPr>
        <p:spPr>
          <a:xfrm>
            <a:off x="107504" y="58359"/>
            <a:ext cx="8931962" cy="828290"/>
          </a:xfrm>
          <a:prstGeom prst="rect">
            <a:avLst/>
          </a:prstGeom>
        </p:spPr>
        <p:txBody>
          <a:bodyPr/>
          <a:lst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a:lstStyle>
          <a:p>
            <a:r>
              <a:rPr lang="de-DE" kern="0" dirty="0"/>
              <a:t>Arten von Marktineffizienzen durch Informationsasymmetrien: </a:t>
            </a:r>
            <a:r>
              <a:rPr lang="de-DE" kern="0" dirty="0" err="1"/>
              <a:t>Adverse</a:t>
            </a:r>
            <a:r>
              <a:rPr lang="de-DE" kern="0" dirty="0"/>
              <a:t> Selektion (I)</a:t>
            </a:r>
          </a:p>
        </p:txBody>
      </p:sp>
      <p:cxnSp>
        <p:nvCxnSpPr>
          <p:cNvPr id="14" name="Gerade Verbindung 12"/>
          <p:cNvCxnSpPr/>
          <p:nvPr/>
        </p:nvCxnSpPr>
        <p:spPr>
          <a:xfrm>
            <a:off x="400546" y="5373216"/>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84664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79" name="Text Box 67"/>
          <p:cNvSpPr txBox="1">
            <a:spLocks noChangeArrowheads="1"/>
          </p:cNvSpPr>
          <p:nvPr/>
        </p:nvSpPr>
        <p:spPr bwMode="auto">
          <a:xfrm>
            <a:off x="314399" y="980728"/>
            <a:ext cx="2238375" cy="503238"/>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154800" anchor="ctr"/>
          <a:lstStyle/>
          <a:p>
            <a:pPr algn="ctr"/>
            <a:r>
              <a:rPr lang="de-DE" dirty="0"/>
              <a:t>Ablaufschema</a:t>
            </a:r>
          </a:p>
        </p:txBody>
      </p:sp>
      <p:cxnSp>
        <p:nvCxnSpPr>
          <p:cNvPr id="20" name="Gerade Verbindung 19"/>
          <p:cNvCxnSpPr/>
          <p:nvPr/>
        </p:nvCxnSpPr>
        <p:spPr>
          <a:xfrm flipH="1">
            <a:off x="395536" y="1483966"/>
            <a:ext cx="5011" cy="40332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Gerade Verbindung 20"/>
          <p:cNvCxnSpPr/>
          <p:nvPr/>
        </p:nvCxnSpPr>
        <p:spPr>
          <a:xfrm>
            <a:off x="400547" y="1772816"/>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feld 21"/>
          <p:cNvSpPr txBox="1"/>
          <p:nvPr/>
        </p:nvSpPr>
        <p:spPr>
          <a:xfrm>
            <a:off x="616570" y="1595318"/>
            <a:ext cx="8131894" cy="4593565"/>
          </a:xfrm>
          <a:prstGeom prst="rect">
            <a:avLst/>
          </a:prstGeom>
          <a:noFill/>
        </p:spPr>
        <p:txBody>
          <a:bodyPr wrap="square" rtlCol="0">
            <a:spAutoFit/>
          </a:bodyPr>
          <a:lstStyle/>
          <a:p>
            <a:r>
              <a:rPr lang="de-DE" dirty="0"/>
              <a:t>Aufgrund der (vermeintlich homogenen) durchschnittlichen Produktwahrnehmung etabliert sich für die unterschiedlichen Produkte ein einheitlicher Marktpreis, der dem wahrgenommenen durchschnittlichen Qualitätsniveau in der Branche entspricht.</a:t>
            </a:r>
          </a:p>
          <a:p>
            <a:endParaRPr lang="de-DE" sz="1000" dirty="0"/>
          </a:p>
          <a:p>
            <a:r>
              <a:rPr lang="de-DE" dirty="0"/>
              <a:t>Anbieter mit höherer Qualität besitzen höhere Produktionskosten; für die high-quality-Anbieter ist es daher nicht lohnend, ihr Produkt zum Marktpreis, der nur eine durchschnittliche Qualität widerspiegelt, anzubieten: Sie scheiden aus dem Markt aus (Reservationsqualität).</a:t>
            </a:r>
          </a:p>
          <a:p>
            <a:endParaRPr lang="de-DE" sz="1000" dirty="0"/>
          </a:p>
          <a:p>
            <a:r>
              <a:rPr lang="de-DE" dirty="0"/>
              <a:t>Aufgrund des Ausscheidens der high-quality-Anbieter sinkt das durchschnittliche Qualitätsniveau in der Branche und damit auch der Marktpreis für die Produkte: Dadurch wird das Produktangebot auch für Anbieter nicht mehr rentabel, die eine „gute“ Qualität anbieten.</a:t>
            </a:r>
          </a:p>
          <a:p>
            <a:endParaRPr lang="de-DE" sz="1050" dirty="0"/>
          </a:p>
          <a:p>
            <a:r>
              <a:rPr lang="de-DE" dirty="0"/>
              <a:t>Folge ist eine negative Selbstselektion: Die guten Anbieter verlassen den Markt, es bleibt der schlechteste Anbieter am Markt übrig.</a:t>
            </a:r>
          </a:p>
        </p:txBody>
      </p:sp>
      <p:cxnSp>
        <p:nvCxnSpPr>
          <p:cNvPr id="18" name="Gerade Verbindung 17"/>
          <p:cNvCxnSpPr/>
          <p:nvPr/>
        </p:nvCxnSpPr>
        <p:spPr>
          <a:xfrm>
            <a:off x="400547" y="2996952"/>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Gerade Verbindung 12"/>
          <p:cNvCxnSpPr/>
          <p:nvPr/>
        </p:nvCxnSpPr>
        <p:spPr>
          <a:xfrm>
            <a:off x="400547" y="4293096"/>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Gerade Verbindung 14"/>
          <p:cNvCxnSpPr/>
          <p:nvPr/>
        </p:nvCxnSpPr>
        <p:spPr>
          <a:xfrm>
            <a:off x="395536" y="5517232"/>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32</a:t>
            </a:fld>
            <a:endParaRPr lang="de-DE"/>
          </a:p>
        </p:txBody>
      </p:sp>
      <p:sp>
        <p:nvSpPr>
          <p:cNvPr id="12" name="Rectangle 2"/>
          <p:cNvSpPr txBox="1">
            <a:spLocks noChangeArrowheads="1"/>
          </p:cNvSpPr>
          <p:nvPr/>
        </p:nvSpPr>
        <p:spPr>
          <a:xfrm>
            <a:off x="107504" y="58359"/>
            <a:ext cx="8931962" cy="828290"/>
          </a:xfrm>
          <a:prstGeom prst="rect">
            <a:avLst/>
          </a:prstGeom>
        </p:spPr>
        <p:txBody>
          <a:bodyPr/>
          <a:lst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a:lstStyle>
          <a:p>
            <a:r>
              <a:rPr lang="de-DE" kern="0" dirty="0"/>
              <a:t>Arten von Marktineffizienzen durch Informationsasymmetrien: </a:t>
            </a:r>
            <a:r>
              <a:rPr lang="de-DE" kern="0" dirty="0" err="1"/>
              <a:t>Adverse</a:t>
            </a:r>
            <a:r>
              <a:rPr lang="de-DE" kern="0" dirty="0"/>
              <a:t> Selektion (II)</a:t>
            </a:r>
          </a:p>
        </p:txBody>
      </p:sp>
    </p:spTree>
    <p:extLst>
      <p:ext uri="{BB962C8B-B14F-4D97-AF65-F5344CB8AC3E}">
        <p14:creationId xmlns:p14="http://schemas.microsoft.com/office/powerpoint/2010/main" val="41430093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AutoShape 4"/>
          <p:cNvSpPr>
            <a:spLocks noChangeArrowheads="1"/>
          </p:cNvSpPr>
          <p:nvPr/>
        </p:nvSpPr>
        <p:spPr bwMode="auto">
          <a:xfrm>
            <a:off x="467544" y="1556792"/>
            <a:ext cx="7920880" cy="2592289"/>
          </a:xfrm>
          <a:prstGeom prst="wedgeRoundRectCallout">
            <a:avLst>
              <a:gd name="adj1" fmla="val 43052"/>
              <a:gd name="adj2" fmla="val 64842"/>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Die gemäßigte Variante der </a:t>
            </a:r>
            <a:r>
              <a:rPr lang="de-DE" sz="2000" dirty="0" err="1"/>
              <a:t>adversen</a:t>
            </a:r>
            <a:r>
              <a:rPr lang="de-DE" sz="2000" dirty="0"/>
              <a:t> Selektion besteht in einem Ausleseeffekt: Es besteht kein Anreiz für einen Anbieter, mit einem höheren als der durchschnittlichen Qualität auf den Markt zu kommen. Eine höhere Qualität führt zwar zu einem Anstieg der durchschnittlichen Qualität und zu einem höheren Marktpreis: Hiervon profitieren aber auch die „schlechten“ Anbieter, ohne dass sie selbst höhere Kosten aufweisen (Trittbrettfahrer)</a:t>
            </a:r>
          </a:p>
        </p:txBody>
      </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33</a:t>
            </a:fld>
            <a:endParaRPr lang="de-DE"/>
          </a:p>
        </p:txBody>
      </p:sp>
      <p:sp>
        <p:nvSpPr>
          <p:cNvPr id="6" name="Rectangle 2"/>
          <p:cNvSpPr txBox="1">
            <a:spLocks noChangeArrowheads="1"/>
          </p:cNvSpPr>
          <p:nvPr/>
        </p:nvSpPr>
        <p:spPr>
          <a:xfrm>
            <a:off x="107504" y="58359"/>
            <a:ext cx="8931962" cy="828290"/>
          </a:xfrm>
          <a:prstGeom prst="rect">
            <a:avLst/>
          </a:prstGeom>
        </p:spPr>
        <p:txBody>
          <a:bodyPr/>
          <a:lst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a:lstStyle>
          <a:p>
            <a:r>
              <a:rPr lang="de-DE" kern="0" dirty="0"/>
              <a:t>Arten von Marktineffizienzen durch Informationsasymmetrien: </a:t>
            </a:r>
            <a:r>
              <a:rPr lang="de-DE" kern="0" dirty="0" err="1"/>
              <a:t>Adverse</a:t>
            </a:r>
            <a:r>
              <a:rPr lang="de-DE" kern="0" dirty="0"/>
              <a:t> Selektion (III)</a:t>
            </a:r>
          </a:p>
        </p:txBody>
      </p:sp>
    </p:spTree>
    <p:extLst>
      <p:ext uri="{BB962C8B-B14F-4D97-AF65-F5344CB8AC3E}">
        <p14:creationId xmlns:p14="http://schemas.microsoft.com/office/powerpoint/2010/main" val="31663834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116632"/>
            <a:ext cx="8229600" cy="576262"/>
          </a:xfrm>
        </p:spPr>
        <p:txBody>
          <a:bodyPr/>
          <a:lstStyle/>
          <a:p>
            <a:r>
              <a:rPr lang="de-DE" dirty="0"/>
              <a:t>Unterscheidung der Ausgangspunkte von Preisdispersion und </a:t>
            </a:r>
            <a:r>
              <a:rPr lang="de-DE" dirty="0" err="1"/>
              <a:t>adverser</a:t>
            </a:r>
            <a:r>
              <a:rPr lang="de-DE" dirty="0"/>
              <a:t> Selektion</a:t>
            </a:r>
          </a:p>
        </p:txBody>
      </p:sp>
      <p:sp>
        <p:nvSpPr>
          <p:cNvPr id="24" name="AutoShape 4"/>
          <p:cNvSpPr>
            <a:spLocks noChangeArrowheads="1"/>
          </p:cNvSpPr>
          <p:nvPr/>
        </p:nvSpPr>
        <p:spPr bwMode="auto">
          <a:xfrm>
            <a:off x="611560" y="1700808"/>
            <a:ext cx="7920880" cy="2088232"/>
          </a:xfrm>
          <a:prstGeom prst="wedgeRoundRectCallout">
            <a:avLst>
              <a:gd name="adj1" fmla="val 42462"/>
              <a:gd name="adj2" fmla="val 66444"/>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Das Phänomen der Preisdispersion bezieht sich auf die Konstellation, dass am Markt qualitativ homogene Produkte in einer Branche gegeben sind, das Phänomen der </a:t>
            </a:r>
            <a:r>
              <a:rPr lang="de-DE" sz="2000" dirty="0" err="1"/>
              <a:t>adversen</a:t>
            </a:r>
            <a:r>
              <a:rPr lang="de-DE" sz="2000" dirty="0"/>
              <a:t> Selektion auf die Konstellation, dass am Markt qualitativ unterschiedliche (heterogene) Produkte in einer Branche vorliegen, die aber nicht als unterschiedlich erkannt werden.</a:t>
            </a:r>
          </a:p>
        </p:txBody>
      </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34</a:t>
            </a:fld>
            <a:endParaRPr lang="de-DE"/>
          </a:p>
        </p:txBody>
      </p:sp>
    </p:spTree>
    <p:extLst>
      <p:ext uri="{BB962C8B-B14F-4D97-AF65-F5344CB8AC3E}">
        <p14:creationId xmlns:p14="http://schemas.microsoft.com/office/powerpoint/2010/main" val="31376874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AutoShape 2"/>
          <p:cNvSpPr>
            <a:spLocks noChangeArrowheads="1"/>
          </p:cNvSpPr>
          <p:nvPr/>
        </p:nvSpPr>
        <p:spPr bwMode="auto">
          <a:xfrm>
            <a:off x="143446" y="1052737"/>
            <a:ext cx="8857108" cy="1026343"/>
          </a:xfrm>
          <a:prstGeom prst="wedgeRoundRectCallout">
            <a:avLst>
              <a:gd name="adj1" fmla="val 48095"/>
              <a:gd name="adj2" fmla="val 61722"/>
              <a:gd name="adj3" fmla="val 16667"/>
            </a:avLst>
          </a:prstGeom>
          <a:solidFill>
            <a:schemeClr val="accent1"/>
          </a:solidFill>
          <a:ln w="22225">
            <a:solidFill>
              <a:schemeClr val="tx1"/>
            </a:solidFill>
            <a:miter lim="800000"/>
            <a:headEnd/>
            <a:tailEnd/>
          </a:ln>
          <a:effectLst/>
        </p:spPr>
        <p:txBody>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2000" dirty="0"/>
              <a:t>(</a:t>
            </a:r>
            <a:r>
              <a:rPr lang="de-DE" altLang="de-DE" sz="1800" dirty="0"/>
              <a:t>Ökonomische) Macht ist die Fähigkeit eines Marktteilnehmers, andere Marktteilnehmer zu einem Verhalten zu veranlassen, das diese sonst nicht ergreifen würden.</a:t>
            </a:r>
          </a:p>
        </p:txBody>
      </p:sp>
      <p:sp>
        <p:nvSpPr>
          <p:cNvPr id="5" name="Foliennummernplatzhalter 4"/>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06FD7EAE-F806-4BF6-8DF5-A99E180A06F8}" type="slidenum">
              <a:rPr lang="de-DE" sz="1100" b="1">
                <a:effectLst>
                  <a:outerShdw blurRad="38100" dist="38100" dir="2700000" algn="tl">
                    <a:srgbClr val="C0C0C0"/>
                  </a:outerShdw>
                </a:effectLst>
              </a:rPr>
              <a:pPr algn="r">
                <a:defRPr/>
              </a:pPr>
              <a:t>35</a:t>
            </a:fld>
            <a:endParaRPr lang="de-DE" sz="1100" b="1">
              <a:effectLst>
                <a:outerShdw blurRad="38100" dist="38100" dir="2700000" algn="tl">
                  <a:srgbClr val="C0C0C0"/>
                </a:outerShdw>
              </a:effectLst>
            </a:endParaRPr>
          </a:p>
        </p:txBody>
      </p:sp>
      <p:sp>
        <p:nvSpPr>
          <p:cNvPr id="2" name="Foliennummernplatzhalter 1"/>
          <p:cNvSpPr>
            <a:spLocks noGrp="1"/>
          </p:cNvSpPr>
          <p:nvPr>
            <p:ph type="sldNum" sz="quarter" idx="10"/>
          </p:nvPr>
        </p:nvSpPr>
        <p:spPr/>
        <p:txBody>
          <a:bodyPr/>
          <a:lstStyle/>
          <a:p>
            <a:pPr>
              <a:defRPr/>
            </a:pPr>
            <a:fld id="{8FC92EAE-31A8-4519-8AA7-03D8C8278ADD}" type="slidenum">
              <a:rPr lang="de-DE" smtClean="0"/>
              <a:pPr>
                <a:defRPr/>
              </a:pPr>
              <a:t>35</a:t>
            </a:fld>
            <a:endParaRPr lang="de-DE"/>
          </a:p>
        </p:txBody>
      </p:sp>
      <p:sp>
        <p:nvSpPr>
          <p:cNvPr id="6" name="Rectangle 2"/>
          <p:cNvSpPr txBox="1">
            <a:spLocks noChangeArrowheads="1"/>
          </p:cNvSpPr>
          <p:nvPr/>
        </p:nvSpPr>
        <p:spPr>
          <a:xfrm>
            <a:off x="457200" y="116632"/>
            <a:ext cx="8229600" cy="576262"/>
          </a:xfrm>
          <a:prstGeom prst="rect">
            <a:avLst/>
          </a:prstGeom>
        </p:spPr>
        <p:txBody>
          <a:bodyPr/>
          <a:lst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a:lstStyle>
          <a:p>
            <a:r>
              <a:rPr lang="de-DE" kern="0" dirty="0"/>
              <a:t>Machtbeziehungen in ökonomischen Beziehungen (I)</a:t>
            </a:r>
          </a:p>
        </p:txBody>
      </p:sp>
      <p:sp>
        <p:nvSpPr>
          <p:cNvPr id="7" name="AutoShape 4"/>
          <p:cNvSpPr>
            <a:spLocks noChangeArrowheads="1"/>
          </p:cNvSpPr>
          <p:nvPr/>
        </p:nvSpPr>
        <p:spPr bwMode="auto">
          <a:xfrm>
            <a:off x="107504" y="2366517"/>
            <a:ext cx="8894871" cy="3654771"/>
          </a:xfrm>
          <a:prstGeom prst="wedgeRoundRectCallout">
            <a:avLst>
              <a:gd name="adj1" fmla="val 44290"/>
              <a:gd name="adj2" fmla="val 55343"/>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Machtbeziehungen werden in der Regel durch Verhaltensoptionen und Sanktionsmöglichkeiten eines Marktakteurs verursacht, die andere Marktteilnehmern schmerzen/ schädigen.</a:t>
            </a:r>
          </a:p>
          <a:p>
            <a:r>
              <a:rPr lang="de-DE" dirty="0"/>
              <a:t>Beispiel: Ein finanzstarker Anbieter droht einen aggressiven, umfassenden Preiswettbewerb als Reaktion an, wenn ein Konkurrent eine Niedrigpreispolitik einschlagen sollte, wobei der finanzstarke Anbieter diesen Preiswettbewerb länger „durchhalten“ kann.</a:t>
            </a:r>
          </a:p>
          <a:p>
            <a:r>
              <a:rPr lang="de-DE" dirty="0"/>
              <a:t>Beispiel: Ein Hersteller droht einem Zulieferer den Abbruch der Geschäftsbeziehungen an, wenn der Zulieferer bestimmte Preisreduzierungen für dessen Zulieferteile nicht akzeptiert, wobei der Zulieferer bei Aufkündigung der Geschäftsbeziehung einen existenzbedrohlichen Teil seines Jahresumsatzes verlieren würde.</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4"/>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06FD7EAE-F806-4BF6-8DF5-A99E180A06F8}" type="slidenum">
              <a:rPr lang="de-DE" sz="1100" b="1">
                <a:effectLst>
                  <a:outerShdw blurRad="38100" dist="38100" dir="2700000" algn="tl">
                    <a:srgbClr val="C0C0C0"/>
                  </a:outerShdw>
                </a:effectLst>
              </a:rPr>
              <a:pPr algn="r">
                <a:defRPr/>
              </a:pPr>
              <a:t>36</a:t>
            </a:fld>
            <a:endParaRPr lang="de-DE" sz="1100" b="1">
              <a:effectLst>
                <a:outerShdw blurRad="38100" dist="38100" dir="2700000" algn="tl">
                  <a:srgbClr val="C0C0C0"/>
                </a:outerShdw>
              </a:effectLst>
            </a:endParaRPr>
          </a:p>
        </p:txBody>
      </p:sp>
      <p:sp>
        <p:nvSpPr>
          <p:cNvPr id="2" name="Foliennummernplatzhalter 1"/>
          <p:cNvSpPr>
            <a:spLocks noGrp="1"/>
          </p:cNvSpPr>
          <p:nvPr>
            <p:ph type="sldNum" sz="quarter" idx="10"/>
          </p:nvPr>
        </p:nvSpPr>
        <p:spPr/>
        <p:txBody>
          <a:bodyPr/>
          <a:lstStyle/>
          <a:p>
            <a:pPr>
              <a:defRPr/>
            </a:pPr>
            <a:fld id="{8FC92EAE-31A8-4519-8AA7-03D8C8278ADD}" type="slidenum">
              <a:rPr lang="de-DE" smtClean="0"/>
              <a:pPr>
                <a:defRPr/>
              </a:pPr>
              <a:t>36</a:t>
            </a:fld>
            <a:endParaRPr lang="de-DE"/>
          </a:p>
        </p:txBody>
      </p:sp>
      <p:sp>
        <p:nvSpPr>
          <p:cNvPr id="6" name="Rectangle 2"/>
          <p:cNvSpPr txBox="1">
            <a:spLocks noChangeArrowheads="1"/>
          </p:cNvSpPr>
          <p:nvPr/>
        </p:nvSpPr>
        <p:spPr>
          <a:xfrm>
            <a:off x="457200" y="201975"/>
            <a:ext cx="8229600" cy="576262"/>
          </a:xfrm>
          <a:prstGeom prst="rect">
            <a:avLst/>
          </a:prstGeom>
        </p:spPr>
        <p:txBody>
          <a:bodyPr/>
          <a:lst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a:lstStyle>
          <a:p>
            <a:r>
              <a:rPr lang="de-DE" kern="0" dirty="0"/>
              <a:t>Machtbeziehungen in ökonomischen Beziehungen (II)</a:t>
            </a:r>
          </a:p>
        </p:txBody>
      </p:sp>
      <p:sp>
        <p:nvSpPr>
          <p:cNvPr id="7" name="AutoShape 4"/>
          <p:cNvSpPr>
            <a:spLocks noChangeArrowheads="1"/>
          </p:cNvSpPr>
          <p:nvPr/>
        </p:nvSpPr>
        <p:spPr bwMode="auto">
          <a:xfrm>
            <a:off x="69742" y="1052736"/>
            <a:ext cx="8894871" cy="4968552"/>
          </a:xfrm>
          <a:prstGeom prst="wedgeRoundRectCallout">
            <a:avLst>
              <a:gd name="adj1" fmla="val 44290"/>
              <a:gd name="adj2" fmla="val 55343"/>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Das Ausüben von Machtbeziehungen gilt im Wettbewerbsrecht als „problematisch“, insbesondere wenn marktbeherrschende oder marktmächtige Akteure kleinen bzw. mittelständischen Wettbewerbern oder Abnehmern im B2B-Bereich gegenüberstehen. Beispiele einer Eingrenzung der Ausübung von ökonomischer Macht:</a:t>
            </a:r>
          </a:p>
          <a:p>
            <a:pPr marL="285750" indent="-285750">
              <a:buFontTx/>
              <a:buChar char="-"/>
            </a:pPr>
            <a:r>
              <a:rPr lang="de-DE" dirty="0"/>
              <a:t>§ 20 Abs. 1 und 2 GWB (</a:t>
            </a:r>
            <a:r>
              <a:rPr lang="de-DE" dirty="0">
                <a:sym typeface="Wingdings" panose="05000000000000000000" pitchFamily="2" charset="2"/>
              </a:rPr>
              <a:t>sog. Diskriminierungsverbot):</a:t>
            </a:r>
            <a:r>
              <a:rPr lang="de-DE" dirty="0"/>
              <a:t> Marktbeherrschende Unternehmen dürfen alle gleichartigen Unternehmen im Geschäftsverkehr ohne sachlich gerechtfertigten Grund nicht behindern oder unterschiedlich behandeln (z.B. Belieferung, Konditionen der Transaktionen).</a:t>
            </a:r>
          </a:p>
          <a:p>
            <a:pPr marL="285750" indent="-285750">
              <a:buFontTx/>
              <a:buChar char="-"/>
            </a:pPr>
            <a:r>
              <a:rPr lang="de-DE" dirty="0"/>
              <a:t>§ 20 Abs. 3 UWG: Unternehmen mit gegenüber kleinen und mittleren Wettbewerbern überlegener Marktmacht dürfen diese nicht unbillig behindern, indem sie Waren und Dienstleistungen ohne sachlichen Grund nicht nur gelegentlich unter Einstandspreis (d.h. mit negativem Stückdeckungsbeitrag) verkaufen: Verhinderung eines Preiskampfes bzw. Verdrängungswettbewerbs zwischen großen und kleinen Unternehmen.</a:t>
            </a:r>
          </a:p>
          <a:p>
            <a:r>
              <a:rPr lang="de-DE" dirty="0"/>
              <a:t>Aus Sicht des Verbraucherschutzes hat sich das </a:t>
            </a:r>
            <a:r>
              <a:rPr lang="de-DE" dirty="0" err="1"/>
              <a:t>Gegenmachtsmodell</a:t>
            </a:r>
            <a:r>
              <a:rPr lang="de-DE" dirty="0"/>
              <a:t> (siehe „Einführung in das Marketing“) etabliert.</a:t>
            </a:r>
          </a:p>
        </p:txBody>
      </p:sp>
    </p:spTree>
    <p:extLst>
      <p:ext uri="{BB962C8B-B14F-4D97-AF65-F5344CB8AC3E}">
        <p14:creationId xmlns:p14="http://schemas.microsoft.com/office/powerpoint/2010/main" val="10343830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AutoShape 4"/>
          <p:cNvSpPr>
            <a:spLocks noChangeArrowheads="1"/>
          </p:cNvSpPr>
          <p:nvPr/>
        </p:nvSpPr>
        <p:spPr bwMode="auto">
          <a:xfrm>
            <a:off x="683568" y="1115525"/>
            <a:ext cx="7920880" cy="1070384"/>
          </a:xfrm>
          <a:prstGeom prst="wedgeRoundRectCallout">
            <a:avLst>
              <a:gd name="adj1" fmla="val 41981"/>
              <a:gd name="adj2" fmla="val 764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Die Rolle spezifiziert, welche Funktion bzw. Position ein Marktakteur in einer Beziehung einnimmt. Beispiele für Rollen:</a:t>
            </a:r>
          </a:p>
        </p:txBody>
      </p:sp>
      <p:sp>
        <p:nvSpPr>
          <p:cNvPr id="2" name="Textfeld 1"/>
          <p:cNvSpPr txBox="1"/>
          <p:nvPr/>
        </p:nvSpPr>
        <p:spPr>
          <a:xfrm>
            <a:off x="1235216" y="3004891"/>
            <a:ext cx="3816424" cy="369332"/>
          </a:xfrm>
          <a:prstGeom prst="rect">
            <a:avLst/>
          </a:prstGeom>
          <a:noFill/>
        </p:spPr>
        <p:txBody>
          <a:bodyPr wrap="square" rtlCol="0">
            <a:spAutoFit/>
          </a:bodyPr>
          <a:lstStyle/>
          <a:p>
            <a:r>
              <a:rPr lang="de-DE" dirty="0"/>
              <a:t>Prinzipal/Agent</a:t>
            </a:r>
          </a:p>
        </p:txBody>
      </p:sp>
      <p:sp>
        <p:nvSpPr>
          <p:cNvPr id="3" name="Textfeld 2"/>
          <p:cNvSpPr txBox="1"/>
          <p:nvPr/>
        </p:nvSpPr>
        <p:spPr>
          <a:xfrm>
            <a:off x="3275856" y="3004891"/>
            <a:ext cx="2304256" cy="369332"/>
          </a:xfrm>
          <a:prstGeom prst="rect">
            <a:avLst/>
          </a:prstGeom>
          <a:noFill/>
        </p:spPr>
        <p:txBody>
          <a:bodyPr wrap="square" rtlCol="0">
            <a:spAutoFit/>
          </a:bodyPr>
          <a:lstStyle/>
          <a:p>
            <a:r>
              <a:rPr lang="de-DE" dirty="0"/>
              <a:t>Produzent/Handel</a:t>
            </a:r>
          </a:p>
        </p:txBody>
      </p:sp>
      <p:sp>
        <p:nvSpPr>
          <p:cNvPr id="4" name="Textfeld 3"/>
          <p:cNvSpPr txBox="1"/>
          <p:nvPr/>
        </p:nvSpPr>
        <p:spPr>
          <a:xfrm>
            <a:off x="5844968" y="2941867"/>
            <a:ext cx="2448272" cy="923330"/>
          </a:xfrm>
          <a:prstGeom prst="rect">
            <a:avLst/>
          </a:prstGeom>
          <a:noFill/>
        </p:spPr>
        <p:txBody>
          <a:bodyPr wrap="square" rtlCol="0">
            <a:spAutoFit/>
          </a:bodyPr>
          <a:lstStyle/>
          <a:p>
            <a:r>
              <a:rPr lang="de-DE" dirty="0"/>
              <a:t>Marktführer/ </a:t>
            </a:r>
            <a:r>
              <a:rPr lang="de-DE" dirty="0" err="1"/>
              <a:t>Marktfolger</a:t>
            </a:r>
            <a:r>
              <a:rPr lang="de-DE" dirty="0"/>
              <a:t>/ Herausforderer</a:t>
            </a:r>
          </a:p>
        </p:txBody>
      </p:sp>
      <p:cxnSp>
        <p:nvCxnSpPr>
          <p:cNvPr id="6" name="Gerade Verbindung 5"/>
          <p:cNvCxnSpPr/>
          <p:nvPr/>
        </p:nvCxnSpPr>
        <p:spPr>
          <a:xfrm flipH="1">
            <a:off x="2267744" y="2213654"/>
            <a:ext cx="432048" cy="6352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Gerade Verbindung 7"/>
          <p:cNvCxnSpPr/>
          <p:nvPr/>
        </p:nvCxnSpPr>
        <p:spPr>
          <a:xfrm>
            <a:off x="4283968" y="2185909"/>
            <a:ext cx="0" cy="73903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Gerade Verbindung 9"/>
          <p:cNvCxnSpPr/>
          <p:nvPr/>
        </p:nvCxnSpPr>
        <p:spPr>
          <a:xfrm>
            <a:off x="5292080" y="2208834"/>
            <a:ext cx="1152128" cy="71611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Foliennummernplatzhalter 4"/>
          <p:cNvSpPr>
            <a:spLocks noGrp="1"/>
          </p:cNvSpPr>
          <p:nvPr>
            <p:ph type="sldNum" sz="quarter" idx="10"/>
          </p:nvPr>
        </p:nvSpPr>
        <p:spPr/>
        <p:txBody>
          <a:bodyPr/>
          <a:lstStyle/>
          <a:p>
            <a:pPr>
              <a:defRPr/>
            </a:pPr>
            <a:fld id="{B86AE3A2-AD40-4E1C-80DA-23E5EB620543}" type="slidenum">
              <a:rPr lang="de-DE" smtClean="0"/>
              <a:pPr>
                <a:defRPr/>
              </a:pPr>
              <a:t>37</a:t>
            </a:fld>
            <a:endParaRPr lang="de-DE"/>
          </a:p>
        </p:txBody>
      </p:sp>
      <p:sp>
        <p:nvSpPr>
          <p:cNvPr id="11" name="Rectangle 2"/>
          <p:cNvSpPr txBox="1">
            <a:spLocks noChangeArrowheads="1"/>
          </p:cNvSpPr>
          <p:nvPr/>
        </p:nvSpPr>
        <p:spPr>
          <a:xfrm>
            <a:off x="457200" y="201975"/>
            <a:ext cx="8229600" cy="576262"/>
          </a:xfrm>
          <a:prstGeom prst="rect">
            <a:avLst/>
          </a:prstGeom>
        </p:spPr>
        <p:txBody>
          <a:bodyPr/>
          <a:lstStyle>
            <a:lvl1pPr algn="l" rtl="0" eaLnBrk="0" fontAlgn="base" hangingPunct="0">
              <a:spcBef>
                <a:spcPct val="0"/>
              </a:spcBef>
              <a:spcAft>
                <a:spcPct val="0"/>
              </a:spcAft>
              <a:defRPr sz="2400">
                <a:solidFill>
                  <a:schemeClr val="tx2"/>
                </a:solidFill>
                <a:latin typeface="+mj-lt"/>
                <a:ea typeface="+mj-ea"/>
                <a:cs typeface="+mj-cs"/>
              </a:defRPr>
            </a:lvl1pPr>
            <a:lvl2pPr algn="l" rtl="0" eaLnBrk="0" fontAlgn="base" hangingPunct="0">
              <a:spcBef>
                <a:spcPct val="0"/>
              </a:spcBef>
              <a:spcAft>
                <a:spcPct val="0"/>
              </a:spcAft>
              <a:defRPr sz="2400">
                <a:solidFill>
                  <a:schemeClr val="tx2"/>
                </a:solidFill>
                <a:latin typeface="Arial" charset="0"/>
              </a:defRPr>
            </a:lvl2pPr>
            <a:lvl3pPr algn="l" rtl="0" eaLnBrk="0" fontAlgn="base" hangingPunct="0">
              <a:spcBef>
                <a:spcPct val="0"/>
              </a:spcBef>
              <a:spcAft>
                <a:spcPct val="0"/>
              </a:spcAft>
              <a:defRPr sz="2400">
                <a:solidFill>
                  <a:schemeClr val="tx2"/>
                </a:solidFill>
                <a:latin typeface="Arial" charset="0"/>
              </a:defRPr>
            </a:lvl3pPr>
            <a:lvl4pPr algn="l" rtl="0" eaLnBrk="0" fontAlgn="base" hangingPunct="0">
              <a:spcBef>
                <a:spcPct val="0"/>
              </a:spcBef>
              <a:spcAft>
                <a:spcPct val="0"/>
              </a:spcAft>
              <a:defRPr sz="2400">
                <a:solidFill>
                  <a:schemeClr val="tx2"/>
                </a:solidFill>
                <a:latin typeface="Arial" charset="0"/>
              </a:defRPr>
            </a:lvl4pPr>
            <a:lvl5pPr algn="l" rtl="0" eaLnBrk="0" fontAlgn="base" hangingPunct="0">
              <a:spcBef>
                <a:spcPct val="0"/>
              </a:spcBef>
              <a:spcAft>
                <a:spcPct val="0"/>
              </a:spcAft>
              <a:defRPr sz="2400">
                <a:solidFill>
                  <a:schemeClr val="tx2"/>
                </a:solidFill>
                <a:latin typeface="Arial" charset="0"/>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a:lstStyle>
          <a:p>
            <a:r>
              <a:rPr lang="de-DE" kern="0"/>
              <a:t>Rollenbeziehungen </a:t>
            </a:r>
            <a:r>
              <a:rPr lang="de-DE" kern="0" dirty="0"/>
              <a:t>in ökonomischen Beziehungen (I)</a:t>
            </a:r>
          </a:p>
        </p:txBody>
      </p:sp>
      <p:sp>
        <p:nvSpPr>
          <p:cNvPr id="12" name="AutoShape 133"/>
          <p:cNvSpPr>
            <a:spLocks noChangeArrowheads="1"/>
          </p:cNvSpPr>
          <p:nvPr/>
        </p:nvSpPr>
        <p:spPr bwMode="auto">
          <a:xfrm>
            <a:off x="251520" y="4059586"/>
            <a:ext cx="8640960" cy="1771374"/>
          </a:xfrm>
          <a:prstGeom prst="wedgeRoundRectCallout">
            <a:avLst>
              <a:gd name="adj1" fmla="val 41550"/>
              <a:gd name="adj2" fmla="val 57665"/>
              <a:gd name="adj3" fmla="val 16667"/>
            </a:avLst>
          </a:prstGeom>
          <a:solidFill>
            <a:schemeClr val="accent1"/>
          </a:solidFill>
          <a:ln w="9525">
            <a:solidFill>
              <a:schemeClr val="tx1"/>
            </a:solidFill>
            <a:miter lim="800000"/>
            <a:headEnd/>
            <a:tailEnd/>
          </a:ln>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2000" dirty="0"/>
              <a:t>Die Rolle eines Marktakteurs kann sich durch Wandel in den Marktbedingungen ändern. Beispiel: Durch E-Commerce können Hersteller den Handel als Absatzmittler ausschalten und unmittelbare Transaktionsbeziehungen mit den Endverbraucher aufnehmen. Die Rollenstruktur Produzent-Handel ändert sich dadurch.</a:t>
            </a:r>
          </a:p>
        </p:txBody>
      </p:sp>
    </p:spTree>
    <p:extLst>
      <p:ext uri="{BB962C8B-B14F-4D97-AF65-F5344CB8AC3E}">
        <p14:creationId xmlns:p14="http://schemas.microsoft.com/office/powerpoint/2010/main" val="8809121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21481" y="164266"/>
            <a:ext cx="8229600" cy="576262"/>
          </a:xfrm>
        </p:spPr>
        <p:txBody>
          <a:bodyPr/>
          <a:lstStyle/>
          <a:p>
            <a:r>
              <a:rPr lang="de-DE" altLang="de-DE" dirty="0"/>
              <a:t>Exkurs: Konflikte in ökonomischen Beziehungen (I)</a:t>
            </a:r>
          </a:p>
        </p:txBody>
      </p:sp>
      <p:sp>
        <p:nvSpPr>
          <p:cNvPr id="21507" name="AutoShape 133"/>
          <p:cNvSpPr>
            <a:spLocks noChangeArrowheads="1"/>
          </p:cNvSpPr>
          <p:nvPr/>
        </p:nvSpPr>
        <p:spPr bwMode="auto">
          <a:xfrm>
            <a:off x="179512" y="951683"/>
            <a:ext cx="8543132" cy="1558032"/>
          </a:xfrm>
          <a:prstGeom prst="wedgeRoundRectCallout">
            <a:avLst>
              <a:gd name="adj1" fmla="val 42118"/>
              <a:gd name="adj2" fmla="val 61454"/>
              <a:gd name="adj3" fmla="val 16667"/>
            </a:avLst>
          </a:prstGeom>
          <a:solidFill>
            <a:schemeClr val="accent1"/>
          </a:solidFill>
          <a:ln w="9525">
            <a:solidFill>
              <a:schemeClr val="tx1"/>
            </a:solidFill>
            <a:miter lim="800000"/>
            <a:headEnd/>
            <a:tailEnd/>
          </a:ln>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2000" dirty="0"/>
              <a:t>Ein Konflikt besteht zwischen zwei Parteien, wenn ein Partner das Verhalten des anderen als gefährlich für seine eigene Zielerreichung oder für die Verwirklichung eigener Handlungspläne wahrnimmt.</a:t>
            </a:r>
          </a:p>
        </p:txBody>
      </p:sp>
      <p:sp>
        <p:nvSpPr>
          <p:cNvPr id="5" name="Foliennummernplatzhalter 4"/>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A012C890-68BC-42BB-999C-F645992EBB48}" type="slidenum">
              <a:rPr lang="de-DE" sz="1100" b="1">
                <a:effectLst>
                  <a:outerShdw blurRad="38100" dist="38100" dir="2700000" algn="tl">
                    <a:srgbClr val="C0C0C0"/>
                  </a:outerShdw>
                </a:effectLst>
              </a:rPr>
              <a:pPr algn="r">
                <a:defRPr/>
              </a:pPr>
              <a:t>38</a:t>
            </a:fld>
            <a:endParaRPr lang="de-DE" sz="1100" b="1">
              <a:effectLst>
                <a:outerShdw blurRad="38100" dist="38100" dir="2700000" algn="tl">
                  <a:srgbClr val="C0C0C0"/>
                </a:outerShdw>
              </a:effectLst>
            </a:endParaRPr>
          </a:p>
        </p:txBody>
      </p:sp>
      <p:sp>
        <p:nvSpPr>
          <p:cNvPr id="2" name="Foliennummernplatzhalter 1"/>
          <p:cNvSpPr>
            <a:spLocks noGrp="1"/>
          </p:cNvSpPr>
          <p:nvPr>
            <p:ph type="sldNum" sz="quarter" idx="10"/>
          </p:nvPr>
        </p:nvSpPr>
        <p:spPr/>
        <p:txBody>
          <a:bodyPr/>
          <a:lstStyle/>
          <a:p>
            <a:pPr>
              <a:defRPr/>
            </a:pPr>
            <a:fld id="{00B6943F-8274-4F08-9A5A-5070BF510F34}" type="slidenum">
              <a:rPr lang="de-DE" smtClean="0"/>
              <a:pPr>
                <a:defRPr/>
              </a:pPr>
              <a:t>38</a:t>
            </a:fld>
            <a:endParaRPr lang="de-DE"/>
          </a:p>
        </p:txBody>
      </p:sp>
      <p:sp>
        <p:nvSpPr>
          <p:cNvPr id="6" name="AutoShape 133"/>
          <p:cNvSpPr>
            <a:spLocks noChangeArrowheads="1"/>
          </p:cNvSpPr>
          <p:nvPr/>
        </p:nvSpPr>
        <p:spPr bwMode="auto">
          <a:xfrm>
            <a:off x="197893" y="2738266"/>
            <a:ext cx="8640960" cy="1250702"/>
          </a:xfrm>
          <a:prstGeom prst="wedgeRoundRectCallout">
            <a:avLst>
              <a:gd name="adj1" fmla="val 41768"/>
              <a:gd name="adj2" fmla="val 60385"/>
              <a:gd name="adj3" fmla="val 16667"/>
            </a:avLst>
          </a:prstGeom>
          <a:solidFill>
            <a:schemeClr val="accent1"/>
          </a:solidFill>
          <a:ln w="9525">
            <a:solidFill>
              <a:schemeClr val="tx1"/>
            </a:solidFill>
            <a:miter lim="800000"/>
            <a:headEnd/>
            <a:tailEnd/>
          </a:ln>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2000" dirty="0"/>
              <a:t>Verfolgen die Markteilnehmer zueinander konkurrierende bzw. nicht kompatible Rollen, entsteht ein Rollenkonflikt.</a:t>
            </a:r>
          </a:p>
        </p:txBody>
      </p:sp>
      <p:sp>
        <p:nvSpPr>
          <p:cNvPr id="8" name="AutoShape 4"/>
          <p:cNvSpPr>
            <a:spLocks noChangeArrowheads="1"/>
          </p:cNvSpPr>
          <p:nvPr/>
        </p:nvSpPr>
        <p:spPr bwMode="auto">
          <a:xfrm>
            <a:off x="160422" y="4217519"/>
            <a:ext cx="8766720" cy="1736538"/>
          </a:xfrm>
          <a:prstGeom prst="wedgeRoundRectCallout">
            <a:avLst>
              <a:gd name="adj1" fmla="val 43917"/>
              <a:gd name="adj2" fmla="val 650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Beispiel für einen Rollenkonflikt in horizontalen ökonomischen Beziehungen: Zwei Anbieter sehen sich als Marktführer in der Branche und wollen den anderen in „zweite Reihe“ in der Branche drängen (Wettbewerbskonflikt). Analoges gilt, wenn am Markt ein Herausforderer die Stellung des bisherigen Marktführers „angreift“.</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p:cNvSpPr>
            <a:spLocks noChangeArrowheads="1"/>
          </p:cNvSpPr>
          <p:nvPr/>
        </p:nvSpPr>
        <p:spPr bwMode="auto">
          <a:xfrm>
            <a:off x="424651" y="1196752"/>
            <a:ext cx="8353053" cy="3816424"/>
          </a:xfrm>
          <a:prstGeom prst="wedgeRoundRectCallout">
            <a:avLst>
              <a:gd name="adj1" fmla="val 44837"/>
              <a:gd name="adj2" fmla="val 61143"/>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Beispiele für ein Rollenkonflikt in vertikalen ökonomischen Beziehungen: Rollenkonflikt im Wertschöpfungsprozess</a:t>
            </a:r>
          </a:p>
          <a:p>
            <a:pPr marL="342900" indent="-342900">
              <a:buFontTx/>
              <a:buChar char="-"/>
            </a:pPr>
            <a:r>
              <a:rPr lang="de-DE" sz="2000" dirty="0"/>
              <a:t>Hersteller sehen sich als Prinzipal und den Handel als Agenten, der die Waren des Herstellers an die Endverbraucher verteilt. Die Hoheit über die Vermarktung der Produkte am Point-</a:t>
            </a:r>
            <a:r>
              <a:rPr lang="de-DE" sz="2000" dirty="0" err="1"/>
              <a:t>of</a:t>
            </a:r>
            <a:r>
              <a:rPr lang="de-DE" sz="2000" dirty="0"/>
              <a:t>-</a:t>
            </a:r>
            <a:r>
              <a:rPr lang="de-DE" sz="2000" dirty="0" err="1"/>
              <a:t>Sale</a:t>
            </a:r>
            <a:r>
              <a:rPr lang="de-DE" sz="2000" dirty="0"/>
              <a:t> sieht der Hersteller.</a:t>
            </a:r>
          </a:p>
          <a:p>
            <a:pPr marL="342900" indent="-342900">
              <a:buFontTx/>
              <a:buChar char="-"/>
            </a:pPr>
            <a:r>
              <a:rPr lang="de-DE" sz="2000" dirty="0"/>
              <a:t>Handel sieht sich als Prinzipal und der Hersteller ist sein Agent, der die vom Handel georderten und nach den Marketingvorstellungen des Handels konzipierten Waren produzieren soll. Die Hoheit über die Vermarktung der Produkte am Point-</a:t>
            </a:r>
            <a:r>
              <a:rPr lang="de-DE" sz="2000" dirty="0" err="1"/>
              <a:t>of</a:t>
            </a:r>
            <a:r>
              <a:rPr lang="de-DE" sz="2000" dirty="0"/>
              <a:t>-Sale sieht der Handel.</a:t>
            </a:r>
          </a:p>
        </p:txBody>
      </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39</a:t>
            </a:fld>
            <a:endParaRPr lang="de-DE"/>
          </a:p>
        </p:txBody>
      </p:sp>
      <p:sp>
        <p:nvSpPr>
          <p:cNvPr id="6" name="Rectangle 2"/>
          <p:cNvSpPr>
            <a:spLocks noGrp="1" noChangeArrowheads="1"/>
          </p:cNvSpPr>
          <p:nvPr>
            <p:ph type="title"/>
          </p:nvPr>
        </p:nvSpPr>
        <p:spPr>
          <a:xfrm>
            <a:off x="421481" y="164266"/>
            <a:ext cx="8229600" cy="576262"/>
          </a:xfrm>
        </p:spPr>
        <p:txBody>
          <a:bodyPr/>
          <a:lstStyle/>
          <a:p>
            <a:r>
              <a:rPr lang="de-DE" altLang="de-DE" dirty="0"/>
              <a:t>Exkurs: Konflikte in ökonomischen Beziehungen (II)</a:t>
            </a:r>
          </a:p>
        </p:txBody>
      </p:sp>
    </p:spTree>
    <p:extLst>
      <p:ext uri="{BB962C8B-B14F-4D97-AF65-F5344CB8AC3E}">
        <p14:creationId xmlns:p14="http://schemas.microsoft.com/office/powerpoint/2010/main" val="2169313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765920" y="1484784"/>
            <a:ext cx="7488832" cy="38884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rPr>
              <a:t>Kapitel 1.1 spezifiziert prinzipielle Verhaltensweisen in ökonomischen Beziehungen und stellt determinierende und moderierende Marktbeziehungen mit ihren jeweiligen ökonomischen Implikationen vor.</a:t>
            </a:r>
          </a:p>
          <a:p>
            <a:r>
              <a:rPr lang="de-DE" dirty="0">
                <a:solidFill>
                  <a:schemeClr val="tx1"/>
                </a:solidFill>
              </a:rPr>
              <a:t>Einen Schwerpunkt von Kapitel 1.1 bilden Informationsbeziehungen zwischen Marktteilnehmern. Hier interessiert, welche Folgen Informationsdefizite bzw. Informationsasymmetrien für die ökonomischen Beziehungen bzw. „auf dem Markt“ (Marktineffizienzen) besitzen.</a:t>
            </a:r>
          </a:p>
          <a:p>
            <a:endParaRPr lang="de-DE" dirty="0">
              <a:solidFill>
                <a:schemeClr val="tx1"/>
              </a:solidFill>
            </a:endParaRPr>
          </a:p>
          <a:p>
            <a:r>
              <a:rPr lang="de-DE" dirty="0">
                <a:solidFill>
                  <a:schemeClr val="tx1"/>
                </a:solidFill>
              </a:rPr>
              <a:t>Lernziel: Verständnis dieser verschiedenen Ausprägungen von ökonomischen Beziehungen und Erkennen der Folgen von Informationsasymmetrien in ökonomischen Beziehungen und am Markt.</a:t>
            </a:r>
          </a:p>
        </p:txBody>
      </p:sp>
      <p:sp>
        <p:nvSpPr>
          <p:cNvPr id="21506" name="Rectangle 2"/>
          <p:cNvSpPr>
            <a:spLocks noGrp="1" noChangeArrowheads="1"/>
          </p:cNvSpPr>
          <p:nvPr>
            <p:ph type="title"/>
          </p:nvPr>
        </p:nvSpPr>
        <p:spPr>
          <a:xfrm>
            <a:off x="395536" y="188640"/>
            <a:ext cx="8229600" cy="576262"/>
          </a:xfrm>
        </p:spPr>
        <p:txBody>
          <a:bodyPr/>
          <a:lstStyle/>
          <a:p>
            <a:r>
              <a:rPr lang="de-DE" dirty="0"/>
              <a:t>Lernziele der Veranstaltung</a:t>
            </a:r>
          </a:p>
        </p:txBody>
      </p:sp>
    </p:spTree>
    <p:extLst>
      <p:ext uri="{BB962C8B-B14F-4D97-AF65-F5344CB8AC3E}">
        <p14:creationId xmlns:p14="http://schemas.microsoft.com/office/powerpoint/2010/main" val="3615448781"/>
      </p:ext>
    </p:extLst>
  </p:cSld>
  <p:clrMapOvr>
    <a:masterClrMapping/>
  </p:clrMapOvr>
  <mc:AlternateContent xmlns:mc="http://schemas.openxmlformats.org/markup-compatibility/2006" xmlns:p14="http://schemas.microsoft.com/office/powerpoint/2010/main">
    <mc:Choice Requires="p14">
      <p:transition spd="slow" p14:dur="2000" advTm="11964"/>
    </mc:Choice>
    <mc:Fallback xmlns="">
      <p:transition spd="slow" advTm="11964"/>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539750" y="2909888"/>
            <a:ext cx="8208963"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50000"/>
              </a:spcBef>
              <a:buFontTx/>
              <a:buNone/>
            </a:pPr>
            <a:r>
              <a:rPr lang="de-DE" altLang="de-DE" sz="2800"/>
              <a:t>1.2 Marketingrelevante Verteilungsprobleme</a:t>
            </a:r>
          </a:p>
        </p:txBody>
      </p:sp>
      <p:sp>
        <p:nvSpPr>
          <p:cNvPr id="23555" name="Rectangle 3"/>
          <p:cNvSpPr>
            <a:spLocks noChangeArrowheads="1"/>
          </p:cNvSpPr>
          <p:nvPr/>
        </p:nvSpPr>
        <p:spPr bwMode="auto">
          <a:xfrm>
            <a:off x="827088" y="2205038"/>
            <a:ext cx="7704137" cy="20875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 name="Foliennummernplatzhalter 1"/>
          <p:cNvSpPr>
            <a:spLocks noGrp="1"/>
          </p:cNvSpPr>
          <p:nvPr>
            <p:ph type="sldNum" sz="quarter" idx="10"/>
          </p:nvPr>
        </p:nvSpPr>
        <p:spPr/>
        <p:txBody>
          <a:bodyPr/>
          <a:lstStyle/>
          <a:p>
            <a:pPr>
              <a:defRPr/>
            </a:pPr>
            <a:fld id="{488DDDC0-9A8D-4E3E-9CE3-87D096057633}" type="slidenum">
              <a:rPr lang="de-DE" smtClean="0"/>
              <a:pPr>
                <a:defRPr/>
              </a:pPr>
              <a:t>40</a:t>
            </a:fld>
            <a:endParaRPr lang="de-DE"/>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683568" y="2204864"/>
            <a:ext cx="7488832" cy="28083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rPr>
              <a:t>Kapitel 1.2 spezifiziert vier Varianten von Verteilungsproblemen im Rahmen von Transaktionsbeziehungen. Im Vordergrund stehen Lösungsansätze dieser Verteilungsprobleme. Ferner wird im Sinne eines Exkurses das Problem der Nachhaltigkeit des Wirtschaftens auf dem Käufermarkt beleuchtet. </a:t>
            </a:r>
          </a:p>
          <a:p>
            <a:endParaRPr lang="de-DE" dirty="0">
              <a:solidFill>
                <a:schemeClr val="tx1"/>
              </a:solidFill>
            </a:endParaRPr>
          </a:p>
          <a:p>
            <a:r>
              <a:rPr lang="de-DE" dirty="0">
                <a:solidFill>
                  <a:schemeClr val="tx1"/>
                </a:solidFill>
              </a:rPr>
              <a:t>Lernziel: Verständnis für Verteilungsprobleme in Transaktionsbeziehungen.</a:t>
            </a:r>
          </a:p>
        </p:txBody>
      </p:sp>
      <p:sp>
        <p:nvSpPr>
          <p:cNvPr id="21506" name="Rectangle 2"/>
          <p:cNvSpPr>
            <a:spLocks noGrp="1" noChangeArrowheads="1"/>
          </p:cNvSpPr>
          <p:nvPr>
            <p:ph type="title"/>
          </p:nvPr>
        </p:nvSpPr>
        <p:spPr>
          <a:xfrm>
            <a:off x="395536" y="188640"/>
            <a:ext cx="8229600" cy="576262"/>
          </a:xfrm>
        </p:spPr>
        <p:txBody>
          <a:bodyPr/>
          <a:lstStyle/>
          <a:p>
            <a:r>
              <a:rPr lang="de-DE" dirty="0"/>
              <a:t>Lernziele der Veranstaltung</a:t>
            </a:r>
          </a:p>
        </p:txBody>
      </p:sp>
    </p:spTree>
    <p:extLst>
      <p:ext uri="{BB962C8B-B14F-4D97-AF65-F5344CB8AC3E}">
        <p14:creationId xmlns:p14="http://schemas.microsoft.com/office/powerpoint/2010/main" val="1494303898"/>
      </p:ext>
    </p:extLst>
  </p:cSld>
  <p:clrMapOvr>
    <a:masterClrMapping/>
  </p:clrMapOvr>
  <mc:AlternateContent xmlns:mc="http://schemas.openxmlformats.org/markup-compatibility/2006" xmlns:p14="http://schemas.microsoft.com/office/powerpoint/2010/main">
    <mc:Choice Requires="p14">
      <p:transition spd="slow" p14:dur="2000" advTm="11964"/>
    </mc:Choice>
    <mc:Fallback xmlns="">
      <p:transition spd="slow" advTm="11964"/>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6"/>
          <p:cNvSpPr>
            <a:spLocks noGrp="1" noChangeArrowheads="1"/>
          </p:cNvSpPr>
          <p:nvPr>
            <p:ph type="title" idx="4294967295"/>
          </p:nvPr>
        </p:nvSpPr>
        <p:spPr>
          <a:xfrm>
            <a:off x="251520" y="273452"/>
            <a:ext cx="8496944" cy="504825"/>
          </a:xfrm>
        </p:spPr>
        <p:txBody>
          <a:bodyPr/>
          <a:lstStyle/>
          <a:p>
            <a:pPr eaLnBrk="1" hangingPunct="1"/>
            <a:r>
              <a:rPr lang="de-DE" altLang="de-DE" dirty="0"/>
              <a:t>Verteilungsprobleme der Marktteilnehmer: Übersicht</a:t>
            </a:r>
          </a:p>
        </p:txBody>
      </p:sp>
      <p:sp>
        <p:nvSpPr>
          <p:cNvPr id="24579" name="Rectangle 7"/>
          <p:cNvSpPr>
            <a:spLocks noChangeArrowheads="1"/>
          </p:cNvSpPr>
          <p:nvPr/>
        </p:nvSpPr>
        <p:spPr bwMode="auto">
          <a:xfrm>
            <a:off x="3132138" y="1412875"/>
            <a:ext cx="3059112" cy="539750"/>
          </a:xfrm>
          <a:prstGeom prst="rect">
            <a:avLst/>
          </a:prstGeom>
          <a:solidFill>
            <a:schemeClr val="bg1"/>
          </a:solidFill>
          <a:ln w="12700">
            <a:solidFill>
              <a:schemeClr val="tx1"/>
            </a:solidFill>
            <a:miter lim="800000"/>
            <a:headEnd/>
            <a:tailEnd/>
          </a:ln>
          <a:effectLst>
            <a:outerShdw dist="107763" dir="2700000" algn="ctr" rotWithShape="0">
              <a:schemeClr val="bg2">
                <a:alpha val="50000"/>
              </a:schemeClr>
            </a:outerShdw>
          </a:effectLst>
        </p:spPr>
        <p:txBody>
          <a:bodyPr wrap="none" lIns="90488" tIns="44450" rIns="90488" bIns="44450"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a:t>Verteilungsprobleme</a:t>
            </a:r>
          </a:p>
        </p:txBody>
      </p:sp>
      <p:sp>
        <p:nvSpPr>
          <p:cNvPr id="24580" name="Rectangle 8"/>
          <p:cNvSpPr>
            <a:spLocks noChangeArrowheads="1"/>
          </p:cNvSpPr>
          <p:nvPr/>
        </p:nvSpPr>
        <p:spPr bwMode="auto">
          <a:xfrm>
            <a:off x="400050" y="2932113"/>
            <a:ext cx="1511300" cy="1079500"/>
          </a:xfrm>
          <a:prstGeom prst="rect">
            <a:avLst/>
          </a:prstGeom>
          <a:solidFill>
            <a:schemeClr val="bg1"/>
          </a:solidFill>
          <a:ln w="12700">
            <a:solidFill>
              <a:schemeClr val="tx1"/>
            </a:solidFill>
            <a:miter lim="800000"/>
            <a:headEnd/>
            <a:tailEnd/>
          </a:ln>
          <a:effectLst>
            <a:outerShdw dist="107763" dir="2700000" algn="ctr" rotWithShape="0">
              <a:schemeClr val="bg2">
                <a:alpha val="50000"/>
              </a:schemeClr>
            </a:outerShdw>
          </a:effectLst>
        </p:spPr>
        <p:txBody>
          <a:bodyPr wrap="none" lIns="90488" tIns="44450" rIns="90488" bIns="44450"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2000"/>
              <a:t>unter den</a:t>
            </a:r>
          </a:p>
          <a:p>
            <a:pPr algn="ctr">
              <a:spcBef>
                <a:spcPct val="0"/>
              </a:spcBef>
              <a:buFontTx/>
              <a:buNone/>
            </a:pPr>
            <a:r>
              <a:rPr lang="de-DE" altLang="de-DE" sz="2000"/>
              <a:t>Nachfragern</a:t>
            </a:r>
          </a:p>
        </p:txBody>
      </p:sp>
      <p:sp>
        <p:nvSpPr>
          <p:cNvPr id="24581" name="Rectangle 9"/>
          <p:cNvSpPr>
            <a:spLocks noChangeArrowheads="1"/>
          </p:cNvSpPr>
          <p:nvPr/>
        </p:nvSpPr>
        <p:spPr bwMode="auto">
          <a:xfrm>
            <a:off x="2270125" y="2932113"/>
            <a:ext cx="1258888" cy="1079500"/>
          </a:xfrm>
          <a:prstGeom prst="rect">
            <a:avLst/>
          </a:prstGeom>
          <a:solidFill>
            <a:schemeClr val="bg1"/>
          </a:solidFill>
          <a:ln w="12700">
            <a:solidFill>
              <a:schemeClr val="tx1"/>
            </a:solidFill>
            <a:miter lim="800000"/>
            <a:headEnd/>
            <a:tailEnd/>
          </a:ln>
          <a:effectLst>
            <a:outerShdw dist="107763" dir="2700000" algn="ctr" rotWithShape="0">
              <a:schemeClr val="bg2">
                <a:alpha val="50000"/>
              </a:schemeClr>
            </a:outerShdw>
          </a:effectLst>
        </p:spPr>
        <p:txBody>
          <a:bodyPr wrap="none" lIns="90488" tIns="44450" rIns="90488" bIns="44450"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2000"/>
              <a:t>unter den</a:t>
            </a:r>
          </a:p>
          <a:p>
            <a:pPr algn="ctr">
              <a:spcBef>
                <a:spcPct val="0"/>
              </a:spcBef>
              <a:buFontTx/>
              <a:buNone/>
            </a:pPr>
            <a:r>
              <a:rPr lang="de-DE" altLang="de-DE" sz="2000"/>
              <a:t>Anbietern</a:t>
            </a:r>
          </a:p>
        </p:txBody>
      </p:sp>
      <p:sp>
        <p:nvSpPr>
          <p:cNvPr id="24582" name="Rectangle 10"/>
          <p:cNvSpPr>
            <a:spLocks noChangeArrowheads="1"/>
          </p:cNvSpPr>
          <p:nvPr/>
        </p:nvSpPr>
        <p:spPr bwMode="auto">
          <a:xfrm>
            <a:off x="3851275" y="2924175"/>
            <a:ext cx="1619250" cy="1079500"/>
          </a:xfrm>
          <a:prstGeom prst="rect">
            <a:avLst/>
          </a:prstGeom>
          <a:solidFill>
            <a:schemeClr val="bg1"/>
          </a:solidFill>
          <a:ln w="12700">
            <a:solidFill>
              <a:schemeClr val="tx1"/>
            </a:solidFill>
            <a:miter lim="800000"/>
            <a:headEnd/>
            <a:tailEnd/>
          </a:ln>
          <a:effectLst>
            <a:outerShdw dist="107763" dir="2700000" algn="ctr" rotWithShape="0">
              <a:schemeClr val="bg2">
                <a:alpha val="50000"/>
              </a:schemeClr>
            </a:outerShdw>
          </a:effectLst>
        </p:spPr>
        <p:txBody>
          <a:bodyPr wrap="none" lIns="90488" tIns="44450" rIns="90488" bIns="44450"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2000"/>
              <a:t>zwischen</a:t>
            </a:r>
          </a:p>
          <a:p>
            <a:pPr algn="ctr">
              <a:spcBef>
                <a:spcPct val="0"/>
              </a:spcBef>
              <a:buFontTx/>
              <a:buNone/>
            </a:pPr>
            <a:r>
              <a:rPr lang="de-DE" altLang="de-DE" sz="2000"/>
              <a:t>Anbieter und</a:t>
            </a:r>
          </a:p>
          <a:p>
            <a:pPr algn="ctr">
              <a:spcBef>
                <a:spcPct val="0"/>
              </a:spcBef>
              <a:buFontTx/>
              <a:buNone/>
            </a:pPr>
            <a:r>
              <a:rPr lang="de-DE" altLang="de-DE" sz="2000"/>
              <a:t>Nachfrager</a:t>
            </a:r>
          </a:p>
        </p:txBody>
      </p:sp>
      <p:sp>
        <p:nvSpPr>
          <p:cNvPr id="24583" name="Rectangle 11"/>
          <p:cNvSpPr>
            <a:spLocks noChangeArrowheads="1"/>
          </p:cNvSpPr>
          <p:nvPr/>
        </p:nvSpPr>
        <p:spPr bwMode="auto">
          <a:xfrm>
            <a:off x="5775325" y="2932113"/>
            <a:ext cx="3117850" cy="1079500"/>
          </a:xfrm>
          <a:prstGeom prst="rect">
            <a:avLst/>
          </a:prstGeom>
          <a:solidFill>
            <a:schemeClr val="bg1"/>
          </a:solidFill>
          <a:ln w="12700">
            <a:solidFill>
              <a:schemeClr val="tx1"/>
            </a:solidFill>
            <a:miter lim="800000"/>
            <a:headEnd/>
            <a:tailEnd/>
          </a:ln>
          <a:effectLst>
            <a:outerShdw dist="107763" dir="2700000" algn="ctr" rotWithShape="0">
              <a:schemeClr val="bg2">
                <a:alpha val="50000"/>
              </a:schemeClr>
            </a:outerShdw>
          </a:effectLst>
        </p:spPr>
        <p:txBody>
          <a:bodyPr wrap="none" lIns="90488" tIns="44450" rIns="90488" bIns="44450"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2000"/>
              <a:t>innerhalb des</a:t>
            </a:r>
          </a:p>
          <a:p>
            <a:pPr algn="ctr">
              <a:spcBef>
                <a:spcPct val="0"/>
              </a:spcBef>
              <a:buFontTx/>
              <a:buNone/>
            </a:pPr>
            <a:r>
              <a:rPr lang="de-DE" altLang="de-DE" sz="2000"/>
              <a:t>Wertschöpfungsprozesses</a:t>
            </a:r>
          </a:p>
        </p:txBody>
      </p:sp>
      <p:sp>
        <p:nvSpPr>
          <p:cNvPr id="24584" name="Rectangle 25"/>
          <p:cNvSpPr>
            <a:spLocks noChangeArrowheads="1"/>
          </p:cNvSpPr>
          <p:nvPr/>
        </p:nvSpPr>
        <p:spPr bwMode="auto">
          <a:xfrm>
            <a:off x="395288" y="4573588"/>
            <a:ext cx="15113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2000"/>
              <a:t>Verkäufermarkt</a:t>
            </a:r>
          </a:p>
        </p:txBody>
      </p:sp>
      <p:sp>
        <p:nvSpPr>
          <p:cNvPr id="24585" name="Rectangle 26"/>
          <p:cNvSpPr>
            <a:spLocks noChangeArrowheads="1"/>
          </p:cNvSpPr>
          <p:nvPr/>
        </p:nvSpPr>
        <p:spPr bwMode="auto">
          <a:xfrm>
            <a:off x="2124075" y="4573588"/>
            <a:ext cx="15621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2000"/>
              <a:t>Käufermarkt</a:t>
            </a:r>
          </a:p>
        </p:txBody>
      </p:sp>
      <p:sp>
        <p:nvSpPr>
          <p:cNvPr id="24586" name="Rectangle 27"/>
          <p:cNvSpPr>
            <a:spLocks noChangeArrowheads="1"/>
          </p:cNvSpPr>
          <p:nvPr/>
        </p:nvSpPr>
        <p:spPr bwMode="auto">
          <a:xfrm>
            <a:off x="3779838" y="4581525"/>
            <a:ext cx="1800225" cy="69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2000"/>
              <a:t>Aufteilung des</a:t>
            </a:r>
          </a:p>
          <a:p>
            <a:pPr algn="ctr">
              <a:spcBef>
                <a:spcPct val="0"/>
              </a:spcBef>
              <a:buFontTx/>
              <a:buNone/>
            </a:pPr>
            <a:r>
              <a:rPr lang="de-DE" altLang="de-DE" sz="2000"/>
              <a:t>Wohlfahrtsgewinns</a:t>
            </a:r>
          </a:p>
        </p:txBody>
      </p:sp>
      <p:sp>
        <p:nvSpPr>
          <p:cNvPr id="24587" name="Rectangle 28"/>
          <p:cNvSpPr>
            <a:spLocks noChangeArrowheads="1"/>
          </p:cNvSpPr>
          <p:nvPr/>
        </p:nvSpPr>
        <p:spPr bwMode="auto">
          <a:xfrm>
            <a:off x="6240463" y="4573588"/>
            <a:ext cx="2198687" cy="69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2000"/>
              <a:t>Aufteilung der</a:t>
            </a:r>
          </a:p>
          <a:p>
            <a:pPr algn="ctr">
              <a:spcBef>
                <a:spcPct val="0"/>
              </a:spcBef>
              <a:buFontTx/>
              <a:buNone/>
            </a:pPr>
            <a:r>
              <a:rPr lang="de-DE" altLang="de-DE" sz="2000"/>
              <a:t>Produzentenrente</a:t>
            </a:r>
          </a:p>
        </p:txBody>
      </p:sp>
      <p:cxnSp>
        <p:nvCxnSpPr>
          <p:cNvPr id="24588" name="AutoShape 29"/>
          <p:cNvCxnSpPr>
            <a:cxnSpLocks noChangeShapeType="1"/>
            <a:stCxn id="24580" idx="0"/>
            <a:endCxn id="24579" idx="2"/>
          </p:cNvCxnSpPr>
          <p:nvPr/>
        </p:nvCxnSpPr>
        <p:spPr bwMode="auto">
          <a:xfrm flipV="1">
            <a:off x="1155700" y="1952625"/>
            <a:ext cx="3506788" cy="979488"/>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24589" name="AutoShape 30"/>
          <p:cNvCxnSpPr>
            <a:cxnSpLocks noChangeShapeType="1"/>
            <a:stCxn id="24581" idx="0"/>
            <a:endCxn id="24579" idx="2"/>
          </p:cNvCxnSpPr>
          <p:nvPr/>
        </p:nvCxnSpPr>
        <p:spPr bwMode="auto">
          <a:xfrm flipV="1">
            <a:off x="2900363" y="1952625"/>
            <a:ext cx="1762125" cy="979488"/>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24590" name="AutoShape 31"/>
          <p:cNvCxnSpPr>
            <a:cxnSpLocks noChangeShapeType="1"/>
            <a:stCxn id="24582" idx="0"/>
            <a:endCxn id="24579" idx="2"/>
          </p:cNvCxnSpPr>
          <p:nvPr/>
        </p:nvCxnSpPr>
        <p:spPr bwMode="auto">
          <a:xfrm flipV="1">
            <a:off x="4660900" y="1952625"/>
            <a:ext cx="1588" cy="97155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24591" name="AutoShape 32"/>
          <p:cNvCxnSpPr>
            <a:cxnSpLocks noChangeShapeType="1"/>
            <a:stCxn id="24579" idx="2"/>
            <a:endCxn id="24583" idx="0"/>
          </p:cNvCxnSpPr>
          <p:nvPr/>
        </p:nvCxnSpPr>
        <p:spPr bwMode="auto">
          <a:xfrm>
            <a:off x="4662488" y="1952625"/>
            <a:ext cx="2671762" cy="979488"/>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24592" name="AutoShape 33"/>
          <p:cNvCxnSpPr>
            <a:cxnSpLocks noChangeShapeType="1"/>
            <a:stCxn id="24584" idx="0"/>
            <a:endCxn id="24580" idx="2"/>
          </p:cNvCxnSpPr>
          <p:nvPr/>
        </p:nvCxnSpPr>
        <p:spPr bwMode="auto">
          <a:xfrm flipV="1">
            <a:off x="1150938" y="4011613"/>
            <a:ext cx="4762" cy="561975"/>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24593" name="AutoShape 34"/>
          <p:cNvCxnSpPr>
            <a:cxnSpLocks noChangeShapeType="1"/>
            <a:stCxn id="24581" idx="2"/>
            <a:endCxn id="24585" idx="0"/>
          </p:cNvCxnSpPr>
          <p:nvPr/>
        </p:nvCxnSpPr>
        <p:spPr bwMode="auto">
          <a:xfrm>
            <a:off x="2900363" y="4011613"/>
            <a:ext cx="4762" cy="561975"/>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24594" name="AutoShape 35"/>
          <p:cNvCxnSpPr>
            <a:cxnSpLocks noChangeShapeType="1"/>
            <a:stCxn id="24582" idx="2"/>
            <a:endCxn id="24586" idx="0"/>
          </p:cNvCxnSpPr>
          <p:nvPr/>
        </p:nvCxnSpPr>
        <p:spPr bwMode="auto">
          <a:xfrm>
            <a:off x="4660900" y="4003675"/>
            <a:ext cx="19050" cy="57785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24595" name="AutoShape 36"/>
          <p:cNvCxnSpPr>
            <a:cxnSpLocks noChangeShapeType="1"/>
            <a:stCxn id="24583" idx="2"/>
            <a:endCxn id="24587" idx="0"/>
          </p:cNvCxnSpPr>
          <p:nvPr/>
        </p:nvCxnSpPr>
        <p:spPr bwMode="auto">
          <a:xfrm>
            <a:off x="7334250" y="4011613"/>
            <a:ext cx="6350" cy="561975"/>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21" name="Foliennummernplatzhalter 20"/>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BF0C6D59-AF08-4A43-9D51-0B2FC5CFBA4B}" type="slidenum">
              <a:rPr lang="de-DE" sz="1100" b="1">
                <a:effectLst>
                  <a:outerShdw blurRad="38100" dist="38100" dir="2700000" algn="tl">
                    <a:srgbClr val="C0C0C0"/>
                  </a:outerShdw>
                </a:effectLst>
              </a:rPr>
              <a:pPr algn="r">
                <a:defRPr/>
              </a:pPr>
              <a:t>42</a:t>
            </a:fld>
            <a:endParaRPr lang="de-DE" sz="1100" b="1">
              <a:effectLst>
                <a:outerShdw blurRad="38100" dist="38100" dir="2700000" algn="tl">
                  <a:srgbClr val="C0C0C0"/>
                </a:outerShdw>
              </a:effectLst>
            </a:endParaRPr>
          </a:p>
        </p:txBody>
      </p:sp>
      <p:sp>
        <p:nvSpPr>
          <p:cNvPr id="2" name="Foliennummernplatzhalter 1"/>
          <p:cNvSpPr>
            <a:spLocks noGrp="1"/>
          </p:cNvSpPr>
          <p:nvPr>
            <p:ph type="sldNum" sz="quarter" idx="10"/>
          </p:nvPr>
        </p:nvSpPr>
        <p:spPr/>
        <p:txBody>
          <a:bodyPr/>
          <a:lstStyle/>
          <a:p>
            <a:pPr>
              <a:defRPr/>
            </a:pPr>
            <a:fld id="{A5A2DC6A-3ED6-4CA1-B797-2CF02A6E3628}" type="slidenum">
              <a:rPr lang="de-DE" smtClean="0"/>
              <a:pPr>
                <a:defRPr/>
              </a:pPr>
              <a:t>42</a:t>
            </a:fld>
            <a:endParaRPr lang="de-DE"/>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539750" y="2909888"/>
            <a:ext cx="820896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50000"/>
              </a:spcBef>
              <a:buFontTx/>
              <a:buNone/>
            </a:pPr>
            <a:r>
              <a:rPr lang="de-DE" altLang="de-DE" sz="2800" dirty="0"/>
              <a:t>1.2.1 Verkäufer- und Käufermarkt</a:t>
            </a:r>
          </a:p>
        </p:txBody>
      </p:sp>
      <p:sp>
        <p:nvSpPr>
          <p:cNvPr id="23555" name="Rectangle 3"/>
          <p:cNvSpPr>
            <a:spLocks noChangeArrowheads="1"/>
          </p:cNvSpPr>
          <p:nvPr/>
        </p:nvSpPr>
        <p:spPr bwMode="auto">
          <a:xfrm>
            <a:off x="827088" y="2205038"/>
            <a:ext cx="7704137" cy="20875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 name="Foliennummernplatzhalter 1"/>
          <p:cNvSpPr>
            <a:spLocks noGrp="1"/>
          </p:cNvSpPr>
          <p:nvPr>
            <p:ph type="sldNum" sz="quarter" idx="10"/>
          </p:nvPr>
        </p:nvSpPr>
        <p:spPr/>
        <p:txBody>
          <a:bodyPr/>
          <a:lstStyle/>
          <a:p>
            <a:pPr>
              <a:defRPr/>
            </a:pPr>
            <a:fld id="{488DDDC0-9A8D-4E3E-9CE3-87D096057633}" type="slidenum">
              <a:rPr lang="de-DE" smtClean="0"/>
              <a:pPr>
                <a:defRPr/>
              </a:pPr>
              <a:t>43</a:t>
            </a:fld>
            <a:endParaRPr lang="de-DE"/>
          </a:p>
        </p:txBody>
      </p:sp>
    </p:spTree>
    <p:extLst>
      <p:ext uri="{BB962C8B-B14F-4D97-AF65-F5344CB8AC3E}">
        <p14:creationId xmlns:p14="http://schemas.microsoft.com/office/powerpoint/2010/main" val="365998655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576313" y="224117"/>
            <a:ext cx="8229600" cy="576262"/>
          </a:xfrm>
        </p:spPr>
        <p:txBody>
          <a:bodyPr/>
          <a:lstStyle/>
          <a:p>
            <a:r>
              <a:rPr lang="de-DE" dirty="0"/>
              <a:t>Verteilungsprobleme und Marktstruktur</a:t>
            </a:r>
          </a:p>
        </p:txBody>
      </p:sp>
      <p:grpSp>
        <p:nvGrpSpPr>
          <p:cNvPr id="11" name="Gruppieren 10"/>
          <p:cNvGrpSpPr/>
          <p:nvPr/>
        </p:nvGrpSpPr>
        <p:grpSpPr>
          <a:xfrm>
            <a:off x="539897" y="1090786"/>
            <a:ext cx="8352583" cy="4869532"/>
            <a:chOff x="539897" y="1090786"/>
            <a:chExt cx="8352583" cy="4869532"/>
          </a:xfrm>
        </p:grpSpPr>
        <p:grpSp>
          <p:nvGrpSpPr>
            <p:cNvPr id="13317" name="Group 74"/>
            <p:cNvGrpSpPr>
              <a:grpSpLocks/>
            </p:cNvGrpSpPr>
            <p:nvPr/>
          </p:nvGrpSpPr>
          <p:grpSpPr bwMode="auto">
            <a:xfrm>
              <a:off x="539897" y="1090786"/>
              <a:ext cx="7056439" cy="1187450"/>
              <a:chOff x="385" y="847"/>
              <a:chExt cx="4445" cy="748"/>
            </a:xfrm>
          </p:grpSpPr>
          <p:sp>
            <p:nvSpPr>
              <p:cNvPr id="13320" name="Line 34"/>
              <p:cNvSpPr>
                <a:spLocks noChangeShapeType="1"/>
              </p:cNvSpPr>
              <p:nvPr/>
            </p:nvSpPr>
            <p:spPr bwMode="auto">
              <a:xfrm flipH="1">
                <a:off x="1655" y="1140"/>
                <a:ext cx="1033" cy="18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3335" name="Line 62"/>
              <p:cNvSpPr>
                <a:spLocks noChangeShapeType="1"/>
              </p:cNvSpPr>
              <p:nvPr/>
            </p:nvSpPr>
            <p:spPr bwMode="auto">
              <a:xfrm>
                <a:off x="2721" y="1140"/>
                <a:ext cx="1066" cy="18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3377" name="Text Box 65"/>
              <p:cNvSpPr txBox="1">
                <a:spLocks noChangeArrowheads="1"/>
              </p:cNvSpPr>
              <p:nvPr/>
            </p:nvSpPr>
            <p:spPr bwMode="auto">
              <a:xfrm>
                <a:off x="1882" y="847"/>
                <a:ext cx="1678" cy="293"/>
              </a:xfrm>
              <a:prstGeom prst="rect">
                <a:avLst/>
              </a:prstGeom>
              <a:solidFill>
                <a:schemeClr val="bg1"/>
              </a:solidFill>
              <a:ln w="9525">
                <a:solidFill>
                  <a:schemeClr val="tx1"/>
                </a:solidFill>
                <a:prstDash val="solid"/>
                <a:miter lim="800000"/>
                <a:headEnd/>
                <a:tailEnd/>
              </a:ln>
              <a:effectLst>
                <a:outerShdw dist="107763" dir="2700000" algn="ctr" rotWithShape="0">
                  <a:schemeClr val="bg2">
                    <a:alpha val="50000"/>
                  </a:schemeClr>
                </a:outerShdw>
              </a:effectLst>
            </p:spPr>
            <p:txBody>
              <a:bodyPr anchor="ctr"/>
              <a:lstStyle/>
              <a:p>
                <a:pPr algn="ctr"/>
                <a:r>
                  <a:rPr lang="de-DE" dirty="0"/>
                  <a:t>Marktstruktur</a:t>
                </a:r>
              </a:p>
            </p:txBody>
          </p:sp>
          <p:sp>
            <p:nvSpPr>
              <p:cNvPr id="13379" name="Text Box 67"/>
              <p:cNvSpPr txBox="1">
                <a:spLocks noChangeArrowheads="1"/>
              </p:cNvSpPr>
              <p:nvPr/>
            </p:nvSpPr>
            <p:spPr bwMode="auto">
              <a:xfrm>
                <a:off x="385" y="1323"/>
                <a:ext cx="1542" cy="272"/>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154800" anchor="t"/>
              <a:lstStyle/>
              <a:p>
                <a:pPr algn="ctr"/>
                <a:r>
                  <a:rPr lang="de-DE" dirty="0"/>
                  <a:t>Verkäufermarkt</a:t>
                </a:r>
              </a:p>
            </p:txBody>
          </p:sp>
          <p:sp>
            <p:nvSpPr>
              <p:cNvPr id="13381" name="Text Box 69"/>
              <p:cNvSpPr txBox="1">
                <a:spLocks noChangeArrowheads="1"/>
              </p:cNvSpPr>
              <p:nvPr/>
            </p:nvSpPr>
            <p:spPr bwMode="auto">
              <a:xfrm>
                <a:off x="3333" y="1322"/>
                <a:ext cx="1497" cy="272"/>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154800" anchor="t"/>
              <a:lstStyle/>
              <a:p>
                <a:pPr algn="ctr"/>
                <a:r>
                  <a:rPr lang="de-DE" dirty="0"/>
                  <a:t>Käufermarkt</a:t>
                </a:r>
              </a:p>
            </p:txBody>
          </p:sp>
        </p:grpSp>
        <p:cxnSp>
          <p:nvCxnSpPr>
            <p:cNvPr id="7" name="Gerade Verbindung 6"/>
            <p:cNvCxnSpPr/>
            <p:nvPr/>
          </p:nvCxnSpPr>
          <p:spPr>
            <a:xfrm>
              <a:off x="5292080" y="2275879"/>
              <a:ext cx="8108" cy="20172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Gerade Verbindung 19"/>
            <p:cNvCxnSpPr/>
            <p:nvPr/>
          </p:nvCxnSpPr>
          <p:spPr>
            <a:xfrm>
              <a:off x="611560" y="2279823"/>
              <a:ext cx="0" cy="201327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Gerade Verbindung 20"/>
            <p:cNvCxnSpPr/>
            <p:nvPr/>
          </p:nvCxnSpPr>
          <p:spPr>
            <a:xfrm>
              <a:off x="611560" y="2564904"/>
              <a:ext cx="1440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Textfeld 22"/>
            <p:cNvSpPr txBox="1"/>
            <p:nvPr/>
          </p:nvSpPr>
          <p:spPr>
            <a:xfrm>
              <a:off x="755576" y="2420888"/>
              <a:ext cx="4176464" cy="3539430"/>
            </a:xfrm>
            <a:prstGeom prst="rect">
              <a:avLst/>
            </a:prstGeom>
            <a:noFill/>
          </p:spPr>
          <p:txBody>
            <a:bodyPr wrap="square" rtlCol="0">
              <a:spAutoFit/>
            </a:bodyPr>
            <a:lstStyle/>
            <a:p>
              <a:r>
                <a:rPr lang="de-DE" sz="1400" dirty="0"/>
                <a:t>Konkurrenz der Nachfrager: Derjenige bekommt mehr vom knappen Güterangebot, der einen höheren Preis zu zahlen bereit ist: Wenn dies allein durch ein höheres Einkommen/Vermögen bedingt ist (keine Präferenzunterschiede), besteht ein ökonomisches Machtungleichgewicht unter den Nachfragern.</a:t>
              </a:r>
            </a:p>
            <a:p>
              <a:endParaRPr lang="de-DE" sz="1400" dirty="0"/>
            </a:p>
            <a:p>
              <a:r>
                <a:rPr lang="de-DE" sz="1400" dirty="0"/>
                <a:t>Kooperation unter den Nachfragern: Bündelung von Nachfrage durch Einkaufskooperationen, um gegenüber den Anbietern und anderen </a:t>
              </a:r>
              <a:r>
                <a:rPr lang="de-DE" sz="1400" dirty="0" err="1"/>
                <a:t>Nachfragergruppen</a:t>
              </a:r>
              <a:r>
                <a:rPr lang="de-DE" sz="1400" dirty="0"/>
                <a:t> ökonomisch stärker zu sein (z.B. Intersport Deutschland </a:t>
              </a:r>
              <a:r>
                <a:rPr lang="de-DE" sz="1400" dirty="0" err="1"/>
                <a:t>e.G</a:t>
              </a:r>
              <a:r>
                <a:rPr lang="de-DE" sz="1400" dirty="0"/>
                <a:t> - Einkaufskooperation von etwa 1500 Fachgeschäften im Sportartikel-Bereich; Powershopping/Community Shopping im Internet).</a:t>
              </a:r>
            </a:p>
          </p:txBody>
        </p:sp>
        <p:cxnSp>
          <p:nvCxnSpPr>
            <p:cNvPr id="32" name="Gerade Verbindung 31"/>
            <p:cNvCxnSpPr/>
            <p:nvPr/>
          </p:nvCxnSpPr>
          <p:spPr>
            <a:xfrm>
              <a:off x="611560" y="4293096"/>
              <a:ext cx="1440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Textfeld 32"/>
            <p:cNvSpPr txBox="1"/>
            <p:nvPr/>
          </p:nvSpPr>
          <p:spPr>
            <a:xfrm>
              <a:off x="5436096" y="2420888"/>
              <a:ext cx="3456384" cy="3323987"/>
            </a:xfrm>
            <a:prstGeom prst="rect">
              <a:avLst/>
            </a:prstGeom>
            <a:noFill/>
          </p:spPr>
          <p:txBody>
            <a:bodyPr wrap="square" rtlCol="0">
              <a:spAutoFit/>
            </a:bodyPr>
            <a:lstStyle/>
            <a:p>
              <a:r>
                <a:rPr lang="de-DE" sz="1400" dirty="0"/>
                <a:t>Konkurrenz der Anbieter: Anbieter konkurrieren um die knappe Kaufkraft der Nachfrager: Derjenige Anbieter ist im Vorteil, der sich am besten auf die </a:t>
              </a:r>
              <a:r>
                <a:rPr lang="de-DE" sz="1400" dirty="0" err="1"/>
                <a:t>Nachfragerwünsche</a:t>
              </a:r>
              <a:r>
                <a:rPr lang="de-DE" sz="1400" dirty="0"/>
                <a:t> einstellen kann („fairer Wettbewerb“ ; „Der bessere Anbieter bekommt mehr vom Kuchen“).</a:t>
              </a:r>
            </a:p>
            <a:p>
              <a:endParaRPr lang="de-DE" sz="1400" dirty="0"/>
            </a:p>
            <a:p>
              <a:r>
                <a:rPr lang="de-DE" sz="1400" dirty="0"/>
                <a:t>Kooperation unter den Anbietern: Gegenseitige Hilfe der Anbieter, um gegenüber den Nachfragern und vor allem anderen Anbietergruppen ökonomisch stärker zu sein (z.B. Gründung eines Kartells; Werbegemeinschaft).</a:t>
              </a:r>
            </a:p>
          </p:txBody>
        </p:sp>
        <p:cxnSp>
          <p:nvCxnSpPr>
            <p:cNvPr id="34" name="Gerade Verbindung 33"/>
            <p:cNvCxnSpPr/>
            <p:nvPr/>
          </p:nvCxnSpPr>
          <p:spPr>
            <a:xfrm>
              <a:off x="5292080" y="2564904"/>
              <a:ext cx="1440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Gerade Verbindung 34"/>
            <p:cNvCxnSpPr/>
            <p:nvPr/>
          </p:nvCxnSpPr>
          <p:spPr>
            <a:xfrm>
              <a:off x="5292080" y="4293096"/>
              <a:ext cx="1440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44</a:t>
            </a:fld>
            <a:endParaRPr lang="de-DE"/>
          </a:p>
        </p:txBody>
      </p:sp>
    </p:spTree>
    <p:extLst>
      <p:ext uri="{BB962C8B-B14F-4D97-AF65-F5344CB8AC3E}">
        <p14:creationId xmlns:p14="http://schemas.microsoft.com/office/powerpoint/2010/main" val="168875551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AutoShape 4"/>
          <p:cNvSpPr>
            <a:spLocks noChangeArrowheads="1"/>
          </p:cNvSpPr>
          <p:nvPr/>
        </p:nvSpPr>
        <p:spPr bwMode="auto">
          <a:xfrm>
            <a:off x="611560" y="1340769"/>
            <a:ext cx="7920880" cy="3312368"/>
          </a:xfrm>
          <a:prstGeom prst="wedgeRoundRectCallout">
            <a:avLst>
              <a:gd name="adj1" fmla="val 42582"/>
              <a:gd name="adj2" fmla="val 60417"/>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Die Existenz eines Käufermarkts schließt nicht aus, dass Nachfrager miteinander kooperieren, um gegenüber den Anbietern eine (noch) stärkere Stellung zu erhalten. Dies verschärft die Marktsituation für die Anbieter.</a:t>
            </a:r>
          </a:p>
          <a:p>
            <a:endParaRPr lang="de-DE" sz="2000" dirty="0"/>
          </a:p>
          <a:p>
            <a:r>
              <a:rPr lang="de-DE" sz="2000" dirty="0"/>
              <a:t>Typische Ausprägungen sind die Bildung von Einkaufsgemeinschaften, im Internet das Power-Shopping oder Shopping-Communities. Zugleich sind dies Geschäftsmodelle für einen Akteur, der diese </a:t>
            </a:r>
            <a:r>
              <a:rPr lang="de-DE" sz="2000" dirty="0" err="1"/>
              <a:t>Nachfragerkooperationen</a:t>
            </a:r>
            <a:r>
              <a:rPr lang="de-DE" sz="2000" dirty="0"/>
              <a:t> managt.</a:t>
            </a:r>
          </a:p>
        </p:txBody>
      </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45</a:t>
            </a:fld>
            <a:endParaRPr lang="de-DE"/>
          </a:p>
        </p:txBody>
      </p:sp>
      <p:sp>
        <p:nvSpPr>
          <p:cNvPr id="5" name="Rectangle 2"/>
          <p:cNvSpPr>
            <a:spLocks noGrp="1" noChangeArrowheads="1"/>
          </p:cNvSpPr>
          <p:nvPr>
            <p:ph type="title"/>
          </p:nvPr>
        </p:nvSpPr>
        <p:spPr>
          <a:xfrm>
            <a:off x="309964" y="116632"/>
            <a:ext cx="8229600" cy="576262"/>
          </a:xfrm>
        </p:spPr>
        <p:txBody>
          <a:bodyPr/>
          <a:lstStyle/>
          <a:p>
            <a:r>
              <a:rPr lang="de-DE" sz="2000" dirty="0"/>
              <a:t>Kooperationen auf dem Käufermarkt (I)</a:t>
            </a:r>
          </a:p>
        </p:txBody>
      </p:sp>
    </p:spTree>
    <p:extLst>
      <p:ext uri="{BB962C8B-B14F-4D97-AF65-F5344CB8AC3E}">
        <p14:creationId xmlns:p14="http://schemas.microsoft.com/office/powerpoint/2010/main" val="42258318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AutoShape 4"/>
          <p:cNvSpPr>
            <a:spLocks noChangeArrowheads="1"/>
          </p:cNvSpPr>
          <p:nvPr/>
        </p:nvSpPr>
        <p:spPr bwMode="auto">
          <a:xfrm>
            <a:off x="611560" y="1052736"/>
            <a:ext cx="7920880" cy="1368152"/>
          </a:xfrm>
          <a:prstGeom prst="wedgeRoundRectCallout">
            <a:avLst>
              <a:gd name="adj1" fmla="val 41981"/>
              <a:gd name="adj2" fmla="val 764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1600" dirty="0"/>
              <a:t>Das Ziel von Einkaufsgemeinschaften (Gemeinschaftseinkäufen) ist es, durch Bündelung der (kleinen) Nachfragemengen bei den Herstellern niedrigere Preise für die betreffenden Produkte zu erhalten („Kasse durch Masse“) oder Beschaffungskosten aufzuteilen (z.B. gemeinsame Heizölbestellung nach Nachbarn).</a:t>
            </a:r>
          </a:p>
        </p:txBody>
      </p:sp>
      <p:sp>
        <p:nvSpPr>
          <p:cNvPr id="2" name="Textfeld 1"/>
          <p:cNvSpPr txBox="1"/>
          <p:nvPr/>
        </p:nvSpPr>
        <p:spPr>
          <a:xfrm>
            <a:off x="971600" y="2780928"/>
            <a:ext cx="7848872" cy="3377848"/>
          </a:xfrm>
          <a:prstGeom prst="rect">
            <a:avLst/>
          </a:prstGeom>
          <a:noFill/>
        </p:spPr>
        <p:txBody>
          <a:bodyPr wrap="square" rtlCol="0">
            <a:spAutoFit/>
          </a:bodyPr>
          <a:lstStyle/>
          <a:p>
            <a:r>
              <a:rPr lang="de-DE" sz="1400" dirty="0"/>
              <a:t>Notwendigkeit eines Organisators, der die Nachfragebündelung übernimmt und mit dem Hersteller die Preisverhandlungen führt: Im B2B sind dies meist rechtlich eigenständige Gesellschaften (z.B. Genossenschaft; AG), an denen die Mitglieder der Einkaufsgemeinschaft Kapitalanteile halten.</a:t>
            </a:r>
          </a:p>
          <a:p>
            <a:endParaRPr lang="de-DE" sz="1050" dirty="0"/>
          </a:p>
          <a:p>
            <a:r>
              <a:rPr lang="de-DE" sz="1400" dirty="0"/>
              <a:t>Im Internet ist die Bündelung von Nachfrage ein eigenständiges Geschäftsmodell (Powershopping). Im „Powershop“ (Website des Organisators) sind zumeist verschiedene Preiskategorien für das Produkt angegeben, wobei der Preis mit größerer gebündelter Bestellmenge sinkt: Ausgangspreis ist oftmals die unverbindliche Preisempfehlung des Herstellers.</a:t>
            </a:r>
          </a:p>
          <a:p>
            <a:endParaRPr lang="de-DE" sz="1050" dirty="0"/>
          </a:p>
          <a:p>
            <a:r>
              <a:rPr lang="de-DE" sz="1400" dirty="0"/>
              <a:t>Für die Teilnahme am Powershopping müssen sich Nachfrager sich auf der Website des „Organisators“ registrieren und wickeln über ihn die Bezahlung des Kaufpreises ab. </a:t>
            </a:r>
          </a:p>
          <a:p>
            <a:endParaRPr lang="de-DE" sz="1050" dirty="0"/>
          </a:p>
          <a:p>
            <a:r>
              <a:rPr lang="de-DE" sz="1400" dirty="0"/>
              <a:t>Gefahr für den Nachfrager, „Auslaufmodelle“ zu erhalten; vergleichsweise lange Warte- und Lieferzeit bis zum Erhalt des Produkts. </a:t>
            </a:r>
          </a:p>
        </p:txBody>
      </p:sp>
      <p:cxnSp>
        <p:nvCxnSpPr>
          <p:cNvPr id="4" name="Gerade Verbindung 3"/>
          <p:cNvCxnSpPr/>
          <p:nvPr/>
        </p:nvCxnSpPr>
        <p:spPr>
          <a:xfrm>
            <a:off x="827584" y="2420888"/>
            <a:ext cx="0" cy="324036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Gerade Verbindung 5"/>
          <p:cNvCxnSpPr/>
          <p:nvPr/>
        </p:nvCxnSpPr>
        <p:spPr>
          <a:xfrm>
            <a:off x="827584" y="2924944"/>
            <a:ext cx="1440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Gerade Verbindung 9"/>
          <p:cNvCxnSpPr/>
          <p:nvPr/>
        </p:nvCxnSpPr>
        <p:spPr>
          <a:xfrm>
            <a:off x="827584" y="3933056"/>
            <a:ext cx="1440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Gerade Verbindung 11"/>
          <p:cNvCxnSpPr/>
          <p:nvPr/>
        </p:nvCxnSpPr>
        <p:spPr>
          <a:xfrm>
            <a:off x="827584" y="5157192"/>
            <a:ext cx="1440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Gerade Verbindung 12"/>
          <p:cNvCxnSpPr/>
          <p:nvPr/>
        </p:nvCxnSpPr>
        <p:spPr>
          <a:xfrm>
            <a:off x="827584" y="5661248"/>
            <a:ext cx="1440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Foliennummernplatzhalter 2"/>
          <p:cNvSpPr>
            <a:spLocks noGrp="1"/>
          </p:cNvSpPr>
          <p:nvPr>
            <p:ph type="sldNum" sz="quarter" idx="10"/>
          </p:nvPr>
        </p:nvSpPr>
        <p:spPr/>
        <p:txBody>
          <a:bodyPr/>
          <a:lstStyle/>
          <a:p>
            <a:pPr>
              <a:defRPr/>
            </a:pPr>
            <a:fld id="{B86AE3A2-AD40-4E1C-80DA-23E5EB620543}" type="slidenum">
              <a:rPr lang="de-DE" smtClean="0"/>
              <a:pPr>
                <a:defRPr/>
              </a:pPr>
              <a:t>46</a:t>
            </a:fld>
            <a:endParaRPr lang="de-DE"/>
          </a:p>
        </p:txBody>
      </p:sp>
      <p:sp>
        <p:nvSpPr>
          <p:cNvPr id="14" name="Rectangle 2"/>
          <p:cNvSpPr>
            <a:spLocks noGrp="1" noChangeArrowheads="1"/>
          </p:cNvSpPr>
          <p:nvPr>
            <p:ph type="title"/>
          </p:nvPr>
        </p:nvSpPr>
        <p:spPr>
          <a:xfrm>
            <a:off x="309964" y="116632"/>
            <a:ext cx="8229600" cy="576262"/>
          </a:xfrm>
        </p:spPr>
        <p:txBody>
          <a:bodyPr/>
          <a:lstStyle/>
          <a:p>
            <a:r>
              <a:rPr lang="de-DE" sz="2000" dirty="0"/>
              <a:t>Kooperationen auf dem Käufermarkt (II)</a:t>
            </a:r>
          </a:p>
        </p:txBody>
      </p:sp>
    </p:spTree>
    <p:extLst>
      <p:ext uri="{BB962C8B-B14F-4D97-AF65-F5344CB8AC3E}">
        <p14:creationId xmlns:p14="http://schemas.microsoft.com/office/powerpoint/2010/main" val="77434399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47</a:t>
            </a:fld>
            <a:endParaRPr lang="de-DE"/>
          </a:p>
        </p:txBody>
      </p:sp>
      <p:sp>
        <p:nvSpPr>
          <p:cNvPr id="5" name="Rectangle 2"/>
          <p:cNvSpPr>
            <a:spLocks noGrp="1" noChangeArrowheads="1"/>
          </p:cNvSpPr>
          <p:nvPr>
            <p:ph type="title"/>
          </p:nvPr>
        </p:nvSpPr>
        <p:spPr>
          <a:xfrm>
            <a:off x="309964" y="116632"/>
            <a:ext cx="8229600" cy="576262"/>
          </a:xfrm>
        </p:spPr>
        <p:txBody>
          <a:bodyPr/>
          <a:lstStyle/>
          <a:p>
            <a:r>
              <a:rPr lang="de-DE" sz="2000" dirty="0"/>
              <a:t>Kooperationen auf dem Käufermarkt (III)</a:t>
            </a:r>
          </a:p>
        </p:txBody>
      </p:sp>
      <p:sp>
        <p:nvSpPr>
          <p:cNvPr id="6" name="AutoShape 4"/>
          <p:cNvSpPr>
            <a:spLocks noChangeArrowheads="1"/>
          </p:cNvSpPr>
          <p:nvPr/>
        </p:nvSpPr>
        <p:spPr bwMode="auto">
          <a:xfrm>
            <a:off x="217497" y="1125665"/>
            <a:ext cx="8740859" cy="2304256"/>
          </a:xfrm>
          <a:prstGeom prst="wedgeRoundRectCallout">
            <a:avLst>
              <a:gd name="adj1" fmla="val 43552"/>
              <a:gd name="adj2" fmla="val 65842"/>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lvl="1"/>
            <a:r>
              <a:rPr lang="de-DE" sz="2000" dirty="0"/>
              <a:t>Shopping-Communities (Shopping Club) sind Online-Communities mit spezieller Sortimentsausrichtung, auf der der Betreiber überwiegend Restposten, Überschuss- oder Retourmengen zu günstigen Preisen verkauft. Das Konzept entspricht dem stationären Fabrikverkauf. Mitglieder müssen sich registrieren lassen, die Anwerbung neuer Mitglieder wird meist </a:t>
            </a:r>
            <a:r>
              <a:rPr lang="de-DE" sz="2000" dirty="0" err="1"/>
              <a:t>incentiviert</a:t>
            </a:r>
            <a:r>
              <a:rPr lang="de-DE" sz="2000" dirty="0"/>
              <a:t> (z.B. Bonuspunkte).</a:t>
            </a:r>
          </a:p>
        </p:txBody>
      </p:sp>
      <p:sp>
        <p:nvSpPr>
          <p:cNvPr id="7" name="AutoShape 4"/>
          <p:cNvSpPr>
            <a:spLocks noChangeArrowheads="1"/>
          </p:cNvSpPr>
          <p:nvPr/>
        </p:nvSpPr>
        <p:spPr bwMode="auto">
          <a:xfrm>
            <a:off x="217497" y="3879248"/>
            <a:ext cx="8674983" cy="1512168"/>
          </a:xfrm>
          <a:prstGeom prst="wedgeRoundRectCallout">
            <a:avLst>
              <a:gd name="adj1" fmla="val 41981"/>
              <a:gd name="adj2" fmla="val 764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Containershopping: Die im Internet angebotenen Produkte (Powershopping) werden erst bei einer ausreichenden Bestellmenge (Mindestmenge) hergestellt.</a:t>
            </a:r>
          </a:p>
        </p:txBody>
      </p:sp>
    </p:spTree>
    <p:extLst>
      <p:ext uri="{BB962C8B-B14F-4D97-AF65-F5344CB8AC3E}">
        <p14:creationId xmlns:p14="http://schemas.microsoft.com/office/powerpoint/2010/main" val="150531691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296975"/>
            <a:ext cx="8229600" cy="576262"/>
          </a:xfrm>
        </p:spPr>
        <p:txBody>
          <a:bodyPr/>
          <a:lstStyle/>
          <a:p>
            <a:r>
              <a:rPr lang="de-DE" dirty="0"/>
              <a:t>Exkurs: Käufermarkt und nachhaltiges Wirtschaften? (I)</a:t>
            </a:r>
          </a:p>
        </p:txBody>
      </p:sp>
      <p:sp>
        <p:nvSpPr>
          <p:cNvPr id="24" name="AutoShape 4"/>
          <p:cNvSpPr>
            <a:spLocks noChangeArrowheads="1"/>
          </p:cNvSpPr>
          <p:nvPr/>
        </p:nvSpPr>
        <p:spPr bwMode="auto">
          <a:xfrm>
            <a:off x="323528" y="2564904"/>
            <a:ext cx="7920880" cy="3312368"/>
          </a:xfrm>
          <a:prstGeom prst="wedgeRoundRectCallout">
            <a:avLst>
              <a:gd name="adj1" fmla="val 43505"/>
              <a:gd name="adj2" fmla="val 55912"/>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Nachhaltiges Wirtschaften impliziert, dass soziale, ökologische und ökonomische Belange gegeneinander abgewogen werden: </a:t>
            </a:r>
            <a:br>
              <a:rPr lang="de-DE" dirty="0"/>
            </a:br>
            <a:r>
              <a:rPr lang="de-DE" dirty="0"/>
              <a:t>- Keine langfristige Vernachlässigung einer der Bereiche (Erreichen von</a:t>
            </a:r>
            <a:br>
              <a:rPr lang="de-DE" dirty="0"/>
            </a:br>
            <a:r>
              <a:rPr lang="de-DE" dirty="0"/>
              <a:t>  Mindeststandards) oder Überbetonung eines Bereiches (z.B.</a:t>
            </a:r>
            <a:br>
              <a:rPr lang="de-DE" dirty="0"/>
            </a:br>
            <a:r>
              <a:rPr lang="de-DE" dirty="0"/>
              <a:t>  ökonomische Dominanz oder „Ökodiktatur“). </a:t>
            </a:r>
            <a:br>
              <a:rPr lang="de-DE" dirty="0"/>
            </a:br>
            <a:r>
              <a:rPr lang="de-DE" dirty="0"/>
              <a:t>- Erreichen einer langfristigen Kompromisslösung.</a:t>
            </a:r>
            <a:br>
              <a:rPr lang="de-DE" dirty="0"/>
            </a:br>
            <a:r>
              <a:rPr lang="de-DE" dirty="0"/>
              <a:t>- Ideal ist es, wenn alle drei Bereiche in Einklang stehen oder sogar</a:t>
            </a:r>
            <a:br>
              <a:rPr lang="de-DE" dirty="0"/>
            </a:br>
            <a:r>
              <a:rPr lang="de-DE" dirty="0"/>
              <a:t>  Zielkomplementarität entsteht („</a:t>
            </a:r>
            <a:r>
              <a:rPr lang="de-DE" dirty="0" err="1"/>
              <a:t>Ethics</a:t>
            </a:r>
            <a:r>
              <a:rPr lang="de-DE" dirty="0"/>
              <a:t> </a:t>
            </a:r>
            <a:r>
              <a:rPr lang="de-DE" dirty="0" err="1"/>
              <a:t>sell</a:t>
            </a:r>
            <a:r>
              <a:rPr lang="de-DE" dirty="0"/>
              <a:t>“ bzw. „Wenn es der</a:t>
            </a:r>
            <a:br>
              <a:rPr lang="de-DE" dirty="0"/>
            </a:br>
            <a:r>
              <a:rPr lang="de-DE" dirty="0"/>
              <a:t>  Wirtschaft gut geht, geht es auch der Umwelt gut“): Grundsätzlich</a:t>
            </a:r>
            <a:br>
              <a:rPr lang="de-DE" dirty="0"/>
            </a:br>
            <a:r>
              <a:rPr lang="de-DE" dirty="0"/>
              <a:t>  besteht kurz- und mittelfristig aber eine Zielkonkurrenz.  </a:t>
            </a:r>
          </a:p>
        </p:txBody>
      </p:sp>
      <p:sp>
        <p:nvSpPr>
          <p:cNvPr id="4" name="AutoShape 4"/>
          <p:cNvSpPr>
            <a:spLocks noChangeArrowheads="1"/>
          </p:cNvSpPr>
          <p:nvPr/>
        </p:nvSpPr>
        <p:spPr bwMode="auto">
          <a:xfrm>
            <a:off x="357356" y="1026255"/>
            <a:ext cx="7920880" cy="1224137"/>
          </a:xfrm>
          <a:prstGeom prst="wedgeRoundRectCallout">
            <a:avLst>
              <a:gd name="adj1" fmla="val 43885"/>
              <a:gd name="adj2" fmla="val 61077"/>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Der Käufermarkt gilt als Idealtypus des Wettbewerbs, der zu einer hohen und sich qualitativ oftmals sich verbessernden Befriedigung des Bedarfs der Nachfrager führt. </a:t>
            </a:r>
          </a:p>
        </p:txBody>
      </p:sp>
    </p:spTree>
    <p:extLst>
      <p:ext uri="{BB962C8B-B14F-4D97-AF65-F5344CB8AC3E}">
        <p14:creationId xmlns:p14="http://schemas.microsoft.com/office/powerpoint/2010/main" val="52386336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260648"/>
            <a:ext cx="8229600" cy="576262"/>
          </a:xfrm>
        </p:spPr>
        <p:txBody>
          <a:bodyPr/>
          <a:lstStyle/>
          <a:p>
            <a:r>
              <a:rPr lang="de-DE" dirty="0"/>
              <a:t>Exkurs: Käufermarkt und nachhaltiges Wirtschaften? (II)</a:t>
            </a:r>
          </a:p>
        </p:txBody>
      </p:sp>
      <p:sp>
        <p:nvSpPr>
          <p:cNvPr id="24" name="AutoShape 4"/>
          <p:cNvSpPr>
            <a:spLocks noChangeArrowheads="1"/>
          </p:cNvSpPr>
          <p:nvPr/>
        </p:nvSpPr>
        <p:spPr bwMode="auto">
          <a:xfrm>
            <a:off x="539552" y="1196752"/>
            <a:ext cx="7920880" cy="4464496"/>
          </a:xfrm>
          <a:prstGeom prst="wedgeRoundRectCallout">
            <a:avLst>
              <a:gd name="adj1" fmla="val 45196"/>
              <a:gd name="adj2" fmla="val 5491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Das Überangebot von Produkten auf dem Käufermarkt hat in vielen Branchen zu einem starken Preisdruck für den Endprodukthersteller geführt. Dieser Preisdruck impliziert einen entsprechenden Kostendruck. Dieser Kostendruck wird in der Wertschöpfungskette an die vorgelagerten Wirtschöpfungspartner – wenn möglich – weitergegeben bzw. bleibt bei den (Macht-)schwächsten Akteuren im Wertschöpfungsprozess „hängen“ (z.B. Rohstoffproduzenten in der Nahrungsmittelindustrie; Textilfabrikarbeiter in Asien, Logistikmitarbeiter im E-Commerce).</a:t>
            </a:r>
          </a:p>
          <a:p>
            <a:endParaRPr lang="de-DE" dirty="0"/>
          </a:p>
          <a:p>
            <a:r>
              <a:rPr lang="de-DE" dirty="0"/>
              <a:t>Ebenso führt der Kostendruck dazu, dass die Berücksichtigung ökologischer Aspekte die Produktionskosten erhöht, was die Tendenz zu ökologischem Dumping fördert: Auslagerung ökologisch-kritischer Produktionsschritte an Standorte oder Produzenten mit geringen ökologischen Anforderungen).</a:t>
            </a:r>
          </a:p>
        </p:txBody>
      </p:sp>
    </p:spTree>
    <p:extLst>
      <p:ext uri="{BB962C8B-B14F-4D97-AF65-F5344CB8AC3E}">
        <p14:creationId xmlns:p14="http://schemas.microsoft.com/office/powerpoint/2010/main" val="4037464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395536" y="188640"/>
            <a:ext cx="8229600" cy="576262"/>
          </a:xfrm>
        </p:spPr>
        <p:txBody>
          <a:bodyPr/>
          <a:lstStyle/>
          <a:p>
            <a:r>
              <a:rPr lang="de-DE" dirty="0"/>
              <a:t>Entstehung ökonomischer Beziehungen</a:t>
            </a:r>
          </a:p>
        </p:txBody>
      </p:sp>
      <p:sp>
        <p:nvSpPr>
          <p:cNvPr id="5" name="AutoShape 4"/>
          <p:cNvSpPr>
            <a:spLocks noChangeArrowheads="1"/>
          </p:cNvSpPr>
          <p:nvPr/>
        </p:nvSpPr>
        <p:spPr bwMode="auto">
          <a:xfrm>
            <a:off x="288204" y="1077167"/>
            <a:ext cx="8444263" cy="3456383"/>
          </a:xfrm>
          <a:prstGeom prst="wedgeRoundRectCallout">
            <a:avLst>
              <a:gd name="adj1" fmla="val 41346"/>
              <a:gd name="adj2" fmla="val 58331"/>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Ökonomische Interaktionen (Beziehungen) resultieren aus dem Umstand</a:t>
            </a:r>
          </a:p>
          <a:p>
            <a:pPr marL="342900" indent="-342900">
              <a:buFontTx/>
              <a:buChar char="-"/>
            </a:pPr>
            <a:r>
              <a:rPr lang="de-DE" sz="2000" dirty="0"/>
              <a:t>der Zusammenarbeit von rechtlich selbstständigen Akteuren im Wertschöpfungsprozess (Zulieferer- </a:t>
            </a:r>
            <a:r>
              <a:rPr lang="de-DE" sz="2000" dirty="0" err="1"/>
              <a:t>Weiterverarbeiter</a:t>
            </a:r>
            <a:r>
              <a:rPr lang="de-DE" sz="2000" dirty="0"/>
              <a:t>; Hersteller-Handel) bzw. von Anbieter und Nachfrager eines Endprodukts (Produzent/Handel – Konsumenten): Dies sind vertikale ökonomische Beziehungen.</a:t>
            </a:r>
          </a:p>
          <a:p>
            <a:endParaRPr lang="de-DE" sz="700" dirty="0"/>
          </a:p>
          <a:p>
            <a:pPr marL="342900" indent="-342900">
              <a:buFontTx/>
              <a:buChar char="-"/>
            </a:pPr>
            <a:r>
              <a:rPr lang="de-DE" sz="2000" dirty="0"/>
              <a:t>der Verteilung knapper Ressourcen unter Akteuren der gleichen Wertschöpfungsstufe bzw. innerhalb einer Marktseite: Dies sind horizontale ökonomische Beziehungen.</a:t>
            </a:r>
          </a:p>
        </p:txBody>
      </p:sp>
      <p:sp>
        <p:nvSpPr>
          <p:cNvPr id="4" name="AutoShape 4">
            <a:extLst>
              <a:ext uri="{FF2B5EF4-FFF2-40B4-BE49-F238E27FC236}">
                <a16:creationId xmlns:a16="http://schemas.microsoft.com/office/drawing/2014/main" id="{7A77655B-9FE1-458D-922C-69ACBB126016}"/>
              </a:ext>
            </a:extLst>
          </p:cNvPr>
          <p:cNvSpPr>
            <a:spLocks noChangeArrowheads="1"/>
          </p:cNvSpPr>
          <p:nvPr/>
        </p:nvSpPr>
        <p:spPr bwMode="auto">
          <a:xfrm>
            <a:off x="391156" y="4904866"/>
            <a:ext cx="8074448" cy="1080120"/>
          </a:xfrm>
          <a:prstGeom prst="wedgeRoundRectCallout">
            <a:avLst>
              <a:gd name="adj1" fmla="val 42915"/>
              <a:gd name="adj2" fmla="val 65698"/>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Transaktionsbeziehungen sind vertikale ökonomische Beziehungen: Sie bestehen zwischen den Akteuren verschiedener Wertschöpfungsstufen oder verschiedener Marktseiten.</a:t>
            </a:r>
          </a:p>
        </p:txBody>
      </p:sp>
    </p:spTree>
    <p:extLst>
      <p:ext uri="{BB962C8B-B14F-4D97-AF65-F5344CB8AC3E}">
        <p14:creationId xmlns:p14="http://schemas.microsoft.com/office/powerpoint/2010/main" val="333727729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529399" y="142437"/>
            <a:ext cx="8229600" cy="576262"/>
          </a:xfrm>
        </p:spPr>
        <p:txBody>
          <a:bodyPr/>
          <a:lstStyle/>
          <a:p>
            <a:r>
              <a:rPr lang="de-DE" dirty="0"/>
              <a:t>Exkurs: Käufermarkt und nachhaltiges Wirtschaften? (III) [Tagespresse]</a:t>
            </a:r>
          </a:p>
        </p:txBody>
      </p:sp>
      <p:sp>
        <p:nvSpPr>
          <p:cNvPr id="24" name="AutoShape 4"/>
          <p:cNvSpPr>
            <a:spLocks noChangeArrowheads="1"/>
          </p:cNvSpPr>
          <p:nvPr/>
        </p:nvSpPr>
        <p:spPr bwMode="auto">
          <a:xfrm>
            <a:off x="539552" y="1196752"/>
            <a:ext cx="7920880" cy="1728192"/>
          </a:xfrm>
          <a:prstGeom prst="wedgeRoundRectCallout">
            <a:avLst>
              <a:gd name="adj1" fmla="val 43887"/>
              <a:gd name="adj2" fmla="val 5681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In der deutschen Textilbranche werden ein Drittel der gekauften Kleidungsstücke mehrmals getragen, ein Drittel nur einmal oder überhaupt nicht und ein Drittel von den Unternehmen physisch vernichtet, da es sich um Retouren aus Bestellungen handelt.</a:t>
            </a:r>
          </a:p>
        </p:txBody>
      </p:sp>
      <p:sp>
        <p:nvSpPr>
          <p:cNvPr id="4" name="AutoShape 4"/>
          <p:cNvSpPr>
            <a:spLocks noChangeArrowheads="1"/>
          </p:cNvSpPr>
          <p:nvPr/>
        </p:nvSpPr>
        <p:spPr bwMode="auto">
          <a:xfrm>
            <a:off x="539552" y="4653136"/>
            <a:ext cx="7920880" cy="720080"/>
          </a:xfrm>
          <a:prstGeom prst="wedgeRoundRectCallout">
            <a:avLst>
              <a:gd name="adj1" fmla="val 43887"/>
              <a:gd name="adj2" fmla="val 5681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Jährlich gelangen 1,2 Milliarden Kilogramm Print-Werbung in deutsche Briefkästen.</a:t>
            </a:r>
          </a:p>
        </p:txBody>
      </p:sp>
      <p:sp>
        <p:nvSpPr>
          <p:cNvPr id="5" name="AutoShape 4"/>
          <p:cNvSpPr>
            <a:spLocks noChangeArrowheads="1"/>
          </p:cNvSpPr>
          <p:nvPr/>
        </p:nvSpPr>
        <p:spPr bwMode="auto">
          <a:xfrm>
            <a:off x="529399" y="3279927"/>
            <a:ext cx="7920880" cy="792089"/>
          </a:xfrm>
          <a:prstGeom prst="wedgeRoundRectCallout">
            <a:avLst>
              <a:gd name="adj1" fmla="val 43887"/>
              <a:gd name="adj2" fmla="val 5681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In Deutschland langen jährlich 12 Millionen Tonnen Lebensmittel im Müll.</a:t>
            </a:r>
          </a:p>
        </p:txBody>
      </p:sp>
    </p:spTree>
    <p:extLst>
      <p:ext uri="{BB962C8B-B14F-4D97-AF65-F5344CB8AC3E}">
        <p14:creationId xmlns:p14="http://schemas.microsoft.com/office/powerpoint/2010/main" val="77511534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09964" y="116632"/>
            <a:ext cx="8229600" cy="576262"/>
          </a:xfrm>
        </p:spPr>
        <p:txBody>
          <a:bodyPr/>
          <a:lstStyle/>
          <a:p>
            <a:r>
              <a:rPr lang="de-DE" sz="2000" dirty="0"/>
              <a:t>Exkurs: Käufermarkt und nachhaltiges Wirtschaften? (IV): Gefangenendilemma für nachhaltig wirtschaftende Unternehmen</a:t>
            </a:r>
          </a:p>
        </p:txBody>
      </p:sp>
      <p:sp>
        <p:nvSpPr>
          <p:cNvPr id="24" name="AutoShape 4"/>
          <p:cNvSpPr>
            <a:spLocks noChangeArrowheads="1"/>
          </p:cNvSpPr>
          <p:nvPr/>
        </p:nvSpPr>
        <p:spPr bwMode="auto">
          <a:xfrm>
            <a:off x="464324" y="1196752"/>
            <a:ext cx="7920880" cy="4392488"/>
          </a:xfrm>
          <a:prstGeom prst="wedgeRoundRectCallout">
            <a:avLst>
              <a:gd name="adj1" fmla="val 44078"/>
              <a:gd name="adj2" fmla="val 50441"/>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1600" dirty="0"/>
              <a:t>Unternehmen, die auf Nachhaltigkeit setzen, besitzen einen Kostennachteil (höhere Stückkosten) gegenüber anderen Unternehmen. Sie müssen daher für qualitativ gleichwertige Produkte einen höheren Preis am Markt ansetzen. </a:t>
            </a:r>
          </a:p>
          <a:p>
            <a:endParaRPr lang="de-DE" sz="1600" dirty="0"/>
          </a:p>
          <a:p>
            <a:r>
              <a:rPr lang="de-DE" sz="1600" dirty="0"/>
              <a:t>Es gibt Marktsegmente (Zielgruppen), die bereit sind, für nachhaltige Produkte einen höheren Preis zu bezahlen. Dies sind aber (derzeit) bei weitem nicht alle Nachfrager.</a:t>
            </a:r>
          </a:p>
          <a:p>
            <a:endParaRPr lang="de-DE" sz="1600" dirty="0"/>
          </a:p>
          <a:p>
            <a:r>
              <a:rPr lang="de-DE" sz="1600" dirty="0"/>
              <a:t>Konkurriert ein nachhaltig orientiertes Unternehmen mit anderen Unternehmen in nicht bzw. wenig nachhaltig orientierten Marktsegmenten, besitzt es einen strategischen Wettbewerbsnachteil (zu hoher Preis).</a:t>
            </a:r>
          </a:p>
          <a:p>
            <a:endParaRPr lang="de-DE" sz="1600" dirty="0"/>
          </a:p>
          <a:p>
            <a:r>
              <a:rPr lang="de-DE" sz="1600" dirty="0"/>
              <a:t>Würden alle Unternehmen nachhaltig produzieren, gäbe es diesen Wettbewerbsnachteil bei den verschiedenen Marktsegmenten nicht. Kein Unternehmen ist einseitig aber bereit, bei diesen Marktsegmenten (als einziges Unternehmen) auf Nachhaltigkeit zu setzen.</a:t>
            </a:r>
          </a:p>
        </p:txBody>
      </p:sp>
    </p:spTree>
    <p:extLst>
      <p:ext uri="{BB962C8B-B14F-4D97-AF65-F5344CB8AC3E}">
        <p14:creationId xmlns:p14="http://schemas.microsoft.com/office/powerpoint/2010/main" val="64776001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85192" y="171992"/>
            <a:ext cx="8229600" cy="576262"/>
          </a:xfrm>
        </p:spPr>
        <p:txBody>
          <a:bodyPr/>
          <a:lstStyle/>
          <a:p>
            <a:r>
              <a:rPr lang="de-DE" sz="2000" dirty="0"/>
              <a:t>Exkurs: Käufermarkt und nachhaltiges Wirtschaften? (V): Probleme einer nachhaltigen Lösung innerhalb des Käufermarkts</a:t>
            </a:r>
          </a:p>
        </p:txBody>
      </p:sp>
      <p:sp>
        <p:nvSpPr>
          <p:cNvPr id="24" name="AutoShape 4"/>
          <p:cNvSpPr>
            <a:spLocks noChangeArrowheads="1"/>
          </p:cNvSpPr>
          <p:nvPr/>
        </p:nvSpPr>
        <p:spPr bwMode="auto">
          <a:xfrm>
            <a:off x="539552" y="1196752"/>
            <a:ext cx="7920880" cy="864096"/>
          </a:xfrm>
          <a:prstGeom prst="wedgeRoundRectCallout">
            <a:avLst>
              <a:gd name="adj1" fmla="val 43887"/>
              <a:gd name="adj2" fmla="val 5681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1600" dirty="0"/>
              <a:t>Marktsegmente, die wenig Wertschätzung für nachhaltige Produkte besitzen, werden über „zu hohe Preise“ für diese Produkte klagen und nach „Arbitrageprodukten“ suchen.</a:t>
            </a:r>
          </a:p>
        </p:txBody>
      </p:sp>
      <p:sp>
        <p:nvSpPr>
          <p:cNvPr id="4" name="AutoShape 4"/>
          <p:cNvSpPr>
            <a:spLocks noChangeArrowheads="1"/>
          </p:cNvSpPr>
          <p:nvPr/>
        </p:nvSpPr>
        <p:spPr bwMode="auto">
          <a:xfrm>
            <a:off x="492822" y="3717032"/>
            <a:ext cx="7920880" cy="1944216"/>
          </a:xfrm>
          <a:prstGeom prst="wedgeRoundRectCallout">
            <a:avLst>
              <a:gd name="adj1" fmla="val 43887"/>
              <a:gd name="adj2" fmla="val 5681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1600" dirty="0"/>
              <a:t>Intragenerativer Trade-Off:  Von den positiven Folgen heutiger Entscheidungen für die Umwelt profitieren erst spätere Generationen, die Einschränkungen (negativen Folgen) hat die heutige Generation zu tragen; unter den negativen Folgen heutiger Entscheidungen leiden erst spätere Generationen, die positiven Folgen hat die heutige Generation. Tendenziell neigen Entscheidungsträger zu einer Überbetonung der heutigen Generation (Egoismus, aber auch z.B. Wiederwahl von Politikern; zeitlich befristete Geschäftsführertätigkeit).</a:t>
            </a:r>
          </a:p>
        </p:txBody>
      </p:sp>
      <p:sp>
        <p:nvSpPr>
          <p:cNvPr id="5" name="AutoShape 4"/>
          <p:cNvSpPr>
            <a:spLocks noChangeArrowheads="1"/>
          </p:cNvSpPr>
          <p:nvPr/>
        </p:nvSpPr>
        <p:spPr bwMode="auto">
          <a:xfrm>
            <a:off x="523140" y="2420888"/>
            <a:ext cx="7920880" cy="936104"/>
          </a:xfrm>
          <a:prstGeom prst="wedgeRoundRectCallout">
            <a:avLst>
              <a:gd name="adj1" fmla="val 43887"/>
              <a:gd name="adj2" fmla="val 5681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1600" dirty="0"/>
              <a:t>Nachhaltigkeit ist eine Vertrauenseigenschaft von Produkten: Gefahr von opportunistischem Verhalten von Anbietern (keine Nachhaltigkeit, aber Erzielen von höheren Verkaufspreisen für vermeintliche Nachhaltigkeit.</a:t>
            </a:r>
          </a:p>
        </p:txBody>
      </p:sp>
    </p:spTree>
    <p:extLst>
      <p:ext uri="{BB962C8B-B14F-4D97-AF65-F5344CB8AC3E}">
        <p14:creationId xmlns:p14="http://schemas.microsoft.com/office/powerpoint/2010/main" val="304513664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21632" y="188640"/>
            <a:ext cx="8229600" cy="576262"/>
          </a:xfrm>
        </p:spPr>
        <p:txBody>
          <a:bodyPr/>
          <a:lstStyle/>
          <a:p>
            <a:r>
              <a:rPr lang="de-DE" sz="2000" dirty="0"/>
              <a:t>Exkurs: Käufermarkt und nachhaltiges Wirtschaften? (V): Druck für nachhaltiges Wirtschaften „von außen“ - Social Marketing</a:t>
            </a:r>
          </a:p>
        </p:txBody>
      </p:sp>
      <p:sp>
        <p:nvSpPr>
          <p:cNvPr id="24" name="AutoShape 4"/>
          <p:cNvSpPr>
            <a:spLocks noChangeArrowheads="1"/>
          </p:cNvSpPr>
          <p:nvPr/>
        </p:nvSpPr>
        <p:spPr bwMode="auto">
          <a:xfrm>
            <a:off x="457200" y="1628800"/>
            <a:ext cx="7920880" cy="3312368"/>
          </a:xfrm>
          <a:prstGeom prst="wedgeRoundRectCallout">
            <a:avLst>
              <a:gd name="adj1" fmla="val 44078"/>
              <a:gd name="adj2" fmla="val 50441"/>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1600" dirty="0"/>
              <a:t>Education- and-</a:t>
            </a:r>
            <a:r>
              <a:rPr lang="de-DE" sz="1600" dirty="0" err="1"/>
              <a:t>shaming</a:t>
            </a:r>
            <a:r>
              <a:rPr lang="de-DE" sz="1600" dirty="0"/>
              <a:t>-Strategien durch Politik oder Verbände (</a:t>
            </a:r>
            <a:r>
              <a:rPr lang="de-DE" sz="1600" dirty="0" err="1"/>
              <a:t>Social</a:t>
            </a:r>
            <a:r>
              <a:rPr lang="de-DE" sz="1600" dirty="0"/>
              <a:t> Marketing): </a:t>
            </a:r>
          </a:p>
          <a:p>
            <a:endParaRPr lang="de-DE" sz="1600" dirty="0"/>
          </a:p>
          <a:p>
            <a:r>
              <a:rPr lang="de-DE" sz="1600" dirty="0"/>
              <a:t>Mit Kommunikationsmaßnahmen wird durch Informationspolitik eine Unternehmens- und vor allem Verbraucheraufklärung betrieben, um ein bestimmtes wünschenswertes Verhalten zu fördern bzw. ein schädliches Verhalten einzudämmen (</a:t>
            </a:r>
            <a:r>
              <a:rPr lang="de-DE" sz="1600" dirty="0" err="1"/>
              <a:t>education</a:t>
            </a:r>
            <a:r>
              <a:rPr lang="de-DE" sz="1600" dirty="0"/>
              <a:t>).</a:t>
            </a:r>
          </a:p>
          <a:p>
            <a:endParaRPr lang="de-DE" sz="1600" dirty="0"/>
          </a:p>
          <a:p>
            <a:r>
              <a:rPr lang="de-DE" sz="1600" dirty="0"/>
              <a:t>Bei </a:t>
            </a:r>
            <a:r>
              <a:rPr lang="de-DE" sz="1600" dirty="0" err="1"/>
              <a:t>shaming</a:t>
            </a:r>
            <a:r>
              <a:rPr lang="de-DE" sz="1600" dirty="0"/>
              <a:t>-Strategien wird ein schädliches Verhalten „gebrandmarkt“, um bei den betroffenen Akteuren ein „schlechtes Gewissen“ zu erzeugen, bzw. in deren sozialer Umwelt ein solches Verhalten zu ächten (Erzeugen negativer sozialer Stimuli), was dann wiederum verhaltenssteuernd wirken soll. </a:t>
            </a:r>
          </a:p>
        </p:txBody>
      </p:sp>
    </p:spTree>
    <p:extLst>
      <p:ext uri="{BB962C8B-B14F-4D97-AF65-F5344CB8AC3E}">
        <p14:creationId xmlns:p14="http://schemas.microsoft.com/office/powerpoint/2010/main" val="358107807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95536" y="116632"/>
            <a:ext cx="8229600" cy="576262"/>
          </a:xfrm>
        </p:spPr>
        <p:txBody>
          <a:bodyPr/>
          <a:lstStyle/>
          <a:p>
            <a:r>
              <a:rPr lang="de-DE" sz="2000" dirty="0"/>
              <a:t>Exkurs: Käufermarkt und nachhaltiges Wirtschaften? (VI): Druck für nachhaltiges Wirtschaften „von außen“ - libertärer Paternalismus</a:t>
            </a:r>
          </a:p>
        </p:txBody>
      </p:sp>
      <p:sp>
        <p:nvSpPr>
          <p:cNvPr id="24" name="AutoShape 4"/>
          <p:cNvSpPr>
            <a:spLocks noChangeArrowheads="1"/>
          </p:cNvSpPr>
          <p:nvPr/>
        </p:nvSpPr>
        <p:spPr bwMode="auto">
          <a:xfrm>
            <a:off x="457200" y="1268760"/>
            <a:ext cx="7920880" cy="4392488"/>
          </a:xfrm>
          <a:prstGeom prst="wedgeRoundRectCallout">
            <a:avLst>
              <a:gd name="adj1" fmla="val 42647"/>
              <a:gd name="adj2" fmla="val 55086"/>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1600" dirty="0"/>
              <a:t>Gewünschte Verhaltensänderungen sollen mit Hilfe von eines „</a:t>
            </a:r>
            <a:r>
              <a:rPr lang="de-DE" sz="1600" dirty="0" err="1"/>
              <a:t>Nudge</a:t>
            </a:r>
            <a:r>
              <a:rPr lang="de-DE" sz="1600" dirty="0"/>
              <a:t>“ („</a:t>
            </a:r>
            <a:r>
              <a:rPr lang="de-DE" sz="1600" dirty="0" err="1"/>
              <a:t>Anstubser</a:t>
            </a:r>
            <a:r>
              <a:rPr lang="de-DE" sz="1600" dirty="0"/>
              <a:t>“) ausgelöst werden, ohne dass (vordergründig) die Entscheidungsfreiheit der Akteure eingeschränkt wird: Die gewünschte Entscheidungsalternative wird nahezu von selbst gewählt. </a:t>
            </a:r>
          </a:p>
          <a:p>
            <a:r>
              <a:rPr lang="de-DE" sz="1600" dirty="0"/>
              <a:t>Konzeption einer gezielten Entscheidungsarchitektur: Ein „</a:t>
            </a:r>
            <a:r>
              <a:rPr lang="de-DE" sz="1600" dirty="0" err="1"/>
              <a:t>Nudge</a:t>
            </a:r>
            <a:r>
              <a:rPr lang="de-DE" sz="1600" dirty="0"/>
              <a:t>“ basiert auf dem bewussten Ausnutzen von Entscheidungsgewohnheiten (</a:t>
            </a:r>
            <a:r>
              <a:rPr lang="de-DE" sz="1600" dirty="0" err="1"/>
              <a:t>Biases</a:t>
            </a:r>
            <a:r>
              <a:rPr lang="de-DE" sz="1600" dirty="0"/>
              <a:t>) und der Beeinflussung von Entscheidungsergebnissen durch </a:t>
            </a:r>
            <a:r>
              <a:rPr lang="de-DE" sz="1600" dirty="0" err="1"/>
              <a:t>Framing</a:t>
            </a:r>
            <a:r>
              <a:rPr lang="de-DE" sz="1600" dirty="0"/>
              <a:t> von Entscheidungen.</a:t>
            </a:r>
          </a:p>
          <a:p>
            <a:r>
              <a:rPr lang="de-DE" sz="1600" dirty="0"/>
              <a:t>Beispiele: Ausnutzen des Status-Quo-Bias: Die Voreinstellung bei Druckern ist das beidseitige Bedrucken von Papier. </a:t>
            </a:r>
            <a:r>
              <a:rPr lang="de-DE" sz="1600" dirty="0" err="1"/>
              <a:t>Make</a:t>
            </a:r>
            <a:r>
              <a:rPr lang="de-DE" sz="1600" dirty="0"/>
              <a:t>-</a:t>
            </a:r>
            <a:r>
              <a:rPr lang="de-DE" sz="1600" dirty="0" err="1"/>
              <a:t>it</a:t>
            </a:r>
            <a:r>
              <a:rPr lang="de-DE" sz="1600" dirty="0"/>
              <a:t>-easy-Prinzip: Nachhaltig produzierte Lebensmittel liegen offen in Warengondeln im Laden, nicht-nachhaltige Lebensmittel müssen erst aus dem Regal genommen werden. Reduzierung von Fettleibigkeit der Bevölkerung: Kleinere Teller in Kantinen.</a:t>
            </a:r>
          </a:p>
          <a:p>
            <a:r>
              <a:rPr lang="de-DE" sz="1600" dirty="0"/>
              <a:t>Kritik: Manipulation von Entscheidungen, ohne dass es sich die Entscheider bewusst sind (Notwendigkeit der Transparenz des „</a:t>
            </a:r>
            <a:r>
              <a:rPr lang="de-DE" sz="1600" dirty="0" err="1"/>
              <a:t>Nudge</a:t>
            </a:r>
            <a:r>
              <a:rPr lang="de-DE" sz="1600" dirty="0"/>
              <a:t>“); Fraglich, ob </a:t>
            </a:r>
            <a:r>
              <a:rPr lang="de-DE" sz="1600" dirty="0" err="1"/>
              <a:t>Nudges</a:t>
            </a:r>
            <a:r>
              <a:rPr lang="de-DE" sz="1600" dirty="0"/>
              <a:t> tatsächlich effektiv sind („Löwe mit einer Mausefalle fangen“) bzw. immer i die „richtige Richtung“ gehen („Weiser Staat“ ist ein Idealbild).</a:t>
            </a:r>
          </a:p>
        </p:txBody>
      </p:sp>
    </p:spTree>
    <p:extLst>
      <p:ext uri="{BB962C8B-B14F-4D97-AF65-F5344CB8AC3E}">
        <p14:creationId xmlns:p14="http://schemas.microsoft.com/office/powerpoint/2010/main" val="283921869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539750" y="2909888"/>
            <a:ext cx="8208963"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50000"/>
              </a:spcBef>
              <a:buFontTx/>
              <a:buNone/>
            </a:pPr>
            <a:r>
              <a:rPr lang="de-DE" altLang="de-DE" sz="2800" dirty="0"/>
              <a:t>1.2.2 Verteilungsprobleme zwischen Anbieter</a:t>
            </a:r>
            <a:br>
              <a:rPr lang="de-DE" altLang="de-DE" sz="2800" dirty="0"/>
            </a:br>
            <a:r>
              <a:rPr lang="de-DE" altLang="de-DE" sz="2800" dirty="0"/>
              <a:t>und Nachfrager</a:t>
            </a:r>
          </a:p>
        </p:txBody>
      </p:sp>
      <p:sp>
        <p:nvSpPr>
          <p:cNvPr id="23555" name="Rectangle 3"/>
          <p:cNvSpPr>
            <a:spLocks noChangeArrowheads="1"/>
          </p:cNvSpPr>
          <p:nvPr/>
        </p:nvSpPr>
        <p:spPr bwMode="auto">
          <a:xfrm>
            <a:off x="827088" y="2205038"/>
            <a:ext cx="7704137" cy="20875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 name="Foliennummernplatzhalter 1"/>
          <p:cNvSpPr>
            <a:spLocks noGrp="1"/>
          </p:cNvSpPr>
          <p:nvPr>
            <p:ph type="sldNum" sz="quarter" idx="10"/>
          </p:nvPr>
        </p:nvSpPr>
        <p:spPr/>
        <p:txBody>
          <a:bodyPr/>
          <a:lstStyle/>
          <a:p>
            <a:pPr>
              <a:defRPr/>
            </a:pPr>
            <a:fld id="{488DDDC0-9A8D-4E3E-9CE3-87D096057633}" type="slidenum">
              <a:rPr lang="de-DE" smtClean="0"/>
              <a:pPr>
                <a:defRPr/>
              </a:pPr>
              <a:t>55</a:t>
            </a:fld>
            <a:endParaRPr lang="de-DE"/>
          </a:p>
        </p:txBody>
      </p:sp>
    </p:spTree>
    <p:extLst>
      <p:ext uri="{BB962C8B-B14F-4D97-AF65-F5344CB8AC3E}">
        <p14:creationId xmlns:p14="http://schemas.microsoft.com/office/powerpoint/2010/main" val="329203773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AutoShape 4"/>
          <p:cNvSpPr>
            <a:spLocks noChangeArrowheads="1"/>
          </p:cNvSpPr>
          <p:nvPr/>
        </p:nvSpPr>
        <p:spPr bwMode="auto">
          <a:xfrm>
            <a:off x="464324" y="1124744"/>
            <a:ext cx="7920880" cy="1728192"/>
          </a:xfrm>
          <a:prstGeom prst="wedgeRoundRectCallout">
            <a:avLst>
              <a:gd name="adj1" fmla="val 39215"/>
              <a:gd name="adj2" fmla="val 6171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Der Verteilungskampf um den Wohlfahrtsgewinn bzw. dessen Aufteilung zwischen Anbieter und Nachfrager ist das klassische Verteilungsproblem bei Transaktionen.</a:t>
            </a:r>
          </a:p>
        </p:txBody>
      </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56</a:t>
            </a:fld>
            <a:endParaRPr lang="de-DE"/>
          </a:p>
        </p:txBody>
      </p:sp>
      <p:sp>
        <p:nvSpPr>
          <p:cNvPr id="5" name="Rectangle 2"/>
          <p:cNvSpPr>
            <a:spLocks noGrp="1" noChangeArrowheads="1"/>
          </p:cNvSpPr>
          <p:nvPr>
            <p:ph type="title"/>
          </p:nvPr>
        </p:nvSpPr>
        <p:spPr>
          <a:xfrm>
            <a:off x="309964" y="116632"/>
            <a:ext cx="8229600" cy="576262"/>
          </a:xfrm>
        </p:spPr>
        <p:txBody>
          <a:bodyPr/>
          <a:lstStyle/>
          <a:p>
            <a:r>
              <a:rPr lang="de-DE" sz="2000" dirty="0"/>
              <a:t>Die Aufteilung des Wohlfahrtsgewinns in Transaktionsbeziehungen</a:t>
            </a:r>
          </a:p>
        </p:txBody>
      </p:sp>
      <p:sp>
        <p:nvSpPr>
          <p:cNvPr id="6" name="AutoShape 4"/>
          <p:cNvSpPr>
            <a:spLocks noChangeArrowheads="1"/>
          </p:cNvSpPr>
          <p:nvPr/>
        </p:nvSpPr>
        <p:spPr bwMode="auto">
          <a:xfrm>
            <a:off x="464324" y="3068960"/>
            <a:ext cx="7920880" cy="2808312"/>
          </a:xfrm>
          <a:prstGeom prst="wedgeRoundRectCallout">
            <a:avLst>
              <a:gd name="adj1" fmla="val 39215"/>
              <a:gd name="adj2" fmla="val 6171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Erläuterungen zur folgenden Folie: Die Folie stellt die Aufteilung des Wohlfahrtsgewinns (Differenz von Preisobergrenze = maximaler Zahlungsbereitschaft des Nachfragers und Produktionskosten des Anbieters für die Erstellung dieser Produkteinheit) in Produzentenrente („shareholder </a:t>
            </a:r>
            <a:r>
              <a:rPr lang="de-DE" sz="2000" dirty="0" err="1"/>
              <a:t>value</a:t>
            </a:r>
            <a:r>
              <a:rPr lang="de-DE" sz="2000" dirty="0"/>
              <a:t>“) und Konsumentenrente („</a:t>
            </a:r>
            <a:r>
              <a:rPr lang="de-DE" sz="2000" dirty="0" err="1"/>
              <a:t>customer</a:t>
            </a:r>
            <a:r>
              <a:rPr lang="de-DE" sz="2000" dirty="0"/>
              <a:t> </a:t>
            </a:r>
            <a:r>
              <a:rPr lang="de-DE" sz="2000" dirty="0" err="1"/>
              <a:t>value</a:t>
            </a:r>
            <a:r>
              <a:rPr lang="de-DE" sz="2000" dirty="0"/>
              <a:t>“)  dar.  </a:t>
            </a:r>
          </a:p>
          <a:p>
            <a:r>
              <a:rPr lang="de-DE" sz="2000" dirty="0"/>
              <a:t>Dies ist eine Wiederholung aus der Veranstaltung „Einführung in das Marketing“).</a:t>
            </a:r>
          </a:p>
        </p:txBody>
      </p:sp>
    </p:spTree>
    <p:extLst>
      <p:ext uri="{BB962C8B-B14F-4D97-AF65-F5344CB8AC3E}">
        <p14:creationId xmlns:p14="http://schemas.microsoft.com/office/powerpoint/2010/main" val="319525847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6"/>
          <p:cNvSpPr>
            <a:spLocks noGrp="1" noChangeArrowheads="1"/>
          </p:cNvSpPr>
          <p:nvPr>
            <p:ph type="title" idx="4294967295"/>
          </p:nvPr>
        </p:nvSpPr>
        <p:spPr>
          <a:xfrm>
            <a:off x="468313" y="404813"/>
            <a:ext cx="8820150" cy="533400"/>
          </a:xfrm>
        </p:spPr>
        <p:txBody>
          <a:bodyPr/>
          <a:lstStyle/>
          <a:p>
            <a:pPr eaLnBrk="1" hangingPunct="1"/>
            <a:r>
              <a:rPr lang="de-DE" altLang="de-DE" sz="2200" dirty="0"/>
              <a:t>Aufteilung des Wohlfahrtsgewinns (I)</a:t>
            </a:r>
          </a:p>
        </p:txBody>
      </p:sp>
      <p:sp>
        <p:nvSpPr>
          <p:cNvPr id="25603" name="Rectangle 7"/>
          <p:cNvSpPr>
            <a:spLocks noChangeArrowheads="1"/>
          </p:cNvSpPr>
          <p:nvPr/>
        </p:nvSpPr>
        <p:spPr bwMode="auto">
          <a:xfrm>
            <a:off x="3200400" y="3884613"/>
            <a:ext cx="3200400" cy="292100"/>
          </a:xfrm>
          <a:prstGeom prst="rect">
            <a:avLst/>
          </a:prstGeom>
          <a:solidFill>
            <a:schemeClr val="accent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5604" name="Line 8"/>
          <p:cNvSpPr>
            <a:spLocks noChangeShapeType="1"/>
          </p:cNvSpPr>
          <p:nvPr/>
        </p:nvSpPr>
        <p:spPr bwMode="auto">
          <a:xfrm flipV="1">
            <a:off x="4724400" y="1587500"/>
            <a:ext cx="0" cy="169386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25605" name="Rectangle 9"/>
          <p:cNvSpPr>
            <a:spLocks noChangeArrowheads="1"/>
          </p:cNvSpPr>
          <p:nvPr/>
        </p:nvSpPr>
        <p:spPr bwMode="auto">
          <a:xfrm>
            <a:off x="4252913" y="1293813"/>
            <a:ext cx="64293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600"/>
              <a:t>Preis</a:t>
            </a:r>
          </a:p>
        </p:txBody>
      </p:sp>
      <p:sp>
        <p:nvSpPr>
          <p:cNvPr id="25606" name="Rectangle 10"/>
          <p:cNvSpPr>
            <a:spLocks noChangeArrowheads="1"/>
          </p:cNvSpPr>
          <p:nvPr/>
        </p:nvSpPr>
        <p:spPr bwMode="auto">
          <a:xfrm>
            <a:off x="4724400" y="3046413"/>
            <a:ext cx="1670050" cy="2921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5607" name="Rectangle 11"/>
          <p:cNvSpPr>
            <a:spLocks noChangeArrowheads="1"/>
          </p:cNvSpPr>
          <p:nvPr/>
        </p:nvSpPr>
        <p:spPr bwMode="auto">
          <a:xfrm>
            <a:off x="3200400" y="2436813"/>
            <a:ext cx="1517650" cy="2921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5608" name="Rectangle 12"/>
          <p:cNvSpPr>
            <a:spLocks noChangeArrowheads="1"/>
          </p:cNvSpPr>
          <p:nvPr/>
        </p:nvSpPr>
        <p:spPr bwMode="auto">
          <a:xfrm>
            <a:off x="914400" y="1909763"/>
            <a:ext cx="2279650" cy="2921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5609" name="Rectangle 13"/>
          <p:cNvSpPr>
            <a:spLocks noChangeArrowheads="1"/>
          </p:cNvSpPr>
          <p:nvPr/>
        </p:nvSpPr>
        <p:spPr bwMode="auto">
          <a:xfrm>
            <a:off x="6477000" y="1903413"/>
            <a:ext cx="2060575"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a:t>Produktionskosten</a:t>
            </a:r>
          </a:p>
        </p:txBody>
      </p:sp>
      <p:sp>
        <p:nvSpPr>
          <p:cNvPr id="25610" name="Rectangle 14"/>
          <p:cNvSpPr>
            <a:spLocks noChangeArrowheads="1"/>
          </p:cNvSpPr>
          <p:nvPr/>
        </p:nvSpPr>
        <p:spPr bwMode="auto">
          <a:xfrm>
            <a:off x="6477000" y="2284413"/>
            <a:ext cx="21494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a:t>Produzentenrente</a:t>
            </a:r>
          </a:p>
          <a:p>
            <a:pPr>
              <a:spcBef>
                <a:spcPct val="0"/>
              </a:spcBef>
              <a:buFontTx/>
              <a:buNone/>
            </a:pPr>
            <a:r>
              <a:rPr lang="de-DE" altLang="de-DE" sz="1800"/>
              <a:t>(shareholder value)</a:t>
            </a:r>
          </a:p>
        </p:txBody>
      </p:sp>
      <p:sp>
        <p:nvSpPr>
          <p:cNvPr id="25611" name="Rectangle 15"/>
          <p:cNvSpPr>
            <a:spLocks noChangeArrowheads="1"/>
          </p:cNvSpPr>
          <p:nvPr/>
        </p:nvSpPr>
        <p:spPr bwMode="auto">
          <a:xfrm>
            <a:off x="6477000" y="4694238"/>
            <a:ext cx="1476375"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a:t>Bruttonutzen</a:t>
            </a:r>
          </a:p>
        </p:txBody>
      </p:sp>
      <p:sp>
        <p:nvSpPr>
          <p:cNvPr id="25612" name="Rectangle 16"/>
          <p:cNvSpPr>
            <a:spLocks noChangeArrowheads="1"/>
          </p:cNvSpPr>
          <p:nvPr/>
        </p:nvSpPr>
        <p:spPr bwMode="auto">
          <a:xfrm>
            <a:off x="914400" y="4722813"/>
            <a:ext cx="5480050" cy="2921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5613" name="Rectangle 17"/>
          <p:cNvSpPr>
            <a:spLocks noChangeArrowheads="1"/>
          </p:cNvSpPr>
          <p:nvPr/>
        </p:nvSpPr>
        <p:spPr bwMode="auto">
          <a:xfrm>
            <a:off x="2211388" y="1219200"/>
            <a:ext cx="19208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a:t>langfristige</a:t>
            </a:r>
          </a:p>
          <a:p>
            <a:pPr>
              <a:spcBef>
                <a:spcPct val="0"/>
              </a:spcBef>
              <a:buFontTx/>
              <a:buNone/>
            </a:pPr>
            <a:r>
              <a:rPr lang="de-DE" altLang="de-DE" sz="1800"/>
              <a:t>Preisuntergrenze</a:t>
            </a:r>
          </a:p>
        </p:txBody>
      </p:sp>
      <p:sp>
        <p:nvSpPr>
          <p:cNvPr id="25614" name="Line 18"/>
          <p:cNvSpPr>
            <a:spLocks noChangeShapeType="1"/>
          </p:cNvSpPr>
          <p:nvPr/>
        </p:nvSpPr>
        <p:spPr bwMode="auto">
          <a:xfrm>
            <a:off x="3200400" y="1911350"/>
            <a:ext cx="0" cy="2805113"/>
          </a:xfrm>
          <a:prstGeom prst="line">
            <a:avLst/>
          </a:prstGeom>
          <a:noFill/>
          <a:ln w="12700">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25615" name="Line 19"/>
          <p:cNvSpPr>
            <a:spLocks noChangeShapeType="1"/>
          </p:cNvSpPr>
          <p:nvPr/>
        </p:nvSpPr>
        <p:spPr bwMode="auto">
          <a:xfrm flipV="1">
            <a:off x="6400800" y="3117850"/>
            <a:ext cx="0" cy="1916113"/>
          </a:xfrm>
          <a:prstGeom prst="line">
            <a:avLst/>
          </a:prstGeom>
          <a:noFill/>
          <a:ln w="12700">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25616" name="Line 20"/>
          <p:cNvSpPr>
            <a:spLocks noChangeShapeType="1"/>
          </p:cNvSpPr>
          <p:nvPr/>
        </p:nvSpPr>
        <p:spPr bwMode="auto">
          <a:xfrm>
            <a:off x="3208338" y="3732213"/>
            <a:ext cx="3186112" cy="0"/>
          </a:xfrm>
          <a:prstGeom prst="line">
            <a:avLst/>
          </a:prstGeom>
          <a:noFill/>
          <a:ln w="127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de-DE"/>
          </a:p>
        </p:txBody>
      </p:sp>
      <p:sp>
        <p:nvSpPr>
          <p:cNvPr id="25617" name="Rectangle 21"/>
          <p:cNvSpPr>
            <a:spLocks noChangeArrowheads="1"/>
          </p:cNvSpPr>
          <p:nvPr/>
        </p:nvSpPr>
        <p:spPr bwMode="auto">
          <a:xfrm>
            <a:off x="4116388" y="3429000"/>
            <a:ext cx="1522412"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600"/>
              <a:t>Preisspielraum</a:t>
            </a:r>
          </a:p>
        </p:txBody>
      </p:sp>
      <p:sp>
        <p:nvSpPr>
          <p:cNvPr id="25618" name="Rectangle 22"/>
          <p:cNvSpPr>
            <a:spLocks noChangeArrowheads="1"/>
          </p:cNvSpPr>
          <p:nvPr/>
        </p:nvSpPr>
        <p:spPr bwMode="auto">
          <a:xfrm>
            <a:off x="3811588" y="4191000"/>
            <a:ext cx="1997075"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a:t>Wohlfahrtsgewinn</a:t>
            </a:r>
          </a:p>
        </p:txBody>
      </p:sp>
      <p:sp>
        <p:nvSpPr>
          <p:cNvPr id="25619" name="Rectangle 23"/>
          <p:cNvSpPr>
            <a:spLocks noChangeArrowheads="1"/>
          </p:cNvSpPr>
          <p:nvPr/>
        </p:nvSpPr>
        <p:spPr bwMode="auto">
          <a:xfrm>
            <a:off x="5487988" y="5043488"/>
            <a:ext cx="1857375"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a:t>Preisobergrenze</a:t>
            </a:r>
          </a:p>
        </p:txBody>
      </p:sp>
      <p:sp>
        <p:nvSpPr>
          <p:cNvPr id="25620" name="Rectangle 24"/>
          <p:cNvSpPr>
            <a:spLocks noChangeArrowheads="1"/>
          </p:cNvSpPr>
          <p:nvPr/>
        </p:nvSpPr>
        <p:spPr bwMode="auto">
          <a:xfrm>
            <a:off x="6478588" y="2895600"/>
            <a:ext cx="21113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dirty="0"/>
              <a:t>Konsumentenrente</a:t>
            </a:r>
          </a:p>
          <a:p>
            <a:pPr>
              <a:spcBef>
                <a:spcPct val="0"/>
              </a:spcBef>
              <a:buFontTx/>
              <a:buNone/>
            </a:pPr>
            <a:r>
              <a:rPr lang="de-DE" altLang="de-DE" sz="1800" dirty="0"/>
              <a:t>(</a:t>
            </a:r>
            <a:r>
              <a:rPr lang="de-DE" altLang="de-DE" sz="1800" dirty="0" err="1"/>
              <a:t>customer</a:t>
            </a:r>
            <a:r>
              <a:rPr lang="de-DE" altLang="de-DE" sz="1800" dirty="0"/>
              <a:t> </a:t>
            </a:r>
            <a:r>
              <a:rPr lang="de-DE" altLang="de-DE" sz="1800" dirty="0" err="1"/>
              <a:t>value</a:t>
            </a:r>
            <a:r>
              <a:rPr lang="de-DE" altLang="de-DE" sz="1800" dirty="0"/>
              <a:t>)</a:t>
            </a:r>
          </a:p>
        </p:txBody>
      </p:sp>
      <p:sp>
        <p:nvSpPr>
          <p:cNvPr id="22" name="Foliennummernplatzhalter 21"/>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62BB2DAB-4005-4DBE-BDD6-DB4ECBB06533}" type="slidenum">
              <a:rPr lang="de-DE" sz="1100" b="1">
                <a:effectLst>
                  <a:outerShdw blurRad="38100" dist="38100" dir="2700000" algn="tl">
                    <a:srgbClr val="C0C0C0"/>
                  </a:outerShdw>
                </a:effectLst>
              </a:rPr>
              <a:pPr algn="r">
                <a:defRPr/>
              </a:pPr>
              <a:t>57</a:t>
            </a:fld>
            <a:endParaRPr lang="de-DE" sz="1100" b="1">
              <a:effectLst>
                <a:outerShdw blurRad="38100" dist="38100" dir="2700000" algn="tl">
                  <a:srgbClr val="C0C0C0"/>
                </a:outerShdw>
              </a:effectLst>
            </a:endParaRPr>
          </a:p>
        </p:txBody>
      </p:sp>
      <p:sp>
        <p:nvSpPr>
          <p:cNvPr id="2" name="Foliennummernplatzhalter 1"/>
          <p:cNvSpPr>
            <a:spLocks noGrp="1"/>
          </p:cNvSpPr>
          <p:nvPr>
            <p:ph type="sldNum" sz="quarter" idx="10"/>
          </p:nvPr>
        </p:nvSpPr>
        <p:spPr/>
        <p:txBody>
          <a:bodyPr/>
          <a:lstStyle/>
          <a:p>
            <a:pPr>
              <a:defRPr/>
            </a:pPr>
            <a:fld id="{7CEDD3AA-11B8-4831-B44F-F6A86AC70C87}" type="slidenum">
              <a:rPr lang="de-DE" smtClean="0"/>
              <a:pPr>
                <a:defRPr/>
              </a:pPr>
              <a:t>57</a:t>
            </a:fld>
            <a:endParaRPr lang="de-DE"/>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AutoShape 4"/>
          <p:cNvSpPr>
            <a:spLocks noChangeArrowheads="1"/>
          </p:cNvSpPr>
          <p:nvPr/>
        </p:nvSpPr>
        <p:spPr bwMode="auto">
          <a:xfrm>
            <a:off x="611560" y="1124745"/>
            <a:ext cx="7920880" cy="936103"/>
          </a:xfrm>
          <a:prstGeom prst="wedgeRoundRectCallout">
            <a:avLst>
              <a:gd name="adj1" fmla="val 41981"/>
              <a:gd name="adj2" fmla="val 764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Der Preis legt die Aufteilung des Wohlfahrtsgewinns (Transaktionsgewinns) in Produzenten- und Konsumentenrente fest.</a:t>
            </a:r>
          </a:p>
        </p:txBody>
      </p:sp>
      <p:sp>
        <p:nvSpPr>
          <p:cNvPr id="3" name="Rechteck 2"/>
          <p:cNvSpPr/>
          <p:nvPr/>
        </p:nvSpPr>
        <p:spPr>
          <a:xfrm>
            <a:off x="792560" y="2420888"/>
            <a:ext cx="3923456" cy="331236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de-DE" sz="1600" dirty="0">
                <a:solidFill>
                  <a:schemeClr val="tx1"/>
                </a:solidFill>
              </a:rPr>
              <a:t>Existiert ein Marktpreis, </a:t>
            </a:r>
          </a:p>
          <a:p>
            <a:r>
              <a:rPr lang="de-DE" sz="1600" dirty="0">
                <a:solidFill>
                  <a:schemeClr val="tx1"/>
                </a:solidFill>
              </a:rPr>
              <a:t>liegt die Aufteilung exogen vor (Idealmodell der vollständigen Konkurrenz): Es geht nur noch darum, ob der Anbieter bereit ist, das Produkt überhaupt anzubieten (= Produzentenrente 0 bzw. größer als bei alternativer Verwendung der Produktionsfaktoren), bzw., ob der Nachfrager das Produkt überhaupt kaufen will (Konsumentenrente  0 bzw. größer als bei alternativen Produktangeboten).</a:t>
            </a:r>
          </a:p>
        </p:txBody>
      </p:sp>
      <p:sp>
        <p:nvSpPr>
          <p:cNvPr id="6" name="Rechteck 5"/>
          <p:cNvSpPr/>
          <p:nvPr/>
        </p:nvSpPr>
        <p:spPr>
          <a:xfrm>
            <a:off x="5292080" y="2420888"/>
            <a:ext cx="3240360" cy="252028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de-DE" sz="1600" dirty="0">
                <a:solidFill>
                  <a:schemeClr val="tx1"/>
                </a:solidFill>
              </a:rPr>
              <a:t>Existiert kein Marktpreis,</a:t>
            </a:r>
          </a:p>
          <a:p>
            <a:r>
              <a:rPr lang="de-DE" sz="1600" dirty="0">
                <a:solidFill>
                  <a:schemeClr val="tx1"/>
                </a:solidFill>
              </a:rPr>
              <a:t>muss der Preis zwischen Anbieter und Nachfrager ausgehandelt werden: Es liegt eine Konkurrenzsituation um die Aufteilung des Wohlfahrtsgewinns. Machtbeziehungen und Verhandlungsgeschick bestimmen die Aufteilung.</a:t>
            </a:r>
          </a:p>
          <a:p>
            <a:endParaRPr lang="de-DE" sz="1400" dirty="0">
              <a:solidFill>
                <a:schemeClr val="tx1"/>
              </a:solidFill>
            </a:endParaRPr>
          </a:p>
        </p:txBody>
      </p:sp>
      <p:cxnSp>
        <p:nvCxnSpPr>
          <p:cNvPr id="5" name="Gerade Verbindung 4"/>
          <p:cNvCxnSpPr/>
          <p:nvPr/>
        </p:nvCxnSpPr>
        <p:spPr>
          <a:xfrm flipH="1">
            <a:off x="1547664" y="2060848"/>
            <a:ext cx="864096" cy="36004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Gerade Verbindung 7"/>
          <p:cNvCxnSpPr/>
          <p:nvPr/>
        </p:nvCxnSpPr>
        <p:spPr>
          <a:xfrm>
            <a:off x="5004048" y="2060848"/>
            <a:ext cx="936104" cy="36004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Gerade Verbindung mit Pfeil 9"/>
          <p:cNvCxnSpPr/>
          <p:nvPr/>
        </p:nvCxnSpPr>
        <p:spPr>
          <a:xfrm>
            <a:off x="6923273" y="4941168"/>
            <a:ext cx="0" cy="36306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 name="Rechteck 10"/>
          <p:cNvSpPr/>
          <p:nvPr/>
        </p:nvSpPr>
        <p:spPr>
          <a:xfrm>
            <a:off x="5303093" y="5304234"/>
            <a:ext cx="3240360" cy="57606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de-DE" sz="1400" dirty="0">
                <a:solidFill>
                  <a:schemeClr val="tx1"/>
                </a:solidFill>
              </a:rPr>
              <a:t>Problem der „fairen“ Aufteilung des Wohlfahrtgewinns („fairer Preis“)</a:t>
            </a:r>
          </a:p>
        </p:txBody>
      </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58</a:t>
            </a:fld>
            <a:endParaRPr lang="de-DE"/>
          </a:p>
        </p:txBody>
      </p:sp>
      <p:sp>
        <p:nvSpPr>
          <p:cNvPr id="12" name="Rectangle 6"/>
          <p:cNvSpPr>
            <a:spLocks noGrp="1" noChangeArrowheads="1"/>
          </p:cNvSpPr>
          <p:nvPr>
            <p:ph type="title" idx="4294967295"/>
          </p:nvPr>
        </p:nvSpPr>
        <p:spPr>
          <a:xfrm>
            <a:off x="468313" y="404813"/>
            <a:ext cx="8820150" cy="533400"/>
          </a:xfrm>
        </p:spPr>
        <p:txBody>
          <a:bodyPr/>
          <a:lstStyle/>
          <a:p>
            <a:pPr eaLnBrk="1" hangingPunct="1"/>
            <a:r>
              <a:rPr lang="de-DE" altLang="de-DE" sz="2200" dirty="0"/>
              <a:t>Aufteilung des Wohlfahrtsgewinns (II)</a:t>
            </a:r>
          </a:p>
        </p:txBody>
      </p:sp>
    </p:spTree>
    <p:extLst>
      <p:ext uri="{BB962C8B-B14F-4D97-AF65-F5344CB8AC3E}">
        <p14:creationId xmlns:p14="http://schemas.microsoft.com/office/powerpoint/2010/main" val="259523407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6"/>
          <p:cNvSpPr>
            <a:spLocks noChangeArrowheads="1"/>
          </p:cNvSpPr>
          <p:nvPr/>
        </p:nvSpPr>
        <p:spPr bwMode="auto">
          <a:xfrm>
            <a:off x="2957513" y="517525"/>
            <a:ext cx="2959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6627" name="Text Box 7"/>
          <p:cNvSpPr txBox="1">
            <a:spLocks noChangeArrowheads="1"/>
          </p:cNvSpPr>
          <p:nvPr/>
        </p:nvSpPr>
        <p:spPr bwMode="auto">
          <a:xfrm>
            <a:off x="4327525" y="1174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endParaRPr lang="de-DE" altLang="de-DE" sz="2400">
              <a:latin typeface="Times New Roman" pitchFamily="18" charset="0"/>
            </a:endParaRPr>
          </a:p>
        </p:txBody>
      </p:sp>
      <p:sp>
        <p:nvSpPr>
          <p:cNvPr id="26628" name="Text Box 8"/>
          <p:cNvSpPr txBox="1">
            <a:spLocks noChangeArrowheads="1"/>
          </p:cNvSpPr>
          <p:nvPr/>
        </p:nvSpPr>
        <p:spPr bwMode="auto">
          <a:xfrm>
            <a:off x="468313" y="450850"/>
            <a:ext cx="2543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2400" dirty="0"/>
              <a:t>Aufteilungsregeln</a:t>
            </a:r>
          </a:p>
        </p:txBody>
      </p:sp>
      <p:sp>
        <p:nvSpPr>
          <p:cNvPr id="26629" name="Text Box 9"/>
          <p:cNvSpPr txBox="1">
            <a:spLocks noChangeArrowheads="1"/>
          </p:cNvSpPr>
          <p:nvPr/>
        </p:nvSpPr>
        <p:spPr bwMode="auto">
          <a:xfrm>
            <a:off x="815975" y="1371600"/>
            <a:ext cx="7643813" cy="393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dirty="0"/>
              <a:t>Ökonomische Regel:	Die Aufteilung ist das Ergebnis</a:t>
            </a:r>
          </a:p>
          <a:p>
            <a:pPr>
              <a:spcBef>
                <a:spcPct val="0"/>
              </a:spcBef>
              <a:buFontTx/>
              <a:buNone/>
            </a:pPr>
            <a:r>
              <a:rPr lang="de-DE" altLang="de-DE" sz="1800" dirty="0"/>
              <a:t>			der Marktkräfte (Marktmacht) und des </a:t>
            </a:r>
          </a:p>
          <a:p>
            <a:pPr>
              <a:spcBef>
                <a:spcPct val="0"/>
              </a:spcBef>
              <a:buFontTx/>
              <a:buNone/>
            </a:pPr>
            <a:r>
              <a:rPr lang="de-DE" altLang="de-DE" sz="1800" dirty="0"/>
              <a:t>			Verhandlungsgeschicks der Transaktionspartner.</a:t>
            </a:r>
          </a:p>
          <a:p>
            <a:pPr>
              <a:spcBef>
                <a:spcPct val="0"/>
              </a:spcBef>
              <a:buFontTx/>
              <a:buNone/>
            </a:pPr>
            <a:endParaRPr lang="de-DE" altLang="de-DE" sz="1800" dirty="0"/>
          </a:p>
          <a:p>
            <a:pPr>
              <a:spcBef>
                <a:spcPct val="0"/>
              </a:spcBef>
              <a:buFontTx/>
              <a:buNone/>
            </a:pPr>
            <a:r>
              <a:rPr lang="de-DE" altLang="de-DE" sz="1800" dirty="0"/>
              <a:t>Karl Marx:		Jeder gebe nach seinen Möglichkeiten,</a:t>
            </a:r>
          </a:p>
          <a:p>
            <a:pPr>
              <a:spcBef>
                <a:spcPct val="0"/>
              </a:spcBef>
              <a:buFontTx/>
              <a:buNone/>
            </a:pPr>
            <a:r>
              <a:rPr lang="de-DE" altLang="de-DE" sz="1800" dirty="0"/>
              <a:t>			jeder erhalte nach seinem Bedarf.</a:t>
            </a:r>
          </a:p>
          <a:p>
            <a:pPr>
              <a:spcBef>
                <a:spcPct val="0"/>
              </a:spcBef>
              <a:buFontTx/>
              <a:buNone/>
            </a:pPr>
            <a:endParaRPr lang="de-DE" altLang="de-DE" sz="1800" dirty="0"/>
          </a:p>
          <a:p>
            <a:pPr>
              <a:spcBef>
                <a:spcPct val="0"/>
              </a:spcBef>
              <a:buFontTx/>
              <a:buNone/>
            </a:pPr>
            <a:r>
              <a:rPr lang="de-DE" altLang="de-DE" sz="1800" dirty="0"/>
              <a:t>Gleichheitsregel:	Jeder erhält den gleichen Anteil.</a:t>
            </a:r>
          </a:p>
          <a:p>
            <a:pPr>
              <a:spcBef>
                <a:spcPct val="0"/>
              </a:spcBef>
              <a:buFontTx/>
              <a:buNone/>
            </a:pPr>
            <a:endParaRPr lang="de-DE" altLang="de-DE" sz="1800" dirty="0"/>
          </a:p>
          <a:p>
            <a:pPr>
              <a:spcBef>
                <a:spcPct val="0"/>
              </a:spcBef>
              <a:buFontTx/>
              <a:buNone/>
            </a:pPr>
            <a:r>
              <a:rPr lang="de-DE" altLang="de-DE" sz="1800" dirty="0"/>
              <a:t>Aristoteles:		Die Anteile verhalten sich proportional</a:t>
            </a:r>
          </a:p>
          <a:p>
            <a:pPr>
              <a:spcBef>
                <a:spcPct val="0"/>
              </a:spcBef>
              <a:buFontTx/>
              <a:buNone/>
            </a:pPr>
            <a:r>
              <a:rPr lang="de-DE" altLang="de-DE" sz="1800" dirty="0"/>
              <a:t>			zur Höhe der Inputleistungen.</a:t>
            </a:r>
          </a:p>
          <a:p>
            <a:pPr>
              <a:spcBef>
                <a:spcPct val="0"/>
              </a:spcBef>
              <a:buFontTx/>
              <a:buNone/>
            </a:pPr>
            <a:endParaRPr lang="de-DE" altLang="de-DE" sz="1800" dirty="0"/>
          </a:p>
          <a:p>
            <a:pPr>
              <a:spcBef>
                <a:spcPct val="0"/>
              </a:spcBef>
              <a:buFontTx/>
              <a:buNone/>
            </a:pPr>
            <a:r>
              <a:rPr lang="de-DE" altLang="de-DE" sz="1800" dirty="0" err="1"/>
              <a:t>Losregel</a:t>
            </a:r>
            <a:r>
              <a:rPr lang="de-DE" altLang="de-DE" sz="1800" dirty="0"/>
              <a:t>:		Der Zufall entscheidet, wer alles erhält</a:t>
            </a:r>
          </a:p>
          <a:p>
            <a:pPr>
              <a:spcBef>
                <a:spcPct val="0"/>
              </a:spcBef>
              <a:buFontTx/>
              <a:buNone/>
            </a:pPr>
            <a:r>
              <a:rPr lang="de-DE" altLang="de-DE" sz="1800" dirty="0"/>
              <a:t>			(„</a:t>
            </a:r>
            <a:r>
              <a:rPr lang="de-DE" altLang="de-DE" sz="1800" dirty="0" err="1"/>
              <a:t>the</a:t>
            </a:r>
            <a:r>
              <a:rPr lang="de-DE" altLang="de-DE" sz="1800" dirty="0"/>
              <a:t> </a:t>
            </a:r>
            <a:r>
              <a:rPr lang="de-DE" altLang="de-DE" sz="1800" dirty="0" err="1"/>
              <a:t>winner</a:t>
            </a:r>
            <a:r>
              <a:rPr lang="de-DE" altLang="de-DE" sz="1800" dirty="0"/>
              <a:t> </a:t>
            </a:r>
            <a:r>
              <a:rPr lang="de-DE" altLang="de-DE" sz="1800" dirty="0" err="1"/>
              <a:t>takes</a:t>
            </a:r>
            <a:r>
              <a:rPr lang="de-DE" altLang="de-DE" sz="1800" dirty="0"/>
              <a:t> </a:t>
            </a:r>
            <a:r>
              <a:rPr lang="de-DE" altLang="de-DE" sz="1800" dirty="0" err="1"/>
              <a:t>it</a:t>
            </a:r>
            <a:r>
              <a:rPr lang="de-DE" altLang="de-DE" sz="1800" dirty="0"/>
              <a:t> all“).</a:t>
            </a:r>
          </a:p>
        </p:txBody>
      </p:sp>
      <p:sp>
        <p:nvSpPr>
          <p:cNvPr id="7" name="Foliennummernplatzhalter 6"/>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95284668-CD33-4F75-9B1F-23E41C9F67F5}" type="slidenum">
              <a:rPr lang="de-DE" sz="1100" b="1">
                <a:effectLst>
                  <a:outerShdw blurRad="38100" dist="38100" dir="2700000" algn="tl">
                    <a:srgbClr val="C0C0C0"/>
                  </a:outerShdw>
                </a:effectLst>
              </a:rPr>
              <a:pPr algn="r">
                <a:defRPr/>
              </a:pPr>
              <a:t>59</a:t>
            </a:fld>
            <a:endParaRPr lang="de-DE" sz="1100" b="1">
              <a:effectLst>
                <a:outerShdw blurRad="38100" dist="38100" dir="2700000" algn="tl">
                  <a:srgbClr val="C0C0C0"/>
                </a:outerShdw>
              </a:effectLst>
            </a:endParaRPr>
          </a:p>
        </p:txBody>
      </p:sp>
      <p:sp>
        <p:nvSpPr>
          <p:cNvPr id="2" name="Foliennummernplatzhalter 1"/>
          <p:cNvSpPr>
            <a:spLocks noGrp="1"/>
          </p:cNvSpPr>
          <p:nvPr>
            <p:ph type="sldNum" sz="quarter" idx="10"/>
          </p:nvPr>
        </p:nvSpPr>
        <p:spPr/>
        <p:txBody>
          <a:bodyPr/>
          <a:lstStyle/>
          <a:p>
            <a:pPr>
              <a:defRPr/>
            </a:pPr>
            <a:fld id="{EE91694D-220F-4764-93E3-AFEABA261398}" type="slidenum">
              <a:rPr lang="de-DE" smtClean="0"/>
              <a:pPr>
                <a:defRPr/>
              </a:pPr>
              <a:t>59</a:t>
            </a:fld>
            <a:endParaRPr lang="de-DE"/>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458600" y="224835"/>
            <a:ext cx="741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2400" dirty="0"/>
              <a:t>Paradigma der Interaktionen von Markteilnehmern</a:t>
            </a:r>
          </a:p>
        </p:txBody>
      </p:sp>
      <p:sp>
        <p:nvSpPr>
          <p:cNvPr id="7171" name="Text Box 3"/>
          <p:cNvSpPr txBox="1">
            <a:spLocks noChangeArrowheads="1"/>
          </p:cNvSpPr>
          <p:nvPr/>
        </p:nvSpPr>
        <p:spPr bwMode="auto">
          <a:xfrm>
            <a:off x="2051050" y="1557338"/>
            <a:ext cx="20161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endParaRPr lang="de-DE" altLang="de-DE" sz="1800"/>
          </a:p>
        </p:txBody>
      </p:sp>
      <p:sp>
        <p:nvSpPr>
          <p:cNvPr id="7172" name="Text Box 4"/>
          <p:cNvSpPr txBox="1">
            <a:spLocks noChangeArrowheads="1"/>
          </p:cNvSpPr>
          <p:nvPr/>
        </p:nvSpPr>
        <p:spPr bwMode="auto">
          <a:xfrm>
            <a:off x="2916238" y="1196975"/>
            <a:ext cx="3238500" cy="719138"/>
          </a:xfrm>
          <a:prstGeom prst="rect">
            <a:avLst/>
          </a:prstGeom>
          <a:solidFill>
            <a:schemeClr val="bg1"/>
          </a:solidFill>
          <a:ln w="9525">
            <a:solidFill>
              <a:schemeClr val="tx1"/>
            </a:solidFill>
            <a:miter lim="800000"/>
            <a:headEnd/>
            <a:tailEnd/>
          </a:ln>
          <a:effectLst>
            <a:outerShdw dist="107763" dir="2700000" algn="ctr" rotWithShape="0">
              <a:srgbClr val="C0C0C0"/>
            </a:outerShdw>
          </a:effectLst>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2000"/>
              <a:t>Rahmenbedingungen</a:t>
            </a:r>
            <a:endParaRPr lang="de-DE" altLang="de-DE" sz="2000">
              <a:latin typeface="Times New Roman" pitchFamily="18" charset="0"/>
            </a:endParaRPr>
          </a:p>
        </p:txBody>
      </p:sp>
      <p:sp>
        <p:nvSpPr>
          <p:cNvPr id="7173" name="Text Box 5"/>
          <p:cNvSpPr txBox="1">
            <a:spLocks noChangeArrowheads="1"/>
          </p:cNvSpPr>
          <p:nvPr/>
        </p:nvSpPr>
        <p:spPr bwMode="auto">
          <a:xfrm>
            <a:off x="755650" y="2565400"/>
            <a:ext cx="1800225" cy="1079500"/>
          </a:xfrm>
          <a:prstGeom prst="rect">
            <a:avLst/>
          </a:prstGeom>
          <a:solidFill>
            <a:schemeClr val="bg1"/>
          </a:solidFill>
          <a:ln w="9525">
            <a:solidFill>
              <a:schemeClr val="tx1"/>
            </a:solidFill>
            <a:miter lim="800000"/>
            <a:headEnd/>
            <a:tailEnd/>
          </a:ln>
          <a:effectLst>
            <a:outerShdw dist="107763" dir="2700000" algn="ctr" rotWithShape="0">
              <a:srgbClr val="C0C0C0"/>
            </a:outerShdw>
          </a:effectLst>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900"/>
              <a:t>Trennung von Produktion und Konsum</a:t>
            </a:r>
            <a:endParaRPr lang="de-DE" altLang="de-DE" sz="1900">
              <a:latin typeface="Times New Roman" pitchFamily="18" charset="0"/>
            </a:endParaRPr>
          </a:p>
        </p:txBody>
      </p:sp>
      <p:sp>
        <p:nvSpPr>
          <p:cNvPr id="7174" name="Text Box 6"/>
          <p:cNvSpPr txBox="1">
            <a:spLocks noChangeArrowheads="1"/>
          </p:cNvSpPr>
          <p:nvPr/>
        </p:nvSpPr>
        <p:spPr bwMode="auto">
          <a:xfrm>
            <a:off x="3276600" y="2565400"/>
            <a:ext cx="3024188" cy="1079500"/>
          </a:xfrm>
          <a:prstGeom prst="rect">
            <a:avLst/>
          </a:prstGeom>
          <a:solidFill>
            <a:schemeClr val="bg1"/>
          </a:solidFill>
          <a:ln w="9525">
            <a:solidFill>
              <a:schemeClr val="tx1"/>
            </a:solidFill>
            <a:miter lim="800000"/>
            <a:headEnd/>
            <a:tailEnd/>
          </a:ln>
          <a:effectLst>
            <a:outerShdw dist="107763" dir="2700000" algn="ctr" rotWithShape="0">
              <a:srgbClr val="C0C0C0"/>
            </a:outerShdw>
          </a:effectLst>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900"/>
              <a:t>Tatbestand der Arbeitsteilung im Wertschöpfungsprozess</a:t>
            </a:r>
            <a:endParaRPr lang="de-DE" altLang="de-DE" sz="1900">
              <a:latin typeface="Times New Roman" pitchFamily="18" charset="0"/>
            </a:endParaRPr>
          </a:p>
        </p:txBody>
      </p:sp>
      <p:sp>
        <p:nvSpPr>
          <p:cNvPr id="7175" name="Text Box 7"/>
          <p:cNvSpPr txBox="1">
            <a:spLocks noChangeArrowheads="1"/>
          </p:cNvSpPr>
          <p:nvPr/>
        </p:nvSpPr>
        <p:spPr bwMode="auto">
          <a:xfrm>
            <a:off x="755650" y="4076700"/>
            <a:ext cx="2736850" cy="86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pPr>
            <a:r>
              <a:rPr lang="de-DE" altLang="de-DE" sz="1700"/>
              <a:t> Anbieter/ Nachfrager (Produzenten/ Handel/ Konsumenten)</a:t>
            </a:r>
          </a:p>
        </p:txBody>
      </p:sp>
      <p:sp>
        <p:nvSpPr>
          <p:cNvPr id="7176" name="Text Box 8"/>
          <p:cNvSpPr txBox="1">
            <a:spLocks noChangeArrowheads="1"/>
          </p:cNvSpPr>
          <p:nvPr/>
        </p:nvSpPr>
        <p:spPr bwMode="auto">
          <a:xfrm>
            <a:off x="3276600" y="4076700"/>
            <a:ext cx="3240088"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pPr>
            <a:r>
              <a:rPr lang="de-DE" altLang="de-DE" sz="1800"/>
              <a:t> </a:t>
            </a:r>
            <a:r>
              <a:rPr lang="de-DE" altLang="de-DE" sz="1700"/>
              <a:t>Zusammenarbeit der Akteure auf verschiedenen Wert-schöpfungsstufen</a:t>
            </a:r>
          </a:p>
        </p:txBody>
      </p:sp>
      <p:cxnSp>
        <p:nvCxnSpPr>
          <p:cNvPr id="7177" name="AutoShape 9"/>
          <p:cNvCxnSpPr>
            <a:cxnSpLocks noChangeShapeType="1"/>
            <a:stCxn id="7173" idx="1"/>
            <a:endCxn id="7175" idx="1"/>
          </p:cNvCxnSpPr>
          <p:nvPr/>
        </p:nvCxnSpPr>
        <p:spPr bwMode="auto">
          <a:xfrm>
            <a:off x="755650" y="3105150"/>
            <a:ext cx="0" cy="1406525"/>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7178" name="AutoShape 10"/>
          <p:cNvCxnSpPr>
            <a:cxnSpLocks noChangeShapeType="1"/>
            <a:stCxn id="7174" idx="1"/>
            <a:endCxn id="7176" idx="1"/>
          </p:cNvCxnSpPr>
          <p:nvPr/>
        </p:nvCxnSpPr>
        <p:spPr bwMode="auto">
          <a:xfrm>
            <a:off x="3276600" y="3105150"/>
            <a:ext cx="0" cy="1414463"/>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7179" name="AutoShape 11"/>
          <p:cNvCxnSpPr>
            <a:cxnSpLocks noChangeShapeType="1"/>
            <a:stCxn id="7173" idx="0"/>
            <a:endCxn id="7172" idx="2"/>
          </p:cNvCxnSpPr>
          <p:nvPr/>
        </p:nvCxnSpPr>
        <p:spPr bwMode="auto">
          <a:xfrm flipV="1">
            <a:off x="1655763" y="1916113"/>
            <a:ext cx="2879725" cy="649287"/>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7180" name="AutoShape 12"/>
          <p:cNvCxnSpPr>
            <a:cxnSpLocks noChangeShapeType="1"/>
            <a:stCxn id="7172" idx="2"/>
            <a:endCxn id="7174" idx="0"/>
          </p:cNvCxnSpPr>
          <p:nvPr/>
        </p:nvCxnSpPr>
        <p:spPr bwMode="auto">
          <a:xfrm>
            <a:off x="4535488" y="1916113"/>
            <a:ext cx="254000" cy="649287"/>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7181" name="Text Box 13"/>
          <p:cNvSpPr txBox="1">
            <a:spLocks noChangeArrowheads="1"/>
          </p:cNvSpPr>
          <p:nvPr/>
        </p:nvSpPr>
        <p:spPr bwMode="auto">
          <a:xfrm>
            <a:off x="6731000" y="2565400"/>
            <a:ext cx="1512888" cy="1079500"/>
          </a:xfrm>
          <a:prstGeom prst="rect">
            <a:avLst/>
          </a:prstGeom>
          <a:solidFill>
            <a:schemeClr val="bg1"/>
          </a:solidFill>
          <a:ln w="9525">
            <a:solidFill>
              <a:schemeClr val="tx1"/>
            </a:solidFill>
            <a:miter lim="800000"/>
            <a:headEnd/>
            <a:tailEnd/>
          </a:ln>
          <a:effectLst>
            <a:outerShdw dist="107763" dir="2700000" algn="ctr" rotWithShape="0">
              <a:srgbClr val="C0C0C0"/>
            </a:outerShdw>
          </a:effectLst>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900"/>
              <a:t>Tatbestand der Knappheit</a:t>
            </a:r>
            <a:endParaRPr lang="de-DE" altLang="de-DE" sz="1900">
              <a:latin typeface="Times New Roman" pitchFamily="18" charset="0"/>
            </a:endParaRPr>
          </a:p>
        </p:txBody>
      </p:sp>
      <p:sp>
        <p:nvSpPr>
          <p:cNvPr id="7182" name="Text Box 14"/>
          <p:cNvSpPr txBox="1">
            <a:spLocks noChangeArrowheads="1"/>
          </p:cNvSpPr>
          <p:nvPr/>
        </p:nvSpPr>
        <p:spPr bwMode="auto">
          <a:xfrm>
            <a:off x="6732588" y="4076700"/>
            <a:ext cx="2232025"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pPr>
            <a:r>
              <a:rPr lang="de-DE" altLang="de-DE" sz="1800"/>
              <a:t> </a:t>
            </a:r>
            <a:r>
              <a:rPr lang="de-DE" altLang="de-DE" sz="1700"/>
              <a:t>Verteilungsproblem um die knappen Ressourcen</a:t>
            </a:r>
          </a:p>
        </p:txBody>
      </p:sp>
      <p:cxnSp>
        <p:nvCxnSpPr>
          <p:cNvPr id="7183" name="AutoShape 15"/>
          <p:cNvCxnSpPr>
            <a:cxnSpLocks noChangeShapeType="1"/>
            <a:stCxn id="7181" idx="1"/>
            <a:endCxn id="7182" idx="1"/>
          </p:cNvCxnSpPr>
          <p:nvPr/>
        </p:nvCxnSpPr>
        <p:spPr bwMode="auto">
          <a:xfrm>
            <a:off x="6731000" y="3105150"/>
            <a:ext cx="1588" cy="1414463"/>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7184" name="AutoShape 16"/>
          <p:cNvCxnSpPr>
            <a:cxnSpLocks noChangeShapeType="1"/>
            <a:stCxn id="7172" idx="2"/>
            <a:endCxn id="7181" idx="0"/>
          </p:cNvCxnSpPr>
          <p:nvPr/>
        </p:nvCxnSpPr>
        <p:spPr bwMode="auto">
          <a:xfrm>
            <a:off x="4535488" y="1916113"/>
            <a:ext cx="2952750" cy="649287"/>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7185" name="Text Box 17"/>
          <p:cNvSpPr txBox="1">
            <a:spLocks noChangeArrowheads="1"/>
          </p:cNvSpPr>
          <p:nvPr/>
        </p:nvSpPr>
        <p:spPr bwMode="auto">
          <a:xfrm>
            <a:off x="2447925" y="5300663"/>
            <a:ext cx="4248150" cy="755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pPr>
            <a:r>
              <a:rPr lang="de-DE" altLang="de-DE" sz="1800"/>
              <a:t> </a:t>
            </a:r>
            <a:r>
              <a:rPr lang="de-DE" altLang="de-DE" sz="1700"/>
              <a:t>horizontale ökonomische Beziehungen</a:t>
            </a:r>
          </a:p>
          <a:p>
            <a:pPr eaLnBrk="1" hangingPunct="1">
              <a:spcBef>
                <a:spcPct val="50000"/>
              </a:spcBef>
            </a:pPr>
            <a:r>
              <a:rPr lang="de-DE" altLang="de-DE" sz="1700"/>
              <a:t> vertikale ökonomische Beziehungen</a:t>
            </a:r>
          </a:p>
        </p:txBody>
      </p:sp>
      <p:sp>
        <p:nvSpPr>
          <p:cNvPr id="7186" name="Freeform 18"/>
          <p:cNvSpPr>
            <a:spLocks/>
          </p:cNvSpPr>
          <p:nvPr/>
        </p:nvSpPr>
        <p:spPr bwMode="auto">
          <a:xfrm>
            <a:off x="611188" y="4868863"/>
            <a:ext cx="8208962" cy="360362"/>
          </a:xfrm>
          <a:custGeom>
            <a:avLst/>
            <a:gdLst>
              <a:gd name="T0" fmla="*/ 0 w 5171"/>
              <a:gd name="T1" fmla="*/ 0 h 227"/>
              <a:gd name="T2" fmla="*/ 0 w 5171"/>
              <a:gd name="T3" fmla="*/ 2147483647 h 227"/>
              <a:gd name="T4" fmla="*/ 2147483647 w 5171"/>
              <a:gd name="T5" fmla="*/ 2147483647 h 227"/>
              <a:gd name="T6" fmla="*/ 2147483647 w 5171"/>
              <a:gd name="T7" fmla="*/ 0 h 227"/>
              <a:gd name="T8" fmla="*/ 0 60000 65536"/>
              <a:gd name="T9" fmla="*/ 0 60000 65536"/>
              <a:gd name="T10" fmla="*/ 0 60000 65536"/>
              <a:gd name="T11" fmla="*/ 0 60000 65536"/>
              <a:gd name="T12" fmla="*/ 0 w 5171"/>
              <a:gd name="T13" fmla="*/ 0 h 227"/>
              <a:gd name="T14" fmla="*/ 5171 w 5171"/>
              <a:gd name="T15" fmla="*/ 227 h 227"/>
            </a:gdLst>
            <a:ahLst/>
            <a:cxnLst>
              <a:cxn ang="T8">
                <a:pos x="T0" y="T1"/>
              </a:cxn>
              <a:cxn ang="T9">
                <a:pos x="T2" y="T3"/>
              </a:cxn>
              <a:cxn ang="T10">
                <a:pos x="T4" y="T5"/>
              </a:cxn>
              <a:cxn ang="T11">
                <a:pos x="T6" y="T7"/>
              </a:cxn>
            </a:cxnLst>
            <a:rect l="T12" t="T13" r="T14" b="T15"/>
            <a:pathLst>
              <a:path w="5171" h="227">
                <a:moveTo>
                  <a:pt x="0" y="0"/>
                </a:moveTo>
                <a:lnTo>
                  <a:pt x="0" y="227"/>
                </a:lnTo>
                <a:lnTo>
                  <a:pt x="5171" y="227"/>
                </a:lnTo>
                <a:lnTo>
                  <a:pt x="5171" y="0"/>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de-DE"/>
          </a:p>
        </p:txBody>
      </p:sp>
      <p:sp>
        <p:nvSpPr>
          <p:cNvPr id="7187" name="Line 19"/>
          <p:cNvSpPr>
            <a:spLocks noChangeShapeType="1"/>
          </p:cNvSpPr>
          <p:nvPr/>
        </p:nvSpPr>
        <p:spPr bwMode="auto">
          <a:xfrm>
            <a:off x="2411413" y="5229225"/>
            <a:ext cx="0" cy="5048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21" name="Foliennummernplatzhalter 20"/>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3A0BBB7C-EE82-4FF4-BFC7-7EC8B5ED0806}" type="slidenum">
              <a:rPr lang="de-DE" sz="1100" b="1">
                <a:effectLst>
                  <a:outerShdw blurRad="38100" dist="38100" dir="2700000" algn="tl">
                    <a:srgbClr val="C0C0C0"/>
                  </a:outerShdw>
                </a:effectLst>
              </a:rPr>
              <a:pPr algn="r">
                <a:defRPr/>
              </a:pPr>
              <a:t>6</a:t>
            </a:fld>
            <a:endParaRPr lang="de-DE" sz="1100" b="1">
              <a:effectLst>
                <a:outerShdw blurRad="38100" dist="38100" dir="2700000" algn="tl">
                  <a:srgbClr val="C0C0C0"/>
                </a:outerShdw>
              </a:effectLst>
            </a:endParaRPr>
          </a:p>
        </p:txBody>
      </p:sp>
      <p:sp>
        <p:nvSpPr>
          <p:cNvPr id="2" name="Foliennummernplatzhalter 1"/>
          <p:cNvSpPr>
            <a:spLocks noGrp="1"/>
          </p:cNvSpPr>
          <p:nvPr>
            <p:ph type="sldNum" sz="quarter" idx="10"/>
          </p:nvPr>
        </p:nvSpPr>
        <p:spPr/>
        <p:txBody>
          <a:bodyPr/>
          <a:lstStyle/>
          <a:p>
            <a:pPr>
              <a:defRPr/>
            </a:pPr>
            <a:fld id="{D074F20C-AEB3-4AC8-A95B-898B0CAC9141}" type="slidenum">
              <a:rPr lang="de-DE" smtClean="0"/>
              <a:pPr>
                <a:defRPr/>
              </a:pPr>
              <a:t>6</a:t>
            </a:fld>
            <a:endParaRPr lang="de-DE"/>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AutoShape 3"/>
          <p:cNvSpPr>
            <a:spLocks noChangeArrowheads="1"/>
          </p:cNvSpPr>
          <p:nvPr/>
        </p:nvSpPr>
        <p:spPr bwMode="auto">
          <a:xfrm>
            <a:off x="251521" y="1124744"/>
            <a:ext cx="8713092" cy="1296144"/>
          </a:xfrm>
          <a:prstGeom prst="wedgeRoundRectCallout">
            <a:avLst>
              <a:gd name="adj1" fmla="val 42605"/>
              <a:gd name="adj2" fmla="val 64002"/>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har char="•"/>
              <a:defRPr sz="2200">
                <a:solidFill>
                  <a:schemeClr val="tx1"/>
                </a:solidFill>
                <a:latin typeface="Arial" charset="0"/>
              </a:defRPr>
            </a:lvl1pPr>
            <a:lvl2pPr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lvl="1" eaLnBrk="1" hangingPunct="1">
              <a:spcBef>
                <a:spcPct val="50000"/>
              </a:spcBef>
              <a:buFontTx/>
              <a:buNone/>
            </a:pPr>
            <a:r>
              <a:rPr lang="de-DE" altLang="de-DE" dirty="0"/>
              <a:t>Die Folie stellt mögliche Regeln zur Aufteilung des Wohlfahrtsgewinns dar, die aus gesellschaftlicher Sicht, juristischer Sicht oder dem Gesichtspunkt der Preisfairness Bedeutung besitzen.</a:t>
            </a:r>
          </a:p>
        </p:txBody>
      </p:sp>
      <p:sp>
        <p:nvSpPr>
          <p:cNvPr id="28675" name="Titel 1"/>
          <p:cNvSpPr>
            <a:spLocks noGrp="1"/>
          </p:cNvSpPr>
          <p:nvPr>
            <p:ph type="title"/>
          </p:nvPr>
        </p:nvSpPr>
        <p:spPr/>
        <p:txBody>
          <a:bodyPr/>
          <a:lstStyle/>
          <a:p>
            <a:r>
              <a:rPr lang="de-DE" altLang="de-DE" dirty="0"/>
              <a:t>Erläuterung zur vorangegangenen Folie</a:t>
            </a:r>
          </a:p>
        </p:txBody>
      </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60</a:t>
            </a:fld>
            <a:endParaRPr lang="de-DE"/>
          </a:p>
        </p:txBody>
      </p:sp>
      <p:sp>
        <p:nvSpPr>
          <p:cNvPr id="5" name="AutoShape 3"/>
          <p:cNvSpPr>
            <a:spLocks noChangeArrowheads="1"/>
          </p:cNvSpPr>
          <p:nvPr/>
        </p:nvSpPr>
        <p:spPr bwMode="auto">
          <a:xfrm>
            <a:off x="251521" y="2558566"/>
            <a:ext cx="8713092" cy="1656184"/>
          </a:xfrm>
          <a:prstGeom prst="wedgeRoundRectCallout">
            <a:avLst>
              <a:gd name="adj1" fmla="val 43795"/>
              <a:gd name="adj2" fmla="val 59448"/>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har char="•"/>
              <a:defRPr sz="2200">
                <a:solidFill>
                  <a:schemeClr val="tx1"/>
                </a:solidFill>
                <a:latin typeface="Arial" charset="0"/>
              </a:defRPr>
            </a:lvl1pPr>
            <a:lvl2pPr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lvl="1" eaLnBrk="1" hangingPunct="1">
              <a:spcBef>
                <a:spcPct val="50000"/>
              </a:spcBef>
              <a:buFontTx/>
              <a:buNone/>
            </a:pPr>
            <a:r>
              <a:rPr lang="de-DE" altLang="de-DE" dirty="0"/>
              <a:t>Die Aufteilungsregel nach K. Marx liefert keine explizite Lösung des Verteilungsproblems, sondern beschreibt gesellschaftliche Aufteilungsregel, wonach jeder Nachfrager zahlt soviel für ein Produkt bezahlt, wie er kann; er erhält vom Angebot soviel zugeteilt, wie er benötigt.</a:t>
            </a:r>
          </a:p>
        </p:txBody>
      </p:sp>
      <p:sp>
        <p:nvSpPr>
          <p:cNvPr id="6" name="AutoShape 3"/>
          <p:cNvSpPr>
            <a:spLocks noChangeArrowheads="1"/>
          </p:cNvSpPr>
          <p:nvPr/>
        </p:nvSpPr>
        <p:spPr bwMode="auto">
          <a:xfrm>
            <a:off x="215454" y="4352428"/>
            <a:ext cx="8713092" cy="1656184"/>
          </a:xfrm>
          <a:prstGeom prst="wedgeRoundRectCallout">
            <a:avLst>
              <a:gd name="adj1" fmla="val 42605"/>
              <a:gd name="adj2" fmla="val 64002"/>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har char="•"/>
              <a:defRPr sz="2200">
                <a:solidFill>
                  <a:schemeClr val="tx1"/>
                </a:solidFill>
                <a:latin typeface="Arial" charset="0"/>
              </a:defRPr>
            </a:lvl1pPr>
            <a:lvl2pPr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lvl="1" eaLnBrk="1" hangingPunct="1">
              <a:spcBef>
                <a:spcPct val="50000"/>
              </a:spcBef>
              <a:buFontTx/>
              <a:buNone/>
            </a:pPr>
            <a:r>
              <a:rPr lang="de-DE" altLang="de-DE" dirty="0"/>
              <a:t>Die Aufteilungsregel nach Aristoteles beinhaltet eine Ausweitung des Prinzips der gleichen Aufteilung des Wohlfahrtsgewinns (Produzentenrente=Konsumentenrente): Ausgangspunkt sind der Anteil am Wohlfahrtsgewinn (Output) und die Inputleistung der Transaktionspartner. </a:t>
            </a:r>
          </a:p>
        </p:txBody>
      </p:sp>
    </p:spTree>
    <p:extLst>
      <p:ext uri="{BB962C8B-B14F-4D97-AF65-F5344CB8AC3E}">
        <p14:creationId xmlns:p14="http://schemas.microsoft.com/office/powerpoint/2010/main" val="187097784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de-DE" altLang="de-DE"/>
              <a:t>Aristotelische Regel</a:t>
            </a:r>
          </a:p>
        </p:txBody>
      </p:sp>
      <p:sp>
        <p:nvSpPr>
          <p:cNvPr id="27651" name="Textfeld 4"/>
          <p:cNvSpPr txBox="1">
            <a:spLocks noChangeArrowheads="1"/>
          </p:cNvSpPr>
          <p:nvPr/>
        </p:nvSpPr>
        <p:spPr bwMode="auto">
          <a:xfrm>
            <a:off x="468313" y="1125538"/>
            <a:ext cx="80645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pPr>
            <a:endParaRPr lang="de-DE" altLang="de-DE" sz="1800"/>
          </a:p>
        </p:txBody>
      </p:sp>
      <p:sp>
        <p:nvSpPr>
          <p:cNvPr id="27652" name="Textfeld 8"/>
          <p:cNvSpPr txBox="1">
            <a:spLocks noChangeArrowheads="1"/>
          </p:cNvSpPr>
          <p:nvPr/>
        </p:nvSpPr>
        <p:spPr bwMode="auto">
          <a:xfrm>
            <a:off x="468313" y="1125538"/>
            <a:ext cx="813593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pPr>
            <a:endParaRPr lang="de-DE" altLang="de-DE" sz="1800"/>
          </a:p>
        </p:txBody>
      </p:sp>
      <p:sp>
        <p:nvSpPr>
          <p:cNvPr id="3" name="Textfeld 2"/>
          <p:cNvSpPr txBox="1">
            <a:spLocks noRot="1" noChangeAspect="1" noMove="1" noResize="1" noEditPoints="1" noAdjustHandles="1" noChangeArrowheads="1" noChangeShapeType="1" noTextEdit="1"/>
          </p:cNvSpPr>
          <p:nvPr/>
        </p:nvSpPr>
        <p:spPr>
          <a:xfrm>
            <a:off x="395536" y="1327214"/>
            <a:ext cx="8481809" cy="2605842"/>
          </a:xfrm>
          <a:prstGeom prst="rect">
            <a:avLst/>
          </a:prstGeom>
          <a:blipFill rotWithShape="1">
            <a:blip r:embed="rId2"/>
            <a:stretch>
              <a:fillRect l="-647" t="-1171"/>
            </a:stretch>
          </a:blipFill>
        </p:spPr>
        <p:txBody>
          <a:bodyPr/>
          <a:lstStyle/>
          <a:p>
            <a:pPr>
              <a:defRPr/>
            </a:pPr>
            <a:r>
              <a:rPr lang="de-DE">
                <a:noFill/>
              </a:rPr>
              <a:t> </a:t>
            </a:r>
          </a:p>
        </p:txBody>
      </p:sp>
      <p:sp>
        <p:nvSpPr>
          <p:cNvPr id="2" name="Foliennummernplatzhalter 1"/>
          <p:cNvSpPr>
            <a:spLocks noGrp="1"/>
          </p:cNvSpPr>
          <p:nvPr>
            <p:ph type="sldNum" sz="quarter" idx="10"/>
          </p:nvPr>
        </p:nvSpPr>
        <p:spPr/>
        <p:txBody>
          <a:bodyPr/>
          <a:lstStyle/>
          <a:p>
            <a:pPr>
              <a:defRPr/>
            </a:pPr>
            <a:fld id="{939EE5D4-EDAD-4B82-A2FF-E2CF05B2DE8D}" type="slidenum">
              <a:rPr lang="de-DE" smtClean="0"/>
              <a:pPr>
                <a:defRPr/>
              </a:pPr>
              <a:t>61</a:t>
            </a:fld>
            <a:endParaRPr lang="de-DE"/>
          </a:p>
        </p:txBody>
      </p:sp>
      <p:sp>
        <p:nvSpPr>
          <p:cNvPr id="7" name="AutoShape 3"/>
          <p:cNvSpPr>
            <a:spLocks noChangeArrowheads="1"/>
          </p:cNvSpPr>
          <p:nvPr/>
        </p:nvSpPr>
        <p:spPr bwMode="auto">
          <a:xfrm>
            <a:off x="251520" y="4509120"/>
            <a:ext cx="8784976" cy="1008112"/>
          </a:xfrm>
          <a:prstGeom prst="wedgeRoundRectCallout">
            <a:avLst>
              <a:gd name="adj1" fmla="val 43995"/>
              <a:gd name="adj2" fmla="val 60237"/>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har char="•"/>
              <a:defRPr sz="2200">
                <a:solidFill>
                  <a:schemeClr val="tx1"/>
                </a:solidFill>
                <a:latin typeface="Arial" charset="0"/>
              </a:defRPr>
            </a:lvl1pPr>
            <a:lvl2pPr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lvl="1" eaLnBrk="1" hangingPunct="1">
              <a:spcBef>
                <a:spcPct val="50000"/>
              </a:spcBef>
              <a:buFontTx/>
              <a:buNone/>
            </a:pPr>
            <a:r>
              <a:rPr lang="de-DE" altLang="de-DE" sz="2200" dirty="0"/>
              <a:t>Gemäß dieser Regel erzielen Anbieter und Nachfrager die gleiche „Rendite“ in einer Transaktion.</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6"/>
          <p:cNvSpPr>
            <a:spLocks noGrp="1" noChangeArrowheads="1"/>
          </p:cNvSpPr>
          <p:nvPr>
            <p:ph type="title" idx="4294967295"/>
          </p:nvPr>
        </p:nvSpPr>
        <p:spPr>
          <a:xfrm>
            <a:off x="468313" y="404813"/>
            <a:ext cx="7740650" cy="533400"/>
          </a:xfrm>
        </p:spPr>
        <p:txBody>
          <a:bodyPr/>
          <a:lstStyle/>
          <a:p>
            <a:pPr eaLnBrk="1" hangingPunct="1"/>
            <a:r>
              <a:rPr lang="de-DE" altLang="de-DE"/>
              <a:t>Verteilungsprobleme bei asymmetrischer Information</a:t>
            </a:r>
          </a:p>
        </p:txBody>
      </p:sp>
      <p:sp>
        <p:nvSpPr>
          <p:cNvPr id="29699" name="Rectangle 7"/>
          <p:cNvSpPr>
            <a:spLocks noChangeArrowheads="1"/>
          </p:cNvSpPr>
          <p:nvPr/>
        </p:nvSpPr>
        <p:spPr bwMode="auto">
          <a:xfrm>
            <a:off x="381000" y="4419600"/>
            <a:ext cx="4337050" cy="2921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9700" name="Line 8"/>
          <p:cNvSpPr>
            <a:spLocks noChangeShapeType="1"/>
          </p:cNvSpPr>
          <p:nvPr/>
        </p:nvSpPr>
        <p:spPr bwMode="auto">
          <a:xfrm flipV="1">
            <a:off x="4191000" y="1735138"/>
            <a:ext cx="0" cy="1395412"/>
          </a:xfrm>
          <a:prstGeom prst="line">
            <a:avLst/>
          </a:prstGeom>
          <a:noFill/>
          <a:ln w="12700">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29701" name="Rectangle 9"/>
          <p:cNvSpPr>
            <a:spLocks noChangeArrowheads="1"/>
          </p:cNvSpPr>
          <p:nvPr/>
        </p:nvSpPr>
        <p:spPr bwMode="auto">
          <a:xfrm>
            <a:off x="3719513" y="1447800"/>
            <a:ext cx="588962"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600">
                <a:latin typeface="Times New Roman" pitchFamily="18" charset="0"/>
              </a:rPr>
              <a:t>Preis</a:t>
            </a:r>
          </a:p>
        </p:txBody>
      </p:sp>
      <p:sp>
        <p:nvSpPr>
          <p:cNvPr id="29702" name="Rectangle 10"/>
          <p:cNvSpPr>
            <a:spLocks noChangeArrowheads="1"/>
          </p:cNvSpPr>
          <p:nvPr/>
        </p:nvSpPr>
        <p:spPr bwMode="auto">
          <a:xfrm>
            <a:off x="4197350" y="3810000"/>
            <a:ext cx="520700" cy="2921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9703" name="Rectangle 11"/>
          <p:cNvSpPr>
            <a:spLocks noChangeArrowheads="1"/>
          </p:cNvSpPr>
          <p:nvPr/>
        </p:nvSpPr>
        <p:spPr bwMode="auto">
          <a:xfrm>
            <a:off x="4197350" y="3130550"/>
            <a:ext cx="1663700" cy="2921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9704" name="Rectangle 12"/>
          <p:cNvSpPr>
            <a:spLocks noChangeArrowheads="1"/>
          </p:cNvSpPr>
          <p:nvPr/>
        </p:nvSpPr>
        <p:spPr bwMode="auto">
          <a:xfrm>
            <a:off x="381000" y="2590800"/>
            <a:ext cx="1511300" cy="2921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9705" name="Rectangle 13"/>
          <p:cNvSpPr>
            <a:spLocks noChangeArrowheads="1"/>
          </p:cNvSpPr>
          <p:nvPr/>
        </p:nvSpPr>
        <p:spPr bwMode="auto">
          <a:xfrm>
            <a:off x="387350" y="2063750"/>
            <a:ext cx="2273300" cy="2921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9706" name="Rectangle 14"/>
          <p:cNvSpPr>
            <a:spLocks noChangeArrowheads="1"/>
          </p:cNvSpPr>
          <p:nvPr/>
        </p:nvSpPr>
        <p:spPr bwMode="auto">
          <a:xfrm>
            <a:off x="5943600" y="2057400"/>
            <a:ext cx="2509838"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600">
                <a:latin typeface="Times New Roman" pitchFamily="18" charset="0"/>
              </a:rPr>
              <a:t>signalisierte Produktleistung</a:t>
            </a:r>
          </a:p>
        </p:txBody>
      </p:sp>
      <p:sp>
        <p:nvSpPr>
          <p:cNvPr id="29707" name="Rectangle 15"/>
          <p:cNvSpPr>
            <a:spLocks noChangeArrowheads="1"/>
          </p:cNvSpPr>
          <p:nvPr/>
        </p:nvSpPr>
        <p:spPr bwMode="auto">
          <a:xfrm>
            <a:off x="5943600" y="2562225"/>
            <a:ext cx="2486025"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600">
                <a:latin typeface="Times New Roman" pitchFamily="18" charset="0"/>
              </a:rPr>
              <a:t>tatsächliche Produktleistung</a:t>
            </a:r>
          </a:p>
        </p:txBody>
      </p:sp>
      <p:sp>
        <p:nvSpPr>
          <p:cNvPr id="29708" name="Rectangle 16"/>
          <p:cNvSpPr>
            <a:spLocks noChangeArrowheads="1"/>
          </p:cNvSpPr>
          <p:nvPr/>
        </p:nvSpPr>
        <p:spPr bwMode="auto">
          <a:xfrm>
            <a:off x="5943600" y="2971800"/>
            <a:ext cx="1811338"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600">
                <a:latin typeface="Times New Roman" pitchFamily="18" charset="0"/>
              </a:rPr>
              <a:t>Signalisiertes</a:t>
            </a:r>
          </a:p>
          <a:p>
            <a:pPr>
              <a:spcBef>
                <a:spcPct val="0"/>
              </a:spcBef>
              <a:buFontTx/>
              <a:buNone/>
            </a:pPr>
            <a:r>
              <a:rPr lang="de-DE" altLang="de-DE" sz="1600">
                <a:latin typeface="Times New Roman" pitchFamily="18" charset="0"/>
              </a:rPr>
              <a:t>Verteilungsproblem</a:t>
            </a:r>
          </a:p>
        </p:txBody>
      </p:sp>
      <p:sp>
        <p:nvSpPr>
          <p:cNvPr id="29709" name="Rectangle 17"/>
          <p:cNvSpPr>
            <a:spLocks noChangeArrowheads="1"/>
          </p:cNvSpPr>
          <p:nvPr/>
        </p:nvSpPr>
        <p:spPr bwMode="auto">
          <a:xfrm>
            <a:off x="5943600" y="3781425"/>
            <a:ext cx="2066925"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600">
                <a:latin typeface="Times New Roman" pitchFamily="18" charset="0"/>
              </a:rPr>
              <a:t>tatsächliche Verteilung</a:t>
            </a:r>
          </a:p>
        </p:txBody>
      </p:sp>
      <p:sp>
        <p:nvSpPr>
          <p:cNvPr id="29710" name="Rectangle 18"/>
          <p:cNvSpPr>
            <a:spLocks noChangeArrowheads="1"/>
          </p:cNvSpPr>
          <p:nvPr/>
        </p:nvSpPr>
        <p:spPr bwMode="auto">
          <a:xfrm>
            <a:off x="5943600" y="4391025"/>
            <a:ext cx="230505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600">
                <a:latin typeface="Times New Roman" pitchFamily="18" charset="0"/>
              </a:rPr>
              <a:t>Bruttonutzen (tatsächlich)</a:t>
            </a:r>
          </a:p>
        </p:txBody>
      </p:sp>
      <p:sp>
        <p:nvSpPr>
          <p:cNvPr id="29711" name="Rectangle 19"/>
          <p:cNvSpPr>
            <a:spLocks noChangeArrowheads="1"/>
          </p:cNvSpPr>
          <p:nvPr/>
        </p:nvSpPr>
        <p:spPr bwMode="auto">
          <a:xfrm>
            <a:off x="5943600" y="4924425"/>
            <a:ext cx="2328863"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600">
                <a:latin typeface="Times New Roman" pitchFamily="18" charset="0"/>
              </a:rPr>
              <a:t>Bruttonutzen (signalisiert)</a:t>
            </a:r>
          </a:p>
        </p:txBody>
      </p:sp>
      <p:sp>
        <p:nvSpPr>
          <p:cNvPr id="29712" name="Rectangle 20"/>
          <p:cNvSpPr>
            <a:spLocks noChangeArrowheads="1"/>
          </p:cNvSpPr>
          <p:nvPr/>
        </p:nvSpPr>
        <p:spPr bwMode="auto">
          <a:xfrm>
            <a:off x="1911350" y="3810000"/>
            <a:ext cx="2273300" cy="2921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9713" name="Rectangle 21"/>
          <p:cNvSpPr>
            <a:spLocks noChangeArrowheads="1"/>
          </p:cNvSpPr>
          <p:nvPr/>
        </p:nvSpPr>
        <p:spPr bwMode="auto">
          <a:xfrm>
            <a:off x="381000" y="4953000"/>
            <a:ext cx="5486400" cy="2921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9714" name="Rectangle 22"/>
          <p:cNvSpPr>
            <a:spLocks noChangeArrowheads="1"/>
          </p:cNvSpPr>
          <p:nvPr/>
        </p:nvSpPr>
        <p:spPr bwMode="auto">
          <a:xfrm>
            <a:off x="3109913" y="3087688"/>
            <a:ext cx="536575"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a:latin typeface="Times New Roman" pitchFamily="18" charset="0"/>
              </a:rPr>
              <a:t>PR´</a:t>
            </a:r>
          </a:p>
        </p:txBody>
      </p:sp>
      <p:sp>
        <p:nvSpPr>
          <p:cNvPr id="29715" name="Rectangle 23"/>
          <p:cNvSpPr>
            <a:spLocks noChangeArrowheads="1"/>
          </p:cNvSpPr>
          <p:nvPr/>
        </p:nvSpPr>
        <p:spPr bwMode="auto">
          <a:xfrm>
            <a:off x="4176713" y="3773488"/>
            <a:ext cx="498475"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a:latin typeface="Times New Roman" pitchFamily="18" charset="0"/>
              </a:rPr>
              <a:t>KR</a:t>
            </a:r>
          </a:p>
        </p:txBody>
      </p:sp>
      <p:sp>
        <p:nvSpPr>
          <p:cNvPr id="29716" name="Rectangle 24"/>
          <p:cNvSpPr>
            <a:spLocks noChangeArrowheads="1"/>
          </p:cNvSpPr>
          <p:nvPr/>
        </p:nvSpPr>
        <p:spPr bwMode="auto">
          <a:xfrm>
            <a:off x="4633913" y="3087688"/>
            <a:ext cx="574675"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a:latin typeface="Times New Roman" pitchFamily="18" charset="0"/>
              </a:rPr>
              <a:t>KR´</a:t>
            </a:r>
          </a:p>
        </p:txBody>
      </p:sp>
      <p:sp>
        <p:nvSpPr>
          <p:cNvPr id="29717" name="Rectangle 25"/>
          <p:cNvSpPr>
            <a:spLocks noChangeArrowheads="1"/>
          </p:cNvSpPr>
          <p:nvPr/>
        </p:nvSpPr>
        <p:spPr bwMode="auto">
          <a:xfrm>
            <a:off x="2673350" y="3130550"/>
            <a:ext cx="1511300" cy="2921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9718" name="Line 26"/>
          <p:cNvSpPr>
            <a:spLocks noChangeShapeType="1"/>
          </p:cNvSpPr>
          <p:nvPr/>
        </p:nvSpPr>
        <p:spPr bwMode="auto">
          <a:xfrm>
            <a:off x="4191000" y="3435350"/>
            <a:ext cx="0" cy="368300"/>
          </a:xfrm>
          <a:prstGeom prst="line">
            <a:avLst/>
          </a:prstGeom>
          <a:noFill/>
          <a:ln w="12700">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29719" name="Rectangle 27"/>
          <p:cNvSpPr>
            <a:spLocks noChangeArrowheads="1"/>
          </p:cNvSpPr>
          <p:nvPr/>
        </p:nvSpPr>
        <p:spPr bwMode="auto">
          <a:xfrm>
            <a:off x="2881313" y="3787775"/>
            <a:ext cx="460375"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a:latin typeface="Times New Roman" pitchFamily="18" charset="0"/>
              </a:rPr>
              <a:t>PR</a:t>
            </a:r>
          </a:p>
        </p:txBody>
      </p:sp>
      <p:sp>
        <p:nvSpPr>
          <p:cNvPr id="29720" name="Line 28"/>
          <p:cNvSpPr>
            <a:spLocks noChangeShapeType="1"/>
          </p:cNvSpPr>
          <p:nvPr/>
        </p:nvSpPr>
        <p:spPr bwMode="auto">
          <a:xfrm>
            <a:off x="1905000" y="2901950"/>
            <a:ext cx="0" cy="901700"/>
          </a:xfrm>
          <a:prstGeom prst="line">
            <a:avLst/>
          </a:prstGeom>
          <a:noFill/>
          <a:ln w="12700">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29721" name="Line 29"/>
          <p:cNvSpPr>
            <a:spLocks noChangeShapeType="1"/>
          </p:cNvSpPr>
          <p:nvPr/>
        </p:nvSpPr>
        <p:spPr bwMode="auto">
          <a:xfrm>
            <a:off x="4724400" y="4121150"/>
            <a:ext cx="0" cy="292100"/>
          </a:xfrm>
          <a:prstGeom prst="line">
            <a:avLst/>
          </a:prstGeom>
          <a:noFill/>
          <a:ln w="12700">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27" name="Foliennummernplatzhalter 26"/>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7B293E65-A307-46E7-9133-89B4011CCD69}" type="slidenum">
              <a:rPr lang="de-DE" sz="1100" b="1">
                <a:effectLst>
                  <a:outerShdw blurRad="38100" dist="38100" dir="2700000" algn="tl">
                    <a:srgbClr val="C0C0C0"/>
                  </a:outerShdw>
                </a:effectLst>
              </a:rPr>
              <a:pPr algn="r">
                <a:defRPr/>
              </a:pPr>
              <a:t>62</a:t>
            </a:fld>
            <a:endParaRPr lang="de-DE" sz="1100" b="1">
              <a:effectLst>
                <a:outerShdw blurRad="38100" dist="38100" dir="2700000" algn="tl">
                  <a:srgbClr val="C0C0C0"/>
                </a:outerShdw>
              </a:effectLst>
            </a:endParaRPr>
          </a:p>
        </p:txBody>
      </p:sp>
      <p:sp>
        <p:nvSpPr>
          <p:cNvPr id="2" name="Foliennummernplatzhalter 1"/>
          <p:cNvSpPr>
            <a:spLocks noGrp="1"/>
          </p:cNvSpPr>
          <p:nvPr>
            <p:ph type="sldNum" sz="quarter" idx="10"/>
          </p:nvPr>
        </p:nvSpPr>
        <p:spPr/>
        <p:txBody>
          <a:bodyPr/>
          <a:lstStyle/>
          <a:p>
            <a:pPr>
              <a:defRPr/>
            </a:pPr>
            <a:fld id="{5209BF7E-9137-41FA-ACED-85DE7B9776D6}" type="slidenum">
              <a:rPr lang="de-DE" smtClean="0"/>
              <a:pPr>
                <a:defRPr/>
              </a:pPr>
              <a:t>62</a:t>
            </a:fld>
            <a:endParaRPr lang="de-DE"/>
          </a:p>
        </p:txBody>
      </p:sp>
    </p:spTree>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AutoShape 3"/>
          <p:cNvSpPr>
            <a:spLocks noChangeArrowheads="1"/>
          </p:cNvSpPr>
          <p:nvPr/>
        </p:nvSpPr>
        <p:spPr bwMode="auto">
          <a:xfrm>
            <a:off x="626840" y="1112032"/>
            <a:ext cx="7535862" cy="2304256"/>
          </a:xfrm>
          <a:prstGeom prst="wedgeRoundRectCallout">
            <a:avLst>
              <a:gd name="adj1" fmla="val 43490"/>
              <a:gd name="adj2" fmla="val 57134"/>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har char="•"/>
              <a:defRPr sz="2200">
                <a:solidFill>
                  <a:schemeClr val="tx1"/>
                </a:solidFill>
                <a:latin typeface="Arial" charset="0"/>
              </a:defRPr>
            </a:lvl1pPr>
            <a:lvl2pPr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lvl="1" eaLnBrk="1" hangingPunct="1">
              <a:spcBef>
                <a:spcPct val="50000"/>
              </a:spcBef>
              <a:buFontTx/>
              <a:buNone/>
            </a:pPr>
            <a:r>
              <a:rPr lang="de-DE" altLang="de-DE" sz="1800" dirty="0"/>
              <a:t>Ausgangspunkt ist die vom Anbieter signalisierte (vermeintliche) Produktleistung, die mit signalisierten Produktionskosten einhergeht bzw. auf </a:t>
            </a:r>
            <a:r>
              <a:rPr lang="de-DE" altLang="de-DE" sz="1800" dirty="0" err="1"/>
              <a:t>Nachfragerseite</a:t>
            </a:r>
            <a:r>
              <a:rPr lang="de-DE" altLang="de-DE" sz="1800" dirty="0"/>
              <a:t> einen signalisierten (erwarteten) Bruttonutzen bewirkt. Hieraus resultiert das signalisierte Verteilungsproblem bzw. die entsprechende Höhe des Wohlfahrtsgewinns, den der festgelegte Preis in eine gleich hohe Produzenten- und Konsumentenrente (</a:t>
            </a:r>
            <a:r>
              <a:rPr lang="de-DE" altLang="de-DE" sz="1800" dirty="0" err="1"/>
              <a:t>PR´und</a:t>
            </a:r>
            <a:r>
              <a:rPr lang="de-DE" altLang="de-DE" sz="1800" dirty="0"/>
              <a:t> KR´) aufteilt.</a:t>
            </a:r>
          </a:p>
        </p:txBody>
      </p:sp>
      <p:sp>
        <p:nvSpPr>
          <p:cNvPr id="28675" name="Titel 1"/>
          <p:cNvSpPr>
            <a:spLocks noGrp="1"/>
          </p:cNvSpPr>
          <p:nvPr>
            <p:ph type="title"/>
          </p:nvPr>
        </p:nvSpPr>
        <p:spPr>
          <a:xfrm>
            <a:off x="467544" y="253191"/>
            <a:ext cx="8229600" cy="576262"/>
          </a:xfrm>
        </p:spPr>
        <p:txBody>
          <a:bodyPr/>
          <a:lstStyle/>
          <a:p>
            <a:r>
              <a:rPr lang="de-DE" altLang="de-DE" dirty="0"/>
              <a:t>Erläuterungen zur vorangegangenen Folie</a:t>
            </a:r>
          </a:p>
        </p:txBody>
      </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63</a:t>
            </a:fld>
            <a:endParaRPr lang="de-DE"/>
          </a:p>
        </p:txBody>
      </p:sp>
      <p:sp>
        <p:nvSpPr>
          <p:cNvPr id="5" name="AutoShape 3"/>
          <p:cNvSpPr>
            <a:spLocks noChangeArrowheads="1"/>
          </p:cNvSpPr>
          <p:nvPr/>
        </p:nvSpPr>
        <p:spPr bwMode="auto">
          <a:xfrm>
            <a:off x="626840" y="3717032"/>
            <a:ext cx="7535862" cy="2022878"/>
          </a:xfrm>
          <a:prstGeom prst="wedgeRoundRectCallout">
            <a:avLst>
              <a:gd name="adj1" fmla="val 43490"/>
              <a:gd name="adj2" fmla="val 57134"/>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har char="•"/>
              <a:defRPr sz="2200">
                <a:solidFill>
                  <a:schemeClr val="tx1"/>
                </a:solidFill>
                <a:latin typeface="Arial" charset="0"/>
              </a:defRPr>
            </a:lvl1pPr>
            <a:lvl2pPr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lvl="1" eaLnBrk="1" hangingPunct="1">
              <a:spcBef>
                <a:spcPct val="50000"/>
              </a:spcBef>
              <a:buFontTx/>
              <a:buNone/>
            </a:pPr>
            <a:r>
              <a:rPr lang="de-DE" altLang="de-DE" sz="1800" dirty="0"/>
              <a:t>Tatsächlich ist die Produktleistung aber geringer, weshalb die tatsächlichen Produktionskosten geringer und beim Nachfrager der tatsächliche Bruttonutzen kleiner ist. Bei gleichem Preis kommt es zu einer ungleichen Aufteilung des Wohlfahrtsgewinns bzw. die tatsächliche Produzentenrente (PR) ist weitaus größer als die Konsumentenrente (KR). </a:t>
            </a:r>
          </a:p>
        </p:txBody>
      </p:sp>
    </p:spTree>
    <p:extLst>
      <p:ext uri="{BB962C8B-B14F-4D97-AF65-F5344CB8AC3E}">
        <p14:creationId xmlns:p14="http://schemas.microsoft.com/office/powerpoint/2010/main" val="256782114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244305" y="116632"/>
            <a:ext cx="8686800" cy="576262"/>
          </a:xfrm>
        </p:spPr>
        <p:txBody>
          <a:bodyPr/>
          <a:lstStyle/>
          <a:p>
            <a:r>
              <a:rPr lang="de-DE" altLang="de-DE" dirty="0"/>
              <a:t>Ethische Bewertung der Aufteilung des Wohlfahrtsgewinns (I)</a:t>
            </a:r>
          </a:p>
        </p:txBody>
      </p:sp>
      <p:sp>
        <p:nvSpPr>
          <p:cNvPr id="30723" name="AutoShape 4"/>
          <p:cNvSpPr>
            <a:spLocks noChangeArrowheads="1"/>
          </p:cNvSpPr>
          <p:nvPr/>
        </p:nvSpPr>
        <p:spPr bwMode="auto">
          <a:xfrm>
            <a:off x="395536" y="1412875"/>
            <a:ext cx="8208912" cy="3671888"/>
          </a:xfrm>
          <a:prstGeom prst="wedgeRoundRectCallout">
            <a:avLst>
              <a:gd name="adj1" fmla="val 43971"/>
              <a:gd name="adj2" fmla="val 5716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marL="342900" indent="-342900" eaLnBrk="0" hangingPunct="0">
              <a:spcBef>
                <a:spcPct val="20000"/>
              </a:spcBef>
              <a:buChar char="•"/>
              <a:defRPr sz="2200">
                <a:solidFill>
                  <a:schemeClr val="tx1"/>
                </a:solidFill>
                <a:latin typeface="Arial" charset="0"/>
              </a:defRPr>
            </a:lvl1pPr>
            <a:lvl2pPr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lvl="1" eaLnBrk="1" hangingPunct="1">
              <a:spcBef>
                <a:spcPct val="0"/>
              </a:spcBef>
              <a:buFontTx/>
              <a:buNone/>
            </a:pPr>
            <a:r>
              <a:rPr lang="de-DE" altLang="de-DE" dirty="0"/>
              <a:t>Die Idee des „fairen Preises“ (</a:t>
            </a:r>
            <a:r>
              <a:rPr lang="de-DE" altLang="de-DE" dirty="0" err="1"/>
              <a:t>pretium</a:t>
            </a:r>
            <a:r>
              <a:rPr lang="de-DE" altLang="de-DE" dirty="0"/>
              <a:t> </a:t>
            </a:r>
            <a:r>
              <a:rPr lang="de-DE" altLang="de-DE" dirty="0" err="1"/>
              <a:t>iustum</a:t>
            </a:r>
            <a:r>
              <a:rPr lang="de-DE" altLang="de-DE" dirty="0"/>
              <a:t>, Thomas v. Aquin, 1225-1274) beinhaltet eine ethische Bewertung der Aufteilung des Wohlfahrtsgewinns. Sie ist juristischem Denken (heutzutage Beschäftigung mit dem „ungerechten“ Preis) und ökonomischem Denken prinzipiell fremd (geworden). Die Idee des fairen Preises (Preisfairness) spielt allerdings als Dimension bei Preisbewertung durch Nachfrager und als Determinante der Transaktions- bzw. Kundenzufriedenheit im Marketing (z.B. </a:t>
            </a:r>
            <a:r>
              <a:rPr lang="de-DE" altLang="de-DE" dirty="0" err="1"/>
              <a:t>Relationship</a:t>
            </a:r>
            <a:r>
              <a:rPr lang="de-DE" altLang="de-DE" dirty="0"/>
              <a:t> Marketing) eine Rolle.</a:t>
            </a:r>
          </a:p>
        </p:txBody>
      </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64</a:t>
            </a:fld>
            <a:endParaRPr lang="de-DE"/>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AutoShape 4"/>
          <p:cNvSpPr>
            <a:spLocks noChangeArrowheads="1"/>
          </p:cNvSpPr>
          <p:nvPr/>
        </p:nvSpPr>
        <p:spPr bwMode="auto">
          <a:xfrm>
            <a:off x="614239" y="1628800"/>
            <a:ext cx="7920880" cy="1296143"/>
          </a:xfrm>
          <a:prstGeom prst="wedgeRoundRectCallout">
            <a:avLst>
              <a:gd name="adj1" fmla="val 41981"/>
              <a:gd name="adj2" fmla="val 764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Ethische Bewertung der Aufteilung des Wohlfahrtsgewinns: Die Aufteilung wird als nicht fair angesehen, wenn sie durch Druck oder Ausnutzung von Unwissenheit zustande gekommen ist.</a:t>
            </a:r>
          </a:p>
        </p:txBody>
      </p:sp>
      <p:cxnSp>
        <p:nvCxnSpPr>
          <p:cNvPr id="5" name="Gerade Verbindung 4"/>
          <p:cNvCxnSpPr/>
          <p:nvPr/>
        </p:nvCxnSpPr>
        <p:spPr>
          <a:xfrm flipH="1">
            <a:off x="2187005" y="2924943"/>
            <a:ext cx="216024" cy="54634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Gerade Verbindung 7"/>
          <p:cNvCxnSpPr/>
          <p:nvPr/>
        </p:nvCxnSpPr>
        <p:spPr>
          <a:xfrm>
            <a:off x="5076056" y="2924943"/>
            <a:ext cx="936104" cy="57606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feld 12"/>
          <p:cNvSpPr txBox="1"/>
          <p:nvPr/>
        </p:nvSpPr>
        <p:spPr>
          <a:xfrm>
            <a:off x="623256" y="3501008"/>
            <a:ext cx="4148236" cy="1754326"/>
          </a:xfrm>
          <a:prstGeom prst="rect">
            <a:avLst/>
          </a:prstGeom>
          <a:noFill/>
        </p:spPr>
        <p:txBody>
          <a:bodyPr wrap="square" rtlCol="0">
            <a:spAutoFit/>
          </a:bodyPr>
          <a:lstStyle/>
          <a:p>
            <a:pPr lvl="0"/>
            <a:r>
              <a:rPr lang="de-DE" dirty="0"/>
              <a:t>juristische Möglichkeiten </a:t>
            </a:r>
          </a:p>
          <a:p>
            <a:pPr lvl="0"/>
            <a:r>
              <a:rPr lang="de-DE" dirty="0"/>
              <a:t>der Anfechtung des Kaufvertrags, Wandelung oder Minderung des Kaufpreises: Nachträgliche Korrektur der unfairen Aufteilung.</a:t>
            </a:r>
          </a:p>
          <a:p>
            <a:endParaRPr lang="de-DE" dirty="0"/>
          </a:p>
        </p:txBody>
      </p:sp>
      <p:sp>
        <p:nvSpPr>
          <p:cNvPr id="19" name="Textfeld 18"/>
          <p:cNvSpPr txBox="1"/>
          <p:nvPr/>
        </p:nvSpPr>
        <p:spPr>
          <a:xfrm>
            <a:off x="4716016" y="3501008"/>
            <a:ext cx="4148236" cy="2308324"/>
          </a:xfrm>
          <a:prstGeom prst="rect">
            <a:avLst/>
          </a:prstGeom>
          <a:noFill/>
        </p:spPr>
        <p:txBody>
          <a:bodyPr wrap="square" rtlCol="0">
            <a:spAutoFit/>
          </a:bodyPr>
          <a:lstStyle/>
          <a:p>
            <a:pPr lvl="0"/>
            <a:r>
              <a:rPr lang="de-DE" dirty="0"/>
              <a:t>aus Marketingsicht </a:t>
            </a:r>
          </a:p>
          <a:p>
            <a:pPr lvl="0"/>
            <a:r>
              <a:rPr lang="de-DE" dirty="0"/>
              <a:t>entsteht eine Unzufriedenheit des Kunden mit der Transaktion bzw.  mit dem Preis (Preisunzufriedenheit), die sich in sinkender Kundentreue (Anbieterwechsel) und/oder negativer </a:t>
            </a:r>
            <a:r>
              <a:rPr lang="de-DE" dirty="0" err="1"/>
              <a:t>word-of-mouth</a:t>
            </a:r>
            <a:r>
              <a:rPr lang="de-DE" dirty="0"/>
              <a:t> niederschlagen kann.</a:t>
            </a:r>
          </a:p>
          <a:p>
            <a:endParaRPr lang="de-DE" dirty="0"/>
          </a:p>
        </p:txBody>
      </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65</a:t>
            </a:fld>
            <a:endParaRPr lang="de-DE"/>
          </a:p>
        </p:txBody>
      </p:sp>
      <p:sp>
        <p:nvSpPr>
          <p:cNvPr id="9" name="Rectangle 2"/>
          <p:cNvSpPr>
            <a:spLocks noGrp="1" noChangeArrowheads="1"/>
          </p:cNvSpPr>
          <p:nvPr>
            <p:ph type="title"/>
          </p:nvPr>
        </p:nvSpPr>
        <p:spPr>
          <a:xfrm>
            <a:off x="244305" y="116632"/>
            <a:ext cx="8686800" cy="576262"/>
          </a:xfrm>
        </p:spPr>
        <p:txBody>
          <a:bodyPr/>
          <a:lstStyle/>
          <a:p>
            <a:r>
              <a:rPr lang="de-DE" altLang="de-DE" dirty="0"/>
              <a:t>Ethische Bewertung der Aufteilung des Wohlfahrtsgewinns (II)</a:t>
            </a:r>
          </a:p>
        </p:txBody>
      </p:sp>
    </p:spTree>
    <p:extLst>
      <p:ext uri="{BB962C8B-B14F-4D97-AF65-F5344CB8AC3E}">
        <p14:creationId xmlns:p14="http://schemas.microsoft.com/office/powerpoint/2010/main" val="66908559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AutoShape 4"/>
          <p:cNvSpPr>
            <a:spLocks noChangeArrowheads="1"/>
          </p:cNvSpPr>
          <p:nvPr/>
        </p:nvSpPr>
        <p:spPr bwMode="auto">
          <a:xfrm>
            <a:off x="611560" y="1124744"/>
            <a:ext cx="7920880" cy="1152129"/>
          </a:xfrm>
          <a:prstGeom prst="wedgeRoundRectCallout">
            <a:avLst>
              <a:gd name="adj1" fmla="val 41981"/>
              <a:gd name="adj2" fmla="val 764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Minderung des Kaufpreises aufgrund einer mangelhaften Ware (§441 BGB): Der Kaufpreis wird prozentual um den Grad der Minderung reduziert.</a:t>
            </a:r>
          </a:p>
        </p:txBody>
      </p:sp>
      <mc:AlternateContent xmlns:mc="http://schemas.openxmlformats.org/markup-compatibility/2006" xmlns:a14="http://schemas.microsoft.com/office/drawing/2010/main">
        <mc:Choice Requires="a14">
          <p:sp>
            <p:nvSpPr>
              <p:cNvPr id="4" name="Textfeld 3"/>
              <p:cNvSpPr txBox="1"/>
              <p:nvPr/>
            </p:nvSpPr>
            <p:spPr>
              <a:xfrm>
                <a:off x="2339752" y="2382346"/>
                <a:ext cx="3869091" cy="70384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de-DE" sz="2000" b="0" i="1" smtClean="0">
                          <a:latin typeface="Cambria Math"/>
                        </a:rPr>
                        <m:t>𝑃</m:t>
                      </m:r>
                      <m:r>
                        <a:rPr lang="de-DE" sz="2000" b="0" i="1" baseline="-25000" smtClean="0">
                          <a:latin typeface="Cambria Math"/>
                        </a:rPr>
                        <m:t>𝑀𝑖𝑛𝑑𝑒𝑟</m:t>
                      </m:r>
                      <m:r>
                        <a:rPr lang="de-DE" sz="2000" i="1" smtClean="0">
                          <a:latin typeface="Cambria Math"/>
                        </a:rPr>
                        <m:t>=</m:t>
                      </m:r>
                      <m:f>
                        <m:fPr>
                          <m:ctrlPr>
                            <a:rPr lang="de-DE" sz="2000" i="1" smtClean="0">
                              <a:latin typeface="Cambria Math" panose="02040503050406030204" pitchFamily="18" charset="0"/>
                            </a:rPr>
                          </m:ctrlPr>
                        </m:fPr>
                        <m:num>
                          <m:r>
                            <a:rPr lang="de-DE" sz="2000" b="0" i="1" smtClean="0">
                              <a:latin typeface="Cambria Math"/>
                            </a:rPr>
                            <m:t>𝑃</m:t>
                          </m:r>
                          <m:r>
                            <a:rPr lang="de-DE" sz="2000" b="0" i="1" baseline="-25000" smtClean="0">
                              <a:latin typeface="Cambria Math"/>
                            </a:rPr>
                            <m:t>𝑀𝑎𝑛𝑔𝑒𝑙</m:t>
                          </m:r>
                        </m:num>
                        <m:den>
                          <m:r>
                            <a:rPr lang="de-DE" sz="2000" b="0" i="1" smtClean="0">
                              <a:latin typeface="Cambria Math"/>
                            </a:rPr>
                            <m:t>𝑃</m:t>
                          </m:r>
                          <m:r>
                            <a:rPr lang="de-DE" sz="2000" b="0" i="1" baseline="-25000" smtClean="0">
                              <a:latin typeface="Cambria Math"/>
                            </a:rPr>
                            <m:t>𝑓𝑟𝑒𝑖</m:t>
                          </m:r>
                        </m:den>
                      </m:f>
                      <m:r>
                        <a:rPr lang="de-DE" sz="2000" b="0" i="1" smtClean="0">
                          <a:latin typeface="Cambria Math"/>
                        </a:rPr>
                        <m:t>∗</m:t>
                      </m:r>
                      <m:r>
                        <a:rPr lang="de-DE" sz="2000" b="0" i="1" smtClean="0">
                          <a:latin typeface="Cambria Math"/>
                        </a:rPr>
                        <m:t>𝑃𝐾𝑎𝑢𝑓</m:t>
                      </m:r>
                    </m:oMath>
                  </m:oMathPara>
                </a14:m>
                <a:endParaRPr lang="de-DE" sz="2000" baseline="-25000" dirty="0"/>
              </a:p>
            </p:txBody>
          </p:sp>
        </mc:Choice>
        <mc:Fallback xmlns="">
          <p:sp>
            <p:nvSpPr>
              <p:cNvPr id="4" name="Textfeld 3"/>
              <p:cNvSpPr txBox="1">
                <a:spLocks noRot="1" noChangeAspect="1" noMove="1" noResize="1" noEditPoints="1" noAdjustHandles="1" noChangeArrowheads="1" noChangeShapeType="1" noTextEdit="1"/>
              </p:cNvSpPr>
              <p:nvPr/>
            </p:nvSpPr>
            <p:spPr>
              <a:xfrm>
                <a:off x="2339752" y="2382346"/>
                <a:ext cx="3869091" cy="703847"/>
              </a:xfrm>
              <a:prstGeom prst="rect">
                <a:avLst/>
              </a:prstGeom>
              <a:blipFill rotWithShape="0">
                <a:blip r:embed="rId2"/>
                <a:stretch>
                  <a:fillRect b="-870"/>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6" name="Textfeld 5"/>
              <p:cNvSpPr txBox="1"/>
              <p:nvPr/>
            </p:nvSpPr>
            <p:spPr>
              <a:xfrm>
                <a:off x="1141949" y="3247418"/>
                <a:ext cx="6264696" cy="1477328"/>
              </a:xfrm>
              <a:prstGeom prst="rect">
                <a:avLst/>
              </a:prstGeom>
              <a:noFill/>
            </p:spPr>
            <p:txBody>
              <a:bodyPr wrap="square" rtlCol="0">
                <a:spAutoFit/>
              </a:bodyPr>
              <a:lstStyle/>
              <a:p>
                <a14:m>
                  <m:oMath xmlns:m="http://schemas.openxmlformats.org/officeDocument/2006/math">
                    <m:r>
                      <a:rPr lang="de-DE" i="1" smtClean="0">
                        <a:latin typeface="Cambria Math"/>
                      </a:rPr>
                      <m:t>𝑃</m:t>
                    </m:r>
                    <m:r>
                      <a:rPr lang="de-DE" i="1" baseline="-25000">
                        <a:latin typeface="Cambria Math"/>
                      </a:rPr>
                      <m:t>𝑀𝑖𝑛𝑑𝑒𝑟</m:t>
                    </m:r>
                  </m:oMath>
                </a14:m>
                <a:r>
                  <a:rPr lang="de-DE" baseline="-25000" dirty="0"/>
                  <a:t> </a:t>
                </a:r>
                <a:r>
                  <a:rPr lang="de-DE" dirty="0"/>
                  <a:t>: geminderter Kaufpreis </a:t>
                </a:r>
                <a:endParaRPr lang="de-DE" baseline="-25000" dirty="0"/>
              </a:p>
              <a:p>
                <a14:m>
                  <m:oMath xmlns:m="http://schemas.openxmlformats.org/officeDocument/2006/math">
                    <m:r>
                      <a:rPr lang="de-DE" i="1">
                        <a:latin typeface="Cambria Math"/>
                      </a:rPr>
                      <m:t>𝑃</m:t>
                    </m:r>
                    <m:r>
                      <a:rPr lang="de-DE" i="1" baseline="-25000">
                        <a:latin typeface="Cambria Math"/>
                      </a:rPr>
                      <m:t>𝑀𝑎𝑛𝑔𝑒𝑙</m:t>
                    </m:r>
                  </m:oMath>
                </a14:m>
                <a:r>
                  <a:rPr lang="de-DE" baseline="-25000" dirty="0">
                    <a:latin typeface="+mj-lt"/>
                  </a:rPr>
                  <a:t> </a:t>
                </a:r>
                <a:r>
                  <a:rPr lang="de-DE" dirty="0">
                    <a:latin typeface="+mj-lt"/>
                  </a:rPr>
                  <a:t>: Marktpreis (Schätzpreis) der Ware mit Mangel</a:t>
                </a:r>
                <a:endParaRPr lang="de-DE" baseline="-25000" dirty="0">
                  <a:latin typeface="+mj-lt"/>
                </a:endParaRPr>
              </a:p>
              <a:p>
                <a14:m>
                  <m:oMath xmlns:m="http://schemas.openxmlformats.org/officeDocument/2006/math">
                    <m:r>
                      <a:rPr lang="de-DE" i="1">
                        <a:latin typeface="Cambria Math"/>
                      </a:rPr>
                      <m:t>𝑃</m:t>
                    </m:r>
                    <m:r>
                      <a:rPr lang="de-DE" i="1" baseline="-25000">
                        <a:latin typeface="Cambria Math"/>
                      </a:rPr>
                      <m:t>𝐾𝑎𝑢𝑓</m:t>
                    </m:r>
                  </m:oMath>
                </a14:m>
                <a:r>
                  <a:rPr lang="de-DE" baseline="-25000" dirty="0"/>
                  <a:t> </a:t>
                </a:r>
                <a:r>
                  <a:rPr lang="de-DE" dirty="0"/>
                  <a:t>: Kaufpreis</a:t>
                </a:r>
                <a:endParaRPr lang="de-DE" baseline="-25000" dirty="0"/>
              </a:p>
              <a:p>
                <a14:m>
                  <m:oMath xmlns:m="http://schemas.openxmlformats.org/officeDocument/2006/math">
                    <m:r>
                      <a:rPr lang="de-DE" i="1">
                        <a:latin typeface="Cambria Math"/>
                      </a:rPr>
                      <m:t>𝑃</m:t>
                    </m:r>
                    <m:r>
                      <a:rPr lang="de-DE" i="1" baseline="-25000">
                        <a:latin typeface="Cambria Math"/>
                      </a:rPr>
                      <m:t>𝑓𝑟𝑒𝑖</m:t>
                    </m:r>
                  </m:oMath>
                </a14:m>
                <a:r>
                  <a:rPr lang="de-DE" baseline="-25000" dirty="0"/>
                  <a:t> </a:t>
                </a:r>
                <a:r>
                  <a:rPr lang="de-DE" dirty="0"/>
                  <a:t>: Marktpreis (Schätzpreis) der fehlerfreien Ware</a:t>
                </a:r>
                <a:endParaRPr lang="de-DE" baseline="-25000" dirty="0"/>
              </a:p>
              <a:p>
                <a:endParaRPr lang="de-DE" dirty="0"/>
              </a:p>
            </p:txBody>
          </p:sp>
        </mc:Choice>
        <mc:Fallback xmlns="">
          <p:sp>
            <p:nvSpPr>
              <p:cNvPr id="6" name="Textfeld 5"/>
              <p:cNvSpPr txBox="1">
                <a:spLocks noRot="1" noChangeAspect="1" noMove="1" noResize="1" noEditPoints="1" noAdjustHandles="1" noChangeArrowheads="1" noChangeShapeType="1" noTextEdit="1"/>
              </p:cNvSpPr>
              <p:nvPr/>
            </p:nvSpPr>
            <p:spPr>
              <a:xfrm>
                <a:off x="1141949" y="3247418"/>
                <a:ext cx="6264696" cy="1477328"/>
              </a:xfrm>
              <a:prstGeom prst="rect">
                <a:avLst/>
              </a:prstGeom>
              <a:blipFill rotWithShape="0">
                <a:blip r:embed="rId3"/>
                <a:stretch>
                  <a:fillRect t="-2479"/>
                </a:stretch>
              </a:blipFill>
            </p:spPr>
            <p:txBody>
              <a:bodyPr/>
              <a:lstStyle/>
              <a:p>
                <a:r>
                  <a:rPr lang="de-DE">
                    <a:noFill/>
                  </a:rPr>
                  <a:t> </a:t>
                </a:r>
              </a:p>
            </p:txBody>
          </p:sp>
        </mc:Fallback>
      </mc:AlternateContent>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66</a:t>
            </a:fld>
            <a:endParaRPr lang="de-DE"/>
          </a:p>
        </p:txBody>
      </p:sp>
      <p:sp>
        <p:nvSpPr>
          <p:cNvPr id="7" name="Rectangle 2"/>
          <p:cNvSpPr>
            <a:spLocks noGrp="1" noChangeArrowheads="1"/>
          </p:cNvSpPr>
          <p:nvPr>
            <p:ph type="title"/>
          </p:nvPr>
        </p:nvSpPr>
        <p:spPr>
          <a:xfrm>
            <a:off x="244305" y="116632"/>
            <a:ext cx="8686800" cy="576262"/>
          </a:xfrm>
        </p:spPr>
        <p:txBody>
          <a:bodyPr/>
          <a:lstStyle/>
          <a:p>
            <a:r>
              <a:rPr lang="de-DE" altLang="de-DE" dirty="0"/>
              <a:t>Minderung des Kaufpreises als nachträgliche Korrektur der Aufteilung des Wohlfahrtsgewinns</a:t>
            </a:r>
          </a:p>
        </p:txBody>
      </p:sp>
      <p:sp>
        <p:nvSpPr>
          <p:cNvPr id="8" name="AutoShape 4"/>
          <p:cNvSpPr>
            <a:spLocks noChangeArrowheads="1"/>
          </p:cNvSpPr>
          <p:nvPr/>
        </p:nvSpPr>
        <p:spPr bwMode="auto">
          <a:xfrm>
            <a:off x="611560" y="4724746"/>
            <a:ext cx="7920880" cy="1152129"/>
          </a:xfrm>
          <a:prstGeom prst="wedgeRoundRectCallout">
            <a:avLst>
              <a:gd name="adj1" fmla="val 41981"/>
              <a:gd name="adj2" fmla="val 764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Wenn ein Nachfrager für die (vermeintlich) fehlerfreie Ware schon über dem Marktpreis gezahlt hat, bleibt diese „prozentuale Überzahlung“ auch bei der Minderung bestehen.</a:t>
            </a:r>
          </a:p>
        </p:txBody>
      </p:sp>
    </p:spTree>
    <p:extLst>
      <p:ext uri="{BB962C8B-B14F-4D97-AF65-F5344CB8AC3E}">
        <p14:creationId xmlns:p14="http://schemas.microsoft.com/office/powerpoint/2010/main" val="92994297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6"/>
          <p:cNvSpPr>
            <a:spLocks noGrp="1" noChangeArrowheads="1"/>
          </p:cNvSpPr>
          <p:nvPr>
            <p:ph type="title" idx="4294967295"/>
          </p:nvPr>
        </p:nvSpPr>
        <p:spPr>
          <a:xfrm>
            <a:off x="894557" y="163513"/>
            <a:ext cx="4643437" cy="685800"/>
          </a:xfrm>
        </p:spPr>
        <p:txBody>
          <a:bodyPr/>
          <a:lstStyle/>
          <a:p>
            <a:pPr eaLnBrk="1" hangingPunct="1"/>
            <a:r>
              <a:rPr lang="de-DE" altLang="de-DE" dirty="0"/>
              <a:t>Königsweg im Marketing</a:t>
            </a:r>
          </a:p>
        </p:txBody>
      </p:sp>
      <p:sp>
        <p:nvSpPr>
          <p:cNvPr id="31747" name="Rectangle 7"/>
          <p:cNvSpPr>
            <a:spLocks noChangeArrowheads="1"/>
          </p:cNvSpPr>
          <p:nvPr/>
        </p:nvSpPr>
        <p:spPr bwMode="auto">
          <a:xfrm>
            <a:off x="909638" y="1731963"/>
            <a:ext cx="1470025"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2400">
                <a:latin typeface="Times New Roman" pitchFamily="18" charset="0"/>
              </a:rPr>
              <a:t>Situation I</a:t>
            </a:r>
          </a:p>
        </p:txBody>
      </p:sp>
      <p:sp>
        <p:nvSpPr>
          <p:cNvPr id="31748" name="Rectangle 8"/>
          <p:cNvSpPr>
            <a:spLocks noChangeArrowheads="1"/>
          </p:cNvSpPr>
          <p:nvPr/>
        </p:nvSpPr>
        <p:spPr bwMode="auto">
          <a:xfrm>
            <a:off x="909638" y="3789363"/>
            <a:ext cx="155892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2400">
                <a:latin typeface="Times New Roman" pitchFamily="18" charset="0"/>
              </a:rPr>
              <a:t>Situation II</a:t>
            </a:r>
          </a:p>
        </p:txBody>
      </p:sp>
      <p:sp>
        <p:nvSpPr>
          <p:cNvPr id="31749" name="Line 9"/>
          <p:cNvSpPr>
            <a:spLocks noChangeShapeType="1"/>
          </p:cNvSpPr>
          <p:nvPr/>
        </p:nvSpPr>
        <p:spPr bwMode="auto">
          <a:xfrm flipV="1">
            <a:off x="4343400" y="2051050"/>
            <a:ext cx="0" cy="6985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31750" name="Rectangle 10"/>
          <p:cNvSpPr>
            <a:spLocks noChangeArrowheads="1"/>
          </p:cNvSpPr>
          <p:nvPr/>
        </p:nvSpPr>
        <p:spPr bwMode="auto">
          <a:xfrm>
            <a:off x="4322763" y="1822450"/>
            <a:ext cx="601662"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600">
                <a:latin typeface="Times New Roman" pitchFamily="18" charset="0"/>
              </a:rPr>
              <a:t>Preis</a:t>
            </a:r>
          </a:p>
        </p:txBody>
      </p:sp>
      <p:sp>
        <p:nvSpPr>
          <p:cNvPr id="31751" name="Rectangle 11"/>
          <p:cNvSpPr>
            <a:spLocks noChangeArrowheads="1"/>
          </p:cNvSpPr>
          <p:nvPr/>
        </p:nvSpPr>
        <p:spPr bwMode="auto">
          <a:xfrm>
            <a:off x="3713163" y="2684463"/>
            <a:ext cx="411162"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400">
                <a:latin typeface="Times New Roman" pitchFamily="18" charset="0"/>
              </a:rPr>
              <a:t>PR</a:t>
            </a:r>
          </a:p>
        </p:txBody>
      </p:sp>
      <p:sp>
        <p:nvSpPr>
          <p:cNvPr id="31752" name="Rectangle 12"/>
          <p:cNvSpPr>
            <a:spLocks noChangeArrowheads="1"/>
          </p:cNvSpPr>
          <p:nvPr/>
        </p:nvSpPr>
        <p:spPr bwMode="auto">
          <a:xfrm>
            <a:off x="3511550" y="2673350"/>
            <a:ext cx="825500" cy="2921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31753" name="Rectangle 13"/>
          <p:cNvSpPr>
            <a:spLocks noChangeArrowheads="1"/>
          </p:cNvSpPr>
          <p:nvPr/>
        </p:nvSpPr>
        <p:spPr bwMode="auto">
          <a:xfrm>
            <a:off x="4349750" y="2673350"/>
            <a:ext cx="596900" cy="2921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31754" name="Rectangle 14"/>
          <p:cNvSpPr>
            <a:spLocks noChangeArrowheads="1"/>
          </p:cNvSpPr>
          <p:nvPr/>
        </p:nvSpPr>
        <p:spPr bwMode="auto">
          <a:xfrm>
            <a:off x="4398963" y="2684463"/>
            <a:ext cx="428625" cy="30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400">
                <a:latin typeface="Times New Roman" pitchFamily="18" charset="0"/>
              </a:rPr>
              <a:t>KR</a:t>
            </a:r>
          </a:p>
        </p:txBody>
      </p:sp>
      <p:sp>
        <p:nvSpPr>
          <p:cNvPr id="31755" name="Rectangle 15"/>
          <p:cNvSpPr>
            <a:spLocks noChangeArrowheads="1"/>
          </p:cNvSpPr>
          <p:nvPr/>
        </p:nvSpPr>
        <p:spPr bwMode="auto">
          <a:xfrm>
            <a:off x="920750" y="2216150"/>
            <a:ext cx="2578100" cy="2921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31756" name="Rectangle 16"/>
          <p:cNvSpPr>
            <a:spLocks noChangeArrowheads="1"/>
          </p:cNvSpPr>
          <p:nvPr/>
        </p:nvSpPr>
        <p:spPr bwMode="auto">
          <a:xfrm>
            <a:off x="920750" y="3282950"/>
            <a:ext cx="4025900" cy="2921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31757" name="Rectangle 17"/>
          <p:cNvSpPr>
            <a:spLocks noChangeArrowheads="1"/>
          </p:cNvSpPr>
          <p:nvPr/>
        </p:nvSpPr>
        <p:spPr bwMode="auto">
          <a:xfrm>
            <a:off x="920750" y="4273550"/>
            <a:ext cx="2806700" cy="2921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31758" name="Rectangle 18"/>
          <p:cNvSpPr>
            <a:spLocks noChangeArrowheads="1"/>
          </p:cNvSpPr>
          <p:nvPr/>
        </p:nvSpPr>
        <p:spPr bwMode="auto">
          <a:xfrm>
            <a:off x="3740150" y="4730750"/>
            <a:ext cx="1511300" cy="2921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31759" name="Rectangle 19"/>
          <p:cNvSpPr>
            <a:spLocks noChangeArrowheads="1"/>
          </p:cNvSpPr>
          <p:nvPr/>
        </p:nvSpPr>
        <p:spPr bwMode="auto">
          <a:xfrm>
            <a:off x="5264150" y="4730750"/>
            <a:ext cx="1358900" cy="2921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31760" name="Line 20"/>
          <p:cNvSpPr>
            <a:spLocks noChangeShapeType="1"/>
          </p:cNvSpPr>
          <p:nvPr/>
        </p:nvSpPr>
        <p:spPr bwMode="auto">
          <a:xfrm flipV="1">
            <a:off x="5257800" y="4108450"/>
            <a:ext cx="0" cy="6223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31761" name="Rectangle 21"/>
          <p:cNvSpPr>
            <a:spLocks noChangeArrowheads="1"/>
          </p:cNvSpPr>
          <p:nvPr/>
        </p:nvSpPr>
        <p:spPr bwMode="auto">
          <a:xfrm>
            <a:off x="5237163" y="3879850"/>
            <a:ext cx="601662"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600">
                <a:latin typeface="Times New Roman" pitchFamily="18" charset="0"/>
              </a:rPr>
              <a:t>Preis</a:t>
            </a:r>
          </a:p>
        </p:txBody>
      </p:sp>
      <p:sp>
        <p:nvSpPr>
          <p:cNvPr id="31762" name="Rectangle 22"/>
          <p:cNvSpPr>
            <a:spLocks noChangeArrowheads="1"/>
          </p:cNvSpPr>
          <p:nvPr/>
        </p:nvSpPr>
        <p:spPr bwMode="auto">
          <a:xfrm>
            <a:off x="4246563" y="4741863"/>
            <a:ext cx="411162"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400">
                <a:latin typeface="Times New Roman" pitchFamily="18" charset="0"/>
              </a:rPr>
              <a:t>PR</a:t>
            </a:r>
          </a:p>
        </p:txBody>
      </p:sp>
      <p:sp>
        <p:nvSpPr>
          <p:cNvPr id="31763" name="Rectangle 23"/>
          <p:cNvSpPr>
            <a:spLocks noChangeArrowheads="1"/>
          </p:cNvSpPr>
          <p:nvPr/>
        </p:nvSpPr>
        <p:spPr bwMode="auto">
          <a:xfrm>
            <a:off x="5694363" y="4741863"/>
            <a:ext cx="428625" cy="30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400">
                <a:latin typeface="Times New Roman" pitchFamily="18" charset="0"/>
              </a:rPr>
              <a:t>KR</a:t>
            </a:r>
          </a:p>
        </p:txBody>
      </p:sp>
      <p:sp>
        <p:nvSpPr>
          <p:cNvPr id="31764" name="Rectangle 24"/>
          <p:cNvSpPr>
            <a:spLocks noChangeArrowheads="1"/>
          </p:cNvSpPr>
          <p:nvPr/>
        </p:nvSpPr>
        <p:spPr bwMode="auto">
          <a:xfrm>
            <a:off x="920750" y="5340350"/>
            <a:ext cx="5702300" cy="2921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31765" name="Rectangle 25"/>
          <p:cNvSpPr>
            <a:spLocks noChangeArrowheads="1"/>
          </p:cNvSpPr>
          <p:nvPr/>
        </p:nvSpPr>
        <p:spPr bwMode="auto">
          <a:xfrm>
            <a:off x="6853238" y="2151063"/>
            <a:ext cx="1517650"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400">
                <a:latin typeface="Times New Roman" pitchFamily="18" charset="0"/>
              </a:rPr>
              <a:t>Produktionskosten</a:t>
            </a:r>
          </a:p>
        </p:txBody>
      </p:sp>
      <p:sp>
        <p:nvSpPr>
          <p:cNvPr id="31766" name="Rectangle 26"/>
          <p:cNvSpPr>
            <a:spLocks noChangeArrowheads="1"/>
          </p:cNvSpPr>
          <p:nvPr/>
        </p:nvSpPr>
        <p:spPr bwMode="auto">
          <a:xfrm>
            <a:off x="6853238" y="4719638"/>
            <a:ext cx="1517650"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400">
                <a:latin typeface="Times New Roman" pitchFamily="18" charset="0"/>
              </a:rPr>
              <a:t>Wohlfahrtsgewinn</a:t>
            </a:r>
          </a:p>
        </p:txBody>
      </p:sp>
      <p:sp>
        <p:nvSpPr>
          <p:cNvPr id="31767" name="Rectangle 27"/>
          <p:cNvSpPr>
            <a:spLocks noChangeArrowheads="1"/>
          </p:cNvSpPr>
          <p:nvPr/>
        </p:nvSpPr>
        <p:spPr bwMode="auto">
          <a:xfrm>
            <a:off x="6853238" y="3217863"/>
            <a:ext cx="1122362"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400">
                <a:latin typeface="Times New Roman" pitchFamily="18" charset="0"/>
              </a:rPr>
              <a:t>Bruttonutzen</a:t>
            </a:r>
          </a:p>
        </p:txBody>
      </p:sp>
      <p:sp>
        <p:nvSpPr>
          <p:cNvPr id="31768" name="Rectangle 28"/>
          <p:cNvSpPr>
            <a:spLocks noChangeArrowheads="1"/>
          </p:cNvSpPr>
          <p:nvPr/>
        </p:nvSpPr>
        <p:spPr bwMode="auto">
          <a:xfrm>
            <a:off x="6853238" y="4262438"/>
            <a:ext cx="1517650"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400">
                <a:latin typeface="Times New Roman" pitchFamily="18" charset="0"/>
              </a:rPr>
              <a:t>Produktionskosten</a:t>
            </a:r>
          </a:p>
        </p:txBody>
      </p:sp>
      <p:sp>
        <p:nvSpPr>
          <p:cNvPr id="31769" name="Rectangle 29"/>
          <p:cNvSpPr>
            <a:spLocks noChangeArrowheads="1"/>
          </p:cNvSpPr>
          <p:nvPr/>
        </p:nvSpPr>
        <p:spPr bwMode="auto">
          <a:xfrm>
            <a:off x="6853238" y="2608263"/>
            <a:ext cx="1517650"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400">
                <a:latin typeface="Times New Roman" pitchFamily="18" charset="0"/>
              </a:rPr>
              <a:t>Wohlfahrtsgewinn</a:t>
            </a:r>
          </a:p>
        </p:txBody>
      </p:sp>
      <p:sp>
        <p:nvSpPr>
          <p:cNvPr id="31770" name="Rectangle 30"/>
          <p:cNvSpPr>
            <a:spLocks noChangeArrowheads="1"/>
          </p:cNvSpPr>
          <p:nvPr/>
        </p:nvSpPr>
        <p:spPr bwMode="auto">
          <a:xfrm>
            <a:off x="6853238" y="5329238"/>
            <a:ext cx="1122362"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400">
                <a:latin typeface="Times New Roman" pitchFamily="18" charset="0"/>
              </a:rPr>
              <a:t>Bruttonutzen</a:t>
            </a:r>
          </a:p>
        </p:txBody>
      </p:sp>
      <p:sp>
        <p:nvSpPr>
          <p:cNvPr id="28" name="Foliennummernplatzhalter 27"/>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362CA9F3-A552-486D-A036-3B45F9F118E7}" type="slidenum">
              <a:rPr lang="de-DE" sz="1100" b="1">
                <a:effectLst>
                  <a:outerShdw blurRad="38100" dist="38100" dir="2700000" algn="tl">
                    <a:srgbClr val="C0C0C0"/>
                  </a:outerShdw>
                </a:effectLst>
              </a:rPr>
              <a:pPr algn="r">
                <a:defRPr/>
              </a:pPr>
              <a:t>67</a:t>
            </a:fld>
            <a:endParaRPr lang="de-DE" sz="1100" b="1">
              <a:effectLst>
                <a:outerShdw blurRad="38100" dist="38100" dir="2700000" algn="tl">
                  <a:srgbClr val="C0C0C0"/>
                </a:outerShdw>
              </a:effectLst>
            </a:endParaRPr>
          </a:p>
        </p:txBody>
      </p:sp>
      <p:sp>
        <p:nvSpPr>
          <p:cNvPr id="2" name="Foliennummernplatzhalter 1"/>
          <p:cNvSpPr>
            <a:spLocks noGrp="1"/>
          </p:cNvSpPr>
          <p:nvPr>
            <p:ph type="sldNum" sz="quarter" idx="10"/>
          </p:nvPr>
        </p:nvSpPr>
        <p:spPr/>
        <p:txBody>
          <a:bodyPr/>
          <a:lstStyle/>
          <a:p>
            <a:pPr>
              <a:defRPr/>
            </a:pPr>
            <a:fld id="{C6BB88A2-1F04-4DA9-8D78-668E9FD2A746}" type="slidenum">
              <a:rPr lang="de-DE" smtClean="0"/>
              <a:pPr>
                <a:defRPr/>
              </a:pPr>
              <a:t>67</a:t>
            </a:fld>
            <a:endParaRPr lang="de-DE"/>
          </a:p>
        </p:txBody>
      </p:sp>
    </p:spTree>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34630" y="188640"/>
            <a:ext cx="8229600" cy="576262"/>
          </a:xfrm>
        </p:spPr>
        <p:txBody>
          <a:bodyPr/>
          <a:lstStyle/>
          <a:p>
            <a:r>
              <a:rPr lang="de-DE" dirty="0"/>
              <a:t>Erläuterung zur vorangegangenen Folie</a:t>
            </a:r>
          </a:p>
        </p:txBody>
      </p:sp>
      <p:sp>
        <p:nvSpPr>
          <p:cNvPr id="24" name="AutoShape 4"/>
          <p:cNvSpPr>
            <a:spLocks noChangeArrowheads="1"/>
          </p:cNvSpPr>
          <p:nvPr/>
        </p:nvSpPr>
        <p:spPr bwMode="auto">
          <a:xfrm>
            <a:off x="469404" y="3996470"/>
            <a:ext cx="7920880" cy="1080120"/>
          </a:xfrm>
          <a:prstGeom prst="wedgeRoundRectCallout">
            <a:avLst>
              <a:gd name="adj1" fmla="val 41981"/>
              <a:gd name="adj2" fmla="val 764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Voraussetzung für den Königsweg im Marketing: Der Bruttonutzen muss stärker steigen als die Produktionskosten.</a:t>
            </a:r>
          </a:p>
        </p:txBody>
      </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68</a:t>
            </a:fld>
            <a:endParaRPr lang="de-DE"/>
          </a:p>
        </p:txBody>
      </p:sp>
      <p:sp>
        <p:nvSpPr>
          <p:cNvPr id="5" name="AutoShape 4"/>
          <p:cNvSpPr>
            <a:spLocks noChangeArrowheads="1"/>
          </p:cNvSpPr>
          <p:nvPr/>
        </p:nvSpPr>
        <p:spPr bwMode="auto">
          <a:xfrm>
            <a:off x="457200" y="1141053"/>
            <a:ext cx="7920880" cy="2287947"/>
          </a:xfrm>
          <a:prstGeom prst="wedgeRoundRectCallout">
            <a:avLst>
              <a:gd name="adj1" fmla="val 43304"/>
              <a:gd name="adj2" fmla="val 59425"/>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In der Situation II arbeiten Anbieter und Nachfrager besser zusammen (z.B. Abbau von Informationsdefiziten zwischen Anbieter und Nachfrager), so dass der Anbieter ein Produkt anbieten kann, das beim Nachfrager eine höhere Nutzenstiftung bewirkt, weshalb Preisbereitschaft steigt. Dadurch vergrößert sich der Wohlfahrtsgewinn, weshalb trotz höherem Preis Produzenten- und Konsumentenrente höher sind als in Situation I (</a:t>
            </a:r>
            <a:r>
              <a:rPr lang="de-DE" dirty="0" err="1"/>
              <a:t>win</a:t>
            </a:r>
            <a:r>
              <a:rPr lang="de-DE" dirty="0"/>
              <a:t>-</a:t>
            </a:r>
            <a:r>
              <a:rPr lang="de-DE" dirty="0" err="1"/>
              <a:t>win</a:t>
            </a:r>
            <a:r>
              <a:rPr lang="de-DE" dirty="0"/>
              <a:t>-Situation)</a:t>
            </a:r>
            <a:endParaRPr lang="de-DE" sz="2000" dirty="0"/>
          </a:p>
        </p:txBody>
      </p:sp>
    </p:spTree>
    <p:extLst>
      <p:ext uri="{BB962C8B-B14F-4D97-AF65-F5344CB8AC3E}">
        <p14:creationId xmlns:p14="http://schemas.microsoft.com/office/powerpoint/2010/main" val="415712720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539750" y="2909888"/>
            <a:ext cx="8208963"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50000"/>
              </a:spcBef>
              <a:buFontTx/>
              <a:buNone/>
            </a:pPr>
            <a:r>
              <a:rPr lang="de-DE" altLang="de-DE" sz="2800" dirty="0"/>
              <a:t>1.2.3 Verteilungsprobleme innerhalb des Wertschöpfungsprozesses</a:t>
            </a:r>
          </a:p>
        </p:txBody>
      </p:sp>
      <p:sp>
        <p:nvSpPr>
          <p:cNvPr id="23555" name="Rectangle 3"/>
          <p:cNvSpPr>
            <a:spLocks noChangeArrowheads="1"/>
          </p:cNvSpPr>
          <p:nvPr/>
        </p:nvSpPr>
        <p:spPr bwMode="auto">
          <a:xfrm>
            <a:off x="827088" y="2205038"/>
            <a:ext cx="7704137" cy="20875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2" name="Foliennummernplatzhalter 1"/>
          <p:cNvSpPr>
            <a:spLocks noGrp="1"/>
          </p:cNvSpPr>
          <p:nvPr>
            <p:ph type="sldNum" sz="quarter" idx="10"/>
          </p:nvPr>
        </p:nvSpPr>
        <p:spPr/>
        <p:txBody>
          <a:bodyPr/>
          <a:lstStyle/>
          <a:p>
            <a:pPr>
              <a:defRPr/>
            </a:pPr>
            <a:fld id="{488DDDC0-9A8D-4E3E-9CE3-87D096057633}" type="slidenum">
              <a:rPr lang="de-DE" smtClean="0"/>
              <a:pPr>
                <a:defRPr/>
              </a:pPr>
              <a:t>69</a:t>
            </a:fld>
            <a:endParaRPr lang="de-DE"/>
          </a:p>
        </p:txBody>
      </p:sp>
    </p:spTree>
    <p:extLst>
      <p:ext uri="{BB962C8B-B14F-4D97-AF65-F5344CB8AC3E}">
        <p14:creationId xmlns:p14="http://schemas.microsoft.com/office/powerpoint/2010/main" val="21289262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1"/>
          <p:cNvSpPr txBox="1">
            <a:spLocks noChangeArrowheads="1"/>
          </p:cNvSpPr>
          <p:nvPr/>
        </p:nvSpPr>
        <p:spPr bwMode="auto">
          <a:xfrm>
            <a:off x="488279" y="92800"/>
            <a:ext cx="82804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2400" dirty="0"/>
              <a:t>Prinzipielle Verhaltensweisen in ökonomischen Beziehungen (I)</a:t>
            </a:r>
          </a:p>
        </p:txBody>
      </p:sp>
      <p:sp>
        <p:nvSpPr>
          <p:cNvPr id="8195" name="Text Box 26"/>
          <p:cNvSpPr txBox="1">
            <a:spLocks noChangeArrowheads="1"/>
          </p:cNvSpPr>
          <p:nvPr/>
        </p:nvSpPr>
        <p:spPr bwMode="auto">
          <a:xfrm>
            <a:off x="2266950" y="1190625"/>
            <a:ext cx="20161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endParaRPr lang="de-DE" altLang="de-DE" sz="1800"/>
          </a:p>
        </p:txBody>
      </p:sp>
      <p:sp>
        <p:nvSpPr>
          <p:cNvPr id="8196" name="Text Box 30"/>
          <p:cNvSpPr txBox="1">
            <a:spLocks noChangeArrowheads="1"/>
          </p:cNvSpPr>
          <p:nvPr/>
        </p:nvSpPr>
        <p:spPr bwMode="auto">
          <a:xfrm>
            <a:off x="684213" y="1779588"/>
            <a:ext cx="2736850" cy="923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1800"/>
              <a:t>Verhalten gegenüber sich selbst in einer öko-nomischen Beziehung</a:t>
            </a:r>
          </a:p>
        </p:txBody>
      </p:sp>
      <p:sp>
        <p:nvSpPr>
          <p:cNvPr id="8197" name="Text Box 38"/>
          <p:cNvSpPr txBox="1">
            <a:spLocks noChangeArrowheads="1"/>
          </p:cNvSpPr>
          <p:nvPr/>
        </p:nvSpPr>
        <p:spPr bwMode="auto">
          <a:xfrm>
            <a:off x="684213" y="4486275"/>
            <a:ext cx="2736850" cy="922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1800"/>
              <a:t>Verhalten gegenüber anderen in einer ökono-mischen Beziehung</a:t>
            </a:r>
          </a:p>
        </p:txBody>
      </p:sp>
      <p:sp>
        <p:nvSpPr>
          <p:cNvPr id="8198" name="Text Box 39"/>
          <p:cNvSpPr txBox="1">
            <a:spLocks noChangeArrowheads="1"/>
          </p:cNvSpPr>
          <p:nvPr/>
        </p:nvSpPr>
        <p:spPr bwMode="auto">
          <a:xfrm>
            <a:off x="5018088" y="890588"/>
            <a:ext cx="3730625" cy="1446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1600"/>
              <a:t>Egoistisch:</a:t>
            </a:r>
          </a:p>
          <a:p>
            <a:pPr eaLnBrk="1" hangingPunct="1">
              <a:spcBef>
                <a:spcPct val="50000"/>
              </a:spcBef>
              <a:buFontTx/>
              <a:buNone/>
            </a:pPr>
            <a:r>
              <a:rPr lang="de-DE" altLang="de-DE" sz="1600"/>
              <a:t>jeder Marktteilnehmer ist bestrebt, sich so zu verhalten, einen möglichst hohen ökonomischen Erfolg zu erzielen = sich selbst besser zu stellen</a:t>
            </a:r>
          </a:p>
        </p:txBody>
      </p:sp>
      <p:sp>
        <p:nvSpPr>
          <p:cNvPr id="8199" name="Text Box 40"/>
          <p:cNvSpPr txBox="1">
            <a:spLocks noChangeArrowheads="1"/>
          </p:cNvSpPr>
          <p:nvPr/>
        </p:nvSpPr>
        <p:spPr bwMode="auto">
          <a:xfrm>
            <a:off x="5018088" y="2549525"/>
            <a:ext cx="3730625" cy="95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1600"/>
              <a:t>Altruistisch:</a:t>
            </a:r>
          </a:p>
          <a:p>
            <a:pPr eaLnBrk="1" hangingPunct="1">
              <a:spcBef>
                <a:spcPct val="50000"/>
              </a:spcBef>
              <a:buFontTx/>
              <a:buNone/>
            </a:pPr>
            <a:r>
              <a:rPr lang="de-DE" altLang="de-DE" sz="1600"/>
              <a:t>man ist bereit sich selbst schlechter zu stellen</a:t>
            </a:r>
          </a:p>
        </p:txBody>
      </p:sp>
      <p:sp>
        <p:nvSpPr>
          <p:cNvPr id="8200" name="Text Box 41"/>
          <p:cNvSpPr txBox="1">
            <a:spLocks noChangeArrowheads="1"/>
          </p:cNvSpPr>
          <p:nvPr/>
        </p:nvSpPr>
        <p:spPr bwMode="auto">
          <a:xfrm>
            <a:off x="5018088" y="5157788"/>
            <a:ext cx="3730625" cy="954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1600"/>
              <a:t>Kooperativ:</a:t>
            </a:r>
          </a:p>
          <a:p>
            <a:pPr eaLnBrk="1" hangingPunct="1">
              <a:spcBef>
                <a:spcPct val="50000"/>
              </a:spcBef>
              <a:buFontTx/>
              <a:buNone/>
            </a:pPr>
            <a:r>
              <a:rPr lang="de-DE" altLang="de-DE" sz="1600"/>
              <a:t>man ist bereit, den anderen besser zu stellen</a:t>
            </a:r>
          </a:p>
        </p:txBody>
      </p:sp>
      <p:sp>
        <p:nvSpPr>
          <p:cNvPr id="8201" name="Text Box 42"/>
          <p:cNvSpPr txBox="1">
            <a:spLocks noChangeArrowheads="1"/>
          </p:cNvSpPr>
          <p:nvPr/>
        </p:nvSpPr>
        <p:spPr bwMode="auto">
          <a:xfrm>
            <a:off x="5018088" y="3756025"/>
            <a:ext cx="3730625" cy="1201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1600"/>
              <a:t>Kompetitiv:</a:t>
            </a:r>
          </a:p>
          <a:p>
            <a:pPr eaLnBrk="1" hangingPunct="1">
              <a:spcBef>
                <a:spcPct val="50000"/>
              </a:spcBef>
              <a:buFontTx/>
              <a:buNone/>
            </a:pPr>
            <a:r>
              <a:rPr lang="de-DE" altLang="de-DE" sz="1600"/>
              <a:t>man ist bereit bzw. nimmt es in Kauf, den anderen zu schädigen/schlechter zu stellen</a:t>
            </a:r>
          </a:p>
        </p:txBody>
      </p:sp>
      <p:cxnSp>
        <p:nvCxnSpPr>
          <p:cNvPr id="8202" name="AutoShape 44"/>
          <p:cNvCxnSpPr>
            <a:cxnSpLocks noChangeShapeType="1"/>
            <a:stCxn id="8196" idx="3"/>
            <a:endCxn id="8198" idx="1"/>
          </p:cNvCxnSpPr>
          <p:nvPr/>
        </p:nvCxnSpPr>
        <p:spPr bwMode="auto">
          <a:xfrm flipV="1">
            <a:off x="3421063" y="1612900"/>
            <a:ext cx="1597025" cy="62865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203" name="AutoShape 45"/>
          <p:cNvCxnSpPr>
            <a:cxnSpLocks noChangeShapeType="1"/>
            <a:stCxn id="8196" idx="3"/>
            <a:endCxn id="8199" idx="1"/>
          </p:cNvCxnSpPr>
          <p:nvPr/>
        </p:nvCxnSpPr>
        <p:spPr bwMode="auto">
          <a:xfrm>
            <a:off x="3421063" y="2241550"/>
            <a:ext cx="1597025" cy="785813"/>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204" name="AutoShape 46"/>
          <p:cNvCxnSpPr>
            <a:cxnSpLocks noChangeShapeType="1"/>
            <a:stCxn id="8197" idx="3"/>
            <a:endCxn id="8201" idx="1"/>
          </p:cNvCxnSpPr>
          <p:nvPr/>
        </p:nvCxnSpPr>
        <p:spPr bwMode="auto">
          <a:xfrm flipV="1">
            <a:off x="3421063" y="4357688"/>
            <a:ext cx="1597025" cy="59055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205" name="AutoShape 47"/>
          <p:cNvCxnSpPr>
            <a:cxnSpLocks noChangeShapeType="1"/>
            <a:stCxn id="8197" idx="3"/>
            <a:endCxn id="8200" idx="1"/>
          </p:cNvCxnSpPr>
          <p:nvPr/>
        </p:nvCxnSpPr>
        <p:spPr bwMode="auto">
          <a:xfrm>
            <a:off x="3421063" y="4948238"/>
            <a:ext cx="1597025" cy="6858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7</a:t>
            </a:fld>
            <a:endParaRPr lang="de-DE"/>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683568" y="2204864"/>
            <a:ext cx="7488832" cy="27363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rPr>
              <a:t>Kapitel 1.2.3 behandelt das klassische Verteilungsproblem innerhalb der Wertschöpfungskette: die Aufteilung der Wertschöpfungsrente unter den am Wertschöpfungsprozess beteiligten Akteuren (Zulieferer, </a:t>
            </a:r>
            <a:r>
              <a:rPr lang="de-DE" dirty="0" err="1">
                <a:solidFill>
                  <a:schemeClr val="tx1"/>
                </a:solidFill>
              </a:rPr>
              <a:t>Weiterverarbeiter</a:t>
            </a:r>
            <a:r>
              <a:rPr lang="de-DE" dirty="0">
                <a:solidFill>
                  <a:schemeClr val="tx1"/>
                </a:solidFill>
              </a:rPr>
              <a:t>, Handel). Im Sinne einer dynamischen Betrachtung sind auch Veränderungen der Wertschöpfungsorganisation als Reflex des „Kampfes um die Vertriebsspanne“ zu sehen.</a:t>
            </a:r>
          </a:p>
          <a:p>
            <a:endParaRPr lang="de-DE" dirty="0">
              <a:solidFill>
                <a:schemeClr val="tx1"/>
              </a:solidFill>
            </a:endParaRPr>
          </a:p>
          <a:p>
            <a:r>
              <a:rPr lang="de-DE" dirty="0">
                <a:solidFill>
                  <a:schemeClr val="tx1"/>
                </a:solidFill>
              </a:rPr>
              <a:t>Lernziel: Verständnis für Verteilungsprobleme innerhalb der Wertschöpfungskette.</a:t>
            </a:r>
          </a:p>
        </p:txBody>
      </p:sp>
      <p:sp>
        <p:nvSpPr>
          <p:cNvPr id="21506" name="Rectangle 2"/>
          <p:cNvSpPr>
            <a:spLocks noGrp="1" noChangeArrowheads="1"/>
          </p:cNvSpPr>
          <p:nvPr>
            <p:ph type="title"/>
          </p:nvPr>
        </p:nvSpPr>
        <p:spPr>
          <a:xfrm>
            <a:off x="395536" y="188640"/>
            <a:ext cx="8229600" cy="576262"/>
          </a:xfrm>
        </p:spPr>
        <p:txBody>
          <a:bodyPr/>
          <a:lstStyle/>
          <a:p>
            <a:r>
              <a:rPr lang="de-DE" dirty="0"/>
              <a:t>Lernziele der Veranstaltung</a:t>
            </a:r>
          </a:p>
        </p:txBody>
      </p:sp>
    </p:spTree>
    <p:extLst>
      <p:ext uri="{BB962C8B-B14F-4D97-AF65-F5344CB8AC3E}">
        <p14:creationId xmlns:p14="http://schemas.microsoft.com/office/powerpoint/2010/main" val="3955886072"/>
      </p:ext>
    </p:extLst>
  </p:cSld>
  <p:clrMapOvr>
    <a:masterClrMapping/>
  </p:clrMapOvr>
  <mc:AlternateContent xmlns:mc="http://schemas.openxmlformats.org/markup-compatibility/2006" xmlns:p14="http://schemas.microsoft.com/office/powerpoint/2010/main">
    <mc:Choice Requires="p14">
      <p:transition spd="slow" p14:dur="2000" advTm="11964"/>
    </mc:Choice>
    <mc:Fallback xmlns="">
      <p:transition spd="slow" advTm="11964"/>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de-DE" dirty="0"/>
              <a:t>Charakterisierung des Verteilungskonflikts</a:t>
            </a:r>
          </a:p>
        </p:txBody>
      </p:sp>
      <p:sp>
        <p:nvSpPr>
          <p:cNvPr id="24" name="AutoShape 4"/>
          <p:cNvSpPr>
            <a:spLocks noChangeArrowheads="1"/>
          </p:cNvSpPr>
          <p:nvPr/>
        </p:nvSpPr>
        <p:spPr bwMode="auto">
          <a:xfrm>
            <a:off x="611560" y="1002090"/>
            <a:ext cx="7920880" cy="2160240"/>
          </a:xfrm>
          <a:prstGeom prst="wedgeRoundRectCallout">
            <a:avLst>
              <a:gd name="adj1" fmla="val 40538"/>
              <a:gd name="adj2" fmla="val 58030"/>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Analog zum Verteilungskonflikt zwischen Anbieter und Nachfrager um den Wohlfahrtsgewinn gibt es innerhalb des Wertschöpfungsprozesses eines Produkts, sofern dieser arbeitsteilig zwischen verschiedenen Unternehmen organisiert ist, einen Verteilungskonflikt.</a:t>
            </a:r>
          </a:p>
        </p:txBody>
      </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71</a:t>
            </a:fld>
            <a:endParaRPr lang="de-DE"/>
          </a:p>
        </p:txBody>
      </p:sp>
      <p:sp>
        <p:nvSpPr>
          <p:cNvPr id="5" name="AutoShape 4"/>
          <p:cNvSpPr>
            <a:spLocks noChangeArrowheads="1"/>
          </p:cNvSpPr>
          <p:nvPr/>
        </p:nvSpPr>
        <p:spPr bwMode="auto">
          <a:xfrm>
            <a:off x="611560" y="3407390"/>
            <a:ext cx="7920880" cy="1440160"/>
          </a:xfrm>
          <a:prstGeom prst="wedgeRoundRectCallout">
            <a:avLst>
              <a:gd name="adj1" fmla="val 42101"/>
              <a:gd name="adj2" fmla="val 65701"/>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Verteilungskonflikte innerhalb der Wertschöpfungskette beziehen sich auf die Aufteilung der sog. Wertschöpfungsrente (Wertschöpfungsgewinn). Dies wird plakativ auch als „Kampf um die Vertriebsspanne“ bezeichnet.</a:t>
            </a:r>
          </a:p>
        </p:txBody>
      </p:sp>
      <p:sp>
        <p:nvSpPr>
          <p:cNvPr id="6" name="AutoShape 4"/>
          <p:cNvSpPr>
            <a:spLocks noChangeArrowheads="1"/>
          </p:cNvSpPr>
          <p:nvPr/>
        </p:nvSpPr>
        <p:spPr bwMode="auto">
          <a:xfrm>
            <a:off x="615759" y="5119529"/>
            <a:ext cx="7920880" cy="934360"/>
          </a:xfrm>
          <a:prstGeom prst="wedgeRoundRectCallout">
            <a:avLst>
              <a:gd name="adj1" fmla="val 42101"/>
              <a:gd name="adj2" fmla="val 65701"/>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000" dirty="0"/>
              <a:t>klassische Streitfelder: Hersteller-Handel; Zulieferer-Endhersteller (z.B. Automobilbereich)</a:t>
            </a:r>
          </a:p>
        </p:txBody>
      </p:sp>
    </p:spTree>
    <p:extLst>
      <p:ext uri="{BB962C8B-B14F-4D97-AF65-F5344CB8AC3E}">
        <p14:creationId xmlns:p14="http://schemas.microsoft.com/office/powerpoint/2010/main" val="232036206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de-DE" altLang="de-DE" dirty="0"/>
              <a:t>Definition der Wertschöpfungsrente</a:t>
            </a:r>
          </a:p>
        </p:txBody>
      </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72</a:t>
            </a:fld>
            <a:endParaRPr lang="de-DE"/>
          </a:p>
        </p:txBody>
      </p:sp>
      <p:sp>
        <p:nvSpPr>
          <p:cNvPr id="5" name="AutoShape 3"/>
          <p:cNvSpPr>
            <a:spLocks noChangeArrowheads="1"/>
          </p:cNvSpPr>
          <p:nvPr/>
        </p:nvSpPr>
        <p:spPr bwMode="auto">
          <a:xfrm>
            <a:off x="539552" y="1772816"/>
            <a:ext cx="7848997" cy="3384376"/>
          </a:xfrm>
          <a:prstGeom prst="wedgeRoundRectCallout">
            <a:avLst>
              <a:gd name="adj1" fmla="val 43619"/>
              <a:gd name="adj2" fmla="val 64211"/>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har char="•"/>
              <a:defRPr sz="2200">
                <a:solidFill>
                  <a:schemeClr val="tx1"/>
                </a:solidFill>
                <a:latin typeface="Arial" charset="0"/>
              </a:defRPr>
            </a:lvl1pPr>
            <a:lvl2pPr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lvl="1" eaLnBrk="1" hangingPunct="1">
              <a:spcBef>
                <a:spcPct val="50000"/>
              </a:spcBef>
              <a:buFontTx/>
              <a:buNone/>
            </a:pPr>
            <a:r>
              <a:rPr lang="de-DE" altLang="de-DE" dirty="0"/>
              <a:t>	Wertschöpfungsrente</a:t>
            </a:r>
          </a:p>
          <a:p>
            <a:pPr lvl="1" eaLnBrk="1" hangingPunct="1">
              <a:spcBef>
                <a:spcPct val="50000"/>
              </a:spcBef>
              <a:buFontTx/>
              <a:buNone/>
            </a:pPr>
            <a:r>
              <a:rPr lang="de-DE" altLang="de-DE" dirty="0"/>
              <a:t>= 	Summe der Produzentenrenten</a:t>
            </a:r>
          </a:p>
          <a:p>
            <a:pPr lvl="1" eaLnBrk="1" hangingPunct="1">
              <a:spcBef>
                <a:spcPct val="50000"/>
              </a:spcBef>
              <a:buFontTx/>
              <a:buNone/>
            </a:pPr>
            <a:r>
              <a:rPr lang="de-DE" altLang="de-DE" dirty="0"/>
              <a:t>=	Verkaufspreis des Produkts an den   </a:t>
            </a:r>
            <a:br>
              <a:rPr lang="de-DE" altLang="de-DE" dirty="0"/>
            </a:br>
            <a:r>
              <a:rPr lang="de-DE" altLang="de-DE" dirty="0"/>
              <a:t>       Endverbraucher/Endkunden</a:t>
            </a:r>
          </a:p>
          <a:p>
            <a:pPr lvl="1" eaLnBrk="1" hangingPunct="1">
              <a:spcBef>
                <a:spcPct val="50000"/>
              </a:spcBef>
              <a:buFontTx/>
              <a:buNone/>
            </a:pPr>
            <a:r>
              <a:rPr lang="de-DE" altLang="de-DE" dirty="0"/>
              <a:t>-	Summe aller Produktionskosten (pro Stück) der an der</a:t>
            </a:r>
            <a:br>
              <a:rPr lang="de-DE" altLang="de-DE" dirty="0"/>
            </a:br>
            <a:r>
              <a:rPr lang="de-DE" altLang="de-DE" dirty="0"/>
              <a:t>	Produktion beteiligten Akteure (Summe der</a:t>
            </a:r>
            <a:br>
              <a:rPr lang="de-DE" altLang="de-DE" dirty="0"/>
            </a:br>
            <a:r>
              <a:rPr lang="de-DE" altLang="de-DE" dirty="0"/>
              <a:t>       Produktionsstückkosten in der    	Wertschöpfungsorganisation)</a:t>
            </a:r>
          </a:p>
        </p:txBody>
      </p:sp>
    </p:spTree>
    <p:extLst>
      <p:ext uri="{BB962C8B-B14F-4D97-AF65-F5344CB8AC3E}">
        <p14:creationId xmlns:p14="http://schemas.microsoft.com/office/powerpoint/2010/main" val="332134455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6"/>
          <p:cNvSpPr>
            <a:spLocks noGrp="1" noChangeArrowheads="1"/>
          </p:cNvSpPr>
          <p:nvPr>
            <p:ph type="title" idx="4294967295"/>
          </p:nvPr>
        </p:nvSpPr>
        <p:spPr>
          <a:xfrm>
            <a:off x="107504" y="404813"/>
            <a:ext cx="8712967" cy="533400"/>
          </a:xfrm>
        </p:spPr>
        <p:txBody>
          <a:bodyPr/>
          <a:lstStyle/>
          <a:p>
            <a:pPr eaLnBrk="1" hangingPunct="1"/>
            <a:r>
              <a:rPr lang="de-DE" altLang="de-DE" dirty="0"/>
              <a:t>Verteilungsprobleme innerhalb des Wertschöpfungsprozesses</a:t>
            </a:r>
          </a:p>
        </p:txBody>
      </p:sp>
      <p:sp>
        <p:nvSpPr>
          <p:cNvPr id="35843" name="Freeform 7"/>
          <p:cNvSpPr>
            <a:spLocks/>
          </p:cNvSpPr>
          <p:nvPr/>
        </p:nvSpPr>
        <p:spPr bwMode="auto">
          <a:xfrm>
            <a:off x="990600" y="1295400"/>
            <a:ext cx="1588" cy="4192588"/>
          </a:xfrm>
          <a:custGeom>
            <a:avLst/>
            <a:gdLst>
              <a:gd name="T0" fmla="*/ 0 w 1"/>
              <a:gd name="T1" fmla="*/ 0 h 2641"/>
              <a:gd name="T2" fmla="*/ 0 w 1"/>
              <a:gd name="T3" fmla="*/ 2147483647 h 2641"/>
              <a:gd name="T4" fmla="*/ 0 60000 65536"/>
              <a:gd name="T5" fmla="*/ 0 60000 65536"/>
              <a:gd name="T6" fmla="*/ 0 w 1"/>
              <a:gd name="T7" fmla="*/ 0 h 2641"/>
              <a:gd name="T8" fmla="*/ 1 w 1"/>
              <a:gd name="T9" fmla="*/ 2641 h 2641"/>
            </a:gdLst>
            <a:ahLst/>
            <a:cxnLst>
              <a:cxn ang="T4">
                <a:pos x="T0" y="T1"/>
              </a:cxn>
              <a:cxn ang="T5">
                <a:pos x="T2" y="T3"/>
              </a:cxn>
            </a:cxnLst>
            <a:rect l="T6" t="T7" r="T8" b="T9"/>
            <a:pathLst>
              <a:path w="1" h="2641">
                <a:moveTo>
                  <a:pt x="0" y="0"/>
                </a:moveTo>
                <a:lnTo>
                  <a:pt x="0" y="2640"/>
                </a:lnTo>
              </a:path>
            </a:pathLst>
          </a:custGeom>
          <a:noFill/>
          <a:ln w="127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de-DE"/>
          </a:p>
        </p:txBody>
      </p:sp>
      <p:sp>
        <p:nvSpPr>
          <p:cNvPr id="35844" name="Rectangle 8"/>
          <p:cNvSpPr>
            <a:spLocks noChangeArrowheads="1"/>
          </p:cNvSpPr>
          <p:nvPr/>
        </p:nvSpPr>
        <p:spPr bwMode="auto">
          <a:xfrm>
            <a:off x="992188" y="1754188"/>
            <a:ext cx="911225" cy="377825"/>
          </a:xfrm>
          <a:prstGeom prst="rect">
            <a:avLst/>
          </a:prstGeom>
          <a:solidFill>
            <a:schemeClr val="bg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35845" name="Rectangle 9"/>
          <p:cNvSpPr>
            <a:spLocks noChangeArrowheads="1"/>
          </p:cNvSpPr>
          <p:nvPr/>
        </p:nvSpPr>
        <p:spPr bwMode="auto">
          <a:xfrm>
            <a:off x="1906588" y="1754188"/>
            <a:ext cx="454025" cy="377825"/>
          </a:xfrm>
          <a:prstGeom prst="rect">
            <a:avLst/>
          </a:prstGeom>
          <a:solidFill>
            <a:schemeClr val="bg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35846" name="Rectangle 10"/>
          <p:cNvSpPr>
            <a:spLocks noChangeArrowheads="1"/>
          </p:cNvSpPr>
          <p:nvPr/>
        </p:nvSpPr>
        <p:spPr bwMode="auto">
          <a:xfrm>
            <a:off x="2363788" y="2211388"/>
            <a:ext cx="1063625" cy="377825"/>
          </a:xfrm>
          <a:prstGeom prst="rect">
            <a:avLst/>
          </a:prstGeom>
          <a:solidFill>
            <a:schemeClr val="bg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35847" name="Rectangle 11"/>
          <p:cNvSpPr>
            <a:spLocks noChangeArrowheads="1"/>
          </p:cNvSpPr>
          <p:nvPr/>
        </p:nvSpPr>
        <p:spPr bwMode="auto">
          <a:xfrm>
            <a:off x="3430588" y="2211388"/>
            <a:ext cx="454025" cy="377825"/>
          </a:xfrm>
          <a:prstGeom prst="rect">
            <a:avLst/>
          </a:prstGeom>
          <a:solidFill>
            <a:schemeClr val="bg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35848" name="Rectangle 12"/>
          <p:cNvSpPr>
            <a:spLocks noChangeArrowheads="1"/>
          </p:cNvSpPr>
          <p:nvPr/>
        </p:nvSpPr>
        <p:spPr bwMode="auto">
          <a:xfrm>
            <a:off x="3887788" y="2744788"/>
            <a:ext cx="1444625" cy="377825"/>
          </a:xfrm>
          <a:prstGeom prst="rect">
            <a:avLst/>
          </a:prstGeom>
          <a:solidFill>
            <a:schemeClr val="bg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35849" name="Rectangle 13"/>
          <p:cNvSpPr>
            <a:spLocks noChangeArrowheads="1"/>
          </p:cNvSpPr>
          <p:nvPr/>
        </p:nvSpPr>
        <p:spPr bwMode="auto">
          <a:xfrm>
            <a:off x="5335588" y="2744788"/>
            <a:ext cx="606425" cy="377825"/>
          </a:xfrm>
          <a:prstGeom prst="rect">
            <a:avLst/>
          </a:prstGeom>
          <a:solidFill>
            <a:schemeClr val="bg1"/>
          </a:solidFill>
          <a:ln w="12700">
            <a:solidFill>
              <a:schemeClr val="tx1"/>
            </a:solidFill>
            <a:miter lim="800000"/>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p>
        </p:txBody>
      </p:sp>
      <p:sp>
        <p:nvSpPr>
          <p:cNvPr id="35850" name="Rectangle 14"/>
          <p:cNvSpPr>
            <a:spLocks noChangeArrowheads="1"/>
          </p:cNvSpPr>
          <p:nvPr/>
        </p:nvSpPr>
        <p:spPr bwMode="auto">
          <a:xfrm>
            <a:off x="992188" y="3278188"/>
            <a:ext cx="3425825" cy="377825"/>
          </a:xfrm>
          <a:prstGeom prst="rect">
            <a:avLst/>
          </a:prstGeom>
          <a:solidFill>
            <a:schemeClr val="bg1"/>
          </a:solidFill>
          <a:ln w="12700">
            <a:solidFill>
              <a:schemeClr val="tx1"/>
            </a:solidFill>
            <a:miter lim="800000"/>
            <a:headEnd/>
            <a:tailEnd/>
          </a:ln>
        </p:spPr>
        <p:txBody>
          <a:bodyPr wrap="none" lIns="90488" tIns="44450" rIns="90488" bIns="44450"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800">
                <a:latin typeface="Symbol" pitchFamily="18" charset="2"/>
              </a:rPr>
              <a:t></a:t>
            </a:r>
            <a:r>
              <a:rPr lang="de-DE" altLang="de-DE" sz="1800">
                <a:latin typeface="Times New Roman" pitchFamily="18" charset="0"/>
              </a:rPr>
              <a:t> PK</a:t>
            </a:r>
          </a:p>
        </p:txBody>
      </p:sp>
      <p:sp>
        <p:nvSpPr>
          <p:cNvPr id="35851" name="Rectangle 15"/>
          <p:cNvSpPr>
            <a:spLocks noChangeArrowheads="1"/>
          </p:cNvSpPr>
          <p:nvPr/>
        </p:nvSpPr>
        <p:spPr bwMode="auto">
          <a:xfrm>
            <a:off x="4421188" y="3278188"/>
            <a:ext cx="1520825" cy="377825"/>
          </a:xfrm>
          <a:prstGeom prst="rect">
            <a:avLst/>
          </a:prstGeom>
          <a:solidFill>
            <a:schemeClr val="bg1"/>
          </a:solidFill>
          <a:ln w="12700">
            <a:solidFill>
              <a:schemeClr val="tx1"/>
            </a:solidFill>
            <a:miter lim="800000"/>
            <a:headEnd/>
            <a:tailEnd/>
          </a:ln>
        </p:spPr>
        <p:txBody>
          <a:bodyPr wrap="none" lIns="90488" tIns="44450" rIns="90488" bIns="44450"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800">
                <a:latin typeface="Symbol" pitchFamily="18" charset="2"/>
              </a:rPr>
              <a:t></a:t>
            </a:r>
            <a:r>
              <a:rPr lang="de-DE" altLang="de-DE" sz="1800">
                <a:latin typeface="Times New Roman" pitchFamily="18" charset="0"/>
              </a:rPr>
              <a:t> PR</a:t>
            </a:r>
          </a:p>
        </p:txBody>
      </p:sp>
      <p:sp>
        <p:nvSpPr>
          <p:cNvPr id="35852" name="Rectangle 16"/>
          <p:cNvSpPr>
            <a:spLocks noChangeArrowheads="1"/>
          </p:cNvSpPr>
          <p:nvPr/>
        </p:nvSpPr>
        <p:spPr bwMode="auto">
          <a:xfrm>
            <a:off x="992188" y="3963988"/>
            <a:ext cx="1901825" cy="377825"/>
          </a:xfrm>
          <a:prstGeom prst="rect">
            <a:avLst/>
          </a:prstGeom>
          <a:solidFill>
            <a:schemeClr val="bg1"/>
          </a:solidFill>
          <a:ln w="12700">
            <a:solidFill>
              <a:schemeClr val="tx1"/>
            </a:solidFill>
            <a:miter lim="800000"/>
            <a:headEnd/>
            <a:tailEnd/>
          </a:ln>
        </p:spPr>
        <p:txBody>
          <a:bodyPr wrap="none" lIns="90488" tIns="44450" rIns="90488" bIns="44450"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800">
                <a:latin typeface="Times New Roman" pitchFamily="18" charset="0"/>
              </a:rPr>
              <a:t>PK</a:t>
            </a:r>
            <a:r>
              <a:rPr lang="de-DE" altLang="de-DE" sz="1000">
                <a:latin typeface="Times New Roman" pitchFamily="18" charset="0"/>
              </a:rPr>
              <a:t>1</a:t>
            </a:r>
          </a:p>
        </p:txBody>
      </p:sp>
      <p:sp>
        <p:nvSpPr>
          <p:cNvPr id="35853" name="Rectangle 17"/>
          <p:cNvSpPr>
            <a:spLocks noChangeArrowheads="1"/>
          </p:cNvSpPr>
          <p:nvPr/>
        </p:nvSpPr>
        <p:spPr bwMode="auto">
          <a:xfrm>
            <a:off x="2897188" y="3963988"/>
            <a:ext cx="1139825" cy="377825"/>
          </a:xfrm>
          <a:prstGeom prst="rect">
            <a:avLst/>
          </a:prstGeom>
          <a:solidFill>
            <a:schemeClr val="bg1"/>
          </a:solidFill>
          <a:ln w="12700">
            <a:solidFill>
              <a:schemeClr val="tx1"/>
            </a:solidFill>
            <a:miter lim="800000"/>
            <a:headEnd/>
            <a:tailEnd/>
          </a:ln>
        </p:spPr>
        <p:txBody>
          <a:bodyPr wrap="none" lIns="90488" tIns="44450" rIns="90488" bIns="44450"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800">
                <a:latin typeface="Times New Roman" pitchFamily="18" charset="0"/>
              </a:rPr>
              <a:t>PR</a:t>
            </a:r>
            <a:r>
              <a:rPr lang="de-DE" altLang="de-DE" sz="1000">
                <a:latin typeface="Times New Roman" pitchFamily="18" charset="0"/>
              </a:rPr>
              <a:t>1</a:t>
            </a:r>
          </a:p>
        </p:txBody>
      </p:sp>
      <p:sp>
        <p:nvSpPr>
          <p:cNvPr id="35854" name="Rectangle 18"/>
          <p:cNvSpPr>
            <a:spLocks noChangeArrowheads="1"/>
          </p:cNvSpPr>
          <p:nvPr/>
        </p:nvSpPr>
        <p:spPr bwMode="auto">
          <a:xfrm>
            <a:off x="4040188" y="4878388"/>
            <a:ext cx="1139825" cy="377825"/>
          </a:xfrm>
          <a:prstGeom prst="rect">
            <a:avLst/>
          </a:prstGeom>
          <a:solidFill>
            <a:schemeClr val="bg1"/>
          </a:solidFill>
          <a:ln w="12700">
            <a:solidFill>
              <a:schemeClr val="tx1"/>
            </a:solidFill>
            <a:miter lim="800000"/>
            <a:headEnd/>
            <a:tailEnd/>
          </a:ln>
        </p:spPr>
        <p:txBody>
          <a:bodyPr wrap="none" lIns="90488" tIns="44450" rIns="90488" bIns="44450"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800">
                <a:latin typeface="Times New Roman" pitchFamily="18" charset="0"/>
              </a:rPr>
              <a:t>PK</a:t>
            </a:r>
            <a:r>
              <a:rPr lang="de-DE" altLang="de-DE" sz="1000">
                <a:latin typeface="Times New Roman" pitchFamily="18" charset="0"/>
              </a:rPr>
              <a:t>3</a:t>
            </a:r>
          </a:p>
        </p:txBody>
      </p:sp>
      <p:sp>
        <p:nvSpPr>
          <p:cNvPr id="35855" name="Rectangle 19"/>
          <p:cNvSpPr>
            <a:spLocks noChangeArrowheads="1"/>
          </p:cNvSpPr>
          <p:nvPr/>
        </p:nvSpPr>
        <p:spPr bwMode="auto">
          <a:xfrm>
            <a:off x="5183188" y="4878388"/>
            <a:ext cx="758825" cy="377825"/>
          </a:xfrm>
          <a:prstGeom prst="rect">
            <a:avLst/>
          </a:prstGeom>
          <a:solidFill>
            <a:schemeClr val="bg1"/>
          </a:solidFill>
          <a:ln w="12700">
            <a:solidFill>
              <a:schemeClr val="tx1"/>
            </a:solidFill>
            <a:miter lim="800000"/>
            <a:headEnd/>
            <a:tailEnd/>
          </a:ln>
        </p:spPr>
        <p:txBody>
          <a:bodyPr wrap="none" lIns="90488" tIns="44450" rIns="90488" bIns="44450"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800" dirty="0">
                <a:latin typeface="Times New Roman" pitchFamily="18" charset="0"/>
              </a:rPr>
              <a:t>PR</a:t>
            </a:r>
            <a:r>
              <a:rPr lang="de-DE" altLang="de-DE" sz="1000" dirty="0">
                <a:latin typeface="Times New Roman" pitchFamily="18" charset="0"/>
              </a:rPr>
              <a:t>3</a:t>
            </a:r>
          </a:p>
        </p:txBody>
      </p:sp>
      <p:sp>
        <p:nvSpPr>
          <p:cNvPr id="35856" name="Rectangle 20"/>
          <p:cNvSpPr>
            <a:spLocks noChangeArrowheads="1"/>
          </p:cNvSpPr>
          <p:nvPr/>
        </p:nvSpPr>
        <p:spPr bwMode="auto">
          <a:xfrm>
            <a:off x="6249988" y="5259388"/>
            <a:ext cx="3333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2400">
                <a:latin typeface="Times New Roman" pitchFamily="18" charset="0"/>
              </a:rPr>
              <a:t>p</a:t>
            </a:r>
          </a:p>
        </p:txBody>
      </p:sp>
      <p:sp>
        <p:nvSpPr>
          <p:cNvPr id="35857" name="Line 21"/>
          <p:cNvSpPr>
            <a:spLocks noChangeShapeType="1"/>
          </p:cNvSpPr>
          <p:nvPr/>
        </p:nvSpPr>
        <p:spPr bwMode="auto">
          <a:xfrm>
            <a:off x="5943600" y="1311275"/>
            <a:ext cx="0" cy="4162425"/>
          </a:xfrm>
          <a:prstGeom prst="line">
            <a:avLst/>
          </a:prstGeom>
          <a:noFill/>
          <a:ln w="12700">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35858" name="Rectangle 22"/>
          <p:cNvSpPr>
            <a:spLocks noChangeArrowheads="1"/>
          </p:cNvSpPr>
          <p:nvPr/>
        </p:nvSpPr>
        <p:spPr bwMode="auto">
          <a:xfrm>
            <a:off x="5868988" y="1296988"/>
            <a:ext cx="151765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2400" dirty="0">
                <a:latin typeface="Times New Roman" pitchFamily="18" charset="0"/>
              </a:rPr>
              <a:t>Marktpreis</a:t>
            </a:r>
          </a:p>
        </p:txBody>
      </p:sp>
      <p:sp>
        <p:nvSpPr>
          <p:cNvPr id="35859" name="Rectangle 23"/>
          <p:cNvSpPr>
            <a:spLocks noChangeArrowheads="1"/>
          </p:cNvSpPr>
          <p:nvPr/>
        </p:nvSpPr>
        <p:spPr bwMode="auto">
          <a:xfrm>
            <a:off x="6130925" y="4013200"/>
            <a:ext cx="2536825" cy="69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2000" dirty="0">
                <a:latin typeface="Times New Roman" pitchFamily="18" charset="0"/>
              </a:rPr>
              <a:t>PK=Produktionskosten</a:t>
            </a:r>
          </a:p>
          <a:p>
            <a:pPr>
              <a:spcBef>
                <a:spcPct val="0"/>
              </a:spcBef>
              <a:buFontTx/>
              <a:buNone/>
            </a:pPr>
            <a:r>
              <a:rPr lang="de-DE" altLang="de-DE" sz="2000" dirty="0">
                <a:latin typeface="Times New Roman" pitchFamily="18" charset="0"/>
              </a:rPr>
              <a:t>PR=Produzentenrente</a:t>
            </a:r>
          </a:p>
        </p:txBody>
      </p:sp>
      <p:sp>
        <p:nvSpPr>
          <p:cNvPr id="35860" name="Rectangle 24"/>
          <p:cNvSpPr>
            <a:spLocks noChangeArrowheads="1"/>
          </p:cNvSpPr>
          <p:nvPr/>
        </p:nvSpPr>
        <p:spPr bwMode="auto">
          <a:xfrm>
            <a:off x="1373188" y="4802188"/>
            <a:ext cx="2022475"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a:latin typeface="Times New Roman" pitchFamily="18" charset="0"/>
              </a:rPr>
              <a:t>Vorwärtsintegration</a:t>
            </a:r>
          </a:p>
        </p:txBody>
      </p:sp>
      <p:sp>
        <p:nvSpPr>
          <p:cNvPr id="35861" name="Line 25"/>
          <p:cNvSpPr>
            <a:spLocks noChangeShapeType="1"/>
          </p:cNvSpPr>
          <p:nvPr/>
        </p:nvSpPr>
        <p:spPr bwMode="auto">
          <a:xfrm>
            <a:off x="1006475" y="5029200"/>
            <a:ext cx="352425"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de-DE"/>
          </a:p>
        </p:txBody>
      </p:sp>
      <p:sp>
        <p:nvSpPr>
          <p:cNvPr id="35862" name="Line 26"/>
          <p:cNvSpPr>
            <a:spLocks noChangeShapeType="1"/>
          </p:cNvSpPr>
          <p:nvPr/>
        </p:nvSpPr>
        <p:spPr bwMode="auto">
          <a:xfrm>
            <a:off x="3444875" y="5029200"/>
            <a:ext cx="581025"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de-DE"/>
          </a:p>
        </p:txBody>
      </p:sp>
      <p:sp>
        <p:nvSpPr>
          <p:cNvPr id="35863" name="Line 27"/>
          <p:cNvSpPr>
            <a:spLocks noChangeShapeType="1"/>
          </p:cNvSpPr>
          <p:nvPr/>
        </p:nvSpPr>
        <p:spPr bwMode="auto">
          <a:xfrm>
            <a:off x="1006475" y="5486400"/>
            <a:ext cx="5153025"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de-DE"/>
          </a:p>
        </p:txBody>
      </p:sp>
      <p:sp>
        <p:nvSpPr>
          <p:cNvPr id="35864" name="Rectangle 28"/>
          <p:cNvSpPr>
            <a:spLocks noChangeArrowheads="1"/>
          </p:cNvSpPr>
          <p:nvPr/>
        </p:nvSpPr>
        <p:spPr bwMode="auto">
          <a:xfrm>
            <a:off x="1220788" y="1754188"/>
            <a:ext cx="536575"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a:latin typeface="Times New Roman" pitchFamily="18" charset="0"/>
              </a:rPr>
              <a:t>PK</a:t>
            </a:r>
            <a:r>
              <a:rPr lang="de-DE" altLang="de-DE" sz="1000">
                <a:latin typeface="Times New Roman" pitchFamily="18" charset="0"/>
              </a:rPr>
              <a:t>1</a:t>
            </a:r>
          </a:p>
        </p:txBody>
      </p:sp>
      <p:sp>
        <p:nvSpPr>
          <p:cNvPr id="35865" name="Rectangle 29"/>
          <p:cNvSpPr>
            <a:spLocks noChangeArrowheads="1"/>
          </p:cNvSpPr>
          <p:nvPr/>
        </p:nvSpPr>
        <p:spPr bwMode="auto">
          <a:xfrm>
            <a:off x="1906588" y="1754188"/>
            <a:ext cx="523875"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a:latin typeface="Times New Roman" pitchFamily="18" charset="0"/>
              </a:rPr>
              <a:t>PR</a:t>
            </a:r>
            <a:r>
              <a:rPr lang="de-DE" altLang="de-DE" sz="1000">
                <a:latin typeface="Times New Roman" pitchFamily="18" charset="0"/>
              </a:rPr>
              <a:t>1</a:t>
            </a:r>
          </a:p>
        </p:txBody>
      </p:sp>
      <p:sp>
        <p:nvSpPr>
          <p:cNvPr id="35866" name="Rectangle 30"/>
          <p:cNvSpPr>
            <a:spLocks noChangeArrowheads="1"/>
          </p:cNvSpPr>
          <p:nvPr/>
        </p:nvSpPr>
        <p:spPr bwMode="auto">
          <a:xfrm>
            <a:off x="2668588" y="2211388"/>
            <a:ext cx="536575"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a:latin typeface="Times New Roman" pitchFamily="18" charset="0"/>
              </a:rPr>
              <a:t>PK</a:t>
            </a:r>
            <a:r>
              <a:rPr lang="de-DE" altLang="de-DE" sz="1000">
                <a:latin typeface="Times New Roman" pitchFamily="18" charset="0"/>
              </a:rPr>
              <a:t>2</a:t>
            </a:r>
          </a:p>
        </p:txBody>
      </p:sp>
      <p:sp>
        <p:nvSpPr>
          <p:cNvPr id="35867" name="Rectangle 31"/>
          <p:cNvSpPr>
            <a:spLocks noChangeArrowheads="1"/>
          </p:cNvSpPr>
          <p:nvPr/>
        </p:nvSpPr>
        <p:spPr bwMode="auto">
          <a:xfrm>
            <a:off x="3430588" y="2211388"/>
            <a:ext cx="523875"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a:latin typeface="Times New Roman" pitchFamily="18" charset="0"/>
              </a:rPr>
              <a:t>PR</a:t>
            </a:r>
            <a:r>
              <a:rPr lang="de-DE" altLang="de-DE" sz="1000">
                <a:latin typeface="Times New Roman" pitchFamily="18" charset="0"/>
              </a:rPr>
              <a:t>2</a:t>
            </a:r>
          </a:p>
        </p:txBody>
      </p:sp>
      <p:sp>
        <p:nvSpPr>
          <p:cNvPr id="35868" name="Rectangle 32"/>
          <p:cNvSpPr>
            <a:spLocks noChangeArrowheads="1"/>
          </p:cNvSpPr>
          <p:nvPr/>
        </p:nvSpPr>
        <p:spPr bwMode="auto">
          <a:xfrm>
            <a:off x="4421188" y="2744788"/>
            <a:ext cx="536575"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a:latin typeface="Times New Roman" pitchFamily="18" charset="0"/>
              </a:rPr>
              <a:t>PK</a:t>
            </a:r>
            <a:r>
              <a:rPr lang="de-DE" altLang="de-DE" sz="1000">
                <a:latin typeface="Times New Roman" pitchFamily="18" charset="0"/>
              </a:rPr>
              <a:t>3</a:t>
            </a:r>
          </a:p>
        </p:txBody>
      </p:sp>
      <p:sp>
        <p:nvSpPr>
          <p:cNvPr id="35869" name="Rectangle 33"/>
          <p:cNvSpPr>
            <a:spLocks noChangeArrowheads="1"/>
          </p:cNvSpPr>
          <p:nvPr/>
        </p:nvSpPr>
        <p:spPr bwMode="auto">
          <a:xfrm>
            <a:off x="5411788" y="2744788"/>
            <a:ext cx="523875"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800">
                <a:latin typeface="Times New Roman" pitchFamily="18" charset="0"/>
              </a:rPr>
              <a:t>PR</a:t>
            </a:r>
            <a:r>
              <a:rPr lang="de-DE" altLang="de-DE" sz="1000">
                <a:latin typeface="Times New Roman" pitchFamily="18" charset="0"/>
              </a:rPr>
              <a:t>3</a:t>
            </a:r>
          </a:p>
        </p:txBody>
      </p:sp>
      <p:sp>
        <p:nvSpPr>
          <p:cNvPr id="31" name="Foliennummernplatzhalter 30"/>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698B07A9-EB59-4794-A3D6-1EF05B30AB87}" type="slidenum">
              <a:rPr lang="de-DE" sz="1100" b="1">
                <a:effectLst>
                  <a:outerShdw blurRad="38100" dist="38100" dir="2700000" algn="tl">
                    <a:srgbClr val="C0C0C0"/>
                  </a:outerShdw>
                </a:effectLst>
              </a:rPr>
              <a:pPr algn="r">
                <a:defRPr/>
              </a:pPr>
              <a:t>73</a:t>
            </a:fld>
            <a:endParaRPr lang="de-DE" sz="1100" b="1">
              <a:effectLst>
                <a:outerShdw blurRad="38100" dist="38100" dir="2700000" algn="tl">
                  <a:srgbClr val="C0C0C0"/>
                </a:outerShdw>
              </a:effectLst>
            </a:endParaRPr>
          </a:p>
        </p:txBody>
      </p:sp>
      <p:sp>
        <p:nvSpPr>
          <p:cNvPr id="2" name="Foliennummernplatzhalter 1"/>
          <p:cNvSpPr>
            <a:spLocks noGrp="1"/>
          </p:cNvSpPr>
          <p:nvPr>
            <p:ph type="sldNum" sz="quarter" idx="10"/>
          </p:nvPr>
        </p:nvSpPr>
        <p:spPr/>
        <p:txBody>
          <a:bodyPr/>
          <a:lstStyle/>
          <a:p>
            <a:pPr>
              <a:defRPr/>
            </a:pPr>
            <a:fld id="{F793A219-5A51-4BB8-BB3C-F79BD2CE025C}" type="slidenum">
              <a:rPr lang="de-DE" smtClean="0"/>
              <a:pPr>
                <a:defRPr/>
              </a:pPr>
              <a:t>73</a:t>
            </a:fld>
            <a:endParaRPr lang="de-DE"/>
          </a:p>
        </p:txBody>
      </p:sp>
      <p:sp>
        <p:nvSpPr>
          <p:cNvPr id="32" name="Line 21"/>
          <p:cNvSpPr>
            <a:spLocks noChangeShapeType="1"/>
          </p:cNvSpPr>
          <p:nvPr/>
        </p:nvSpPr>
        <p:spPr bwMode="auto">
          <a:xfrm>
            <a:off x="2360613" y="1522414"/>
            <a:ext cx="0" cy="779544"/>
          </a:xfrm>
          <a:prstGeom prst="line">
            <a:avLst/>
          </a:prstGeom>
          <a:noFill/>
          <a:ln w="12700">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33" name="Rectangle 22"/>
          <p:cNvSpPr>
            <a:spLocks noChangeArrowheads="1"/>
          </p:cNvSpPr>
          <p:nvPr/>
        </p:nvSpPr>
        <p:spPr bwMode="auto">
          <a:xfrm>
            <a:off x="1505206" y="1010738"/>
            <a:ext cx="3169138" cy="45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200" dirty="0">
                <a:latin typeface="Times New Roman" pitchFamily="18" charset="0"/>
              </a:rPr>
              <a:t>Preis für Produkt von Unternehmen 1, das es an</a:t>
            </a:r>
          </a:p>
          <a:p>
            <a:pPr>
              <a:spcBef>
                <a:spcPct val="0"/>
              </a:spcBef>
              <a:buFontTx/>
              <a:buNone/>
            </a:pPr>
            <a:r>
              <a:rPr lang="de-DE" altLang="de-DE" sz="1200" dirty="0">
                <a:latin typeface="Times New Roman" pitchFamily="18" charset="0"/>
              </a:rPr>
              <a:t>Unternehmen 2 liefert</a:t>
            </a:r>
          </a:p>
        </p:txBody>
      </p:sp>
    </p:spTree>
    <p:extLst>
      <p:ext uri="{BB962C8B-B14F-4D97-AF65-F5344CB8AC3E}">
        <p14:creationId xmlns:p14="http://schemas.microsoft.com/office/powerpoint/2010/main" val="356510769"/>
      </p:ext>
    </p:extLst>
  </p:cSld>
  <p:clrMapOvr>
    <a:masterClrMapping/>
  </p:clrMapOvr>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3844" y="188640"/>
            <a:ext cx="8229600" cy="576262"/>
          </a:xfrm>
        </p:spPr>
        <p:txBody>
          <a:bodyPr/>
          <a:lstStyle/>
          <a:p>
            <a:r>
              <a:rPr lang="de-DE" dirty="0"/>
              <a:t>Erläuterung zur vorangegangenen Folie (I)</a:t>
            </a:r>
          </a:p>
        </p:txBody>
      </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74</a:t>
            </a:fld>
            <a:endParaRPr lang="de-DE"/>
          </a:p>
        </p:txBody>
      </p:sp>
      <p:sp>
        <p:nvSpPr>
          <p:cNvPr id="5" name="AutoShape 4"/>
          <p:cNvSpPr>
            <a:spLocks noChangeArrowheads="1"/>
          </p:cNvSpPr>
          <p:nvPr/>
        </p:nvSpPr>
        <p:spPr bwMode="auto">
          <a:xfrm>
            <a:off x="444181" y="1190470"/>
            <a:ext cx="7920880" cy="4680520"/>
          </a:xfrm>
          <a:prstGeom prst="wedgeRoundRectCallout">
            <a:avLst>
              <a:gd name="adj1" fmla="val 43304"/>
              <a:gd name="adj2" fmla="val 57343"/>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Zunächst umfasst die Wertschöpfungsorganisation drei Unternehmen. (notiert als 1, 2, 3). Bei den jeweiligen Preisen und Produktionskosten (PK) erzielen die Unternehmen jeweils eine bestimmte Produzentenrente (PR).</a:t>
            </a:r>
          </a:p>
          <a:p>
            <a:endParaRPr lang="de-DE" dirty="0"/>
          </a:p>
          <a:p>
            <a:r>
              <a:rPr lang="de-DE" dirty="0"/>
              <a:t>Gedankenexperiment [erste vier Balken von oben]: Gelingt es bspw. Unternehmen 1, einen höheren Preis für sein Produkt (z.B. Bauteil des Endprodukts) gegenüber Unternehmen 2 durchzusetzen, erzielt Unternehmen eine höhere Produzentenrente; kann Unternehmen 2 wiederum keinen höheren Preis gegenüber Unternehmen 3 durchsetzen, reduziert sich die Produzentenrente von Unternehmen 2, da dessen Produktionskosten (Zulieferteile von Unternehmen 1) ansteigen.</a:t>
            </a:r>
          </a:p>
          <a:p>
            <a:r>
              <a:rPr lang="de-DE" dirty="0"/>
              <a:t>Die Wertschöpfungsrente bleibt gleich, es verändert sich aber deren Aufteilung auf die beteiligten Unternehmen.</a:t>
            </a:r>
            <a:endParaRPr lang="de-DE" sz="2000" dirty="0"/>
          </a:p>
        </p:txBody>
      </p:sp>
    </p:spTree>
    <p:extLst>
      <p:ext uri="{BB962C8B-B14F-4D97-AF65-F5344CB8AC3E}">
        <p14:creationId xmlns:p14="http://schemas.microsoft.com/office/powerpoint/2010/main" val="316058766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AutoShape 4"/>
          <p:cNvSpPr>
            <a:spLocks noChangeArrowheads="1"/>
          </p:cNvSpPr>
          <p:nvPr/>
        </p:nvSpPr>
        <p:spPr bwMode="auto">
          <a:xfrm>
            <a:off x="453844" y="4437112"/>
            <a:ext cx="7920880" cy="1440160"/>
          </a:xfrm>
          <a:prstGeom prst="wedgeRoundRectCallout">
            <a:avLst>
              <a:gd name="adj1" fmla="val 42808"/>
              <a:gd name="adj2" fmla="val 64415"/>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Die Konkurrenz um die Wertschöpfungsrente kann auch dazu führen, dass Unternehmen durch Vorwärts- oder Rückwärtsintegration ihrer bisherigen Wertschöpfungspartner nicht mehr Teil des Wertschöpfungsprozesses sind.</a:t>
            </a:r>
          </a:p>
          <a:p>
            <a:r>
              <a:rPr lang="de-DE" dirty="0"/>
              <a:t>Es liegt eine Neuorganisation des Wertschöpfungsprozesses vor.</a:t>
            </a:r>
          </a:p>
        </p:txBody>
      </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75</a:t>
            </a:fld>
            <a:endParaRPr lang="de-DE"/>
          </a:p>
        </p:txBody>
      </p:sp>
      <p:sp>
        <p:nvSpPr>
          <p:cNvPr id="5" name="AutoShape 4"/>
          <p:cNvSpPr>
            <a:spLocks noChangeArrowheads="1"/>
          </p:cNvSpPr>
          <p:nvPr/>
        </p:nvSpPr>
        <p:spPr bwMode="auto">
          <a:xfrm>
            <a:off x="433214" y="1160549"/>
            <a:ext cx="7920880" cy="2988531"/>
          </a:xfrm>
          <a:prstGeom prst="wedgeRoundRectCallout">
            <a:avLst>
              <a:gd name="adj1" fmla="val 43304"/>
              <a:gd name="adj2" fmla="val 57343"/>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dirty="0"/>
              <a:t>Veränderung des Szenarios [die beiden letzten Balken]: </a:t>
            </a:r>
          </a:p>
          <a:p>
            <a:r>
              <a:rPr lang="de-DE" dirty="0"/>
              <a:t>Jetzt übernimmt Unternehmen 1 die bisherigen Wertschöpfungsschritte von Unternehmen 2 und teilweise auch Wertschöpfungsschritte von Unternehmen 3. Durch diese Vorwärtsintegration, die zu höheren Produktionskosten bei Unternehmen1 führt, fällt Unternehmen 2 aus dem Wertschöpfungsprozess heraus und Unternehmen 3 hat geringere Produktionskosten.</a:t>
            </a:r>
          </a:p>
          <a:p>
            <a:r>
              <a:rPr lang="de-DE" dirty="0"/>
              <a:t>Bei dem zwischen Unternehmen 1 und 3 vereinbarten Preis erzielen Unternehmen 1 und 3 eine höhere Produzentenrente als in der Wertschöpfungsorganisation zuvor.</a:t>
            </a:r>
          </a:p>
        </p:txBody>
      </p:sp>
      <p:sp>
        <p:nvSpPr>
          <p:cNvPr id="7" name="Rectangle 2"/>
          <p:cNvSpPr>
            <a:spLocks noGrp="1" noChangeArrowheads="1"/>
          </p:cNvSpPr>
          <p:nvPr>
            <p:ph type="title"/>
          </p:nvPr>
        </p:nvSpPr>
        <p:spPr>
          <a:xfrm>
            <a:off x="453844" y="188640"/>
            <a:ext cx="8229600" cy="576262"/>
          </a:xfrm>
        </p:spPr>
        <p:txBody>
          <a:bodyPr/>
          <a:lstStyle/>
          <a:p>
            <a:r>
              <a:rPr lang="de-DE" dirty="0"/>
              <a:t>Erläuterung zur vorangegangenen Folie </a:t>
            </a:r>
            <a:r>
              <a:rPr lang="de-DE"/>
              <a:t>(II)</a:t>
            </a:r>
            <a:endParaRPr lang="de-DE" dirty="0"/>
          </a:p>
        </p:txBody>
      </p:sp>
    </p:spTree>
    <p:extLst>
      <p:ext uri="{BB962C8B-B14F-4D97-AF65-F5344CB8AC3E}">
        <p14:creationId xmlns:p14="http://schemas.microsoft.com/office/powerpoint/2010/main" val="274140781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517444" y="116683"/>
            <a:ext cx="8229600" cy="576262"/>
          </a:xfrm>
        </p:spPr>
        <p:txBody>
          <a:bodyPr/>
          <a:lstStyle/>
          <a:p>
            <a:r>
              <a:rPr lang="de-DE" altLang="de-DE" dirty="0"/>
              <a:t>Exkurs: Systematisierung von arbeitsteiligen Wertschöpfungsprozessen (Wertschöpfungsorganisation)</a:t>
            </a:r>
          </a:p>
        </p:txBody>
      </p:sp>
      <p:sp>
        <p:nvSpPr>
          <p:cNvPr id="33795" name="Text Box 3"/>
          <p:cNvSpPr txBox="1">
            <a:spLocks noChangeArrowheads="1"/>
          </p:cNvSpPr>
          <p:nvPr/>
        </p:nvSpPr>
        <p:spPr bwMode="auto">
          <a:xfrm>
            <a:off x="3148013" y="1125538"/>
            <a:ext cx="2808287" cy="719137"/>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50000"/>
              </a:spcBef>
              <a:buFontTx/>
              <a:buNone/>
            </a:pPr>
            <a:r>
              <a:rPr lang="de-DE" altLang="de-DE" sz="2000"/>
              <a:t>Arten</a:t>
            </a:r>
          </a:p>
        </p:txBody>
      </p:sp>
      <p:cxnSp>
        <p:nvCxnSpPr>
          <p:cNvPr id="33796" name="AutoShape 4"/>
          <p:cNvCxnSpPr>
            <a:cxnSpLocks noChangeShapeType="1"/>
            <a:stCxn id="33800" idx="0"/>
            <a:endCxn id="33795" idx="2"/>
          </p:cNvCxnSpPr>
          <p:nvPr/>
        </p:nvCxnSpPr>
        <p:spPr bwMode="auto">
          <a:xfrm flipV="1">
            <a:off x="2008188" y="1844675"/>
            <a:ext cx="2544762" cy="50482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3797" name="AutoShape 5"/>
          <p:cNvCxnSpPr>
            <a:cxnSpLocks noChangeShapeType="1"/>
            <a:stCxn id="33801" idx="0"/>
            <a:endCxn id="33795" idx="2"/>
          </p:cNvCxnSpPr>
          <p:nvPr/>
        </p:nvCxnSpPr>
        <p:spPr bwMode="auto">
          <a:xfrm flipH="1" flipV="1">
            <a:off x="4552950" y="1844675"/>
            <a:ext cx="2144713" cy="50482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3798" name="Line 6"/>
          <p:cNvSpPr>
            <a:spLocks noChangeShapeType="1"/>
          </p:cNvSpPr>
          <p:nvPr/>
        </p:nvSpPr>
        <p:spPr bwMode="auto">
          <a:xfrm flipH="1">
            <a:off x="539750" y="2997200"/>
            <a:ext cx="15875" cy="18716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33799" name="Line 7"/>
          <p:cNvSpPr>
            <a:spLocks noChangeShapeType="1"/>
          </p:cNvSpPr>
          <p:nvPr/>
        </p:nvSpPr>
        <p:spPr bwMode="auto">
          <a:xfrm>
            <a:off x="539750" y="3284538"/>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33800" name="Text Box 8"/>
          <p:cNvSpPr txBox="1">
            <a:spLocks noChangeArrowheads="1"/>
          </p:cNvSpPr>
          <p:nvPr/>
        </p:nvSpPr>
        <p:spPr bwMode="auto">
          <a:xfrm>
            <a:off x="539750" y="2349500"/>
            <a:ext cx="2935288" cy="647700"/>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46800" anchor="ctr" anchorCtr="1"/>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800"/>
              <a:t>Integrierte Wertschöpfungspartner</a:t>
            </a:r>
          </a:p>
        </p:txBody>
      </p:sp>
      <p:sp>
        <p:nvSpPr>
          <p:cNvPr id="33801" name="Text Box 9"/>
          <p:cNvSpPr txBox="1">
            <a:spLocks noChangeArrowheads="1"/>
          </p:cNvSpPr>
          <p:nvPr/>
        </p:nvSpPr>
        <p:spPr bwMode="auto">
          <a:xfrm>
            <a:off x="5076825" y="2349500"/>
            <a:ext cx="3240088" cy="647700"/>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bIns="46800" anchor="ctr" anchorCtr="1"/>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1800"/>
              <a:t>Desintegrierte (modulare) Wertschöpfungsorganisation</a:t>
            </a:r>
          </a:p>
        </p:txBody>
      </p:sp>
      <p:sp>
        <p:nvSpPr>
          <p:cNvPr id="33802" name="Text Box 10"/>
          <p:cNvSpPr txBox="1">
            <a:spLocks noChangeArrowheads="1"/>
          </p:cNvSpPr>
          <p:nvPr/>
        </p:nvSpPr>
        <p:spPr bwMode="auto">
          <a:xfrm>
            <a:off x="684213" y="3141663"/>
            <a:ext cx="4321175" cy="2786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1400" dirty="0"/>
              <a:t>Ein Unternehmen (vertikal integriertes Unternehmen) steuert einen Großteil der wertschöpfenden Aktivitäten zentral, indem sie entweder diese Wertschöpfungsschritte selbst durchführen oder bei Fremdbezug den betreffenden Zulieferer bspw. durch Ausübung hierarchischer Macht kontrollieren.</a:t>
            </a:r>
          </a:p>
          <a:p>
            <a:pPr eaLnBrk="1" hangingPunct="1">
              <a:spcBef>
                <a:spcPct val="50000"/>
              </a:spcBef>
              <a:buFontTx/>
              <a:buNone/>
            </a:pPr>
            <a:r>
              <a:rPr lang="de-DE" altLang="de-DE" sz="1400" dirty="0"/>
              <a:t>Der Zulieferer ist nur die „verlängerte Werkbank“ des Unternehmens, da der Zulieferer rechtlich (z.B. Unternehmensbeteiligung) oder wirtschaftlich abhängig ist und sich deshalb dem „Produktions- und Preisdiktat“ beugen muss.</a:t>
            </a:r>
          </a:p>
        </p:txBody>
      </p:sp>
      <p:sp>
        <p:nvSpPr>
          <p:cNvPr id="33803" name="Text Box 11"/>
          <p:cNvSpPr txBox="1">
            <a:spLocks noChangeArrowheads="1"/>
          </p:cNvSpPr>
          <p:nvPr/>
        </p:nvSpPr>
        <p:spPr bwMode="auto">
          <a:xfrm>
            <a:off x="5292725" y="3141663"/>
            <a:ext cx="3529013" cy="1474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1400"/>
              <a:t>Die Akteure nehmen als rechtlich und wirtschaftlich unabhängige Akteure am Wertschöpfungsprozess teil.</a:t>
            </a:r>
          </a:p>
          <a:p>
            <a:pPr eaLnBrk="1" hangingPunct="1">
              <a:spcBef>
                <a:spcPct val="50000"/>
              </a:spcBef>
              <a:buFontTx/>
              <a:buNone/>
            </a:pPr>
            <a:r>
              <a:rPr lang="de-DE" altLang="de-DE" sz="1400"/>
              <a:t>Sie gestalten in Eigenverantwortung und autonom ihre betrieblichen Wertketten und Transaktionsbedingungen.</a:t>
            </a:r>
          </a:p>
        </p:txBody>
      </p:sp>
      <p:sp>
        <p:nvSpPr>
          <p:cNvPr id="33804" name="Line 12"/>
          <p:cNvSpPr>
            <a:spLocks noChangeShapeType="1"/>
          </p:cNvSpPr>
          <p:nvPr/>
        </p:nvSpPr>
        <p:spPr bwMode="auto">
          <a:xfrm>
            <a:off x="539750" y="4868863"/>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33805" name="Line 13"/>
          <p:cNvSpPr>
            <a:spLocks noChangeShapeType="1"/>
          </p:cNvSpPr>
          <p:nvPr/>
        </p:nvSpPr>
        <p:spPr bwMode="auto">
          <a:xfrm flipH="1">
            <a:off x="5076824" y="2997200"/>
            <a:ext cx="15875" cy="10080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33806" name="Line 14"/>
          <p:cNvSpPr>
            <a:spLocks noChangeShapeType="1"/>
          </p:cNvSpPr>
          <p:nvPr/>
        </p:nvSpPr>
        <p:spPr bwMode="auto">
          <a:xfrm>
            <a:off x="5076825" y="3284538"/>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33807" name="Line 15"/>
          <p:cNvSpPr>
            <a:spLocks noChangeShapeType="1"/>
          </p:cNvSpPr>
          <p:nvPr/>
        </p:nvSpPr>
        <p:spPr bwMode="auto">
          <a:xfrm>
            <a:off x="5076825" y="4005263"/>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76</a:t>
            </a:fld>
            <a:endParaRPr lang="de-DE"/>
          </a:p>
        </p:txBody>
      </p:sp>
    </p:spTree>
    <p:extLst>
      <p:ext uri="{BB962C8B-B14F-4D97-AF65-F5344CB8AC3E}">
        <p14:creationId xmlns:p14="http://schemas.microsoft.com/office/powerpoint/2010/main" val="330470918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ChangeArrowheads="1"/>
          </p:cNvSpPr>
          <p:nvPr/>
        </p:nvSpPr>
        <p:spPr bwMode="auto">
          <a:xfrm>
            <a:off x="2957513" y="517525"/>
            <a:ext cx="2959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solidFill>
                <a:srgbClr val="000000"/>
              </a:solidFill>
            </a:endParaRPr>
          </a:p>
        </p:txBody>
      </p:sp>
      <p:sp>
        <p:nvSpPr>
          <p:cNvPr id="215043" name="Text Box 3"/>
          <p:cNvSpPr txBox="1">
            <a:spLocks noChangeArrowheads="1"/>
          </p:cNvSpPr>
          <p:nvPr/>
        </p:nvSpPr>
        <p:spPr bwMode="auto">
          <a:xfrm>
            <a:off x="4327525" y="1174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endParaRPr lang="de-DE" altLang="de-DE" sz="2400">
              <a:solidFill>
                <a:srgbClr val="000000"/>
              </a:solidFill>
              <a:latin typeface="Times New Roman" pitchFamily="18" charset="0"/>
            </a:endParaRPr>
          </a:p>
        </p:txBody>
      </p:sp>
      <p:sp>
        <p:nvSpPr>
          <p:cNvPr id="215044" name="Text Box 4"/>
          <p:cNvSpPr txBox="1">
            <a:spLocks noChangeArrowheads="1"/>
          </p:cNvSpPr>
          <p:nvPr/>
        </p:nvSpPr>
        <p:spPr bwMode="auto">
          <a:xfrm>
            <a:off x="467544" y="122307"/>
            <a:ext cx="842486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2000" dirty="0">
                <a:solidFill>
                  <a:srgbClr val="000000"/>
                </a:solidFill>
              </a:rPr>
              <a:t>Intermediation und </a:t>
            </a:r>
            <a:r>
              <a:rPr lang="de-DE" altLang="de-DE" sz="2000" dirty="0" err="1">
                <a:solidFill>
                  <a:srgbClr val="000000"/>
                </a:solidFill>
              </a:rPr>
              <a:t>Disintermediation</a:t>
            </a:r>
            <a:r>
              <a:rPr lang="de-DE" altLang="de-DE" sz="2000" dirty="0">
                <a:solidFill>
                  <a:srgbClr val="000000"/>
                </a:solidFill>
              </a:rPr>
              <a:t> als entgegengesetzte Konzepte der Wertschöpfungsorganisation</a:t>
            </a:r>
          </a:p>
        </p:txBody>
      </p:sp>
      <p:sp>
        <p:nvSpPr>
          <p:cNvPr id="215045" name="Oval 5"/>
          <p:cNvSpPr>
            <a:spLocks noChangeArrowheads="1"/>
          </p:cNvSpPr>
          <p:nvPr/>
        </p:nvSpPr>
        <p:spPr bwMode="auto">
          <a:xfrm>
            <a:off x="1066800" y="1371600"/>
            <a:ext cx="2667000" cy="685800"/>
          </a:xfrm>
          <a:prstGeom prst="ellipse">
            <a:avLst/>
          </a:prstGeom>
          <a:solidFill>
            <a:schemeClr val="bg1"/>
          </a:solidFill>
          <a:ln w="12700">
            <a:solidFill>
              <a:schemeClr val="tx1"/>
            </a:solidFill>
            <a:round/>
            <a:headEnd/>
            <a:tailEnd/>
          </a:ln>
          <a:effectLst>
            <a:outerShdw dist="107763" dir="2700000" algn="ctr" rotWithShape="0">
              <a:schemeClr val="bg2">
                <a:alpha val="50000"/>
              </a:schemeClr>
            </a:outerShdw>
          </a:effectLst>
        </p:spPr>
        <p:txBody>
          <a:bodyPr wrap="none" anchor="ct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2000">
                <a:solidFill>
                  <a:srgbClr val="000000"/>
                </a:solidFill>
              </a:rPr>
              <a:t>Intermediation</a:t>
            </a:r>
          </a:p>
        </p:txBody>
      </p:sp>
      <p:sp>
        <p:nvSpPr>
          <p:cNvPr id="215046" name="Oval 6"/>
          <p:cNvSpPr>
            <a:spLocks noChangeArrowheads="1"/>
          </p:cNvSpPr>
          <p:nvPr/>
        </p:nvSpPr>
        <p:spPr bwMode="auto">
          <a:xfrm>
            <a:off x="5334000" y="1371600"/>
            <a:ext cx="2667000" cy="685800"/>
          </a:xfrm>
          <a:prstGeom prst="ellipse">
            <a:avLst/>
          </a:prstGeom>
          <a:solidFill>
            <a:schemeClr val="bg1"/>
          </a:solidFill>
          <a:ln w="12700">
            <a:solidFill>
              <a:schemeClr val="tx1"/>
            </a:solidFill>
            <a:round/>
            <a:headEnd/>
            <a:tailEnd/>
          </a:ln>
          <a:effectLst>
            <a:outerShdw dist="107763" dir="2700000" algn="ctr" rotWithShape="0">
              <a:schemeClr val="bg2">
                <a:alpha val="50000"/>
              </a:schemeClr>
            </a:outerShdw>
          </a:effectLst>
        </p:spPr>
        <p:txBody>
          <a:bodyPr wrap="none" anchor="ct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lgn="ctr">
              <a:spcBef>
                <a:spcPct val="0"/>
              </a:spcBef>
              <a:buFontTx/>
              <a:buNone/>
            </a:pPr>
            <a:r>
              <a:rPr lang="de-DE" altLang="de-DE" sz="2000">
                <a:solidFill>
                  <a:srgbClr val="000000"/>
                </a:solidFill>
              </a:rPr>
              <a:t>Disintermediation</a:t>
            </a:r>
          </a:p>
        </p:txBody>
      </p:sp>
      <p:sp>
        <p:nvSpPr>
          <p:cNvPr id="215047" name="Line 7"/>
          <p:cNvSpPr>
            <a:spLocks noChangeShapeType="1"/>
          </p:cNvSpPr>
          <p:nvPr/>
        </p:nvSpPr>
        <p:spPr bwMode="auto">
          <a:xfrm>
            <a:off x="3962400" y="1752600"/>
            <a:ext cx="1143000" cy="0"/>
          </a:xfrm>
          <a:prstGeom prst="line">
            <a:avLst/>
          </a:prstGeom>
          <a:noFill/>
          <a:ln w="381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de-DE">
              <a:solidFill>
                <a:srgbClr val="000000"/>
              </a:solidFill>
            </a:endParaRPr>
          </a:p>
        </p:txBody>
      </p:sp>
      <p:sp>
        <p:nvSpPr>
          <p:cNvPr id="215048" name="Text Box 8"/>
          <p:cNvSpPr txBox="1">
            <a:spLocks noChangeArrowheads="1"/>
          </p:cNvSpPr>
          <p:nvPr/>
        </p:nvSpPr>
        <p:spPr bwMode="auto">
          <a:xfrm>
            <a:off x="1066800" y="2362200"/>
            <a:ext cx="3937000" cy="329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600">
                <a:solidFill>
                  <a:srgbClr val="000000"/>
                </a:solidFill>
              </a:rPr>
              <a:t>Wertschöpfungsketten</a:t>
            </a:r>
          </a:p>
          <a:p>
            <a:pPr>
              <a:spcBef>
                <a:spcPct val="0"/>
              </a:spcBef>
              <a:buFontTx/>
              <a:buNone/>
            </a:pPr>
            <a:r>
              <a:rPr lang="de-DE" altLang="de-DE" sz="1600">
                <a:solidFill>
                  <a:srgbClr val="000000"/>
                </a:solidFill>
              </a:rPr>
              <a:t>fallen auseinander</a:t>
            </a:r>
          </a:p>
          <a:p>
            <a:pPr>
              <a:spcBef>
                <a:spcPct val="0"/>
              </a:spcBef>
              <a:buFontTx/>
              <a:buNone/>
            </a:pPr>
            <a:endParaRPr lang="de-DE" altLang="de-DE" sz="1600">
              <a:solidFill>
                <a:srgbClr val="000000"/>
              </a:solidFill>
            </a:endParaRPr>
          </a:p>
          <a:p>
            <a:pPr>
              <a:spcBef>
                <a:spcPct val="0"/>
              </a:spcBef>
              <a:buFontTx/>
              <a:buNone/>
            </a:pPr>
            <a:r>
              <a:rPr lang="de-DE" altLang="de-DE" sz="1600">
                <a:solidFill>
                  <a:srgbClr val="000000"/>
                </a:solidFill>
              </a:rPr>
              <a:t>Konzentration der Anbieter</a:t>
            </a:r>
          </a:p>
          <a:p>
            <a:pPr>
              <a:spcBef>
                <a:spcPct val="0"/>
              </a:spcBef>
              <a:buFontTx/>
              <a:buNone/>
            </a:pPr>
            <a:r>
              <a:rPr lang="de-DE" altLang="de-DE" sz="1600">
                <a:solidFill>
                  <a:srgbClr val="000000"/>
                </a:solidFill>
              </a:rPr>
              <a:t>auf einzelne wertschöpfende</a:t>
            </a:r>
          </a:p>
          <a:p>
            <a:pPr>
              <a:spcBef>
                <a:spcPct val="0"/>
              </a:spcBef>
              <a:buFontTx/>
              <a:buNone/>
            </a:pPr>
            <a:r>
              <a:rPr lang="de-DE" altLang="de-DE" sz="1600">
                <a:solidFill>
                  <a:srgbClr val="000000"/>
                </a:solidFill>
              </a:rPr>
              <a:t>Aktivitäten</a:t>
            </a:r>
          </a:p>
          <a:p>
            <a:pPr>
              <a:spcBef>
                <a:spcPct val="0"/>
              </a:spcBef>
              <a:buFontTx/>
              <a:buNone/>
            </a:pPr>
            <a:endParaRPr lang="de-DE" altLang="de-DE" sz="1600">
              <a:solidFill>
                <a:srgbClr val="000000"/>
              </a:solidFill>
            </a:endParaRPr>
          </a:p>
          <a:p>
            <a:pPr>
              <a:spcBef>
                <a:spcPct val="0"/>
              </a:spcBef>
              <a:buFontTx/>
              <a:buNone/>
            </a:pPr>
            <a:r>
              <a:rPr lang="de-DE" altLang="de-DE" sz="1600">
                <a:solidFill>
                  <a:srgbClr val="000000"/>
                </a:solidFill>
              </a:rPr>
              <a:t>Aufbau weniger, aber hoch </a:t>
            </a:r>
          </a:p>
          <a:p>
            <a:pPr>
              <a:spcBef>
                <a:spcPct val="0"/>
              </a:spcBef>
              <a:buFontTx/>
              <a:buNone/>
            </a:pPr>
            <a:r>
              <a:rPr lang="de-DE" altLang="de-DE" sz="1600">
                <a:solidFill>
                  <a:srgbClr val="000000"/>
                </a:solidFill>
              </a:rPr>
              <a:t>spezialisierter Fähigkeiten im Rahmen einer wertschöpfenden Aktivität</a:t>
            </a:r>
          </a:p>
          <a:p>
            <a:pPr>
              <a:spcBef>
                <a:spcPct val="0"/>
              </a:spcBef>
              <a:buFontTx/>
              <a:buNone/>
            </a:pPr>
            <a:endParaRPr lang="de-DE" altLang="de-DE" sz="1600">
              <a:solidFill>
                <a:srgbClr val="000000"/>
              </a:solidFill>
            </a:endParaRPr>
          </a:p>
          <a:p>
            <a:pPr>
              <a:spcBef>
                <a:spcPct val="0"/>
              </a:spcBef>
              <a:buFontTx/>
              <a:buNone/>
            </a:pPr>
            <a:r>
              <a:rPr lang="de-DE" altLang="de-DE" sz="1600">
                <a:solidFill>
                  <a:srgbClr val="000000"/>
                </a:solidFill>
              </a:rPr>
              <a:t>Zusammenarbeit </a:t>
            </a:r>
          </a:p>
          <a:p>
            <a:pPr>
              <a:spcBef>
                <a:spcPct val="0"/>
              </a:spcBef>
              <a:buFontTx/>
              <a:buNone/>
            </a:pPr>
            <a:r>
              <a:rPr lang="de-DE" altLang="de-DE" sz="1600">
                <a:solidFill>
                  <a:srgbClr val="000000"/>
                </a:solidFill>
              </a:rPr>
              <a:t>vieler Partner</a:t>
            </a:r>
          </a:p>
        </p:txBody>
      </p:sp>
      <p:sp>
        <p:nvSpPr>
          <p:cNvPr id="215049" name="Text Box 9"/>
          <p:cNvSpPr txBox="1">
            <a:spLocks noChangeArrowheads="1"/>
          </p:cNvSpPr>
          <p:nvPr/>
        </p:nvSpPr>
        <p:spPr bwMode="auto">
          <a:xfrm>
            <a:off x="5486400" y="2362200"/>
            <a:ext cx="2767013" cy="302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defTabSz="762000" eaLnBrk="0" hangingPunct="0">
              <a:spcBef>
                <a:spcPct val="20000"/>
              </a:spcBef>
              <a:buChar char="•"/>
              <a:defRPr sz="2200">
                <a:solidFill>
                  <a:schemeClr val="tx1"/>
                </a:solidFill>
                <a:latin typeface="Arial" charset="0"/>
              </a:defRPr>
            </a:lvl1pPr>
            <a:lvl2pPr marL="742950" indent="-285750" defTabSz="762000" eaLnBrk="0" hangingPunct="0">
              <a:spcBef>
                <a:spcPct val="20000"/>
              </a:spcBef>
              <a:buChar char="–"/>
              <a:defRPr sz="2000">
                <a:solidFill>
                  <a:schemeClr val="tx1"/>
                </a:solidFill>
                <a:latin typeface="Arial" charset="0"/>
              </a:defRPr>
            </a:lvl2pPr>
            <a:lvl3pPr marL="1143000" indent="-228600" defTabSz="762000" eaLnBrk="0" hangingPunct="0">
              <a:spcBef>
                <a:spcPct val="20000"/>
              </a:spcBef>
              <a:buChar char="•"/>
              <a:defRPr sz="2400">
                <a:solidFill>
                  <a:schemeClr val="tx1"/>
                </a:solidFill>
                <a:latin typeface="Arial" charset="0"/>
              </a:defRPr>
            </a:lvl3pPr>
            <a:lvl4pPr marL="1600200" indent="-228600" defTabSz="762000" eaLnBrk="0" hangingPunct="0">
              <a:spcBef>
                <a:spcPct val="20000"/>
              </a:spcBef>
              <a:buChar char="–"/>
              <a:defRPr sz="1600">
                <a:solidFill>
                  <a:schemeClr val="tx1"/>
                </a:solidFill>
                <a:latin typeface="Arial" charset="0"/>
              </a:defRPr>
            </a:lvl4pPr>
            <a:lvl5pPr marL="2057400" indent="-228600" defTabSz="762000" eaLnBrk="0" hangingPunct="0">
              <a:spcBef>
                <a:spcPct val="20000"/>
              </a:spcBef>
              <a:buChar char="»"/>
              <a:defRPr sz="1400">
                <a:solidFill>
                  <a:schemeClr val="tx1"/>
                </a:solidFill>
                <a:latin typeface="Arial" charset="0"/>
              </a:defRPr>
            </a:lvl5pPr>
            <a:lvl6pPr marL="2514600" indent="-228600" defTabSz="762000" eaLnBrk="0" fontAlgn="base" hangingPunct="0">
              <a:spcBef>
                <a:spcPct val="20000"/>
              </a:spcBef>
              <a:spcAft>
                <a:spcPct val="0"/>
              </a:spcAft>
              <a:buChar char="»"/>
              <a:defRPr sz="1400">
                <a:solidFill>
                  <a:schemeClr val="tx1"/>
                </a:solidFill>
                <a:latin typeface="Arial" charset="0"/>
              </a:defRPr>
            </a:lvl6pPr>
            <a:lvl7pPr marL="2971800" indent="-228600" defTabSz="762000" eaLnBrk="0" fontAlgn="base" hangingPunct="0">
              <a:spcBef>
                <a:spcPct val="20000"/>
              </a:spcBef>
              <a:spcAft>
                <a:spcPct val="0"/>
              </a:spcAft>
              <a:buChar char="»"/>
              <a:defRPr sz="1400">
                <a:solidFill>
                  <a:schemeClr val="tx1"/>
                </a:solidFill>
                <a:latin typeface="Arial" charset="0"/>
              </a:defRPr>
            </a:lvl7pPr>
            <a:lvl8pPr marL="3429000" indent="-228600" defTabSz="762000" eaLnBrk="0" fontAlgn="base" hangingPunct="0">
              <a:spcBef>
                <a:spcPct val="20000"/>
              </a:spcBef>
              <a:spcAft>
                <a:spcPct val="0"/>
              </a:spcAft>
              <a:buChar char="»"/>
              <a:defRPr sz="1400">
                <a:solidFill>
                  <a:schemeClr val="tx1"/>
                </a:solidFill>
                <a:latin typeface="Arial" charset="0"/>
              </a:defRPr>
            </a:lvl8pPr>
            <a:lvl9pPr marL="3886200" indent="-228600" defTabSz="762000" eaLnBrk="0" fontAlgn="base" hangingPunct="0">
              <a:spcBef>
                <a:spcPct val="20000"/>
              </a:spcBef>
              <a:spcAft>
                <a:spcPct val="0"/>
              </a:spcAft>
              <a:buChar char="»"/>
              <a:defRPr sz="1400">
                <a:solidFill>
                  <a:schemeClr val="tx1"/>
                </a:solidFill>
                <a:latin typeface="Arial" charset="0"/>
              </a:defRPr>
            </a:lvl9pPr>
          </a:lstStyle>
          <a:p>
            <a:pPr>
              <a:spcBef>
                <a:spcPct val="0"/>
              </a:spcBef>
              <a:buFontTx/>
              <a:buNone/>
            </a:pPr>
            <a:r>
              <a:rPr lang="de-DE" altLang="de-DE" sz="1600">
                <a:solidFill>
                  <a:srgbClr val="000000"/>
                </a:solidFill>
              </a:rPr>
              <a:t>Ausschaltung von Zwischen-</a:t>
            </a:r>
          </a:p>
          <a:p>
            <a:pPr>
              <a:spcBef>
                <a:spcPct val="0"/>
              </a:spcBef>
              <a:buFontTx/>
              <a:buNone/>
            </a:pPr>
            <a:r>
              <a:rPr lang="de-DE" altLang="de-DE" sz="1600">
                <a:solidFill>
                  <a:srgbClr val="000000"/>
                </a:solidFill>
              </a:rPr>
              <a:t>stufen in der Wertschöpfung</a:t>
            </a:r>
          </a:p>
          <a:p>
            <a:pPr>
              <a:spcBef>
                <a:spcPct val="0"/>
              </a:spcBef>
              <a:buFontTx/>
              <a:buNone/>
            </a:pPr>
            <a:endParaRPr lang="de-DE" altLang="de-DE" sz="1600">
              <a:solidFill>
                <a:srgbClr val="000000"/>
              </a:solidFill>
            </a:endParaRPr>
          </a:p>
          <a:p>
            <a:pPr>
              <a:spcBef>
                <a:spcPct val="0"/>
              </a:spcBef>
              <a:buFontTx/>
              <a:buNone/>
            </a:pPr>
            <a:r>
              <a:rPr lang="de-DE" altLang="de-DE" sz="1600">
                <a:solidFill>
                  <a:srgbClr val="000000"/>
                </a:solidFill>
              </a:rPr>
              <a:t>Koordination verschiedener</a:t>
            </a:r>
          </a:p>
          <a:p>
            <a:pPr>
              <a:spcBef>
                <a:spcPct val="0"/>
              </a:spcBef>
              <a:buFontTx/>
              <a:buNone/>
            </a:pPr>
            <a:r>
              <a:rPr lang="de-DE" altLang="de-DE" sz="1600">
                <a:solidFill>
                  <a:srgbClr val="000000"/>
                </a:solidFill>
              </a:rPr>
              <a:t>wertschöpfender Aktivitäten</a:t>
            </a:r>
          </a:p>
          <a:p>
            <a:pPr>
              <a:spcBef>
                <a:spcPct val="0"/>
              </a:spcBef>
              <a:buFontTx/>
              <a:buNone/>
            </a:pPr>
            <a:endParaRPr lang="de-DE" altLang="de-DE" sz="1600">
              <a:solidFill>
                <a:srgbClr val="000000"/>
              </a:solidFill>
            </a:endParaRPr>
          </a:p>
          <a:p>
            <a:pPr>
              <a:spcBef>
                <a:spcPct val="0"/>
              </a:spcBef>
              <a:buFontTx/>
              <a:buNone/>
            </a:pPr>
            <a:r>
              <a:rPr lang="de-DE" altLang="de-DE" sz="1600">
                <a:solidFill>
                  <a:srgbClr val="000000"/>
                </a:solidFill>
              </a:rPr>
              <a:t>Aufbau von Fähigkeiten</a:t>
            </a:r>
          </a:p>
          <a:p>
            <a:pPr>
              <a:spcBef>
                <a:spcPct val="0"/>
              </a:spcBef>
              <a:buFontTx/>
              <a:buNone/>
            </a:pPr>
            <a:r>
              <a:rPr lang="de-DE" altLang="de-DE" sz="1600">
                <a:solidFill>
                  <a:srgbClr val="000000"/>
                </a:solidFill>
              </a:rPr>
              <a:t>über die gesamte</a:t>
            </a:r>
          </a:p>
          <a:p>
            <a:pPr>
              <a:spcBef>
                <a:spcPct val="0"/>
              </a:spcBef>
              <a:buFontTx/>
              <a:buNone/>
            </a:pPr>
            <a:r>
              <a:rPr lang="de-DE" altLang="de-DE" sz="1600">
                <a:solidFill>
                  <a:srgbClr val="000000"/>
                </a:solidFill>
              </a:rPr>
              <a:t>distributive Wertkette</a:t>
            </a:r>
          </a:p>
          <a:p>
            <a:pPr>
              <a:spcBef>
                <a:spcPct val="0"/>
              </a:spcBef>
              <a:buFontTx/>
              <a:buNone/>
            </a:pPr>
            <a:endParaRPr lang="de-DE" altLang="de-DE" sz="1600">
              <a:solidFill>
                <a:srgbClr val="000000"/>
              </a:solidFill>
            </a:endParaRPr>
          </a:p>
          <a:p>
            <a:pPr>
              <a:spcBef>
                <a:spcPct val="0"/>
              </a:spcBef>
              <a:buFontTx/>
              <a:buNone/>
            </a:pPr>
            <a:r>
              <a:rPr lang="de-DE" altLang="de-DE" sz="1600">
                <a:solidFill>
                  <a:srgbClr val="000000"/>
                </a:solidFill>
              </a:rPr>
              <a:t>Zusammenarbeit mit</a:t>
            </a:r>
          </a:p>
          <a:p>
            <a:pPr>
              <a:spcBef>
                <a:spcPct val="0"/>
              </a:spcBef>
              <a:buFontTx/>
              <a:buNone/>
            </a:pPr>
            <a:r>
              <a:rPr lang="de-DE" altLang="de-DE" sz="1600">
                <a:solidFill>
                  <a:srgbClr val="000000"/>
                </a:solidFill>
              </a:rPr>
              <a:t>wenigen Partnern</a:t>
            </a:r>
          </a:p>
        </p:txBody>
      </p:sp>
      <p:sp>
        <p:nvSpPr>
          <p:cNvPr id="215050" name="Oval 10"/>
          <p:cNvSpPr>
            <a:spLocks noChangeArrowheads="1"/>
          </p:cNvSpPr>
          <p:nvPr/>
        </p:nvSpPr>
        <p:spPr bwMode="auto">
          <a:xfrm>
            <a:off x="990600" y="2482850"/>
            <a:ext cx="76200" cy="76200"/>
          </a:xfrm>
          <a:prstGeom prst="ellipse">
            <a:avLst/>
          </a:prstGeom>
          <a:solidFill>
            <a:schemeClr val="tx1"/>
          </a:solidFill>
          <a:ln w="12700">
            <a:solidFill>
              <a:schemeClr val="tx1"/>
            </a:solidFill>
            <a:round/>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solidFill>
                <a:srgbClr val="000000"/>
              </a:solidFill>
            </a:endParaRPr>
          </a:p>
        </p:txBody>
      </p:sp>
      <p:sp>
        <p:nvSpPr>
          <p:cNvPr id="215051" name="Oval 11"/>
          <p:cNvSpPr>
            <a:spLocks noChangeArrowheads="1"/>
          </p:cNvSpPr>
          <p:nvPr/>
        </p:nvSpPr>
        <p:spPr bwMode="auto">
          <a:xfrm>
            <a:off x="990600" y="3219450"/>
            <a:ext cx="76200" cy="76200"/>
          </a:xfrm>
          <a:prstGeom prst="ellipse">
            <a:avLst/>
          </a:prstGeom>
          <a:solidFill>
            <a:schemeClr val="tx1"/>
          </a:solidFill>
          <a:ln w="12700">
            <a:solidFill>
              <a:schemeClr val="tx1"/>
            </a:solidFill>
            <a:round/>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solidFill>
                <a:srgbClr val="000000"/>
              </a:solidFill>
            </a:endParaRPr>
          </a:p>
        </p:txBody>
      </p:sp>
      <p:sp>
        <p:nvSpPr>
          <p:cNvPr id="215052" name="Oval 12"/>
          <p:cNvSpPr>
            <a:spLocks noChangeArrowheads="1"/>
          </p:cNvSpPr>
          <p:nvPr/>
        </p:nvSpPr>
        <p:spPr bwMode="auto">
          <a:xfrm>
            <a:off x="990600" y="4191000"/>
            <a:ext cx="76200" cy="76200"/>
          </a:xfrm>
          <a:prstGeom prst="ellipse">
            <a:avLst/>
          </a:prstGeom>
          <a:solidFill>
            <a:schemeClr val="tx1"/>
          </a:solidFill>
          <a:ln w="12700">
            <a:solidFill>
              <a:schemeClr val="tx1"/>
            </a:solidFill>
            <a:round/>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solidFill>
                <a:srgbClr val="000000"/>
              </a:solidFill>
            </a:endParaRPr>
          </a:p>
        </p:txBody>
      </p:sp>
      <p:sp>
        <p:nvSpPr>
          <p:cNvPr id="215053" name="Oval 13"/>
          <p:cNvSpPr>
            <a:spLocks noChangeArrowheads="1"/>
          </p:cNvSpPr>
          <p:nvPr/>
        </p:nvSpPr>
        <p:spPr bwMode="auto">
          <a:xfrm>
            <a:off x="990600" y="5181600"/>
            <a:ext cx="76200" cy="76200"/>
          </a:xfrm>
          <a:prstGeom prst="ellipse">
            <a:avLst/>
          </a:prstGeom>
          <a:solidFill>
            <a:schemeClr val="tx1"/>
          </a:solidFill>
          <a:ln w="12700">
            <a:solidFill>
              <a:schemeClr val="tx1"/>
            </a:solidFill>
            <a:round/>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solidFill>
                <a:srgbClr val="000000"/>
              </a:solidFill>
            </a:endParaRPr>
          </a:p>
        </p:txBody>
      </p:sp>
      <p:sp>
        <p:nvSpPr>
          <p:cNvPr id="215054" name="Oval 14"/>
          <p:cNvSpPr>
            <a:spLocks noChangeArrowheads="1"/>
          </p:cNvSpPr>
          <p:nvPr/>
        </p:nvSpPr>
        <p:spPr bwMode="auto">
          <a:xfrm>
            <a:off x="5410200" y="2482850"/>
            <a:ext cx="76200" cy="76200"/>
          </a:xfrm>
          <a:prstGeom prst="ellipse">
            <a:avLst/>
          </a:prstGeom>
          <a:solidFill>
            <a:schemeClr val="tx1"/>
          </a:solidFill>
          <a:ln w="12700">
            <a:solidFill>
              <a:schemeClr val="tx1"/>
            </a:solidFill>
            <a:round/>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solidFill>
                <a:srgbClr val="000000"/>
              </a:solidFill>
            </a:endParaRPr>
          </a:p>
        </p:txBody>
      </p:sp>
      <p:sp>
        <p:nvSpPr>
          <p:cNvPr id="215055" name="Oval 15"/>
          <p:cNvSpPr>
            <a:spLocks noChangeArrowheads="1"/>
          </p:cNvSpPr>
          <p:nvPr/>
        </p:nvSpPr>
        <p:spPr bwMode="auto">
          <a:xfrm>
            <a:off x="5410200" y="3219450"/>
            <a:ext cx="76200" cy="76200"/>
          </a:xfrm>
          <a:prstGeom prst="ellipse">
            <a:avLst/>
          </a:prstGeom>
          <a:solidFill>
            <a:schemeClr val="tx1"/>
          </a:solidFill>
          <a:ln w="12700">
            <a:solidFill>
              <a:schemeClr val="tx1"/>
            </a:solidFill>
            <a:round/>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solidFill>
                <a:srgbClr val="000000"/>
              </a:solidFill>
            </a:endParaRPr>
          </a:p>
        </p:txBody>
      </p:sp>
      <p:sp>
        <p:nvSpPr>
          <p:cNvPr id="215056" name="Oval 16"/>
          <p:cNvSpPr>
            <a:spLocks noChangeArrowheads="1"/>
          </p:cNvSpPr>
          <p:nvPr/>
        </p:nvSpPr>
        <p:spPr bwMode="auto">
          <a:xfrm>
            <a:off x="5410200" y="3943350"/>
            <a:ext cx="76200" cy="76200"/>
          </a:xfrm>
          <a:prstGeom prst="ellipse">
            <a:avLst/>
          </a:prstGeom>
          <a:solidFill>
            <a:schemeClr val="tx1"/>
          </a:solidFill>
          <a:ln w="12700">
            <a:solidFill>
              <a:schemeClr val="tx1"/>
            </a:solidFill>
            <a:round/>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solidFill>
                <a:srgbClr val="000000"/>
              </a:solidFill>
            </a:endParaRPr>
          </a:p>
        </p:txBody>
      </p:sp>
      <p:sp>
        <p:nvSpPr>
          <p:cNvPr id="215057" name="Oval 17"/>
          <p:cNvSpPr>
            <a:spLocks noChangeArrowheads="1"/>
          </p:cNvSpPr>
          <p:nvPr/>
        </p:nvSpPr>
        <p:spPr bwMode="auto">
          <a:xfrm>
            <a:off x="5410200" y="4933950"/>
            <a:ext cx="76200" cy="76200"/>
          </a:xfrm>
          <a:prstGeom prst="ellipse">
            <a:avLst/>
          </a:prstGeom>
          <a:solidFill>
            <a:schemeClr val="tx1"/>
          </a:solidFill>
          <a:ln w="12700">
            <a:solidFill>
              <a:schemeClr val="tx1"/>
            </a:solidFill>
            <a:round/>
            <a:headEnd/>
            <a:tailEnd/>
          </a:ln>
        </p:spPr>
        <p:txBody>
          <a:bodyPr wrap="none" anchor="ct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endParaRPr lang="de-DE" altLang="de-DE" sz="1800">
              <a:solidFill>
                <a:srgbClr val="000000"/>
              </a:solidFill>
            </a:endParaRPr>
          </a:p>
        </p:txBody>
      </p:sp>
      <p:sp>
        <p:nvSpPr>
          <p:cNvPr id="20" name="Foliennummernplatzhalter 19"/>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D1A8B213-7517-4917-92DD-1A9C17A149B8}" type="slidenum">
              <a:rPr lang="de-DE" sz="1100" b="1">
                <a:solidFill>
                  <a:srgbClr val="000000"/>
                </a:solidFill>
                <a:effectLst>
                  <a:outerShdw blurRad="38100" dist="38100" dir="2700000" algn="tl">
                    <a:srgbClr val="C0C0C0"/>
                  </a:outerShdw>
                </a:effectLst>
              </a:rPr>
              <a:pPr algn="r">
                <a:defRPr/>
              </a:pPr>
              <a:t>77</a:t>
            </a:fld>
            <a:endParaRPr lang="de-DE" sz="1100" b="1">
              <a:solidFill>
                <a:srgbClr val="000000"/>
              </a:solidFill>
              <a:effectLst>
                <a:outerShdw blurRad="38100" dist="38100" dir="2700000" algn="tl">
                  <a:srgbClr val="C0C0C0"/>
                </a:outerShdw>
              </a:effectLst>
            </a:endParaRPr>
          </a:p>
        </p:txBody>
      </p:sp>
      <p:sp>
        <p:nvSpPr>
          <p:cNvPr id="2" name="Foliennummernplatzhalter 1"/>
          <p:cNvSpPr>
            <a:spLocks noGrp="1"/>
          </p:cNvSpPr>
          <p:nvPr>
            <p:ph type="sldNum" sz="quarter" idx="10"/>
          </p:nvPr>
        </p:nvSpPr>
        <p:spPr/>
        <p:txBody>
          <a:bodyPr/>
          <a:lstStyle/>
          <a:p>
            <a:pPr>
              <a:defRPr/>
            </a:pPr>
            <a:fld id="{A7020B3C-E090-4A7B-9E93-B7F39BF37342}" type="slidenum">
              <a:rPr lang="de-DE" smtClean="0">
                <a:solidFill>
                  <a:srgbClr val="000000"/>
                </a:solidFill>
              </a:rPr>
              <a:pPr>
                <a:defRPr/>
              </a:pPr>
              <a:t>77</a:t>
            </a:fld>
            <a:endParaRPr lang="de-DE">
              <a:solidFill>
                <a:srgbClr val="000000"/>
              </a:solidFill>
            </a:endParaRPr>
          </a:p>
        </p:txBody>
      </p:sp>
    </p:spTree>
    <p:extLst>
      <p:ext uri="{BB962C8B-B14F-4D97-AF65-F5344CB8AC3E}">
        <p14:creationId xmlns:p14="http://schemas.microsoft.com/office/powerpoint/2010/main" val="403236409"/>
      </p:ext>
    </p:extLst>
  </p:cSld>
  <p:clrMapOvr>
    <a:masterClrMapping/>
  </p:clrMapOvr>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518344" y="260847"/>
            <a:ext cx="8229600" cy="576262"/>
          </a:xfrm>
        </p:spPr>
        <p:txBody>
          <a:bodyPr/>
          <a:lstStyle/>
          <a:p>
            <a:r>
              <a:rPr lang="de-DE" dirty="0"/>
              <a:t>Ergänzungen zur vorangegangenen Folie</a:t>
            </a:r>
          </a:p>
        </p:txBody>
      </p:sp>
      <p:sp>
        <p:nvSpPr>
          <p:cNvPr id="21508" name="AutoShape 4"/>
          <p:cNvSpPr>
            <a:spLocks noChangeArrowheads="1"/>
          </p:cNvSpPr>
          <p:nvPr/>
        </p:nvSpPr>
        <p:spPr bwMode="auto">
          <a:xfrm>
            <a:off x="178484" y="1087929"/>
            <a:ext cx="8785100" cy="1728192"/>
          </a:xfrm>
          <a:prstGeom prst="wedgeRoundRectCallout">
            <a:avLst>
              <a:gd name="adj1" fmla="val 40616"/>
              <a:gd name="adj2" fmla="val 76023"/>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200" dirty="0"/>
              <a:t>Wortspiel:</a:t>
            </a:r>
          </a:p>
          <a:p>
            <a:r>
              <a:rPr lang="de-DE" sz="2200" dirty="0"/>
              <a:t>Eine integrierte Wertschöpfungsorganisation führt zur </a:t>
            </a:r>
            <a:r>
              <a:rPr lang="de-DE" sz="2200" dirty="0" err="1"/>
              <a:t>Disintermediation</a:t>
            </a:r>
            <a:r>
              <a:rPr lang="de-DE" sz="2200" dirty="0"/>
              <a:t>, eine modulare Wertschöpfungsorganisation zu Intermediation.</a:t>
            </a:r>
          </a:p>
        </p:txBody>
      </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78</a:t>
            </a:fld>
            <a:endParaRPr lang="de-DE"/>
          </a:p>
        </p:txBody>
      </p:sp>
      <p:sp>
        <p:nvSpPr>
          <p:cNvPr id="5" name="AutoShape 4"/>
          <p:cNvSpPr>
            <a:spLocks noChangeArrowheads="1"/>
          </p:cNvSpPr>
          <p:nvPr/>
        </p:nvSpPr>
        <p:spPr bwMode="auto">
          <a:xfrm>
            <a:off x="178484" y="3573016"/>
            <a:ext cx="8641988" cy="2100552"/>
          </a:xfrm>
          <a:prstGeom prst="wedgeRoundRectCallout">
            <a:avLst>
              <a:gd name="adj1" fmla="val 40343"/>
              <a:gd name="adj2" fmla="val 60315"/>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200" dirty="0"/>
              <a:t>Führt der Hersteller einen Direktvertrieb (z.B. E-Commerce) gegenüber dem Endverbraucher durch, was den Handel als bisherigen Absatzmittler bzw. Wertschöpfungspartner ausschaltet, liegt eine </a:t>
            </a:r>
            <a:r>
              <a:rPr lang="de-DE" sz="2200" dirty="0" err="1"/>
              <a:t>Disintermediation</a:t>
            </a:r>
            <a:r>
              <a:rPr lang="de-DE" sz="2200" dirty="0"/>
              <a:t> durch Vorwärtsintegration vor.</a:t>
            </a:r>
          </a:p>
        </p:txBody>
      </p:sp>
    </p:spTree>
    <p:extLst>
      <p:ext uri="{BB962C8B-B14F-4D97-AF65-F5344CB8AC3E}">
        <p14:creationId xmlns:p14="http://schemas.microsoft.com/office/powerpoint/2010/main" val="361611575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62" y="260648"/>
            <a:ext cx="8229600" cy="576262"/>
          </a:xfrm>
        </p:spPr>
        <p:txBody>
          <a:bodyPr/>
          <a:lstStyle/>
          <a:p>
            <a:r>
              <a:rPr lang="de-DE" dirty="0"/>
              <a:t>Wertschöpfungsorganisation und Wertschöpfungsrente (I)</a:t>
            </a:r>
          </a:p>
        </p:txBody>
      </p:sp>
      <p:sp>
        <p:nvSpPr>
          <p:cNvPr id="21508" name="AutoShape 4"/>
          <p:cNvSpPr>
            <a:spLocks noChangeArrowheads="1"/>
          </p:cNvSpPr>
          <p:nvPr/>
        </p:nvSpPr>
        <p:spPr bwMode="auto">
          <a:xfrm>
            <a:off x="179512" y="1052736"/>
            <a:ext cx="8785101" cy="4032448"/>
          </a:xfrm>
          <a:prstGeom prst="wedgeRoundRectCallout">
            <a:avLst>
              <a:gd name="adj1" fmla="val 39201"/>
              <a:gd name="adj2" fmla="val 57934"/>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e-DE" sz="2200" dirty="0"/>
          </a:p>
          <a:p>
            <a:r>
              <a:rPr lang="de-DE" sz="2000" dirty="0"/>
              <a:t>Prinzipiell gilt: Die Machtposition der Akteure in einer Wertschöpfungsstufe bestimmt die Aufteilung der Wertschöpfungsrente („der Mächtige erhält den Löwenanteil an der Wertschöpfungsrente“).</a:t>
            </a:r>
          </a:p>
          <a:p>
            <a:endParaRPr lang="de-DE" sz="2000" dirty="0"/>
          </a:p>
          <a:p>
            <a:r>
              <a:rPr lang="de-DE" sz="2000" dirty="0"/>
              <a:t>Es gibt aber mehrere Paradigmen, die diese obige Generalaussage präzisieren bzw. modifizieren:</a:t>
            </a:r>
            <a:br>
              <a:rPr lang="de-DE" sz="2000" dirty="0"/>
            </a:br>
            <a:r>
              <a:rPr lang="de-DE" sz="2000" dirty="0"/>
              <a:t>-    Paradigma des Markts;</a:t>
            </a:r>
          </a:p>
          <a:p>
            <a:pPr marL="342900" indent="-342900">
              <a:buFontTx/>
              <a:buChar char="-"/>
            </a:pPr>
            <a:r>
              <a:rPr lang="de-DE" sz="2000" dirty="0"/>
              <a:t>Paradigma der Differenzierung;</a:t>
            </a:r>
          </a:p>
          <a:p>
            <a:pPr marL="342900" indent="-342900">
              <a:buFontTx/>
              <a:buChar char="-"/>
            </a:pPr>
            <a:r>
              <a:rPr lang="de-DE" sz="2000" dirty="0"/>
              <a:t>Paradigma des Engpass-Managers;</a:t>
            </a:r>
          </a:p>
          <a:p>
            <a:pPr marL="342900" indent="-342900">
              <a:buFontTx/>
              <a:buChar char="-"/>
            </a:pPr>
            <a:r>
              <a:rPr lang="de-DE" sz="2000" dirty="0"/>
              <a:t>Paradigma der Wertschöpfungsintegration.  </a:t>
            </a:r>
          </a:p>
        </p:txBody>
      </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79</a:t>
            </a:fld>
            <a:endParaRPr lang="de-DE"/>
          </a:p>
        </p:txBody>
      </p:sp>
    </p:spTree>
    <p:extLst>
      <p:ext uri="{BB962C8B-B14F-4D97-AF65-F5344CB8AC3E}">
        <p14:creationId xmlns:p14="http://schemas.microsoft.com/office/powerpoint/2010/main" val="24702364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AutoShape 3"/>
          <p:cNvSpPr>
            <a:spLocks noChangeArrowheads="1"/>
          </p:cNvSpPr>
          <p:nvPr/>
        </p:nvSpPr>
        <p:spPr bwMode="auto">
          <a:xfrm>
            <a:off x="419204" y="2905576"/>
            <a:ext cx="8355009" cy="1548172"/>
          </a:xfrm>
          <a:prstGeom prst="wedgeRoundRectCallout">
            <a:avLst>
              <a:gd name="adj1" fmla="val 44997"/>
              <a:gd name="adj2" fmla="val 59680"/>
              <a:gd name="adj3" fmla="val 16667"/>
            </a:avLst>
          </a:prstGeom>
          <a:solidFill>
            <a:schemeClr val="accent1"/>
          </a:solidFill>
          <a:ln w="9525">
            <a:solidFill>
              <a:schemeClr val="tx1"/>
            </a:solidFill>
            <a:miter lim="800000"/>
            <a:headEnd/>
            <a:tailEnd/>
          </a:ln>
        </p:spPr>
        <p:txBody>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2000" dirty="0"/>
              <a:t>Fokussiert man nur auf die Verhaltensweisen gegenüber dem anderen Marktteilnehmer, werden Konkurrenz (Wettbewerb: kompetitives Verhalten) und Kooperation als grundlegende Lösungsprinzipien von Verteilungsproblemen gesehen.</a:t>
            </a:r>
          </a:p>
        </p:txBody>
      </p:sp>
      <p:sp>
        <p:nvSpPr>
          <p:cNvPr id="5" name="Foliennummernplatzhalter 4"/>
          <p:cNvSpPr txBox="1">
            <a:spLocks noGrp="1"/>
          </p:cNvSpPr>
          <p:nvPr/>
        </p:nvSpPr>
        <p:spPr bwMode="auto">
          <a:xfrm>
            <a:off x="6831013" y="6308725"/>
            <a:ext cx="2133600" cy="522288"/>
          </a:xfrm>
          <a:prstGeom prst="rect">
            <a:avLst/>
          </a:prstGeom>
          <a:noFill/>
          <a:ln>
            <a:miter lim="800000"/>
            <a:headEnd/>
            <a:tailEnd/>
          </a:ln>
        </p:spPr>
        <p:txBody>
          <a:bodyPr/>
          <a:lstStyle/>
          <a:p>
            <a:pPr algn="r">
              <a:defRPr/>
            </a:pPr>
            <a:fld id="{CE08197A-CC5A-4F9B-97E2-38C94E559576}" type="slidenum">
              <a:rPr lang="de-DE" sz="1100" b="1">
                <a:effectLst>
                  <a:outerShdw blurRad="38100" dist="38100" dir="2700000" algn="tl">
                    <a:srgbClr val="C0C0C0"/>
                  </a:outerShdw>
                </a:effectLst>
              </a:rPr>
              <a:pPr algn="r">
                <a:defRPr/>
              </a:pPr>
              <a:t>8</a:t>
            </a:fld>
            <a:endParaRPr lang="de-DE" sz="1100" b="1">
              <a:effectLst>
                <a:outerShdw blurRad="38100" dist="38100" dir="2700000" algn="tl">
                  <a:srgbClr val="C0C0C0"/>
                </a:outerShdw>
              </a:effectLst>
            </a:endParaRPr>
          </a:p>
        </p:txBody>
      </p:sp>
      <p:sp>
        <p:nvSpPr>
          <p:cNvPr id="2" name="Foliennummernplatzhalter 1"/>
          <p:cNvSpPr>
            <a:spLocks noGrp="1"/>
          </p:cNvSpPr>
          <p:nvPr>
            <p:ph type="sldNum" sz="quarter" idx="10"/>
          </p:nvPr>
        </p:nvSpPr>
        <p:spPr/>
        <p:txBody>
          <a:bodyPr/>
          <a:lstStyle/>
          <a:p>
            <a:pPr>
              <a:defRPr/>
            </a:pPr>
            <a:fld id="{38AF9B1F-7F58-4434-B2D0-2263F5418486}" type="slidenum">
              <a:rPr lang="de-DE" smtClean="0"/>
              <a:pPr>
                <a:defRPr/>
              </a:pPr>
              <a:t>8</a:t>
            </a:fld>
            <a:endParaRPr lang="de-DE"/>
          </a:p>
        </p:txBody>
      </p:sp>
      <p:sp>
        <p:nvSpPr>
          <p:cNvPr id="6" name="AutoShape 3"/>
          <p:cNvSpPr>
            <a:spLocks noChangeArrowheads="1"/>
          </p:cNvSpPr>
          <p:nvPr/>
        </p:nvSpPr>
        <p:spPr bwMode="auto">
          <a:xfrm>
            <a:off x="437265" y="1016732"/>
            <a:ext cx="8369108" cy="1764196"/>
          </a:xfrm>
          <a:prstGeom prst="wedgeRoundRectCallout">
            <a:avLst>
              <a:gd name="adj1" fmla="val 44997"/>
              <a:gd name="adj2" fmla="val 59680"/>
              <a:gd name="adj3" fmla="val 16667"/>
            </a:avLst>
          </a:prstGeom>
          <a:solidFill>
            <a:schemeClr val="accent1"/>
          </a:solidFill>
          <a:ln w="9525">
            <a:solidFill>
              <a:schemeClr val="tx1"/>
            </a:solidFill>
            <a:miter lim="800000"/>
            <a:headEnd/>
            <a:tailEnd/>
          </a:ln>
        </p:spPr>
        <p:txBody>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sz="2000" dirty="0"/>
              <a:t>Aus der Kombination der beiden Verhaltensdimensionen ergibt sich, wie ein Marktteilnehmer in einer ökonomischen Beziehung verhalten will/verhält. Es resultieren prinzipiell vier Kombinationen (egoistisch/kompetitiv; egoistisch/kooperativ; altruistisch/kompetitiv; altruistisch/kooperativ).</a:t>
            </a:r>
            <a:endParaRPr lang="de-DE" altLang="de-DE" sz="2000" dirty="0"/>
          </a:p>
        </p:txBody>
      </p:sp>
      <p:sp>
        <p:nvSpPr>
          <p:cNvPr id="7" name="Text Box 21"/>
          <p:cNvSpPr txBox="1">
            <a:spLocks noChangeArrowheads="1"/>
          </p:cNvSpPr>
          <p:nvPr/>
        </p:nvSpPr>
        <p:spPr bwMode="auto">
          <a:xfrm>
            <a:off x="451364" y="41719"/>
            <a:ext cx="82804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2400" dirty="0"/>
              <a:t>Erläuterungen und Erweiterungen zur vorangegangenen Folie</a:t>
            </a:r>
          </a:p>
        </p:txBody>
      </p:sp>
      <p:sp>
        <p:nvSpPr>
          <p:cNvPr id="8" name="AutoShape 3"/>
          <p:cNvSpPr>
            <a:spLocks noChangeArrowheads="1"/>
          </p:cNvSpPr>
          <p:nvPr/>
        </p:nvSpPr>
        <p:spPr bwMode="auto">
          <a:xfrm>
            <a:off x="433303" y="4578396"/>
            <a:ext cx="8355009" cy="1440871"/>
          </a:xfrm>
          <a:prstGeom prst="wedgeRoundRectCallout">
            <a:avLst>
              <a:gd name="adj1" fmla="val 44997"/>
              <a:gd name="adj2" fmla="val 59680"/>
              <a:gd name="adj3" fmla="val 16667"/>
            </a:avLst>
          </a:prstGeom>
          <a:solidFill>
            <a:schemeClr val="accent1"/>
          </a:solidFill>
          <a:ln w="9525">
            <a:solidFill>
              <a:schemeClr val="tx1"/>
            </a:solidFill>
            <a:miter lim="800000"/>
            <a:headEnd/>
            <a:tailEnd/>
          </a:ln>
        </p:spPr>
        <p:txBody>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2000" dirty="0"/>
              <a:t>„Eine Hand, die Du nicht abschlagen kannst, musst du schütteln.“ (arabisches Sprichwort). Paradigma ökonomischer Beziehungen: Kooperation wird (erst) verfolgt, wenn Konkurrenz schlechtere Ergebnisse liefern würde.</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AutoShape 4"/>
          <p:cNvSpPr>
            <a:spLocks noChangeArrowheads="1"/>
          </p:cNvSpPr>
          <p:nvPr/>
        </p:nvSpPr>
        <p:spPr bwMode="auto">
          <a:xfrm>
            <a:off x="601404" y="1268760"/>
            <a:ext cx="8363209" cy="1872208"/>
          </a:xfrm>
          <a:prstGeom prst="wedgeRoundRectCallout">
            <a:avLst>
              <a:gd name="adj1" fmla="val 41630"/>
              <a:gd name="adj2" fmla="val 64946"/>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sz="2200" dirty="0"/>
              <a:t>Paradigma des Markts: Es wird sich innerhalb einer (potentiellen) Wertschöpfungsorganisation diejenige Ausgestaltungsform durchsetzen, die die höchste Wertschöpfungsrente liefert.</a:t>
            </a:r>
          </a:p>
        </p:txBody>
      </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80</a:t>
            </a:fld>
            <a:endParaRPr lang="de-DE"/>
          </a:p>
        </p:txBody>
      </p:sp>
      <p:sp>
        <p:nvSpPr>
          <p:cNvPr id="5" name="Rectangle 2"/>
          <p:cNvSpPr>
            <a:spLocks noGrp="1" noChangeArrowheads="1"/>
          </p:cNvSpPr>
          <p:nvPr>
            <p:ph type="title"/>
          </p:nvPr>
        </p:nvSpPr>
        <p:spPr>
          <a:xfrm>
            <a:off x="457262" y="260648"/>
            <a:ext cx="8229600" cy="576262"/>
          </a:xfrm>
        </p:spPr>
        <p:txBody>
          <a:bodyPr/>
          <a:lstStyle/>
          <a:p>
            <a:r>
              <a:rPr lang="de-DE" dirty="0"/>
              <a:t>Wertschöpfungsorganisation und Wertschöpfungsrente (II)</a:t>
            </a:r>
          </a:p>
        </p:txBody>
      </p:sp>
      <p:sp>
        <p:nvSpPr>
          <p:cNvPr id="6" name="AutoShape 3"/>
          <p:cNvSpPr>
            <a:spLocks noChangeArrowheads="1"/>
          </p:cNvSpPr>
          <p:nvPr/>
        </p:nvSpPr>
        <p:spPr bwMode="auto">
          <a:xfrm>
            <a:off x="457262" y="3645024"/>
            <a:ext cx="8364238" cy="1548457"/>
          </a:xfrm>
          <a:prstGeom prst="wedgeRoundRectCallout">
            <a:avLst>
              <a:gd name="adj1" fmla="val 40616"/>
              <a:gd name="adj2" fmla="val 76023"/>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har char="•"/>
              <a:defRPr sz="2200">
                <a:solidFill>
                  <a:schemeClr val="tx1"/>
                </a:solidFill>
                <a:latin typeface="Arial" charset="0"/>
              </a:defRPr>
            </a:lvl1pPr>
            <a:lvl2pPr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lvl="1" eaLnBrk="1" hangingPunct="1">
              <a:spcBef>
                <a:spcPct val="50000"/>
              </a:spcBef>
              <a:buFontTx/>
              <a:buNone/>
            </a:pPr>
            <a:r>
              <a:rPr lang="de-DE" altLang="de-DE" sz="2200" dirty="0"/>
              <a:t>Paradigma der Differenzierung: Es kann sich derjenige Akteur den Löwenanteil der Wertschöpfungsrente sichern, dessen Produktkomponente oder Dienstleistung das Endprodukt von Konkurrenzprodukten differenziert.</a:t>
            </a:r>
          </a:p>
        </p:txBody>
      </p:sp>
    </p:spTree>
    <p:extLst>
      <p:ext uri="{BB962C8B-B14F-4D97-AF65-F5344CB8AC3E}">
        <p14:creationId xmlns:p14="http://schemas.microsoft.com/office/powerpoint/2010/main" val="161378156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AutoShape 4"/>
          <p:cNvSpPr>
            <a:spLocks noChangeArrowheads="1"/>
          </p:cNvSpPr>
          <p:nvPr/>
        </p:nvSpPr>
        <p:spPr bwMode="auto">
          <a:xfrm>
            <a:off x="323653" y="1144817"/>
            <a:ext cx="8496238" cy="2087811"/>
          </a:xfrm>
          <a:prstGeom prst="wedgeRoundRectCallout">
            <a:avLst>
              <a:gd name="adj1" fmla="val 43431"/>
              <a:gd name="adj2" fmla="val 58004"/>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marL="342900" indent="-342900" eaLnBrk="0" hangingPunct="0">
              <a:spcBef>
                <a:spcPct val="20000"/>
              </a:spcBef>
              <a:buChar char="•"/>
              <a:defRPr sz="2200">
                <a:solidFill>
                  <a:schemeClr val="tx1"/>
                </a:solidFill>
                <a:latin typeface="Arial" charset="0"/>
              </a:defRPr>
            </a:lvl1pPr>
            <a:lvl2pPr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lvl="1" eaLnBrk="1" hangingPunct="1">
              <a:spcBef>
                <a:spcPct val="0"/>
              </a:spcBef>
              <a:buFontTx/>
              <a:buNone/>
            </a:pPr>
            <a:r>
              <a:rPr lang="de-DE" altLang="de-DE" dirty="0"/>
              <a:t>Paradigma des „Engpass-Managers“: Es kann sich derjenige Akteur den Löwenanteil an der Wertschöpfungsrente sichern, der den „Engpass“ in der Wertschöpfungskette managt. Im B2C ist das in der Regel der Handel, der mit den </a:t>
            </a:r>
            <a:r>
              <a:rPr lang="de-DE" altLang="de-DE" dirty="0" err="1"/>
              <a:t>Listungsentscheidungen</a:t>
            </a:r>
            <a:r>
              <a:rPr lang="de-DE" altLang="de-DE" dirty="0"/>
              <a:t> festlegt, welche Herstellerprodukte am Point-</a:t>
            </a:r>
            <a:r>
              <a:rPr lang="de-DE" altLang="de-DE" dirty="0" err="1"/>
              <a:t>of</a:t>
            </a:r>
            <a:r>
              <a:rPr lang="de-DE" altLang="de-DE" dirty="0"/>
              <a:t>-</a:t>
            </a:r>
            <a:r>
              <a:rPr lang="de-DE" altLang="de-DE" dirty="0" err="1"/>
              <a:t>Sale</a:t>
            </a:r>
            <a:r>
              <a:rPr lang="de-DE" altLang="de-DE" dirty="0"/>
              <a:t> dem Nachfrager angeboten werden.</a:t>
            </a:r>
          </a:p>
        </p:txBody>
      </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81</a:t>
            </a:fld>
            <a:endParaRPr lang="de-DE"/>
          </a:p>
        </p:txBody>
      </p:sp>
      <p:sp>
        <p:nvSpPr>
          <p:cNvPr id="5" name="Rectangle 2"/>
          <p:cNvSpPr>
            <a:spLocks noGrp="1" noChangeArrowheads="1"/>
          </p:cNvSpPr>
          <p:nvPr>
            <p:ph type="title"/>
          </p:nvPr>
        </p:nvSpPr>
        <p:spPr>
          <a:xfrm>
            <a:off x="457262" y="260648"/>
            <a:ext cx="8229600" cy="576262"/>
          </a:xfrm>
        </p:spPr>
        <p:txBody>
          <a:bodyPr/>
          <a:lstStyle/>
          <a:p>
            <a:r>
              <a:rPr lang="de-DE" dirty="0"/>
              <a:t>Wertschöpfungsorganisation und Wertschöpfungsrente (III)</a:t>
            </a:r>
          </a:p>
        </p:txBody>
      </p:sp>
      <p:sp>
        <p:nvSpPr>
          <p:cNvPr id="6" name="AutoShape 3"/>
          <p:cNvSpPr>
            <a:spLocks noChangeArrowheads="1"/>
          </p:cNvSpPr>
          <p:nvPr/>
        </p:nvSpPr>
        <p:spPr bwMode="auto">
          <a:xfrm>
            <a:off x="323653" y="3573016"/>
            <a:ext cx="8496238" cy="2202655"/>
          </a:xfrm>
          <a:prstGeom prst="wedgeRoundRectCallout">
            <a:avLst>
              <a:gd name="adj1" fmla="val 43612"/>
              <a:gd name="adj2" fmla="val 61810"/>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har char="•"/>
              <a:defRPr sz="2200">
                <a:solidFill>
                  <a:schemeClr val="tx1"/>
                </a:solidFill>
                <a:latin typeface="Arial" charset="0"/>
              </a:defRPr>
            </a:lvl1pPr>
            <a:lvl2pPr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lvl="1" eaLnBrk="1" hangingPunct="1">
              <a:spcBef>
                <a:spcPct val="50000"/>
              </a:spcBef>
              <a:buFontTx/>
              <a:buNone/>
            </a:pPr>
            <a:r>
              <a:rPr lang="de-DE" altLang="de-DE" dirty="0"/>
              <a:t>Paradigma der Art der Wertschöpfungsintegration: In integrierten Wertschöpfungsorganisationen ist der Verteilungskampf um die Wertschöpfungs-rente dahingehend relativ gering, weil die integrierten („beherrschten“) Akteure relativ wenig Widerstand gegen das Preisdiktat des herrschenden Unternehmens aufbringen können (aber Möglichkeit des „goldenen Käfigs“).</a:t>
            </a:r>
          </a:p>
        </p:txBody>
      </p:sp>
    </p:spTree>
    <p:extLst>
      <p:ext uri="{BB962C8B-B14F-4D97-AF65-F5344CB8AC3E}">
        <p14:creationId xmlns:p14="http://schemas.microsoft.com/office/powerpoint/2010/main" val="379539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AutoShape 3"/>
          <p:cNvSpPr>
            <a:spLocks noChangeArrowheads="1"/>
          </p:cNvSpPr>
          <p:nvPr/>
        </p:nvSpPr>
        <p:spPr bwMode="auto">
          <a:xfrm>
            <a:off x="165539" y="1772816"/>
            <a:ext cx="8784975" cy="2376611"/>
          </a:xfrm>
          <a:prstGeom prst="wedgeRoundRectCallout">
            <a:avLst>
              <a:gd name="adj1" fmla="val 44908"/>
              <a:gd name="adj2" fmla="val 56640"/>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Char char="•"/>
              <a:defRPr sz="2200">
                <a:solidFill>
                  <a:schemeClr val="tx1"/>
                </a:solidFill>
                <a:latin typeface="Arial" charset="0"/>
              </a:defRPr>
            </a:lvl1pPr>
            <a:lvl2pPr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lvl="1" eaLnBrk="1" hangingPunct="1">
              <a:spcBef>
                <a:spcPct val="50000"/>
              </a:spcBef>
              <a:buFontTx/>
              <a:buNone/>
            </a:pPr>
            <a:r>
              <a:rPr lang="de-DE" altLang="de-DE" dirty="0"/>
              <a:t>Königsweg zur Lösung der Verteilungsprobleme in der Wertschöpfungskette: Durch Arbeitsteilung, Spezialisierung und intelligente Organisationskonzepte (z.B. Industrie 4.0) werden die Produktionskosten (einschließlich der Transaktions- und </a:t>
            </a:r>
            <a:r>
              <a:rPr lang="de-DE" altLang="de-DE" dirty="0" err="1"/>
              <a:t>Divergenzkosten</a:t>
            </a:r>
            <a:r>
              <a:rPr lang="de-DE" altLang="de-DE" dirty="0"/>
              <a:t>) maximal gesenkt, so dass die Wertschöpfungsrente maximal wird: Etablierung eines Wertverbundsystems.</a:t>
            </a:r>
          </a:p>
        </p:txBody>
      </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82</a:t>
            </a:fld>
            <a:endParaRPr lang="de-DE"/>
          </a:p>
        </p:txBody>
      </p:sp>
      <p:sp>
        <p:nvSpPr>
          <p:cNvPr id="5" name="Rectangle 2"/>
          <p:cNvSpPr>
            <a:spLocks noGrp="1" noChangeArrowheads="1"/>
          </p:cNvSpPr>
          <p:nvPr>
            <p:ph type="title"/>
          </p:nvPr>
        </p:nvSpPr>
        <p:spPr>
          <a:xfrm>
            <a:off x="457262" y="260648"/>
            <a:ext cx="8229600" cy="576262"/>
          </a:xfrm>
        </p:spPr>
        <p:txBody>
          <a:bodyPr/>
          <a:lstStyle/>
          <a:p>
            <a:r>
              <a:rPr lang="de-DE" dirty="0"/>
              <a:t>Wertschöpfungsorganisation und Wertschöpfungsrente (IV)</a:t>
            </a:r>
          </a:p>
        </p:txBody>
      </p:sp>
    </p:spTree>
    <p:extLst>
      <p:ext uri="{BB962C8B-B14F-4D97-AF65-F5344CB8AC3E}">
        <p14:creationId xmlns:p14="http://schemas.microsoft.com/office/powerpoint/2010/main" val="2235341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1"/>
          <p:cNvSpPr txBox="1">
            <a:spLocks noChangeArrowheads="1"/>
          </p:cNvSpPr>
          <p:nvPr/>
        </p:nvSpPr>
        <p:spPr bwMode="auto">
          <a:xfrm>
            <a:off x="555625" y="238125"/>
            <a:ext cx="82804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50000"/>
              </a:spcBef>
              <a:buFontTx/>
              <a:buNone/>
            </a:pPr>
            <a:r>
              <a:rPr lang="de-DE" altLang="de-DE" sz="2400" dirty="0"/>
              <a:t>Intensität von Konkurrenz und Kooperation: Übersicht</a:t>
            </a:r>
          </a:p>
        </p:txBody>
      </p:sp>
      <p:sp>
        <p:nvSpPr>
          <p:cNvPr id="11267" name="Line 5"/>
          <p:cNvSpPr>
            <a:spLocks noChangeShapeType="1"/>
          </p:cNvSpPr>
          <p:nvPr/>
        </p:nvSpPr>
        <p:spPr bwMode="auto">
          <a:xfrm>
            <a:off x="468313" y="3121025"/>
            <a:ext cx="7605712" cy="0"/>
          </a:xfrm>
          <a:prstGeom prst="line">
            <a:avLst/>
          </a:prstGeom>
          <a:noFill/>
          <a:ln w="127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11268" name="Line 6"/>
          <p:cNvSpPr>
            <a:spLocks noChangeShapeType="1"/>
          </p:cNvSpPr>
          <p:nvPr/>
        </p:nvSpPr>
        <p:spPr bwMode="auto">
          <a:xfrm>
            <a:off x="1116013" y="3052763"/>
            <a:ext cx="0" cy="13811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11269" name="Rectangle 7"/>
          <p:cNvSpPr>
            <a:spLocks noChangeArrowheads="1"/>
          </p:cNvSpPr>
          <p:nvPr/>
        </p:nvSpPr>
        <p:spPr bwMode="auto">
          <a:xfrm>
            <a:off x="555625" y="2328863"/>
            <a:ext cx="163830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1600"/>
              <a:t>Altruistische Kooperation</a:t>
            </a:r>
          </a:p>
        </p:txBody>
      </p:sp>
      <p:sp>
        <p:nvSpPr>
          <p:cNvPr id="11270" name="Rectangle 8"/>
          <p:cNvSpPr>
            <a:spLocks noChangeArrowheads="1"/>
          </p:cNvSpPr>
          <p:nvPr/>
        </p:nvSpPr>
        <p:spPr bwMode="auto">
          <a:xfrm>
            <a:off x="2193925" y="2328863"/>
            <a:ext cx="1668463"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1600"/>
              <a:t>Egoistische Kooperation</a:t>
            </a:r>
          </a:p>
        </p:txBody>
      </p:sp>
      <p:sp>
        <p:nvSpPr>
          <p:cNvPr id="11271" name="Rectangle 9"/>
          <p:cNvSpPr>
            <a:spLocks noChangeArrowheads="1"/>
          </p:cNvSpPr>
          <p:nvPr/>
        </p:nvSpPr>
        <p:spPr bwMode="auto">
          <a:xfrm>
            <a:off x="3862388" y="2451100"/>
            <a:ext cx="16049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1600"/>
              <a:t>Unabhängigkeit</a:t>
            </a:r>
            <a:endParaRPr lang="de-DE" altLang="de-DE" sz="2000"/>
          </a:p>
        </p:txBody>
      </p:sp>
      <p:sp>
        <p:nvSpPr>
          <p:cNvPr id="11272" name="Rectangle 10"/>
          <p:cNvSpPr>
            <a:spLocks noChangeArrowheads="1"/>
          </p:cNvSpPr>
          <p:nvPr/>
        </p:nvSpPr>
        <p:spPr bwMode="auto">
          <a:xfrm>
            <a:off x="5651500" y="2328863"/>
            <a:ext cx="1531938"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1600"/>
              <a:t>Egoistische Konkurrenz</a:t>
            </a:r>
          </a:p>
        </p:txBody>
      </p:sp>
      <p:sp>
        <p:nvSpPr>
          <p:cNvPr id="11273" name="Line 11"/>
          <p:cNvSpPr>
            <a:spLocks noChangeShapeType="1"/>
          </p:cNvSpPr>
          <p:nvPr/>
        </p:nvSpPr>
        <p:spPr bwMode="auto">
          <a:xfrm>
            <a:off x="2771775" y="3052763"/>
            <a:ext cx="0" cy="13811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11274" name="Line 12"/>
          <p:cNvSpPr>
            <a:spLocks noChangeShapeType="1"/>
          </p:cNvSpPr>
          <p:nvPr/>
        </p:nvSpPr>
        <p:spPr bwMode="auto">
          <a:xfrm>
            <a:off x="4591050" y="3052763"/>
            <a:ext cx="0" cy="13811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11275" name="Line 13"/>
          <p:cNvSpPr>
            <a:spLocks noChangeShapeType="1"/>
          </p:cNvSpPr>
          <p:nvPr/>
        </p:nvSpPr>
        <p:spPr bwMode="auto">
          <a:xfrm>
            <a:off x="6227763" y="3062288"/>
            <a:ext cx="0" cy="13811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11276" name="Rectangle 10"/>
          <p:cNvSpPr>
            <a:spLocks noChangeArrowheads="1"/>
          </p:cNvSpPr>
          <p:nvPr/>
        </p:nvSpPr>
        <p:spPr bwMode="auto">
          <a:xfrm>
            <a:off x="7089775" y="2328863"/>
            <a:ext cx="153035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1600"/>
              <a:t>Altruistische Konkurrenz</a:t>
            </a:r>
          </a:p>
        </p:txBody>
      </p:sp>
      <p:sp>
        <p:nvSpPr>
          <p:cNvPr id="11277" name="Line 13"/>
          <p:cNvSpPr>
            <a:spLocks noChangeShapeType="1"/>
          </p:cNvSpPr>
          <p:nvPr/>
        </p:nvSpPr>
        <p:spPr bwMode="auto">
          <a:xfrm>
            <a:off x="7524750" y="3052763"/>
            <a:ext cx="0" cy="13811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11282" name="Rectangle 15"/>
          <p:cNvSpPr>
            <a:spLocks noChangeArrowheads="1"/>
          </p:cNvSpPr>
          <p:nvPr/>
        </p:nvSpPr>
        <p:spPr bwMode="auto">
          <a:xfrm>
            <a:off x="468313" y="3394075"/>
            <a:ext cx="1549400"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0"/>
              </a:spcBef>
              <a:buFontTx/>
              <a:buNone/>
            </a:pPr>
            <a:r>
              <a:rPr lang="de-DE" altLang="de-DE" sz="1600"/>
              <a:t>ich helfe dir, auch wenn ich mich schädige</a:t>
            </a:r>
          </a:p>
        </p:txBody>
      </p:sp>
      <p:sp>
        <p:nvSpPr>
          <p:cNvPr id="11283" name="Rectangle 16"/>
          <p:cNvSpPr>
            <a:spLocks noChangeArrowheads="1"/>
          </p:cNvSpPr>
          <p:nvPr/>
        </p:nvSpPr>
        <p:spPr bwMode="auto">
          <a:xfrm>
            <a:off x="2051050" y="3400425"/>
            <a:ext cx="1587500"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0"/>
              </a:spcBef>
              <a:buFontTx/>
              <a:buNone/>
            </a:pPr>
            <a:r>
              <a:rPr lang="de-DE" altLang="de-DE" sz="1600"/>
              <a:t>ich helfe dir, wenn es mir nützt </a:t>
            </a:r>
          </a:p>
        </p:txBody>
      </p:sp>
      <p:sp>
        <p:nvSpPr>
          <p:cNvPr id="11284" name="Rectangle 17"/>
          <p:cNvSpPr>
            <a:spLocks noChangeArrowheads="1"/>
          </p:cNvSpPr>
          <p:nvPr/>
        </p:nvSpPr>
        <p:spPr bwMode="auto">
          <a:xfrm>
            <a:off x="5364163" y="3376613"/>
            <a:ext cx="1582737"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0"/>
              </a:spcBef>
              <a:buFontTx/>
              <a:buNone/>
            </a:pPr>
            <a:r>
              <a:rPr lang="de-DE" altLang="de-DE" sz="1600"/>
              <a:t>ich schädige dich, wenn es mir nützt</a:t>
            </a:r>
          </a:p>
        </p:txBody>
      </p:sp>
      <p:sp>
        <p:nvSpPr>
          <p:cNvPr id="11285" name="Rectangle 18"/>
          <p:cNvSpPr>
            <a:spLocks noChangeArrowheads="1"/>
          </p:cNvSpPr>
          <p:nvPr/>
        </p:nvSpPr>
        <p:spPr bwMode="auto">
          <a:xfrm>
            <a:off x="6775450" y="3394075"/>
            <a:ext cx="18446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0"/>
              </a:spcBef>
              <a:buFontTx/>
              <a:buNone/>
            </a:pPr>
            <a:r>
              <a:rPr lang="de-DE" altLang="de-DE" sz="1600"/>
              <a:t>ich schädige dich, auch wenn ich mich schädige</a:t>
            </a:r>
          </a:p>
        </p:txBody>
      </p:sp>
      <p:sp>
        <p:nvSpPr>
          <p:cNvPr id="11286" name="Textfeld 2064"/>
          <p:cNvSpPr txBox="1">
            <a:spLocks noChangeArrowheads="1"/>
          </p:cNvSpPr>
          <p:nvPr/>
        </p:nvSpPr>
        <p:spPr bwMode="auto">
          <a:xfrm>
            <a:off x="3638550" y="3390900"/>
            <a:ext cx="18716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algn="ctr" eaLnBrk="1" hangingPunct="1">
              <a:spcBef>
                <a:spcPct val="0"/>
              </a:spcBef>
              <a:buFontTx/>
              <a:buNone/>
            </a:pPr>
            <a:r>
              <a:rPr lang="de-DE" altLang="de-DE" sz="1600"/>
              <a:t>ich helfe dir nicht, ich schädige dich nicht</a:t>
            </a:r>
          </a:p>
        </p:txBody>
      </p:sp>
      <p:sp>
        <p:nvSpPr>
          <p:cNvPr id="11287" name="Line 5"/>
          <p:cNvSpPr>
            <a:spLocks noChangeShapeType="1"/>
          </p:cNvSpPr>
          <p:nvPr/>
        </p:nvSpPr>
        <p:spPr bwMode="auto">
          <a:xfrm>
            <a:off x="471488" y="4797425"/>
            <a:ext cx="7605712" cy="0"/>
          </a:xfrm>
          <a:prstGeom prst="line">
            <a:avLst/>
          </a:prstGeom>
          <a:noFill/>
          <a:ln w="127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cxnSp>
        <p:nvCxnSpPr>
          <p:cNvPr id="2067" name="Gerade Verbindung 2066"/>
          <p:cNvCxnSpPr/>
          <p:nvPr/>
        </p:nvCxnSpPr>
        <p:spPr>
          <a:xfrm>
            <a:off x="4591050" y="4616450"/>
            <a:ext cx="0" cy="3603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289" name="Textfeld 2067"/>
          <p:cNvSpPr txBox="1">
            <a:spLocks noChangeArrowheads="1"/>
          </p:cNvSpPr>
          <p:nvPr/>
        </p:nvSpPr>
        <p:spPr bwMode="auto">
          <a:xfrm>
            <a:off x="1116013" y="4948238"/>
            <a:ext cx="30241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1800"/>
              <a:t>zunehmende Kooperation</a:t>
            </a:r>
          </a:p>
        </p:txBody>
      </p:sp>
      <p:sp>
        <p:nvSpPr>
          <p:cNvPr id="11290" name="Textfeld 82"/>
          <p:cNvSpPr txBox="1">
            <a:spLocks noChangeArrowheads="1"/>
          </p:cNvSpPr>
          <p:nvPr/>
        </p:nvSpPr>
        <p:spPr bwMode="auto">
          <a:xfrm>
            <a:off x="4872038" y="4948238"/>
            <a:ext cx="30241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200">
                <a:solidFill>
                  <a:schemeClr val="tx1"/>
                </a:solidFill>
                <a:latin typeface="Arial" charset="0"/>
              </a:defRPr>
            </a:lvl1pPr>
            <a:lvl2pPr marL="742950" indent="-285750" eaLnBrk="0" hangingPunct="0">
              <a:spcBef>
                <a:spcPct val="20000"/>
              </a:spcBef>
              <a:buChar char="–"/>
              <a:defRPr sz="20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1600">
                <a:solidFill>
                  <a:schemeClr val="tx1"/>
                </a:solidFill>
                <a:latin typeface="Arial" charset="0"/>
              </a:defRPr>
            </a:lvl4pPr>
            <a:lvl5pPr marL="2057400" indent="-228600" eaLnBrk="0" hangingPunct="0">
              <a:spcBef>
                <a:spcPct val="20000"/>
              </a:spcBef>
              <a:buChar char="»"/>
              <a:defRPr sz="1400">
                <a:solidFill>
                  <a:schemeClr val="tx1"/>
                </a:solidFill>
                <a:latin typeface="Arial" charset="0"/>
              </a:defRPr>
            </a:lvl5pPr>
            <a:lvl6pPr marL="2514600" indent="-228600" eaLnBrk="0" fontAlgn="base" hangingPunct="0">
              <a:spcBef>
                <a:spcPct val="20000"/>
              </a:spcBef>
              <a:spcAft>
                <a:spcPct val="0"/>
              </a:spcAft>
              <a:buChar char="»"/>
              <a:defRPr sz="1400">
                <a:solidFill>
                  <a:schemeClr val="tx1"/>
                </a:solidFill>
                <a:latin typeface="Arial" charset="0"/>
              </a:defRPr>
            </a:lvl6pPr>
            <a:lvl7pPr marL="2971800" indent="-228600" eaLnBrk="0" fontAlgn="base" hangingPunct="0">
              <a:spcBef>
                <a:spcPct val="20000"/>
              </a:spcBef>
              <a:spcAft>
                <a:spcPct val="0"/>
              </a:spcAft>
              <a:buChar char="»"/>
              <a:defRPr sz="1400">
                <a:solidFill>
                  <a:schemeClr val="tx1"/>
                </a:solidFill>
                <a:latin typeface="Arial" charset="0"/>
              </a:defRPr>
            </a:lvl7pPr>
            <a:lvl8pPr marL="3429000" indent="-228600" eaLnBrk="0" fontAlgn="base" hangingPunct="0">
              <a:spcBef>
                <a:spcPct val="20000"/>
              </a:spcBef>
              <a:spcAft>
                <a:spcPct val="0"/>
              </a:spcAft>
              <a:buChar char="»"/>
              <a:defRPr sz="1400">
                <a:solidFill>
                  <a:schemeClr val="tx1"/>
                </a:solidFill>
                <a:latin typeface="Arial" charset="0"/>
              </a:defRPr>
            </a:lvl8pPr>
            <a:lvl9pPr marL="3886200" indent="-228600" eaLnBrk="0" fontAlgn="base" hangingPunct="0">
              <a:spcBef>
                <a:spcPct val="20000"/>
              </a:spcBef>
              <a:spcAft>
                <a:spcPct val="0"/>
              </a:spcAft>
              <a:buChar char="»"/>
              <a:defRPr sz="1400">
                <a:solidFill>
                  <a:schemeClr val="tx1"/>
                </a:solidFill>
                <a:latin typeface="Arial" charset="0"/>
              </a:defRPr>
            </a:lvl9pPr>
          </a:lstStyle>
          <a:p>
            <a:pPr eaLnBrk="1" hangingPunct="1">
              <a:spcBef>
                <a:spcPct val="0"/>
              </a:spcBef>
              <a:buFontTx/>
              <a:buNone/>
            </a:pPr>
            <a:r>
              <a:rPr lang="de-DE" altLang="de-DE" sz="1800"/>
              <a:t>zunehmende Konkurrenz</a:t>
            </a:r>
          </a:p>
        </p:txBody>
      </p:sp>
      <p:sp>
        <p:nvSpPr>
          <p:cNvPr id="2" name="Foliennummernplatzhalter 1"/>
          <p:cNvSpPr>
            <a:spLocks noGrp="1"/>
          </p:cNvSpPr>
          <p:nvPr>
            <p:ph type="sldNum" sz="quarter" idx="10"/>
          </p:nvPr>
        </p:nvSpPr>
        <p:spPr/>
        <p:txBody>
          <a:bodyPr/>
          <a:lstStyle/>
          <a:p>
            <a:pPr>
              <a:defRPr/>
            </a:pPr>
            <a:fld id="{B86AE3A2-AD40-4E1C-80DA-23E5EB620543}" type="slidenum">
              <a:rPr lang="de-DE" smtClean="0"/>
              <a:pPr>
                <a:defRPr/>
              </a:pPr>
              <a:t>9</a:t>
            </a:fld>
            <a:endParaRPr lang="de-DE"/>
          </a:p>
        </p:txBody>
      </p:sp>
    </p:spTree>
  </p:cSld>
  <p:clrMapOvr>
    <a:masterClrMapping/>
  </p:clrMapOvr>
</p:sld>
</file>

<file path=ppt/theme/theme1.xml><?xml version="1.0" encoding="utf-8"?>
<a:theme xmlns:a="http://schemas.openxmlformats.org/drawingml/2006/main" name="1_Standarddesign">
  <a:themeElements>
    <a:clrScheme name="1_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7144</Words>
  <Application>Microsoft Office PowerPoint</Application>
  <PresentationFormat>Bildschirmpräsentation (4:3)</PresentationFormat>
  <Paragraphs>631</Paragraphs>
  <Slides>82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82</vt:i4>
      </vt:variant>
    </vt:vector>
  </HeadingPairs>
  <TitlesOfParts>
    <vt:vector size="88" baseType="lpstr">
      <vt:lpstr>Arial</vt:lpstr>
      <vt:lpstr>Cambria Math</vt:lpstr>
      <vt:lpstr>Symbol</vt:lpstr>
      <vt:lpstr>Times New Roman</vt:lpstr>
      <vt:lpstr>Wingdings</vt:lpstr>
      <vt:lpstr>1_Standarddesign</vt:lpstr>
      <vt:lpstr>PowerPoint-Präsentation</vt:lpstr>
      <vt:lpstr>Lernziele der Veranstaltung</vt:lpstr>
      <vt:lpstr>PowerPoint-Präsentation</vt:lpstr>
      <vt:lpstr>Lernziele der Veranstaltung</vt:lpstr>
      <vt:lpstr>Entstehung ökonomischer Beziehungen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Ergänzungen zur altruistischen Konkurrenz in ökonomischen Beziehungen (I)</vt:lpstr>
      <vt:lpstr>Ergänzungen zur altruistischen Konkurrenz in ökonomischen Beziehungen (II)</vt:lpstr>
      <vt:lpstr>Ergänzung zum Schema der Arten ökonomischer Beziehungen</vt:lpstr>
      <vt:lpstr>Determinierende und moderierende Marktbeziehungen: Übersicht</vt:lpstr>
      <vt:lpstr>Ergänzungen zur vorangegangenen Folie</vt:lpstr>
      <vt:lpstr>Moderatorfunktion von Informationen in ökonomischen Beziehungen: Übersicht</vt:lpstr>
      <vt:lpstr>Erläuterungen zur vorangegangenen Folie (I)</vt:lpstr>
      <vt:lpstr>Auswirkungen von Informationsasymmetrien/Informationsdefiziten (I)</vt:lpstr>
      <vt:lpstr>Abbau von Informationsdefiziten/Informationsasymmetrien (I)</vt:lpstr>
      <vt:lpstr>Abbau von Informationsdefiziten/Informationsasymmetrien (II)</vt:lpstr>
      <vt:lpstr>Abbau von Informationsdefiziten/Informationsasymmetrien (III)</vt:lpstr>
      <vt:lpstr>Exkurs: Abbau von Informationsdefiziten/Informations-asymmetrien durch Dritte: Übersicht</vt:lpstr>
      <vt:lpstr>Exkurs: Abbau von Informationsdefiziten/Informations-asymmetrien durch Dritte (I)</vt:lpstr>
      <vt:lpstr>Exkurs: Abbau von Informationsdefiziten/Informations-asymmetrien durch Dritte (II)</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Unterscheidung der Ausgangspunkte von Preisdispersion und adverser Selektion</vt:lpstr>
      <vt:lpstr>PowerPoint-Präsentation</vt:lpstr>
      <vt:lpstr>PowerPoint-Präsentation</vt:lpstr>
      <vt:lpstr>PowerPoint-Präsentation</vt:lpstr>
      <vt:lpstr>Exkurs: Konflikte in ökonomischen Beziehungen (I)</vt:lpstr>
      <vt:lpstr>Exkurs: Konflikte in ökonomischen Beziehungen (II)</vt:lpstr>
      <vt:lpstr>PowerPoint-Präsentation</vt:lpstr>
      <vt:lpstr>Lernziele der Veranstaltung</vt:lpstr>
      <vt:lpstr>Verteilungsprobleme der Marktteilnehmer: Übersicht</vt:lpstr>
      <vt:lpstr>PowerPoint-Präsentation</vt:lpstr>
      <vt:lpstr>Verteilungsprobleme und Marktstruktur</vt:lpstr>
      <vt:lpstr>Kooperationen auf dem Käufermarkt (I)</vt:lpstr>
      <vt:lpstr>Kooperationen auf dem Käufermarkt (II)</vt:lpstr>
      <vt:lpstr>Kooperationen auf dem Käufermarkt (III)</vt:lpstr>
      <vt:lpstr>Exkurs: Käufermarkt und nachhaltiges Wirtschaften? (I)</vt:lpstr>
      <vt:lpstr>Exkurs: Käufermarkt und nachhaltiges Wirtschaften? (II)</vt:lpstr>
      <vt:lpstr>Exkurs: Käufermarkt und nachhaltiges Wirtschaften? (III) [Tagespresse]</vt:lpstr>
      <vt:lpstr>Exkurs: Käufermarkt und nachhaltiges Wirtschaften? (IV): Gefangenendilemma für nachhaltig wirtschaftende Unternehmen</vt:lpstr>
      <vt:lpstr>Exkurs: Käufermarkt und nachhaltiges Wirtschaften? (V): Probleme einer nachhaltigen Lösung innerhalb des Käufermarkts</vt:lpstr>
      <vt:lpstr>Exkurs: Käufermarkt und nachhaltiges Wirtschaften? (V): Druck für nachhaltiges Wirtschaften „von außen“ - Social Marketing</vt:lpstr>
      <vt:lpstr>Exkurs: Käufermarkt und nachhaltiges Wirtschaften? (VI): Druck für nachhaltiges Wirtschaften „von außen“ - libertärer Paternalismus</vt:lpstr>
      <vt:lpstr>PowerPoint-Präsentation</vt:lpstr>
      <vt:lpstr>Die Aufteilung des Wohlfahrtsgewinns in Transaktionsbeziehungen</vt:lpstr>
      <vt:lpstr>Aufteilung des Wohlfahrtsgewinns (I)</vt:lpstr>
      <vt:lpstr>Aufteilung des Wohlfahrtsgewinns (II)</vt:lpstr>
      <vt:lpstr>PowerPoint-Präsentation</vt:lpstr>
      <vt:lpstr>Erläuterung zur vorangegangenen Folie</vt:lpstr>
      <vt:lpstr>Aristotelische Regel</vt:lpstr>
      <vt:lpstr>Verteilungsprobleme bei asymmetrischer Information</vt:lpstr>
      <vt:lpstr>Erläuterungen zur vorangegangenen Folie</vt:lpstr>
      <vt:lpstr>Ethische Bewertung der Aufteilung des Wohlfahrtsgewinns (I)</vt:lpstr>
      <vt:lpstr>Ethische Bewertung der Aufteilung des Wohlfahrtsgewinns (II)</vt:lpstr>
      <vt:lpstr>Minderung des Kaufpreises als nachträgliche Korrektur der Aufteilung des Wohlfahrtsgewinns</vt:lpstr>
      <vt:lpstr>Königsweg im Marketing</vt:lpstr>
      <vt:lpstr>Erläuterung zur vorangegangenen Folie</vt:lpstr>
      <vt:lpstr>PowerPoint-Präsentation</vt:lpstr>
      <vt:lpstr>Lernziele der Veranstaltung</vt:lpstr>
      <vt:lpstr>Charakterisierung des Verteilungskonflikts</vt:lpstr>
      <vt:lpstr>Definition der Wertschöpfungsrente</vt:lpstr>
      <vt:lpstr>Verteilungsprobleme innerhalb des Wertschöpfungsprozesses</vt:lpstr>
      <vt:lpstr>Erläuterung zur vorangegangenen Folie (I)</vt:lpstr>
      <vt:lpstr>Erläuterung zur vorangegangenen Folie (II)</vt:lpstr>
      <vt:lpstr>Exkurs: Systematisierung von arbeitsteiligen Wertschöpfungsprozessen (Wertschöpfungsorganisation)</vt:lpstr>
      <vt:lpstr>PowerPoint-Präsentation</vt:lpstr>
      <vt:lpstr>Ergänzungen zur vorangegangenen Folie</vt:lpstr>
      <vt:lpstr>Wertschöpfungsorganisation und Wertschöpfungsrente (I)</vt:lpstr>
      <vt:lpstr>Wertschöpfungsorganisation und Wertschöpfungsrente (II)</vt:lpstr>
      <vt:lpstr>Wertschöpfungsorganisation und Wertschöpfungsrente (III)</vt:lpstr>
      <vt:lpstr>Wertschöpfungsorganisation und Wertschöpfungsrente (IV)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Verwirrung</dc:creator>
  <cp:lastModifiedBy>PC-Benutzer</cp:lastModifiedBy>
  <cp:revision>315</cp:revision>
  <cp:lastPrinted>2020-07-01T17:24:49Z</cp:lastPrinted>
  <dcterms:created xsi:type="dcterms:W3CDTF">2007-04-01T10:29:49Z</dcterms:created>
  <dcterms:modified xsi:type="dcterms:W3CDTF">2025-04-29T09:16:49Z</dcterms:modified>
</cp:coreProperties>
</file>