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5"/>
  </p:notesMasterIdLst>
  <p:sldIdLst>
    <p:sldId id="706" r:id="rId2"/>
    <p:sldId id="1525" r:id="rId3"/>
    <p:sldId id="1526" r:id="rId4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EAEAE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2" autoAdjust="0"/>
    <p:restoredTop sz="94660"/>
  </p:normalViewPr>
  <p:slideViewPr>
    <p:cSldViewPr>
      <p:cViewPr varScale="1">
        <p:scale>
          <a:sx n="83" d="100"/>
          <a:sy n="83" d="100"/>
        </p:scale>
        <p:origin x="1526" y="72"/>
      </p:cViewPr>
      <p:guideLst>
        <p:guide orient="horz" pos="2160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2" tIns="49520" rIns="99042" bIns="49520" numCol="1" anchor="t" anchorCtr="0" compatLnSpc="1">
            <a:prstTxWarp prst="textNoShape">
              <a:avLst/>
            </a:prstTxWarp>
          </a:bodyPr>
          <a:lstStyle>
            <a:lvl1pPr defTabSz="990532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2" tIns="49520" rIns="99042" bIns="49520" numCol="1" anchor="t" anchorCtr="0" compatLnSpc="1">
            <a:prstTxWarp prst="textNoShape">
              <a:avLst/>
            </a:prstTxWarp>
          </a:bodyPr>
          <a:lstStyle>
            <a:lvl1pPr algn="r" defTabSz="990532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65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2" tIns="49520" rIns="99042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2" tIns="49520" rIns="99042" bIns="49520" numCol="1" anchor="b" anchorCtr="0" compatLnSpc="1">
            <a:prstTxWarp prst="textNoShape">
              <a:avLst/>
            </a:prstTxWarp>
          </a:bodyPr>
          <a:lstStyle>
            <a:lvl1pPr defTabSz="990532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2" tIns="49520" rIns="99042" bIns="49520" numCol="1" anchor="b" anchorCtr="0" compatLnSpc="1">
            <a:prstTxWarp prst="textNoShape">
              <a:avLst/>
            </a:prstTxWarp>
          </a:bodyPr>
          <a:lstStyle>
            <a:lvl1pPr algn="r" defTabSz="990532">
              <a:defRPr sz="1300"/>
            </a:lvl1pPr>
          </a:lstStyle>
          <a:p>
            <a:pPr>
              <a:defRPr/>
            </a:pPr>
            <a:fld id="{420C091E-7F72-454F-8C7E-FCB9C8B4E2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42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441325"/>
            <a:ext cx="9144000" cy="75565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01925" y="1125538"/>
            <a:ext cx="35988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z="2800"/>
              <a:t>Vorlesungsskript</a:t>
            </a:r>
            <a:br>
              <a:rPr lang="de-DE" altLang="de-DE" sz="2800"/>
            </a:br>
            <a:endParaRPr lang="de-DE" altLang="de-DE" sz="280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31913" y="5084763"/>
            <a:ext cx="6400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z="2800" dirty="0"/>
              <a:t>Sommersemester 2017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825" y="441325"/>
            <a:ext cx="601453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600" dirty="0"/>
              <a:t>Ernst-Moritz-Arndt-Universität Greifswald</a:t>
            </a:r>
          </a:p>
          <a:p>
            <a:pPr>
              <a:defRPr/>
            </a:pPr>
            <a:r>
              <a:rPr lang="de-DE" sz="1400" dirty="0"/>
              <a:t>Rechts- und Staatswissenschaftliche Fakultät</a:t>
            </a:r>
          </a:p>
          <a:p>
            <a:pPr>
              <a:defRPr/>
            </a:pPr>
            <a:r>
              <a:rPr lang="de-DE" sz="1400" dirty="0"/>
              <a:t>Lehrstuhl für Allgemeine</a:t>
            </a:r>
            <a:r>
              <a:rPr lang="de-DE" sz="1400" baseline="0" dirty="0"/>
              <a:t> </a:t>
            </a:r>
            <a:r>
              <a:rPr lang="de-DE" sz="1400" dirty="0"/>
              <a:t>Betriebswirtschaftslehre, insbesondere Marketing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Prof. Dr. Hans Pechtl</a:t>
            </a:r>
            <a:endParaRPr lang="de-DE" sz="1600" dirty="0"/>
          </a:p>
        </p:txBody>
      </p:sp>
      <p:pic>
        <p:nvPicPr>
          <p:cNvPr id="7" name="Picture 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0" y="350838"/>
            <a:ext cx="1066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195513" y="3573463"/>
            <a:ext cx="4681537" cy="588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3200"/>
              <a:t>BWL 1 - Marketing</a:t>
            </a:r>
          </a:p>
        </p:txBody>
      </p:sp>
      <p:pic>
        <p:nvPicPr>
          <p:cNvPr id="9" name="Picture 9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08725"/>
            <a:ext cx="468312" cy="4683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01675" y="6237288"/>
            <a:ext cx="82814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200" dirty="0"/>
              <a:t>Postadresse:	Postfach, 17487 Greifswald				Telefon: (0 38 34) 420</a:t>
            </a:r>
            <a:r>
              <a:rPr lang="de-DE" sz="1200" baseline="0" dirty="0"/>
              <a:t> </a:t>
            </a:r>
            <a:r>
              <a:rPr lang="de-DE" sz="1200" dirty="0"/>
              <a:t>24 81</a:t>
            </a:r>
          </a:p>
          <a:p>
            <a:pPr>
              <a:defRPr/>
            </a:pPr>
            <a:r>
              <a:rPr lang="de-DE" sz="1200" dirty="0"/>
              <a:t>Hausadresse:	Friedrich-</a:t>
            </a:r>
            <a:r>
              <a:rPr lang="de-DE" sz="1200" dirty="0" err="1"/>
              <a:t>Loeffler</a:t>
            </a:r>
            <a:r>
              <a:rPr lang="de-DE" sz="1200" dirty="0"/>
              <a:t>-Straße 70, 17489 Greifswald		Fax:       (0 38 34) 420 24 82</a:t>
            </a:r>
          </a:p>
          <a:p>
            <a:pPr>
              <a:defRPr/>
            </a:pPr>
            <a:r>
              <a:rPr lang="de-DE" sz="1200" dirty="0"/>
              <a:t>E-Mail:		pechtl@uni-greifswald.de</a:t>
            </a:r>
          </a:p>
        </p:txBody>
      </p:sp>
    </p:spTree>
    <p:extLst>
      <p:ext uri="{BB962C8B-B14F-4D97-AF65-F5344CB8AC3E}">
        <p14:creationId xmlns:p14="http://schemas.microsoft.com/office/powerpoint/2010/main" val="131131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138AD-5053-4DF5-AEBB-E5B6B2D650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01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6054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60546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ED716-6DAE-4DF4-853C-C299557F7A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788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57626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573E-B693-45B6-9DBB-AADCFA354F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75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DD3C9-03BA-45CA-863F-780CDC9E4EA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6470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9CFBE-980E-4CF9-987D-7592508184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584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7D9F0-DB81-48D9-AC15-7B15F0855EC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876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F5FC4-F13C-40FE-93CB-36C097FA1D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924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83F8D-A5BA-4B4D-8282-14567C230A7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174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6EB79-E88A-4DCB-9AC0-FD2CAA19DFF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52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67E08-369A-44F0-BA03-B918B4697A7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99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37E7-D622-4385-BB3B-86E696A8D44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49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165850"/>
            <a:ext cx="9144000" cy="7143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72039CC3-489A-467E-AF52-383E07E5ED3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7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308725"/>
            <a:ext cx="468312" cy="4683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65150" y="6308725"/>
            <a:ext cx="26638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DE" sz="11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Universität Greifswald</a:t>
            </a:r>
          </a:p>
          <a:p>
            <a:pPr>
              <a:defRPr/>
            </a:pPr>
            <a:r>
              <a:rPr lang="de-DE" sz="11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Lehrstuhl für ABWL, insb. Marketing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59499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  <p:sldLayoutId id="214748408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sz="2400" dirty="0"/>
              <a:t>Skript zur Vorlesung</a:t>
            </a:r>
          </a:p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endParaRPr lang="de-DE" sz="2400" b="1" dirty="0"/>
          </a:p>
          <a:p>
            <a:pPr marL="0" indent="0" algn="ctr">
              <a:buNone/>
            </a:pPr>
            <a:endParaRPr lang="de-DE" sz="2400" b="1" dirty="0"/>
          </a:p>
          <a:p>
            <a:pPr marL="0" indent="0" algn="ctr">
              <a:buNone/>
            </a:pPr>
            <a:r>
              <a:rPr lang="de-DE" sz="2400" b="1" dirty="0"/>
              <a:t>Einführung in das Marketing</a:t>
            </a:r>
          </a:p>
          <a:p>
            <a:pPr marL="0" indent="0" algn="ctr">
              <a:buNone/>
            </a:pPr>
            <a:endParaRPr lang="de-DE" sz="2400" b="1" dirty="0"/>
          </a:p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de-DE" sz="2400" dirty="0"/>
              <a:t>Sommersemester </a:t>
            </a:r>
            <a:r>
              <a:rPr lang="de-DE" sz="2400" dirty="0" smtClean="0"/>
              <a:t>2026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4B5C9F-ADAC-4B2E-9AB3-E6E73C3D8611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  <p:pic>
        <p:nvPicPr>
          <p:cNvPr id="5" name="Picture 2" descr="Signet2018-gro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16632"/>
            <a:ext cx="296227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4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E62FD21E-1BFD-451E-8110-B9B34D882216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2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2957513" y="517525"/>
            <a:ext cx="295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/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47675"/>
            <a:ext cx="7632700" cy="533400"/>
          </a:xfrm>
        </p:spPr>
        <p:txBody>
          <a:bodyPr/>
          <a:lstStyle/>
          <a:p>
            <a:pPr eaLnBrk="1" hangingPunct="1"/>
            <a:r>
              <a:rPr lang="de-DE" altLang="de-DE" sz="2000"/>
              <a:t>Gliederung der Vorlesung: BWL 1 - Marketing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862013" y="1049338"/>
            <a:ext cx="7239000" cy="408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1.	Marketing als optimale Gestaltung von Transaktionen</a:t>
            </a:r>
            <a:endParaRPr lang="de-DE" altLang="de-DE" sz="12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1.1	Transaktionen und Transaktionsbeziehungen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1.2	Das Marktmodell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1.3	Wertschöpfung und Kundennutzen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	</a:t>
            </a:r>
            <a:r>
              <a:rPr lang="de-DE" altLang="de-DE" sz="1200" dirty="0"/>
              <a:t>1.4	Objektdefinitionen des Marketing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2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2.	Marketing als Orientierung des Angebots an den Bedürfnissen der Nachfrager</a:t>
            </a:r>
            <a:endParaRPr lang="de-DE" altLang="de-DE" sz="12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2.1	Verkäufer- und Käufermarkt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2.2</a:t>
            </a:r>
            <a:r>
              <a:rPr lang="de-DE" altLang="de-DE" sz="1200"/>
              <a:t>	Marketinginstrumente</a:t>
            </a:r>
            <a:endParaRPr lang="de-DE" altLang="de-DE" sz="12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2.3	Systematische Marktbearbeitung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2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3.	Marketing als Unternehmensphilosophie</a:t>
            </a:r>
            <a:endParaRPr lang="de-DE" altLang="de-DE" sz="1200" dirty="0"/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2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4.	Die „Säulen des Marketings“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	</a:t>
            </a:r>
            <a:r>
              <a:rPr lang="de-DE" altLang="de-DE" sz="1200" dirty="0"/>
              <a:t>4.1	</a:t>
            </a:r>
            <a:r>
              <a:rPr lang="de-DE" altLang="de-DE" sz="1200" dirty="0" err="1"/>
              <a:t>Defining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the</a:t>
            </a:r>
            <a:r>
              <a:rPr lang="de-DE" altLang="de-DE" sz="1200" dirty="0"/>
              <a:t> Business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4.2	Zielgruppendenken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4.3	Strategische Wettbewerbsvorteile</a:t>
            </a:r>
            <a:endParaRPr lang="de-DE" altLang="de-DE" sz="1200" b="1" dirty="0"/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de-DE" altLang="de-DE" sz="12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5.	Preispolitik als ausgewähltes Marketinginstrument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b="1" dirty="0"/>
              <a:t>	</a:t>
            </a:r>
            <a:r>
              <a:rPr lang="de-DE" altLang="de-DE" sz="1200" dirty="0"/>
              <a:t>5.1	Rolle des Preises im Marketing-Mix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5.2	Kostenorientierte Preispolitik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200" dirty="0"/>
              <a:t>	5.3	Nachfrageorientierte Preispolitik</a:t>
            </a:r>
            <a:endParaRPr lang="de-DE" altLang="de-DE" sz="1200" b="1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C9349B-C1FD-4A71-B5C4-F191054A3F48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283272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"/>
          <p:cNvSpPr txBox="1">
            <a:spLocks noGrp="1"/>
          </p:cNvSpPr>
          <p:nvPr/>
        </p:nvSpPr>
        <p:spPr bwMode="auto">
          <a:xfrm>
            <a:off x="6831013" y="6308725"/>
            <a:ext cx="2133600" cy="5222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B3724905-2E4A-4FA6-AAB2-A15DF09DC641}" type="slidenum">
              <a:rPr lang="de-DE" sz="1100" b="1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3</a:t>
            </a:fld>
            <a:endParaRPr lang="de-DE" sz="1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2957513" y="517525"/>
            <a:ext cx="295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47675"/>
            <a:ext cx="3779837" cy="533400"/>
          </a:xfrm>
        </p:spPr>
        <p:txBody>
          <a:bodyPr/>
          <a:lstStyle/>
          <a:p>
            <a:pPr eaLnBrk="1" hangingPunct="1"/>
            <a:r>
              <a:rPr lang="de-DE" altLang="de-DE" sz="2000"/>
              <a:t>Literaturempfehlungen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357188" y="1439863"/>
            <a:ext cx="8733994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7800" indent="-1778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1600" dirty="0" err="1"/>
              <a:t>Esch</a:t>
            </a:r>
            <a:r>
              <a:rPr lang="de-DE" altLang="de-DE" sz="1600" dirty="0"/>
              <a:t>, F.-R./Herrmann, A./Sattler, H.: Marketing, 5. Auflage, München 2017.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600" dirty="0"/>
          </a:p>
          <a:p>
            <a:pPr eaLnBrk="1" hangingPunct="1">
              <a:spcBef>
                <a:spcPct val="0"/>
              </a:spcBef>
            </a:pPr>
            <a:r>
              <a:rPr lang="de-DE" altLang="de-DE" sz="1600" dirty="0"/>
              <a:t>Kotler, P. / Keller K. L. / </a:t>
            </a:r>
            <a:r>
              <a:rPr lang="de-DE" altLang="de-DE" sz="1600" dirty="0" err="1"/>
              <a:t>Opresnik</a:t>
            </a:r>
            <a:r>
              <a:rPr lang="de-DE" altLang="de-DE" sz="1600" dirty="0"/>
              <a:t> M. O. Marketing-Management, 16. Auflage, Stuttgart 2017.</a:t>
            </a:r>
          </a:p>
          <a:p>
            <a:pPr eaLnBrk="1" hangingPunct="1">
              <a:spcBef>
                <a:spcPct val="0"/>
              </a:spcBef>
            </a:pPr>
            <a:endParaRPr lang="de-DE" altLang="de-DE" sz="1600" dirty="0"/>
          </a:p>
          <a:p>
            <a:pPr eaLnBrk="1" hangingPunct="1">
              <a:spcBef>
                <a:spcPct val="0"/>
              </a:spcBef>
            </a:pPr>
            <a:r>
              <a:rPr lang="de-DE" altLang="de-DE" sz="1600" dirty="0" err="1"/>
              <a:t>Kuß</a:t>
            </a:r>
            <a:r>
              <a:rPr lang="de-DE" altLang="de-DE" sz="1600" dirty="0"/>
              <a:t>, A./Kleinaltenkamp, M., Marketing-Einführung, 8. Auflage, Wiesbaden, 2020.</a:t>
            </a:r>
          </a:p>
          <a:p>
            <a:pPr>
              <a:spcBef>
                <a:spcPct val="0"/>
              </a:spcBef>
            </a:pPr>
            <a:endParaRPr lang="de-DE" altLang="de-DE" sz="1600" dirty="0"/>
          </a:p>
          <a:p>
            <a:pPr>
              <a:spcBef>
                <a:spcPct val="0"/>
              </a:spcBef>
            </a:pPr>
            <a:r>
              <a:rPr lang="de-DE" altLang="de-DE" sz="1600" dirty="0"/>
              <a:t>Meffert, H./ </a:t>
            </a:r>
            <a:r>
              <a:rPr lang="de-DE" altLang="de-DE" sz="1600" dirty="0" err="1"/>
              <a:t>Burmann</a:t>
            </a:r>
            <a:r>
              <a:rPr lang="de-DE" altLang="de-DE" sz="1600" dirty="0"/>
              <a:t>, C./ </a:t>
            </a:r>
            <a:r>
              <a:rPr lang="de-DE" altLang="de-DE" sz="1600" dirty="0" err="1"/>
              <a:t>Kirchgeorg</a:t>
            </a:r>
            <a:r>
              <a:rPr lang="de-DE" altLang="de-DE" sz="1600" dirty="0"/>
              <a:t>, M.: Marketing, 12. Auflage, Wiesbaden 2015.</a:t>
            </a:r>
          </a:p>
          <a:p>
            <a:pPr>
              <a:spcBef>
                <a:spcPct val="0"/>
              </a:spcBef>
            </a:pPr>
            <a:endParaRPr lang="de-DE" altLang="de-DE" sz="1600" dirty="0"/>
          </a:p>
          <a:p>
            <a:pPr>
              <a:spcBef>
                <a:spcPct val="0"/>
              </a:spcBef>
            </a:pPr>
            <a:r>
              <a:rPr lang="de-DE" altLang="de-DE" sz="1600" dirty="0"/>
              <a:t>Pechtl, H., Preispolitik, 2. Auflage, Stuttgart 2014.</a:t>
            </a:r>
          </a:p>
          <a:p>
            <a:pPr>
              <a:spcBef>
                <a:spcPct val="0"/>
              </a:spcBef>
            </a:pPr>
            <a:endParaRPr lang="de-DE" altLang="de-DE" sz="1600" dirty="0"/>
          </a:p>
          <a:p>
            <a:pPr>
              <a:spcBef>
                <a:spcPct val="0"/>
              </a:spcBef>
            </a:pPr>
            <a:r>
              <a:rPr lang="de-DE" altLang="de-DE" sz="1600" dirty="0"/>
              <a:t>Schmalen, H./ Pechtl, H., Grundlagen und Probleme der Betriebswirtschaft,</a:t>
            </a:r>
          </a:p>
          <a:p>
            <a:pPr marL="0" indent="0">
              <a:spcBef>
                <a:spcPct val="0"/>
              </a:spcBef>
              <a:buNone/>
            </a:pPr>
            <a:r>
              <a:rPr lang="de-DE" altLang="de-DE" sz="1600" dirty="0"/>
              <a:t>   16. Auflage, Stuttgart 2019.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6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06DA3B-3F94-4C98-B84C-BE0D4957E4B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89506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147</Words>
  <Application>Microsoft Office PowerPoint</Application>
  <PresentationFormat>Bildschirmpräsentation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Arial</vt:lpstr>
      <vt:lpstr>1_Standarddesign</vt:lpstr>
      <vt:lpstr>PowerPoint-Präsentation</vt:lpstr>
      <vt:lpstr>Gliederung der Vorlesung: BWL 1 - Marketing</vt:lpstr>
      <vt:lpstr>Literaturempfehlungen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Verwirrung</dc:creator>
  <cp:lastModifiedBy>PC-Benutzer</cp:lastModifiedBy>
  <cp:revision>141</cp:revision>
  <cp:lastPrinted>2013-06-18T06:53:39Z</cp:lastPrinted>
  <dcterms:created xsi:type="dcterms:W3CDTF">2007-04-01T10:29:49Z</dcterms:created>
  <dcterms:modified xsi:type="dcterms:W3CDTF">2026-04-01T08:23:52Z</dcterms:modified>
</cp:coreProperties>
</file>