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122"/>
  </p:notesMasterIdLst>
  <p:sldIdLst>
    <p:sldId id="688" r:id="rId2"/>
    <p:sldId id="1654" r:id="rId3"/>
    <p:sldId id="689" r:id="rId4"/>
    <p:sldId id="959" r:id="rId5"/>
    <p:sldId id="1565" r:id="rId6"/>
    <p:sldId id="262" r:id="rId7"/>
    <p:sldId id="543" r:id="rId8"/>
    <p:sldId id="1529" r:id="rId9"/>
    <p:sldId id="768" r:id="rId10"/>
    <p:sldId id="739" r:id="rId11"/>
    <p:sldId id="544" r:id="rId12"/>
    <p:sldId id="1531" r:id="rId13"/>
    <p:sldId id="981" r:id="rId14"/>
    <p:sldId id="1566" r:id="rId15"/>
    <p:sldId id="263" r:id="rId16"/>
    <p:sldId id="963" r:id="rId17"/>
    <p:sldId id="964" r:id="rId18"/>
    <p:sldId id="965" r:id="rId19"/>
    <p:sldId id="730" r:id="rId20"/>
    <p:sldId id="966" r:id="rId21"/>
    <p:sldId id="740" r:id="rId22"/>
    <p:sldId id="968" r:id="rId23"/>
    <p:sldId id="969" r:id="rId24"/>
    <p:sldId id="1567" r:id="rId25"/>
    <p:sldId id="546" r:id="rId26"/>
    <p:sldId id="971" r:id="rId27"/>
    <p:sldId id="972" r:id="rId28"/>
    <p:sldId id="265" r:id="rId29"/>
    <p:sldId id="973" r:id="rId30"/>
    <p:sldId id="974" r:id="rId31"/>
    <p:sldId id="397" r:id="rId32"/>
    <p:sldId id="975" r:id="rId33"/>
    <p:sldId id="987" r:id="rId34"/>
    <p:sldId id="398" r:id="rId35"/>
    <p:sldId id="266" r:id="rId36"/>
    <p:sldId id="267" r:id="rId37"/>
    <p:sldId id="1257" r:id="rId38"/>
    <p:sldId id="979" r:id="rId39"/>
    <p:sldId id="980" r:id="rId40"/>
    <p:sldId id="1568" r:id="rId41"/>
    <p:sldId id="1564" r:id="rId42"/>
    <p:sldId id="982" r:id="rId43"/>
    <p:sldId id="693" r:id="rId44"/>
    <p:sldId id="400" r:id="rId45"/>
    <p:sldId id="983" r:id="rId46"/>
    <p:sldId id="402" r:id="rId47"/>
    <p:sldId id="548" r:id="rId48"/>
    <p:sldId id="272" r:id="rId49"/>
    <p:sldId id="1538" r:id="rId50"/>
    <p:sldId id="938" r:id="rId51"/>
    <p:sldId id="939" r:id="rId52"/>
    <p:sldId id="1539" r:id="rId53"/>
    <p:sldId id="1569" r:id="rId54"/>
    <p:sldId id="1540" r:id="rId55"/>
    <p:sldId id="1541" r:id="rId56"/>
    <p:sldId id="1542" r:id="rId57"/>
    <p:sldId id="1543" r:id="rId58"/>
    <p:sldId id="1544" r:id="rId59"/>
    <p:sldId id="1545" r:id="rId60"/>
    <p:sldId id="1546" r:id="rId61"/>
    <p:sldId id="1547" r:id="rId62"/>
    <p:sldId id="1548" r:id="rId63"/>
    <p:sldId id="1549" r:id="rId64"/>
    <p:sldId id="1550" r:id="rId65"/>
    <p:sldId id="1552" r:id="rId66"/>
    <p:sldId id="1553" r:id="rId67"/>
    <p:sldId id="1554" r:id="rId68"/>
    <p:sldId id="1555" r:id="rId69"/>
    <p:sldId id="1556" r:id="rId70"/>
    <p:sldId id="1557" r:id="rId71"/>
    <p:sldId id="1558" r:id="rId72"/>
    <p:sldId id="1559" r:id="rId73"/>
    <p:sldId id="1560" r:id="rId74"/>
    <p:sldId id="1561" r:id="rId75"/>
    <p:sldId id="1562" r:id="rId76"/>
    <p:sldId id="1563" r:id="rId77"/>
    <p:sldId id="1570" r:id="rId78"/>
    <p:sldId id="1571" r:id="rId79"/>
    <p:sldId id="1572" r:id="rId80"/>
    <p:sldId id="1573" r:id="rId81"/>
    <p:sldId id="1574" r:id="rId82"/>
    <p:sldId id="1575" r:id="rId83"/>
    <p:sldId id="1576" r:id="rId84"/>
    <p:sldId id="1578" r:id="rId85"/>
    <p:sldId id="1579" r:id="rId86"/>
    <p:sldId id="1581" r:id="rId87"/>
    <p:sldId id="1580" r:id="rId88"/>
    <p:sldId id="1582" r:id="rId89"/>
    <p:sldId id="1583" r:id="rId90"/>
    <p:sldId id="1584" r:id="rId91"/>
    <p:sldId id="1585" r:id="rId92"/>
    <p:sldId id="1586" r:id="rId93"/>
    <p:sldId id="1587" r:id="rId94"/>
    <p:sldId id="1588" r:id="rId95"/>
    <p:sldId id="1589" r:id="rId96"/>
    <p:sldId id="1590" r:id="rId97"/>
    <p:sldId id="1591" r:id="rId98"/>
    <p:sldId id="1592" r:id="rId99"/>
    <p:sldId id="1593" r:id="rId100"/>
    <p:sldId id="1594" r:id="rId101"/>
    <p:sldId id="1595" r:id="rId102"/>
    <p:sldId id="1596" r:id="rId103"/>
    <p:sldId id="1597" r:id="rId104"/>
    <p:sldId id="1647" r:id="rId105"/>
    <p:sldId id="1648" r:id="rId106"/>
    <p:sldId id="1649" r:id="rId107"/>
    <p:sldId id="1650" r:id="rId108"/>
    <p:sldId id="1651" r:id="rId109"/>
    <p:sldId id="1652" r:id="rId110"/>
    <p:sldId id="1653" r:id="rId111"/>
    <p:sldId id="1598" r:id="rId112"/>
    <p:sldId id="1600" r:id="rId113"/>
    <p:sldId id="1601" r:id="rId114"/>
    <p:sldId id="1602" r:id="rId115"/>
    <p:sldId id="1603" r:id="rId116"/>
    <p:sldId id="1604" r:id="rId117"/>
    <p:sldId id="1605" r:id="rId118"/>
    <p:sldId id="1606" r:id="rId119"/>
    <p:sldId id="1607" r:id="rId120"/>
    <p:sldId id="1608" r:id="rId121"/>
  </p:sldIdLst>
  <p:sldSz cx="9144000" cy="6858000" type="screen4x3"/>
  <p:notesSz cx="7099300" cy="10234613"/>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EAEAEA"/>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72" autoAdjust="0"/>
    <p:restoredTop sz="94660"/>
  </p:normalViewPr>
  <p:slideViewPr>
    <p:cSldViewPr>
      <p:cViewPr varScale="1">
        <p:scale>
          <a:sx n="83" d="100"/>
          <a:sy n="83" d="100"/>
        </p:scale>
        <p:origin x="1526" y="72"/>
      </p:cViewPr>
      <p:guideLst>
        <p:guide orient="horz" pos="2160"/>
        <p:guide pos="340"/>
      </p:guideLst>
    </p:cSldViewPr>
  </p:slideViewPr>
  <p:notesTextViewPr>
    <p:cViewPr>
      <p:scale>
        <a:sx n="100" d="100"/>
        <a:sy n="100" d="100"/>
      </p:scale>
      <p:origin x="0" y="0"/>
    </p:cViewPr>
  </p:notesTextViewPr>
  <p:sorterViewPr>
    <p:cViewPr>
      <p:scale>
        <a:sx n="66" d="100"/>
        <a:sy n="66" d="100"/>
      </p:scale>
      <p:origin x="0" y="1004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2" tIns="49520" rIns="99042" bIns="49520" numCol="1" anchor="t" anchorCtr="0" compatLnSpc="1">
            <a:prstTxWarp prst="textNoShape">
              <a:avLst/>
            </a:prstTxWarp>
          </a:bodyPr>
          <a:lstStyle>
            <a:lvl1pPr defTabSz="990532">
              <a:defRPr sz="1300"/>
            </a:lvl1pPr>
          </a:lstStyle>
          <a:p>
            <a:pPr>
              <a:defRPr/>
            </a:pPr>
            <a:endParaRPr lang="de-DE"/>
          </a:p>
        </p:txBody>
      </p:sp>
      <p:sp>
        <p:nvSpPr>
          <p:cNvPr id="7171"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2" tIns="49520" rIns="99042" bIns="49520" numCol="1" anchor="t" anchorCtr="0" compatLnSpc="1">
            <a:prstTxWarp prst="textNoShape">
              <a:avLst/>
            </a:prstTxWarp>
          </a:bodyPr>
          <a:lstStyle>
            <a:lvl1pPr algn="r" defTabSz="990532">
              <a:defRPr sz="1300"/>
            </a:lvl1pPr>
          </a:lstStyle>
          <a:p>
            <a:pPr>
              <a:defRPr/>
            </a:pPr>
            <a:endParaRPr lang="de-DE"/>
          </a:p>
        </p:txBody>
      </p:sp>
      <p:sp>
        <p:nvSpPr>
          <p:cNvPr id="236548"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2" tIns="49520" rIns="99042" bIns="495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7174"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2" tIns="49520" rIns="99042" bIns="49520" numCol="1" anchor="b" anchorCtr="0" compatLnSpc="1">
            <a:prstTxWarp prst="textNoShape">
              <a:avLst/>
            </a:prstTxWarp>
          </a:bodyPr>
          <a:lstStyle>
            <a:lvl1pPr defTabSz="990532">
              <a:defRPr sz="1300"/>
            </a:lvl1pPr>
          </a:lstStyle>
          <a:p>
            <a:pPr>
              <a:defRPr/>
            </a:pPr>
            <a:endParaRPr lang="de-DE"/>
          </a:p>
        </p:txBody>
      </p:sp>
      <p:sp>
        <p:nvSpPr>
          <p:cNvPr id="7175"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2" tIns="49520" rIns="99042" bIns="49520" numCol="1" anchor="b" anchorCtr="0" compatLnSpc="1">
            <a:prstTxWarp prst="textNoShape">
              <a:avLst/>
            </a:prstTxWarp>
          </a:bodyPr>
          <a:lstStyle>
            <a:lvl1pPr algn="r" defTabSz="990532">
              <a:defRPr sz="1300"/>
            </a:lvl1pPr>
          </a:lstStyle>
          <a:p>
            <a:pPr>
              <a:defRPr/>
            </a:pPr>
            <a:fld id="{420C091E-7F72-454F-8C7E-FCB9C8B4E25F}" type="slidenum">
              <a:rPr lang="de-DE"/>
              <a:pPr>
                <a:defRPr/>
              </a:pPr>
              <a:t>‹Nr.›</a:t>
            </a:fld>
            <a:endParaRPr lang="de-DE"/>
          </a:p>
        </p:txBody>
      </p:sp>
    </p:spTree>
    <p:extLst>
      <p:ext uri="{BB962C8B-B14F-4D97-AF65-F5344CB8AC3E}">
        <p14:creationId xmlns:p14="http://schemas.microsoft.com/office/powerpoint/2010/main" val="1200423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sz="1200">
                <a:solidFill>
                  <a:schemeClr val="tx1"/>
                </a:solidFill>
                <a:latin typeface="Arial" charset="0"/>
              </a:defRPr>
            </a:lvl1pPr>
            <a:lvl2pPr marL="742950" indent="-285750" defTabSz="989013" eaLnBrk="0" hangingPunct="0">
              <a:spcBef>
                <a:spcPct val="30000"/>
              </a:spcBef>
              <a:defRPr sz="1200">
                <a:solidFill>
                  <a:schemeClr val="tx1"/>
                </a:solidFill>
                <a:latin typeface="Arial" charset="0"/>
              </a:defRPr>
            </a:lvl2pPr>
            <a:lvl3pPr marL="1143000" indent="-228600" defTabSz="989013" eaLnBrk="0" hangingPunct="0">
              <a:spcBef>
                <a:spcPct val="30000"/>
              </a:spcBef>
              <a:defRPr sz="1200">
                <a:solidFill>
                  <a:schemeClr val="tx1"/>
                </a:solidFill>
                <a:latin typeface="Arial" charset="0"/>
              </a:defRPr>
            </a:lvl3pPr>
            <a:lvl4pPr marL="1600200" indent="-228600" defTabSz="989013" eaLnBrk="0" hangingPunct="0">
              <a:spcBef>
                <a:spcPct val="30000"/>
              </a:spcBef>
              <a:defRPr sz="1200">
                <a:solidFill>
                  <a:schemeClr val="tx1"/>
                </a:solidFill>
                <a:latin typeface="Arial" charset="0"/>
              </a:defRPr>
            </a:lvl4pPr>
            <a:lvl5pPr marL="2057400" indent="-228600" defTabSz="989013" eaLnBrk="0" hangingPunct="0">
              <a:spcBef>
                <a:spcPct val="30000"/>
              </a:spcBef>
              <a:defRPr sz="1200">
                <a:solidFill>
                  <a:schemeClr val="tx1"/>
                </a:solidFill>
                <a:latin typeface="Arial" charset="0"/>
              </a:defRPr>
            </a:lvl5pPr>
            <a:lvl6pPr marL="2514600" indent="-228600" defTabSz="989013" eaLnBrk="0" fontAlgn="base" hangingPunct="0">
              <a:spcBef>
                <a:spcPct val="30000"/>
              </a:spcBef>
              <a:spcAft>
                <a:spcPct val="0"/>
              </a:spcAft>
              <a:defRPr sz="1200">
                <a:solidFill>
                  <a:schemeClr val="tx1"/>
                </a:solidFill>
                <a:latin typeface="Arial" charset="0"/>
              </a:defRPr>
            </a:lvl6pPr>
            <a:lvl7pPr marL="2971800" indent="-228600" defTabSz="989013" eaLnBrk="0" fontAlgn="base" hangingPunct="0">
              <a:spcBef>
                <a:spcPct val="30000"/>
              </a:spcBef>
              <a:spcAft>
                <a:spcPct val="0"/>
              </a:spcAft>
              <a:defRPr sz="1200">
                <a:solidFill>
                  <a:schemeClr val="tx1"/>
                </a:solidFill>
                <a:latin typeface="Arial" charset="0"/>
              </a:defRPr>
            </a:lvl7pPr>
            <a:lvl8pPr marL="3429000" indent="-228600" defTabSz="989013" eaLnBrk="0" fontAlgn="base" hangingPunct="0">
              <a:spcBef>
                <a:spcPct val="30000"/>
              </a:spcBef>
              <a:spcAft>
                <a:spcPct val="0"/>
              </a:spcAft>
              <a:defRPr sz="1200">
                <a:solidFill>
                  <a:schemeClr val="tx1"/>
                </a:solidFill>
                <a:latin typeface="Arial" charset="0"/>
              </a:defRPr>
            </a:lvl8pPr>
            <a:lvl9pPr marL="3886200" indent="-228600" defTabSz="98901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49A06E7-BEBB-482E-B40F-65DAB9BDED0E}" type="slidenum">
              <a:rPr lang="de-DE" altLang="de-DE" sz="1300" smtClean="0"/>
              <a:pPr eaLnBrk="1" hangingPunct="1">
                <a:spcBef>
                  <a:spcPct val="0"/>
                </a:spcBef>
              </a:pPr>
              <a:t>6</a:t>
            </a:fld>
            <a:endParaRPr lang="de-DE" altLang="de-DE" sz="1300"/>
          </a:p>
        </p:txBody>
      </p:sp>
      <p:sp>
        <p:nvSpPr>
          <p:cNvPr id="237571" name="Rectangle 2"/>
          <p:cNvSpPr>
            <a:spLocks noGrp="1" noRot="1" noChangeAspect="1" noChangeArrowheads="1" noTextEdit="1"/>
          </p:cNvSpPr>
          <p:nvPr>
            <p:ph type="sldImg"/>
          </p:nvPr>
        </p:nvSpPr>
        <p:spPr>
          <a:xfrm>
            <a:off x="1160463" y="890588"/>
            <a:ext cx="4779962" cy="3584575"/>
          </a:xfrm>
          <a:ln/>
        </p:spPr>
      </p:sp>
      <p:sp>
        <p:nvSpPr>
          <p:cNvPr id="237572" name="Rectangle 3"/>
          <p:cNvSpPr>
            <a:spLocks noGrp="1" noChangeArrowheads="1"/>
          </p:cNvSpPr>
          <p:nvPr>
            <p:ph type="body" idx="1"/>
          </p:nvPr>
        </p:nvSpPr>
        <p:spPr>
          <a:xfrm>
            <a:off x="946150" y="4876800"/>
            <a:ext cx="5207000" cy="4629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743" tIns="48871" rIns="97743" bIns="48871"/>
          <a:lstStyle/>
          <a:p>
            <a:pPr eaLnBrk="1" hangingPunct="1"/>
            <a:endParaRPr lang="de-DE" altLang="de-DE"/>
          </a:p>
        </p:txBody>
      </p:sp>
    </p:spTree>
    <p:extLst>
      <p:ext uri="{BB962C8B-B14F-4D97-AF65-F5344CB8AC3E}">
        <p14:creationId xmlns:p14="http://schemas.microsoft.com/office/powerpoint/2010/main" val="739154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sz="1200">
                <a:solidFill>
                  <a:schemeClr val="tx1"/>
                </a:solidFill>
                <a:latin typeface="Arial" charset="0"/>
              </a:defRPr>
            </a:lvl1pPr>
            <a:lvl2pPr marL="742950" indent="-285750" defTabSz="989013" eaLnBrk="0" hangingPunct="0">
              <a:spcBef>
                <a:spcPct val="30000"/>
              </a:spcBef>
              <a:defRPr sz="1200">
                <a:solidFill>
                  <a:schemeClr val="tx1"/>
                </a:solidFill>
                <a:latin typeface="Arial" charset="0"/>
              </a:defRPr>
            </a:lvl2pPr>
            <a:lvl3pPr marL="1143000" indent="-228600" defTabSz="989013" eaLnBrk="0" hangingPunct="0">
              <a:spcBef>
                <a:spcPct val="30000"/>
              </a:spcBef>
              <a:defRPr sz="1200">
                <a:solidFill>
                  <a:schemeClr val="tx1"/>
                </a:solidFill>
                <a:latin typeface="Arial" charset="0"/>
              </a:defRPr>
            </a:lvl3pPr>
            <a:lvl4pPr marL="1600200" indent="-228600" defTabSz="989013" eaLnBrk="0" hangingPunct="0">
              <a:spcBef>
                <a:spcPct val="30000"/>
              </a:spcBef>
              <a:defRPr sz="1200">
                <a:solidFill>
                  <a:schemeClr val="tx1"/>
                </a:solidFill>
                <a:latin typeface="Arial" charset="0"/>
              </a:defRPr>
            </a:lvl4pPr>
            <a:lvl5pPr marL="2057400" indent="-228600" defTabSz="989013" eaLnBrk="0" hangingPunct="0">
              <a:spcBef>
                <a:spcPct val="30000"/>
              </a:spcBef>
              <a:defRPr sz="1200">
                <a:solidFill>
                  <a:schemeClr val="tx1"/>
                </a:solidFill>
                <a:latin typeface="Arial" charset="0"/>
              </a:defRPr>
            </a:lvl5pPr>
            <a:lvl6pPr marL="2514600" indent="-228600" defTabSz="989013" eaLnBrk="0" fontAlgn="base" hangingPunct="0">
              <a:spcBef>
                <a:spcPct val="30000"/>
              </a:spcBef>
              <a:spcAft>
                <a:spcPct val="0"/>
              </a:spcAft>
              <a:defRPr sz="1200">
                <a:solidFill>
                  <a:schemeClr val="tx1"/>
                </a:solidFill>
                <a:latin typeface="Arial" charset="0"/>
              </a:defRPr>
            </a:lvl6pPr>
            <a:lvl7pPr marL="2971800" indent="-228600" defTabSz="989013" eaLnBrk="0" fontAlgn="base" hangingPunct="0">
              <a:spcBef>
                <a:spcPct val="30000"/>
              </a:spcBef>
              <a:spcAft>
                <a:spcPct val="0"/>
              </a:spcAft>
              <a:defRPr sz="1200">
                <a:solidFill>
                  <a:schemeClr val="tx1"/>
                </a:solidFill>
                <a:latin typeface="Arial" charset="0"/>
              </a:defRPr>
            </a:lvl7pPr>
            <a:lvl8pPr marL="3429000" indent="-228600" defTabSz="989013" eaLnBrk="0" fontAlgn="base" hangingPunct="0">
              <a:spcBef>
                <a:spcPct val="30000"/>
              </a:spcBef>
              <a:spcAft>
                <a:spcPct val="0"/>
              </a:spcAft>
              <a:defRPr sz="1200">
                <a:solidFill>
                  <a:schemeClr val="tx1"/>
                </a:solidFill>
                <a:latin typeface="Arial" charset="0"/>
              </a:defRPr>
            </a:lvl8pPr>
            <a:lvl9pPr marL="3886200" indent="-228600" defTabSz="98901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00164A4-4EC7-4775-9D43-859E959B5D3E}" type="slidenum">
              <a:rPr lang="de-DE" altLang="de-DE" sz="1300" smtClean="0"/>
              <a:pPr eaLnBrk="1" hangingPunct="1">
                <a:spcBef>
                  <a:spcPct val="0"/>
                </a:spcBef>
              </a:pPr>
              <a:t>15</a:t>
            </a:fld>
            <a:endParaRPr lang="de-DE" altLang="de-DE" sz="1300"/>
          </a:p>
        </p:txBody>
      </p:sp>
      <p:sp>
        <p:nvSpPr>
          <p:cNvPr id="238595" name="Rectangle 2"/>
          <p:cNvSpPr>
            <a:spLocks noGrp="1" noRot="1" noChangeAspect="1" noChangeArrowheads="1" noTextEdit="1"/>
          </p:cNvSpPr>
          <p:nvPr>
            <p:ph type="sldImg"/>
          </p:nvPr>
        </p:nvSpPr>
        <p:spPr>
          <a:xfrm>
            <a:off x="1160463" y="890588"/>
            <a:ext cx="4779962" cy="3584575"/>
          </a:xfrm>
          <a:ln/>
        </p:spPr>
      </p:sp>
      <p:sp>
        <p:nvSpPr>
          <p:cNvPr id="238596" name="Rectangle 3"/>
          <p:cNvSpPr>
            <a:spLocks noGrp="1" noChangeArrowheads="1"/>
          </p:cNvSpPr>
          <p:nvPr>
            <p:ph type="body" idx="1"/>
          </p:nvPr>
        </p:nvSpPr>
        <p:spPr>
          <a:xfrm>
            <a:off x="946150" y="4876800"/>
            <a:ext cx="5207000" cy="4629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743" tIns="48871" rIns="97743" bIns="48871"/>
          <a:lstStyle/>
          <a:p>
            <a:pPr eaLnBrk="1" hangingPunct="1"/>
            <a:endParaRPr lang="de-DE" altLang="de-DE"/>
          </a:p>
        </p:txBody>
      </p:sp>
    </p:spTree>
    <p:extLst>
      <p:ext uri="{BB962C8B-B14F-4D97-AF65-F5344CB8AC3E}">
        <p14:creationId xmlns:p14="http://schemas.microsoft.com/office/powerpoint/2010/main" val="3982958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sz="1200">
                <a:solidFill>
                  <a:schemeClr val="tx1"/>
                </a:solidFill>
                <a:latin typeface="Arial" charset="0"/>
              </a:defRPr>
            </a:lvl1pPr>
            <a:lvl2pPr marL="742950" indent="-285750" defTabSz="989013" eaLnBrk="0" hangingPunct="0">
              <a:spcBef>
                <a:spcPct val="30000"/>
              </a:spcBef>
              <a:defRPr sz="1200">
                <a:solidFill>
                  <a:schemeClr val="tx1"/>
                </a:solidFill>
                <a:latin typeface="Arial" charset="0"/>
              </a:defRPr>
            </a:lvl2pPr>
            <a:lvl3pPr marL="1143000" indent="-228600" defTabSz="989013" eaLnBrk="0" hangingPunct="0">
              <a:spcBef>
                <a:spcPct val="30000"/>
              </a:spcBef>
              <a:defRPr sz="1200">
                <a:solidFill>
                  <a:schemeClr val="tx1"/>
                </a:solidFill>
                <a:latin typeface="Arial" charset="0"/>
              </a:defRPr>
            </a:lvl3pPr>
            <a:lvl4pPr marL="1600200" indent="-228600" defTabSz="989013" eaLnBrk="0" hangingPunct="0">
              <a:spcBef>
                <a:spcPct val="30000"/>
              </a:spcBef>
              <a:defRPr sz="1200">
                <a:solidFill>
                  <a:schemeClr val="tx1"/>
                </a:solidFill>
                <a:latin typeface="Arial" charset="0"/>
              </a:defRPr>
            </a:lvl4pPr>
            <a:lvl5pPr marL="2057400" indent="-228600" defTabSz="989013" eaLnBrk="0" hangingPunct="0">
              <a:spcBef>
                <a:spcPct val="30000"/>
              </a:spcBef>
              <a:defRPr sz="1200">
                <a:solidFill>
                  <a:schemeClr val="tx1"/>
                </a:solidFill>
                <a:latin typeface="Arial" charset="0"/>
              </a:defRPr>
            </a:lvl5pPr>
            <a:lvl6pPr marL="2514600" indent="-228600" defTabSz="989013" eaLnBrk="0" fontAlgn="base" hangingPunct="0">
              <a:spcBef>
                <a:spcPct val="30000"/>
              </a:spcBef>
              <a:spcAft>
                <a:spcPct val="0"/>
              </a:spcAft>
              <a:defRPr sz="1200">
                <a:solidFill>
                  <a:schemeClr val="tx1"/>
                </a:solidFill>
                <a:latin typeface="Arial" charset="0"/>
              </a:defRPr>
            </a:lvl6pPr>
            <a:lvl7pPr marL="2971800" indent="-228600" defTabSz="989013" eaLnBrk="0" fontAlgn="base" hangingPunct="0">
              <a:spcBef>
                <a:spcPct val="30000"/>
              </a:spcBef>
              <a:spcAft>
                <a:spcPct val="0"/>
              </a:spcAft>
              <a:defRPr sz="1200">
                <a:solidFill>
                  <a:schemeClr val="tx1"/>
                </a:solidFill>
                <a:latin typeface="Arial" charset="0"/>
              </a:defRPr>
            </a:lvl7pPr>
            <a:lvl8pPr marL="3429000" indent="-228600" defTabSz="989013" eaLnBrk="0" fontAlgn="base" hangingPunct="0">
              <a:spcBef>
                <a:spcPct val="30000"/>
              </a:spcBef>
              <a:spcAft>
                <a:spcPct val="0"/>
              </a:spcAft>
              <a:defRPr sz="1200">
                <a:solidFill>
                  <a:schemeClr val="tx1"/>
                </a:solidFill>
                <a:latin typeface="Arial" charset="0"/>
              </a:defRPr>
            </a:lvl8pPr>
            <a:lvl9pPr marL="3886200" indent="-228600" defTabSz="98901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F21DD34-8FEE-41E7-83FE-31782965B4C8}" type="slidenum">
              <a:rPr lang="de-DE" altLang="de-DE" sz="1300" smtClean="0"/>
              <a:pPr eaLnBrk="1" hangingPunct="1">
                <a:spcBef>
                  <a:spcPct val="0"/>
                </a:spcBef>
              </a:pPr>
              <a:t>35</a:t>
            </a:fld>
            <a:endParaRPr lang="de-DE" altLang="de-DE" sz="1300"/>
          </a:p>
        </p:txBody>
      </p:sp>
      <p:sp>
        <p:nvSpPr>
          <p:cNvPr id="239619" name="Rectangle 2"/>
          <p:cNvSpPr>
            <a:spLocks noGrp="1" noRot="1" noChangeAspect="1" noChangeArrowheads="1" noTextEdit="1"/>
          </p:cNvSpPr>
          <p:nvPr>
            <p:ph type="sldImg"/>
          </p:nvPr>
        </p:nvSpPr>
        <p:spPr>
          <a:ln/>
        </p:spPr>
      </p:sp>
      <p:sp>
        <p:nvSpPr>
          <p:cNvPr id="239620" name="Rectangle 3"/>
          <p:cNvSpPr>
            <a:spLocks noGrp="1" noChangeArrowheads="1"/>
          </p:cNvSpPr>
          <p:nvPr>
            <p:ph type="body" idx="1"/>
          </p:nvPr>
        </p:nvSpPr>
        <p:spPr>
          <a:xfrm>
            <a:off x="946150" y="4860925"/>
            <a:ext cx="5207000" cy="4605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p>
        </p:txBody>
      </p:sp>
    </p:spTree>
    <p:extLst>
      <p:ext uri="{BB962C8B-B14F-4D97-AF65-F5344CB8AC3E}">
        <p14:creationId xmlns:p14="http://schemas.microsoft.com/office/powerpoint/2010/main" val="2983447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sz="1200">
                <a:solidFill>
                  <a:schemeClr val="tx1"/>
                </a:solidFill>
                <a:latin typeface="Arial" charset="0"/>
              </a:defRPr>
            </a:lvl1pPr>
            <a:lvl2pPr marL="742950" indent="-285750" defTabSz="989013" eaLnBrk="0" hangingPunct="0">
              <a:spcBef>
                <a:spcPct val="30000"/>
              </a:spcBef>
              <a:defRPr sz="1200">
                <a:solidFill>
                  <a:schemeClr val="tx1"/>
                </a:solidFill>
                <a:latin typeface="Arial" charset="0"/>
              </a:defRPr>
            </a:lvl2pPr>
            <a:lvl3pPr marL="1143000" indent="-228600" defTabSz="989013" eaLnBrk="0" hangingPunct="0">
              <a:spcBef>
                <a:spcPct val="30000"/>
              </a:spcBef>
              <a:defRPr sz="1200">
                <a:solidFill>
                  <a:schemeClr val="tx1"/>
                </a:solidFill>
                <a:latin typeface="Arial" charset="0"/>
              </a:defRPr>
            </a:lvl3pPr>
            <a:lvl4pPr marL="1600200" indent="-228600" defTabSz="989013" eaLnBrk="0" hangingPunct="0">
              <a:spcBef>
                <a:spcPct val="30000"/>
              </a:spcBef>
              <a:defRPr sz="1200">
                <a:solidFill>
                  <a:schemeClr val="tx1"/>
                </a:solidFill>
                <a:latin typeface="Arial" charset="0"/>
              </a:defRPr>
            </a:lvl4pPr>
            <a:lvl5pPr marL="2057400" indent="-228600" defTabSz="989013" eaLnBrk="0" hangingPunct="0">
              <a:spcBef>
                <a:spcPct val="30000"/>
              </a:spcBef>
              <a:defRPr sz="1200">
                <a:solidFill>
                  <a:schemeClr val="tx1"/>
                </a:solidFill>
                <a:latin typeface="Arial" charset="0"/>
              </a:defRPr>
            </a:lvl5pPr>
            <a:lvl6pPr marL="2514600" indent="-228600" defTabSz="989013" eaLnBrk="0" fontAlgn="base" hangingPunct="0">
              <a:spcBef>
                <a:spcPct val="30000"/>
              </a:spcBef>
              <a:spcAft>
                <a:spcPct val="0"/>
              </a:spcAft>
              <a:defRPr sz="1200">
                <a:solidFill>
                  <a:schemeClr val="tx1"/>
                </a:solidFill>
                <a:latin typeface="Arial" charset="0"/>
              </a:defRPr>
            </a:lvl6pPr>
            <a:lvl7pPr marL="2971800" indent="-228600" defTabSz="989013" eaLnBrk="0" fontAlgn="base" hangingPunct="0">
              <a:spcBef>
                <a:spcPct val="30000"/>
              </a:spcBef>
              <a:spcAft>
                <a:spcPct val="0"/>
              </a:spcAft>
              <a:defRPr sz="1200">
                <a:solidFill>
                  <a:schemeClr val="tx1"/>
                </a:solidFill>
                <a:latin typeface="Arial" charset="0"/>
              </a:defRPr>
            </a:lvl7pPr>
            <a:lvl8pPr marL="3429000" indent="-228600" defTabSz="989013" eaLnBrk="0" fontAlgn="base" hangingPunct="0">
              <a:spcBef>
                <a:spcPct val="30000"/>
              </a:spcBef>
              <a:spcAft>
                <a:spcPct val="0"/>
              </a:spcAft>
              <a:defRPr sz="1200">
                <a:solidFill>
                  <a:schemeClr val="tx1"/>
                </a:solidFill>
                <a:latin typeface="Arial" charset="0"/>
              </a:defRPr>
            </a:lvl8pPr>
            <a:lvl9pPr marL="3886200" indent="-228600" defTabSz="98901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B4F7F44-7E49-402C-B74C-B09470757EE9}" type="slidenum">
              <a:rPr lang="de-DE" altLang="de-DE" sz="1300" smtClean="0"/>
              <a:pPr eaLnBrk="1" hangingPunct="1">
                <a:spcBef>
                  <a:spcPct val="0"/>
                </a:spcBef>
              </a:pPr>
              <a:t>36</a:t>
            </a:fld>
            <a:endParaRPr lang="de-DE" altLang="de-DE" sz="1300"/>
          </a:p>
        </p:txBody>
      </p:sp>
      <p:sp>
        <p:nvSpPr>
          <p:cNvPr id="240643" name="Rectangle 2"/>
          <p:cNvSpPr>
            <a:spLocks noGrp="1" noRot="1" noChangeAspect="1" noChangeArrowheads="1" noTextEdit="1"/>
          </p:cNvSpPr>
          <p:nvPr>
            <p:ph type="sldImg"/>
          </p:nvPr>
        </p:nvSpPr>
        <p:spPr>
          <a:xfrm>
            <a:off x="1160463" y="890588"/>
            <a:ext cx="4779962" cy="3584575"/>
          </a:xfrm>
          <a:ln/>
        </p:spPr>
      </p:sp>
      <p:sp>
        <p:nvSpPr>
          <p:cNvPr id="240644" name="Rectangle 3"/>
          <p:cNvSpPr>
            <a:spLocks noGrp="1" noChangeArrowheads="1"/>
          </p:cNvSpPr>
          <p:nvPr>
            <p:ph type="body" idx="1"/>
          </p:nvPr>
        </p:nvSpPr>
        <p:spPr>
          <a:xfrm>
            <a:off x="946150" y="4876800"/>
            <a:ext cx="5207000" cy="46275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p>
        </p:txBody>
      </p:sp>
    </p:spTree>
    <p:extLst>
      <p:ext uri="{BB962C8B-B14F-4D97-AF65-F5344CB8AC3E}">
        <p14:creationId xmlns:p14="http://schemas.microsoft.com/office/powerpoint/2010/main" val="3669729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sz="1200">
                <a:solidFill>
                  <a:schemeClr val="tx1"/>
                </a:solidFill>
                <a:latin typeface="Arial" charset="0"/>
              </a:defRPr>
            </a:lvl1pPr>
            <a:lvl2pPr marL="742950" indent="-285750" defTabSz="989013" eaLnBrk="0" hangingPunct="0">
              <a:spcBef>
                <a:spcPct val="30000"/>
              </a:spcBef>
              <a:defRPr sz="1200">
                <a:solidFill>
                  <a:schemeClr val="tx1"/>
                </a:solidFill>
                <a:latin typeface="Arial" charset="0"/>
              </a:defRPr>
            </a:lvl2pPr>
            <a:lvl3pPr marL="1143000" indent="-228600" defTabSz="989013" eaLnBrk="0" hangingPunct="0">
              <a:spcBef>
                <a:spcPct val="30000"/>
              </a:spcBef>
              <a:defRPr sz="1200">
                <a:solidFill>
                  <a:schemeClr val="tx1"/>
                </a:solidFill>
                <a:latin typeface="Arial" charset="0"/>
              </a:defRPr>
            </a:lvl3pPr>
            <a:lvl4pPr marL="1600200" indent="-228600" defTabSz="989013" eaLnBrk="0" hangingPunct="0">
              <a:spcBef>
                <a:spcPct val="30000"/>
              </a:spcBef>
              <a:defRPr sz="1200">
                <a:solidFill>
                  <a:schemeClr val="tx1"/>
                </a:solidFill>
                <a:latin typeface="Arial" charset="0"/>
              </a:defRPr>
            </a:lvl4pPr>
            <a:lvl5pPr marL="2057400" indent="-228600" defTabSz="989013" eaLnBrk="0" hangingPunct="0">
              <a:spcBef>
                <a:spcPct val="30000"/>
              </a:spcBef>
              <a:defRPr sz="1200">
                <a:solidFill>
                  <a:schemeClr val="tx1"/>
                </a:solidFill>
                <a:latin typeface="Arial" charset="0"/>
              </a:defRPr>
            </a:lvl5pPr>
            <a:lvl6pPr marL="2514600" indent="-228600" defTabSz="989013" eaLnBrk="0" fontAlgn="base" hangingPunct="0">
              <a:spcBef>
                <a:spcPct val="30000"/>
              </a:spcBef>
              <a:spcAft>
                <a:spcPct val="0"/>
              </a:spcAft>
              <a:defRPr sz="1200">
                <a:solidFill>
                  <a:schemeClr val="tx1"/>
                </a:solidFill>
                <a:latin typeface="Arial" charset="0"/>
              </a:defRPr>
            </a:lvl6pPr>
            <a:lvl7pPr marL="2971800" indent="-228600" defTabSz="989013" eaLnBrk="0" fontAlgn="base" hangingPunct="0">
              <a:spcBef>
                <a:spcPct val="30000"/>
              </a:spcBef>
              <a:spcAft>
                <a:spcPct val="0"/>
              </a:spcAft>
              <a:defRPr sz="1200">
                <a:solidFill>
                  <a:schemeClr val="tx1"/>
                </a:solidFill>
                <a:latin typeface="Arial" charset="0"/>
              </a:defRPr>
            </a:lvl7pPr>
            <a:lvl8pPr marL="3429000" indent="-228600" defTabSz="989013" eaLnBrk="0" fontAlgn="base" hangingPunct="0">
              <a:spcBef>
                <a:spcPct val="30000"/>
              </a:spcBef>
              <a:spcAft>
                <a:spcPct val="0"/>
              </a:spcAft>
              <a:defRPr sz="1200">
                <a:solidFill>
                  <a:schemeClr val="tx1"/>
                </a:solidFill>
                <a:latin typeface="Arial" charset="0"/>
              </a:defRPr>
            </a:lvl8pPr>
            <a:lvl9pPr marL="3886200" indent="-228600" defTabSz="98901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620531C-40AC-4BF5-95AE-FE02BCBC1E73}" type="slidenum">
              <a:rPr lang="de-DE" altLang="de-DE" sz="1300" smtClean="0"/>
              <a:pPr eaLnBrk="1" hangingPunct="1">
                <a:spcBef>
                  <a:spcPct val="0"/>
                </a:spcBef>
              </a:pPr>
              <a:t>68</a:t>
            </a:fld>
            <a:endParaRPr lang="de-DE" altLang="de-DE" sz="1300"/>
          </a:p>
        </p:txBody>
      </p:sp>
      <p:sp>
        <p:nvSpPr>
          <p:cNvPr id="241667" name="Rectangle 2"/>
          <p:cNvSpPr>
            <a:spLocks noGrp="1" noRot="1" noChangeAspect="1" noChangeArrowheads="1" noTextEdit="1"/>
          </p:cNvSpPr>
          <p:nvPr>
            <p:ph type="sldImg"/>
          </p:nvPr>
        </p:nvSpPr>
        <p:spPr>
          <a:xfrm>
            <a:off x="1160463" y="890588"/>
            <a:ext cx="4779962" cy="3584575"/>
          </a:xfrm>
          <a:ln/>
        </p:spPr>
      </p:sp>
      <p:sp>
        <p:nvSpPr>
          <p:cNvPr id="241668" name="Rectangle 3"/>
          <p:cNvSpPr>
            <a:spLocks noGrp="1" noChangeArrowheads="1"/>
          </p:cNvSpPr>
          <p:nvPr>
            <p:ph type="body" idx="1"/>
          </p:nvPr>
        </p:nvSpPr>
        <p:spPr>
          <a:xfrm>
            <a:off x="946150" y="4876800"/>
            <a:ext cx="5207000" cy="4629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743" tIns="48871" rIns="97743" bIns="48871"/>
          <a:lstStyle/>
          <a:p>
            <a:pPr eaLnBrk="1" hangingPunct="1"/>
            <a:endParaRPr lang="de-DE" altLang="de-DE"/>
          </a:p>
        </p:txBody>
      </p:sp>
    </p:spTree>
    <p:extLst>
      <p:ext uri="{BB962C8B-B14F-4D97-AF65-F5344CB8AC3E}">
        <p14:creationId xmlns:p14="http://schemas.microsoft.com/office/powerpoint/2010/main" val="738465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sz="1200">
                <a:solidFill>
                  <a:schemeClr val="tx1"/>
                </a:solidFill>
                <a:latin typeface="Arial" charset="0"/>
              </a:defRPr>
            </a:lvl1pPr>
            <a:lvl2pPr marL="742950" indent="-285750" defTabSz="989013" eaLnBrk="0" hangingPunct="0">
              <a:spcBef>
                <a:spcPct val="30000"/>
              </a:spcBef>
              <a:defRPr sz="1200">
                <a:solidFill>
                  <a:schemeClr val="tx1"/>
                </a:solidFill>
                <a:latin typeface="Arial" charset="0"/>
              </a:defRPr>
            </a:lvl2pPr>
            <a:lvl3pPr marL="1143000" indent="-228600" defTabSz="989013" eaLnBrk="0" hangingPunct="0">
              <a:spcBef>
                <a:spcPct val="30000"/>
              </a:spcBef>
              <a:defRPr sz="1200">
                <a:solidFill>
                  <a:schemeClr val="tx1"/>
                </a:solidFill>
                <a:latin typeface="Arial" charset="0"/>
              </a:defRPr>
            </a:lvl3pPr>
            <a:lvl4pPr marL="1600200" indent="-228600" defTabSz="989013" eaLnBrk="0" hangingPunct="0">
              <a:spcBef>
                <a:spcPct val="30000"/>
              </a:spcBef>
              <a:defRPr sz="1200">
                <a:solidFill>
                  <a:schemeClr val="tx1"/>
                </a:solidFill>
                <a:latin typeface="Arial" charset="0"/>
              </a:defRPr>
            </a:lvl4pPr>
            <a:lvl5pPr marL="2057400" indent="-228600" defTabSz="989013" eaLnBrk="0" hangingPunct="0">
              <a:spcBef>
                <a:spcPct val="30000"/>
              </a:spcBef>
              <a:defRPr sz="1200">
                <a:solidFill>
                  <a:schemeClr val="tx1"/>
                </a:solidFill>
                <a:latin typeface="Arial" charset="0"/>
              </a:defRPr>
            </a:lvl5pPr>
            <a:lvl6pPr marL="2514600" indent="-228600" defTabSz="989013" eaLnBrk="0" fontAlgn="base" hangingPunct="0">
              <a:spcBef>
                <a:spcPct val="30000"/>
              </a:spcBef>
              <a:spcAft>
                <a:spcPct val="0"/>
              </a:spcAft>
              <a:defRPr sz="1200">
                <a:solidFill>
                  <a:schemeClr val="tx1"/>
                </a:solidFill>
                <a:latin typeface="Arial" charset="0"/>
              </a:defRPr>
            </a:lvl6pPr>
            <a:lvl7pPr marL="2971800" indent="-228600" defTabSz="989013" eaLnBrk="0" fontAlgn="base" hangingPunct="0">
              <a:spcBef>
                <a:spcPct val="30000"/>
              </a:spcBef>
              <a:spcAft>
                <a:spcPct val="0"/>
              </a:spcAft>
              <a:defRPr sz="1200">
                <a:solidFill>
                  <a:schemeClr val="tx1"/>
                </a:solidFill>
                <a:latin typeface="Arial" charset="0"/>
              </a:defRPr>
            </a:lvl7pPr>
            <a:lvl8pPr marL="3429000" indent="-228600" defTabSz="989013" eaLnBrk="0" fontAlgn="base" hangingPunct="0">
              <a:spcBef>
                <a:spcPct val="30000"/>
              </a:spcBef>
              <a:spcAft>
                <a:spcPct val="0"/>
              </a:spcAft>
              <a:defRPr sz="1200">
                <a:solidFill>
                  <a:schemeClr val="tx1"/>
                </a:solidFill>
                <a:latin typeface="Arial" charset="0"/>
              </a:defRPr>
            </a:lvl8pPr>
            <a:lvl9pPr marL="3886200" indent="-228600" defTabSz="98901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6717B6F-E376-4A4F-83B8-5258B597E018}" type="slidenum">
              <a:rPr lang="de-DE" altLang="de-DE" sz="1300" smtClean="0"/>
              <a:pPr eaLnBrk="1" hangingPunct="1">
                <a:spcBef>
                  <a:spcPct val="0"/>
                </a:spcBef>
              </a:pPr>
              <a:t>73</a:t>
            </a:fld>
            <a:endParaRPr lang="de-DE" altLang="de-DE" sz="1300"/>
          </a:p>
        </p:txBody>
      </p:sp>
      <p:sp>
        <p:nvSpPr>
          <p:cNvPr id="242691" name="Rectangle 7"/>
          <p:cNvSpPr txBox="1">
            <a:spLocks noGrp="1" noChangeArrowheads="1"/>
          </p:cNvSpPr>
          <p:nvPr/>
        </p:nvSpPr>
        <p:spPr bwMode="auto">
          <a:xfrm>
            <a:off x="4021138" y="9721850"/>
            <a:ext cx="30765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38" tIns="49520" rIns="99038" bIns="49520"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246BBB85-E5BF-4B79-8DAD-1563C3F44739}" type="slidenum">
              <a:rPr lang="de-DE" altLang="de-DE" sz="1300"/>
              <a:pPr algn="r" eaLnBrk="1" hangingPunct="1">
                <a:spcBef>
                  <a:spcPct val="0"/>
                </a:spcBef>
              </a:pPr>
              <a:t>73</a:t>
            </a:fld>
            <a:endParaRPr lang="de-DE" altLang="de-DE" sz="1300"/>
          </a:p>
        </p:txBody>
      </p:sp>
      <p:sp>
        <p:nvSpPr>
          <p:cNvPr id="242692" name="Rectangle 2"/>
          <p:cNvSpPr>
            <a:spLocks noGrp="1" noRot="1" noChangeAspect="1" noChangeArrowheads="1" noTextEdit="1"/>
          </p:cNvSpPr>
          <p:nvPr>
            <p:ph type="sldImg"/>
          </p:nvPr>
        </p:nvSpPr>
        <p:spPr>
          <a:xfrm>
            <a:off x="1023938" y="795338"/>
            <a:ext cx="5092700" cy="3819525"/>
          </a:xfrm>
          <a:ln/>
        </p:spPr>
      </p:sp>
      <p:sp>
        <p:nvSpPr>
          <p:cNvPr id="242693" name="Rectangle 3"/>
          <p:cNvSpPr>
            <a:spLocks noGrp="1" noChangeArrowheads="1"/>
          </p:cNvSpPr>
          <p:nvPr>
            <p:ph type="body" idx="1"/>
          </p:nvPr>
        </p:nvSpPr>
        <p:spPr>
          <a:xfrm>
            <a:off x="973138" y="4854575"/>
            <a:ext cx="5192712" cy="46148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38" rIns="99038"/>
          <a:lstStyle/>
          <a:p>
            <a:pPr eaLnBrk="1" hangingPunct="1"/>
            <a:endParaRPr lang="de-DE" altLang="de-DE"/>
          </a:p>
        </p:txBody>
      </p:sp>
    </p:spTree>
    <p:extLst>
      <p:ext uri="{BB962C8B-B14F-4D97-AF65-F5344CB8AC3E}">
        <p14:creationId xmlns:p14="http://schemas.microsoft.com/office/powerpoint/2010/main" val="20957737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2"/>
          <p:cNvSpPr>
            <a:spLocks noChangeArrowheads="1"/>
          </p:cNvSpPr>
          <p:nvPr/>
        </p:nvSpPr>
        <p:spPr bwMode="auto">
          <a:xfrm>
            <a:off x="0" y="441325"/>
            <a:ext cx="9144000" cy="755650"/>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3" name="Rectangle 3"/>
          <p:cNvSpPr>
            <a:spLocks noChangeArrowheads="1"/>
          </p:cNvSpPr>
          <p:nvPr/>
        </p:nvSpPr>
        <p:spPr bwMode="auto">
          <a:xfrm>
            <a:off x="2701925" y="1125538"/>
            <a:ext cx="3598863"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sz="2800"/>
              <a:t>Vorlesungsskript</a:t>
            </a:r>
            <a:br>
              <a:rPr lang="de-DE" altLang="de-DE" sz="2800"/>
            </a:br>
            <a:endParaRPr lang="de-DE" altLang="de-DE" sz="2800"/>
          </a:p>
        </p:txBody>
      </p:sp>
      <p:sp>
        <p:nvSpPr>
          <p:cNvPr id="4" name="Rectangle 4"/>
          <p:cNvSpPr>
            <a:spLocks noChangeArrowheads="1"/>
          </p:cNvSpPr>
          <p:nvPr/>
        </p:nvSpPr>
        <p:spPr bwMode="auto">
          <a:xfrm>
            <a:off x="1331913" y="5084763"/>
            <a:ext cx="64008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sz="2800" dirty="0"/>
              <a:t>Sommersemester 2017</a:t>
            </a:r>
          </a:p>
        </p:txBody>
      </p:sp>
      <p:sp>
        <p:nvSpPr>
          <p:cNvPr id="5" name="Rectangle 5"/>
          <p:cNvSpPr>
            <a:spLocks noChangeArrowheads="1"/>
          </p:cNvSpPr>
          <p:nvPr/>
        </p:nvSpPr>
        <p:spPr bwMode="auto">
          <a:xfrm>
            <a:off x="0" y="6165850"/>
            <a:ext cx="9144000" cy="71438"/>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6" name="Text Box 6"/>
          <p:cNvSpPr txBox="1">
            <a:spLocks noChangeArrowheads="1"/>
          </p:cNvSpPr>
          <p:nvPr/>
        </p:nvSpPr>
        <p:spPr bwMode="auto">
          <a:xfrm>
            <a:off x="250825" y="441325"/>
            <a:ext cx="601453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defRPr>
                <a:solidFill>
                  <a:schemeClr val="tx1"/>
                </a:solidFill>
                <a:latin typeface="Arial" charset="0"/>
              </a:defRPr>
            </a:lvl1pPr>
            <a:lvl2pPr marL="742950" indent="-285750" defTabSz="762000" eaLnBrk="0" hangingPunct="0">
              <a:defRPr>
                <a:solidFill>
                  <a:schemeClr val="tx1"/>
                </a:solidFill>
                <a:latin typeface="Arial" charset="0"/>
              </a:defRPr>
            </a:lvl2pPr>
            <a:lvl3pPr marL="1143000" indent="-228600" defTabSz="762000" eaLnBrk="0" hangingPunct="0">
              <a:defRPr>
                <a:solidFill>
                  <a:schemeClr val="tx1"/>
                </a:solidFill>
                <a:latin typeface="Arial" charset="0"/>
              </a:defRPr>
            </a:lvl3pPr>
            <a:lvl4pPr marL="1600200" indent="-228600" defTabSz="762000" eaLnBrk="0" hangingPunct="0">
              <a:defRPr>
                <a:solidFill>
                  <a:schemeClr val="tx1"/>
                </a:solidFill>
                <a:latin typeface="Arial" charset="0"/>
              </a:defRPr>
            </a:lvl4pPr>
            <a:lvl5pPr marL="2057400" indent="-228600" defTabSz="762000" eaLnBrk="0" hangingPunct="0">
              <a:defRPr>
                <a:solidFill>
                  <a:schemeClr val="tx1"/>
                </a:solidFill>
                <a:latin typeface="Arial" charset="0"/>
              </a:defRPr>
            </a:lvl5pPr>
            <a:lvl6pPr marL="2514600" indent="-228600" defTabSz="762000" eaLnBrk="0" fontAlgn="base" hangingPunct="0">
              <a:spcBef>
                <a:spcPct val="0"/>
              </a:spcBef>
              <a:spcAft>
                <a:spcPct val="0"/>
              </a:spcAft>
              <a:defRPr>
                <a:solidFill>
                  <a:schemeClr val="tx1"/>
                </a:solidFill>
                <a:latin typeface="Arial" charset="0"/>
              </a:defRPr>
            </a:lvl6pPr>
            <a:lvl7pPr marL="2971800" indent="-228600" defTabSz="762000" eaLnBrk="0" fontAlgn="base" hangingPunct="0">
              <a:spcBef>
                <a:spcPct val="0"/>
              </a:spcBef>
              <a:spcAft>
                <a:spcPct val="0"/>
              </a:spcAft>
              <a:defRPr>
                <a:solidFill>
                  <a:schemeClr val="tx1"/>
                </a:solidFill>
                <a:latin typeface="Arial" charset="0"/>
              </a:defRPr>
            </a:lvl7pPr>
            <a:lvl8pPr marL="3429000" indent="-228600" defTabSz="762000" eaLnBrk="0" fontAlgn="base" hangingPunct="0">
              <a:spcBef>
                <a:spcPct val="0"/>
              </a:spcBef>
              <a:spcAft>
                <a:spcPct val="0"/>
              </a:spcAft>
              <a:defRPr>
                <a:solidFill>
                  <a:schemeClr val="tx1"/>
                </a:solidFill>
                <a:latin typeface="Arial" charset="0"/>
              </a:defRPr>
            </a:lvl8pPr>
            <a:lvl9pPr marL="3886200" indent="-228600" defTabSz="762000" eaLnBrk="0" fontAlgn="base" hangingPunct="0">
              <a:spcBef>
                <a:spcPct val="0"/>
              </a:spcBef>
              <a:spcAft>
                <a:spcPct val="0"/>
              </a:spcAft>
              <a:defRPr>
                <a:solidFill>
                  <a:schemeClr val="tx1"/>
                </a:solidFill>
                <a:latin typeface="Arial" charset="0"/>
              </a:defRPr>
            </a:lvl9pPr>
          </a:lstStyle>
          <a:p>
            <a:pPr>
              <a:defRPr/>
            </a:pPr>
            <a:r>
              <a:rPr lang="de-DE" sz="1600" dirty="0"/>
              <a:t>Ernst-Moritz-Arndt-Universität Greifswald</a:t>
            </a:r>
          </a:p>
          <a:p>
            <a:pPr>
              <a:defRPr/>
            </a:pPr>
            <a:r>
              <a:rPr lang="de-DE" sz="1400" dirty="0"/>
              <a:t>Rechts- und Staatswissenschaftliche Fakultät</a:t>
            </a:r>
          </a:p>
          <a:p>
            <a:pPr>
              <a:defRPr/>
            </a:pPr>
            <a:r>
              <a:rPr lang="de-DE" sz="1400" dirty="0"/>
              <a:t>Lehrstuhl für Allgemeine</a:t>
            </a:r>
            <a:r>
              <a:rPr lang="de-DE" sz="1400" baseline="0" dirty="0"/>
              <a:t> </a:t>
            </a:r>
            <a:r>
              <a:rPr lang="de-DE" sz="1400" dirty="0"/>
              <a:t>Betriebswirtschaftslehre, insbesondere Marketing</a:t>
            </a:r>
          </a:p>
          <a:p>
            <a:pPr>
              <a:defRPr/>
            </a:pPr>
            <a:endParaRPr lang="de-DE" sz="1400" dirty="0"/>
          </a:p>
          <a:p>
            <a:pPr>
              <a:defRPr/>
            </a:pPr>
            <a:r>
              <a:rPr lang="de-DE" sz="1400" dirty="0"/>
              <a:t>Prof. Dr. Hans Pechtl</a:t>
            </a:r>
            <a:endParaRPr lang="de-DE" sz="1600" dirty="0"/>
          </a:p>
        </p:txBody>
      </p:sp>
      <p:pic>
        <p:nvPicPr>
          <p:cNvPr id="7" name="Picture 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3350" y="350838"/>
            <a:ext cx="1066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 name="Text Box 8"/>
          <p:cNvSpPr txBox="1">
            <a:spLocks noChangeArrowheads="1"/>
          </p:cNvSpPr>
          <p:nvPr/>
        </p:nvSpPr>
        <p:spPr bwMode="auto">
          <a:xfrm>
            <a:off x="2195513" y="3573463"/>
            <a:ext cx="4681537" cy="588962"/>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de-DE" sz="3200"/>
              <a:t>BWL 1 - Marketing</a:t>
            </a:r>
          </a:p>
        </p:txBody>
      </p:sp>
      <p:pic>
        <p:nvPicPr>
          <p:cNvPr id="9" name="Picture 9"/>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438" y="6308725"/>
            <a:ext cx="468312" cy="468313"/>
          </a:xfrm>
          <a:prstGeom prst="rect">
            <a:avLst/>
          </a:prstGeom>
          <a:solidFill>
            <a:schemeClr val="bg1">
              <a:alpha val="0"/>
            </a:schemeClr>
          </a:solidFill>
          <a:ln>
            <a:noFill/>
          </a:ln>
          <a:extLst>
            <a:ext uri="{91240B29-F687-4F45-9708-019B960494DF}">
              <a14:hiddenLine xmlns:a14="http://schemas.microsoft.com/office/drawing/2010/main" w="12700">
                <a:solidFill>
                  <a:srgbClr val="000000"/>
                </a:solidFill>
                <a:miter lim="800000"/>
                <a:headEnd/>
                <a:tailEnd/>
              </a14:hiddenLine>
            </a:ext>
          </a:extLst>
        </p:spPr>
      </p:pic>
      <p:sp>
        <p:nvSpPr>
          <p:cNvPr id="10" name="Rectangle 10"/>
          <p:cNvSpPr>
            <a:spLocks noChangeArrowheads="1"/>
          </p:cNvSpPr>
          <p:nvPr/>
        </p:nvSpPr>
        <p:spPr bwMode="auto">
          <a:xfrm>
            <a:off x="0" y="6165850"/>
            <a:ext cx="9144000" cy="71438"/>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1" name="Text Box 11"/>
          <p:cNvSpPr txBox="1">
            <a:spLocks noChangeArrowheads="1"/>
          </p:cNvSpPr>
          <p:nvPr/>
        </p:nvSpPr>
        <p:spPr bwMode="auto">
          <a:xfrm>
            <a:off x="701675" y="6237288"/>
            <a:ext cx="82814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defRPr>
                <a:solidFill>
                  <a:schemeClr val="tx1"/>
                </a:solidFill>
                <a:latin typeface="Arial" charset="0"/>
              </a:defRPr>
            </a:lvl1pPr>
            <a:lvl2pPr marL="742950" indent="-285750" defTabSz="762000" eaLnBrk="0" hangingPunct="0">
              <a:defRPr>
                <a:solidFill>
                  <a:schemeClr val="tx1"/>
                </a:solidFill>
                <a:latin typeface="Arial" charset="0"/>
              </a:defRPr>
            </a:lvl2pPr>
            <a:lvl3pPr marL="1143000" indent="-228600" defTabSz="762000" eaLnBrk="0" hangingPunct="0">
              <a:defRPr>
                <a:solidFill>
                  <a:schemeClr val="tx1"/>
                </a:solidFill>
                <a:latin typeface="Arial" charset="0"/>
              </a:defRPr>
            </a:lvl3pPr>
            <a:lvl4pPr marL="1600200" indent="-228600" defTabSz="762000" eaLnBrk="0" hangingPunct="0">
              <a:defRPr>
                <a:solidFill>
                  <a:schemeClr val="tx1"/>
                </a:solidFill>
                <a:latin typeface="Arial" charset="0"/>
              </a:defRPr>
            </a:lvl4pPr>
            <a:lvl5pPr marL="2057400" indent="-228600" defTabSz="762000" eaLnBrk="0" hangingPunct="0">
              <a:defRPr>
                <a:solidFill>
                  <a:schemeClr val="tx1"/>
                </a:solidFill>
                <a:latin typeface="Arial" charset="0"/>
              </a:defRPr>
            </a:lvl5pPr>
            <a:lvl6pPr marL="2514600" indent="-228600" defTabSz="762000" eaLnBrk="0" fontAlgn="base" hangingPunct="0">
              <a:spcBef>
                <a:spcPct val="0"/>
              </a:spcBef>
              <a:spcAft>
                <a:spcPct val="0"/>
              </a:spcAft>
              <a:defRPr>
                <a:solidFill>
                  <a:schemeClr val="tx1"/>
                </a:solidFill>
                <a:latin typeface="Arial" charset="0"/>
              </a:defRPr>
            </a:lvl6pPr>
            <a:lvl7pPr marL="2971800" indent="-228600" defTabSz="762000" eaLnBrk="0" fontAlgn="base" hangingPunct="0">
              <a:spcBef>
                <a:spcPct val="0"/>
              </a:spcBef>
              <a:spcAft>
                <a:spcPct val="0"/>
              </a:spcAft>
              <a:defRPr>
                <a:solidFill>
                  <a:schemeClr val="tx1"/>
                </a:solidFill>
                <a:latin typeface="Arial" charset="0"/>
              </a:defRPr>
            </a:lvl7pPr>
            <a:lvl8pPr marL="3429000" indent="-228600" defTabSz="762000" eaLnBrk="0" fontAlgn="base" hangingPunct="0">
              <a:spcBef>
                <a:spcPct val="0"/>
              </a:spcBef>
              <a:spcAft>
                <a:spcPct val="0"/>
              </a:spcAft>
              <a:defRPr>
                <a:solidFill>
                  <a:schemeClr val="tx1"/>
                </a:solidFill>
                <a:latin typeface="Arial" charset="0"/>
              </a:defRPr>
            </a:lvl8pPr>
            <a:lvl9pPr marL="3886200" indent="-228600" defTabSz="762000" eaLnBrk="0" fontAlgn="base" hangingPunct="0">
              <a:spcBef>
                <a:spcPct val="0"/>
              </a:spcBef>
              <a:spcAft>
                <a:spcPct val="0"/>
              </a:spcAft>
              <a:defRPr>
                <a:solidFill>
                  <a:schemeClr val="tx1"/>
                </a:solidFill>
                <a:latin typeface="Arial" charset="0"/>
              </a:defRPr>
            </a:lvl9pPr>
          </a:lstStyle>
          <a:p>
            <a:pPr>
              <a:defRPr/>
            </a:pPr>
            <a:r>
              <a:rPr lang="de-DE" sz="1200" dirty="0"/>
              <a:t>Postadresse:	Postfach, 17487 Greifswald				Telefon: (0 38 34) 420</a:t>
            </a:r>
            <a:r>
              <a:rPr lang="de-DE" sz="1200" baseline="0" dirty="0"/>
              <a:t> </a:t>
            </a:r>
            <a:r>
              <a:rPr lang="de-DE" sz="1200" dirty="0"/>
              <a:t>24 81</a:t>
            </a:r>
          </a:p>
          <a:p>
            <a:pPr>
              <a:defRPr/>
            </a:pPr>
            <a:r>
              <a:rPr lang="de-DE" sz="1200" dirty="0"/>
              <a:t>Hausadresse:	Friedrich-</a:t>
            </a:r>
            <a:r>
              <a:rPr lang="de-DE" sz="1200" dirty="0" err="1"/>
              <a:t>Loeffler</a:t>
            </a:r>
            <a:r>
              <a:rPr lang="de-DE" sz="1200" dirty="0"/>
              <a:t>-Straße 70, 17489 Greifswald		Fax:       (0 38 34) 420 24 82</a:t>
            </a:r>
          </a:p>
          <a:p>
            <a:pPr>
              <a:defRPr/>
            </a:pPr>
            <a:r>
              <a:rPr lang="de-DE" sz="1200" dirty="0"/>
              <a:t>E-Mail:		pechtl@uni-greifswald.de</a:t>
            </a:r>
          </a:p>
        </p:txBody>
      </p:sp>
    </p:spTree>
    <p:extLst>
      <p:ext uri="{BB962C8B-B14F-4D97-AF65-F5344CB8AC3E}">
        <p14:creationId xmlns:p14="http://schemas.microsoft.com/office/powerpoint/2010/main" val="131131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6"/>
          <p:cNvSpPr>
            <a:spLocks noGrp="1" noChangeArrowheads="1"/>
          </p:cNvSpPr>
          <p:nvPr>
            <p:ph type="sldNum" sz="quarter" idx="10"/>
          </p:nvPr>
        </p:nvSpPr>
        <p:spPr>
          <a:ln/>
        </p:spPr>
        <p:txBody>
          <a:bodyPr/>
          <a:lstStyle>
            <a:lvl1pPr>
              <a:defRPr/>
            </a:lvl1pPr>
          </a:lstStyle>
          <a:p>
            <a:pPr>
              <a:defRPr/>
            </a:pPr>
            <a:fld id="{681138AD-5053-4DF5-AEBB-E5B6B2D650CD}"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796015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04813"/>
            <a:ext cx="2057400" cy="5605462"/>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404813"/>
            <a:ext cx="6019800" cy="5605462"/>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6"/>
          <p:cNvSpPr>
            <a:spLocks noGrp="1" noChangeArrowheads="1"/>
          </p:cNvSpPr>
          <p:nvPr>
            <p:ph type="sldNum" sz="quarter" idx="10"/>
          </p:nvPr>
        </p:nvSpPr>
        <p:spPr>
          <a:ln/>
        </p:spPr>
        <p:txBody>
          <a:bodyPr/>
          <a:lstStyle>
            <a:lvl1pPr>
              <a:defRPr/>
            </a:lvl1pPr>
          </a:lstStyle>
          <a:p>
            <a:pPr>
              <a:defRPr/>
            </a:pPr>
            <a:fld id="{419ED716-6DAE-4DF4-853C-C299557F7A01}"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484788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el und Diagramm oder Organi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04813"/>
            <a:ext cx="8229600" cy="576262"/>
          </a:xfrm>
        </p:spPr>
        <p:txBody>
          <a:bodyPr/>
          <a:lstStyle/>
          <a:p>
            <a:r>
              <a:rPr lang="de-DE"/>
              <a:t>Titelmasterformat durch Klicken bearbeiten</a:t>
            </a:r>
          </a:p>
        </p:txBody>
      </p:sp>
      <p:sp>
        <p:nvSpPr>
          <p:cNvPr id="3" name="SmartArt-Platzhalter 2"/>
          <p:cNvSpPr>
            <a:spLocks noGrp="1"/>
          </p:cNvSpPr>
          <p:nvPr>
            <p:ph type="dgm" idx="1"/>
          </p:nvPr>
        </p:nvSpPr>
        <p:spPr>
          <a:xfrm>
            <a:off x="457200" y="1484313"/>
            <a:ext cx="8229600" cy="4525962"/>
          </a:xfrm>
        </p:spPr>
        <p:txBody>
          <a:bodyPr/>
          <a:lstStyle/>
          <a:p>
            <a:pPr lvl="0"/>
            <a:endParaRPr lang="de-DE" noProof="0"/>
          </a:p>
        </p:txBody>
      </p:sp>
      <p:sp>
        <p:nvSpPr>
          <p:cNvPr id="4" name="Rectangle 6"/>
          <p:cNvSpPr>
            <a:spLocks noGrp="1" noChangeArrowheads="1"/>
          </p:cNvSpPr>
          <p:nvPr>
            <p:ph type="sldNum" sz="quarter" idx="10"/>
          </p:nvPr>
        </p:nvSpPr>
        <p:spPr>
          <a:ln/>
        </p:spPr>
        <p:txBody>
          <a:bodyPr/>
          <a:lstStyle>
            <a:lvl1pPr>
              <a:defRPr/>
            </a:lvl1pPr>
          </a:lstStyle>
          <a:p>
            <a:pPr>
              <a:defRPr/>
            </a:pPr>
            <a:fld id="{1C29573E-B693-45B6-9DBB-AADCFA354F78}"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080750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6"/>
          <p:cNvSpPr>
            <a:spLocks noGrp="1" noChangeArrowheads="1"/>
          </p:cNvSpPr>
          <p:nvPr>
            <p:ph type="sldNum" sz="quarter" idx="10"/>
          </p:nvPr>
        </p:nvSpPr>
        <p:spPr>
          <a:ln/>
        </p:spPr>
        <p:txBody>
          <a:bodyPr/>
          <a:lstStyle>
            <a:lvl1pPr>
              <a:defRPr/>
            </a:lvl1pPr>
          </a:lstStyle>
          <a:p>
            <a:pPr>
              <a:defRPr/>
            </a:pPr>
            <a:fld id="{326DD3C9-03BA-45CA-863F-780CDC9E4EAD}"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926470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6"/>
          <p:cNvSpPr>
            <a:spLocks noGrp="1" noChangeArrowheads="1"/>
          </p:cNvSpPr>
          <p:nvPr>
            <p:ph type="sldNum" sz="quarter" idx="10"/>
          </p:nvPr>
        </p:nvSpPr>
        <p:spPr>
          <a:ln/>
        </p:spPr>
        <p:txBody>
          <a:bodyPr/>
          <a:lstStyle>
            <a:lvl1pPr>
              <a:defRPr/>
            </a:lvl1pPr>
          </a:lstStyle>
          <a:p>
            <a:pPr>
              <a:defRPr/>
            </a:pPr>
            <a:fld id="{F5F9CFBE-980E-4CF9-987D-75925081849C}"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4256584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4843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4843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6"/>
          <p:cNvSpPr>
            <a:spLocks noGrp="1" noChangeArrowheads="1"/>
          </p:cNvSpPr>
          <p:nvPr>
            <p:ph type="sldNum" sz="quarter" idx="10"/>
          </p:nvPr>
        </p:nvSpPr>
        <p:spPr>
          <a:ln/>
        </p:spPr>
        <p:txBody>
          <a:bodyPr/>
          <a:lstStyle>
            <a:lvl1pPr>
              <a:defRPr/>
            </a:lvl1pPr>
          </a:lstStyle>
          <a:p>
            <a:pPr>
              <a:defRPr/>
            </a:pPr>
            <a:fld id="{C477D9F0-DB81-48D9-AC15-7B15F0855EC9}" type="slidenum">
              <a:rPr lang="de-DE"/>
              <a:pPr>
                <a:defRPr/>
              </a:pPr>
              <a:t>‹Nr.›</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958761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6"/>
          <p:cNvSpPr>
            <a:spLocks noGrp="1" noChangeArrowheads="1"/>
          </p:cNvSpPr>
          <p:nvPr>
            <p:ph type="sldNum" sz="quarter" idx="10"/>
          </p:nvPr>
        </p:nvSpPr>
        <p:spPr>
          <a:ln/>
        </p:spPr>
        <p:txBody>
          <a:bodyPr/>
          <a:lstStyle>
            <a:lvl1pPr>
              <a:defRPr/>
            </a:lvl1pPr>
          </a:lstStyle>
          <a:p>
            <a:pPr>
              <a:defRPr/>
            </a:pPr>
            <a:fld id="{429F5FC4-F13C-40FE-93CB-36C097FA1D83}" type="slidenum">
              <a:rPr lang="de-DE"/>
              <a:pPr>
                <a:defRPr/>
              </a:pPr>
              <a:t>‹Nr.›</a:t>
            </a:fld>
            <a:endParaRPr lang="de-DE"/>
          </a:p>
        </p:txBody>
      </p:sp>
      <p:sp>
        <p:nvSpPr>
          <p:cNvPr id="8"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589247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6"/>
          <p:cNvSpPr>
            <a:spLocks noGrp="1" noChangeArrowheads="1"/>
          </p:cNvSpPr>
          <p:nvPr>
            <p:ph type="sldNum" sz="quarter" idx="10"/>
          </p:nvPr>
        </p:nvSpPr>
        <p:spPr>
          <a:ln/>
        </p:spPr>
        <p:txBody>
          <a:bodyPr/>
          <a:lstStyle>
            <a:lvl1pPr>
              <a:defRPr/>
            </a:lvl1pPr>
          </a:lstStyle>
          <a:p>
            <a:pPr>
              <a:defRPr/>
            </a:pPr>
            <a:fld id="{0B583F8D-A5BA-4B4D-8282-14567C230A71}" type="slidenum">
              <a:rPr lang="de-DE"/>
              <a:pPr>
                <a:defRPr/>
              </a:pPr>
              <a:t>‹Nr.›</a:t>
            </a:fld>
            <a:endParaRPr lang="de-DE"/>
          </a:p>
        </p:txBody>
      </p:sp>
      <p:sp>
        <p:nvSpPr>
          <p:cNvPr id="4"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821740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0E96EB79-E88A-4DCB-9AC0-FD2CAA19DFFC}" type="slidenum">
              <a:rPr lang="de-DE"/>
              <a:pPr>
                <a:defRPr/>
              </a:pPr>
              <a:t>‹Nr.›</a:t>
            </a:fld>
            <a:endParaRPr lang="de-DE"/>
          </a:p>
        </p:txBody>
      </p:sp>
      <p:sp>
        <p:nvSpPr>
          <p:cNvPr id="3"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996522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6"/>
          <p:cNvSpPr>
            <a:spLocks noGrp="1" noChangeArrowheads="1"/>
          </p:cNvSpPr>
          <p:nvPr>
            <p:ph type="sldNum" sz="quarter" idx="10"/>
          </p:nvPr>
        </p:nvSpPr>
        <p:spPr>
          <a:ln/>
        </p:spPr>
        <p:txBody>
          <a:bodyPr/>
          <a:lstStyle>
            <a:lvl1pPr>
              <a:defRPr/>
            </a:lvl1pPr>
          </a:lstStyle>
          <a:p>
            <a:pPr>
              <a:defRPr/>
            </a:pPr>
            <a:fld id="{67067E08-369A-44F0-BA03-B918B4697A73}" type="slidenum">
              <a:rPr lang="de-DE"/>
              <a:pPr>
                <a:defRPr/>
              </a:pPr>
              <a:t>‹Nr.›</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098995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6"/>
          <p:cNvSpPr>
            <a:spLocks noGrp="1" noChangeArrowheads="1"/>
          </p:cNvSpPr>
          <p:nvPr>
            <p:ph type="sldNum" sz="quarter" idx="10"/>
          </p:nvPr>
        </p:nvSpPr>
        <p:spPr>
          <a:ln/>
        </p:spPr>
        <p:txBody>
          <a:bodyPr/>
          <a:lstStyle>
            <a:lvl1pPr>
              <a:defRPr/>
            </a:lvl1pPr>
          </a:lstStyle>
          <a:p>
            <a:pPr>
              <a:defRPr/>
            </a:pPr>
            <a:fld id="{95C737E7-D622-4385-BB3B-86E696A8D448}" type="slidenum">
              <a:rPr lang="de-DE"/>
              <a:pPr>
                <a:defRPr/>
              </a:pPr>
              <a:t>‹Nr.›</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555493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836613"/>
            <a:ext cx="9144000" cy="71437"/>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7" name="Rectangle 3"/>
          <p:cNvSpPr>
            <a:spLocks noChangeArrowheads="1"/>
          </p:cNvSpPr>
          <p:nvPr/>
        </p:nvSpPr>
        <p:spPr bwMode="auto">
          <a:xfrm>
            <a:off x="0" y="6165850"/>
            <a:ext cx="9144000" cy="71438"/>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8" name="Rectangle 4"/>
          <p:cNvSpPr>
            <a:spLocks noGrp="1" noChangeArrowheads="1"/>
          </p:cNvSpPr>
          <p:nvPr>
            <p:ph type="title"/>
          </p:nvPr>
        </p:nvSpPr>
        <p:spPr bwMode="auto">
          <a:xfrm>
            <a:off x="457200" y="4048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1029" name="Rectangle 5"/>
          <p:cNvSpPr>
            <a:spLocks noGrp="1" noChangeArrowheads="1"/>
          </p:cNvSpPr>
          <p:nvPr>
            <p:ph type="body" idx="1"/>
          </p:nvPr>
        </p:nvSpPr>
        <p:spPr bwMode="auto">
          <a:xfrm>
            <a:off x="457200" y="148431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7414" name="Rectangle 6"/>
          <p:cNvSpPr>
            <a:spLocks noGrp="1" noChangeArrowheads="1"/>
          </p:cNvSpPr>
          <p:nvPr>
            <p:ph type="sldNum" sz="quarter" idx="4"/>
          </p:nvPr>
        </p:nvSpPr>
        <p:spPr bwMode="auto">
          <a:xfrm>
            <a:off x="6831013" y="6308725"/>
            <a:ext cx="2133600" cy="522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00" b="1">
                <a:effectLst>
                  <a:outerShdw blurRad="38100" dist="38100" dir="2700000" algn="tl">
                    <a:srgbClr val="C0C0C0"/>
                  </a:outerShdw>
                </a:effectLst>
              </a:defRPr>
            </a:lvl1pPr>
          </a:lstStyle>
          <a:p>
            <a:pPr>
              <a:defRPr/>
            </a:pPr>
            <a:fld id="{72039CC3-489A-467E-AF52-383E07E5ED39}" type="slidenum">
              <a:rPr lang="de-DE"/>
              <a:pPr>
                <a:defRPr/>
              </a:pPr>
              <a:t>‹Nr.›</a:t>
            </a:fld>
            <a:endParaRPr lang="de-DE"/>
          </a:p>
        </p:txBody>
      </p:sp>
      <p:pic>
        <p:nvPicPr>
          <p:cNvPr id="1031" name="Picture 7"/>
          <p:cNvPicPr>
            <a:picLocks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1438" y="6308725"/>
            <a:ext cx="468312" cy="468313"/>
          </a:xfrm>
          <a:prstGeom prst="rect">
            <a:avLst/>
          </a:prstGeom>
          <a:solidFill>
            <a:schemeClr val="bg1">
              <a:alpha val="0"/>
            </a:schemeClr>
          </a:solidFill>
          <a:ln>
            <a:noFill/>
          </a:ln>
          <a:extLst>
            <a:ext uri="{91240B29-F687-4F45-9708-019B960494DF}">
              <a14:hiddenLine xmlns:a14="http://schemas.microsoft.com/office/drawing/2010/main" w="12700">
                <a:solidFill>
                  <a:srgbClr val="000000"/>
                </a:solidFill>
                <a:miter lim="800000"/>
                <a:headEnd/>
                <a:tailEnd/>
              </a14:hiddenLine>
            </a:ext>
          </a:extLst>
        </p:spPr>
      </p:pic>
      <p:sp>
        <p:nvSpPr>
          <p:cNvPr id="17416" name="Text Box 8"/>
          <p:cNvSpPr txBox="1">
            <a:spLocks noChangeArrowheads="1"/>
          </p:cNvSpPr>
          <p:nvPr/>
        </p:nvSpPr>
        <p:spPr bwMode="auto">
          <a:xfrm>
            <a:off x="565150" y="6308725"/>
            <a:ext cx="2663825" cy="539750"/>
          </a:xfrm>
          <a:prstGeom prst="rect">
            <a:avLst/>
          </a:prstGeom>
          <a:noFill/>
          <a:ln w="9525">
            <a:noFill/>
            <a:miter lim="800000"/>
            <a:headEnd/>
            <a:tailEnd/>
          </a:ln>
          <a:effectLst/>
        </p:spPr>
        <p:txBody>
          <a:bodyPr/>
          <a:lstStyle/>
          <a:p>
            <a:pPr>
              <a:defRPr/>
            </a:pPr>
            <a:r>
              <a:rPr lang="de-DE" sz="1100" b="1" dirty="0">
                <a:effectLst>
                  <a:outerShdw blurRad="38100" dist="38100" dir="2700000" algn="tl">
                    <a:srgbClr val="C0C0C0"/>
                  </a:outerShdw>
                </a:effectLst>
              </a:rPr>
              <a:t>Universität Greifswald</a:t>
            </a:r>
          </a:p>
          <a:p>
            <a:pPr>
              <a:defRPr/>
            </a:pPr>
            <a:r>
              <a:rPr lang="de-DE" sz="1100" b="1" dirty="0">
                <a:effectLst>
                  <a:outerShdw blurRad="38100" dist="38100" dir="2700000" algn="tl">
                    <a:srgbClr val="C0C0C0"/>
                  </a:outerShdw>
                </a:effectLst>
              </a:rPr>
              <a:t>Lehrstuhl für ABWL, insb. Marketing</a:t>
            </a:r>
          </a:p>
        </p:txBody>
      </p:sp>
      <p:sp>
        <p:nvSpPr>
          <p:cNvPr id="17417" name="Rectangle 9"/>
          <p:cNvSpPr>
            <a:spLocks noGrp="1" noChangeArrowheads="1"/>
          </p:cNvSpPr>
          <p:nvPr>
            <p:ph type="ftr" sz="quarter" idx="3"/>
          </p:nvPr>
        </p:nvSpPr>
        <p:spPr bwMode="auto">
          <a:xfrm>
            <a:off x="6084888" y="59499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endParaRPr lang="de-DE"/>
          </a:p>
        </p:txBody>
      </p:sp>
    </p:spTree>
  </p:cSld>
  <p:clrMap bg1="lt1" tx1="dk1" bg2="lt2" tx2="dk2" accent1="accent1" accent2="accent2" accent3="accent3" accent4="accent4" accent5="accent5" accent6="accent6" hlink="hlink" folHlink="folHlink"/>
  <p:sldLayoutIdLst>
    <p:sldLayoutId id="2147484084" r:id="rId1"/>
    <p:sldLayoutId id="2147484071" r:id="rId2"/>
    <p:sldLayoutId id="2147484072" r:id="rId3"/>
    <p:sldLayoutId id="2147484073" r:id="rId4"/>
    <p:sldLayoutId id="2147484074" r:id="rId5"/>
    <p:sldLayoutId id="2147484075" r:id="rId6"/>
    <p:sldLayoutId id="2147484076" r:id="rId7"/>
    <p:sldLayoutId id="2147484077" r:id="rId8"/>
    <p:sldLayoutId id="2147484078" r:id="rId9"/>
    <p:sldLayoutId id="2147484079" r:id="rId10"/>
    <p:sldLayoutId id="2147484080" r:id="rId11"/>
    <p:sldLayoutId id="2147484081" r:id="rId12"/>
  </p:sldLayoutIdLst>
  <p:hf hdr="0" ftr="0" dt="0"/>
  <p:txStyles>
    <p:title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p:titleStyle>
    <p:bodyStyle>
      <a:lvl1pPr marL="342900" indent="-342900" algn="l" rtl="0" eaLnBrk="0" fontAlgn="base" hangingPunct="0">
        <a:spcBef>
          <a:spcPct val="20000"/>
        </a:spcBef>
        <a:spcAft>
          <a:spcPct val="0"/>
        </a:spcAft>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1835150" y="2781300"/>
            <a:ext cx="82089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AutoNum type="arabicPeriod"/>
            </a:pPr>
            <a:r>
              <a:rPr lang="de-DE" altLang="de-DE" sz="2800" dirty="0"/>
              <a:t>Marketing als optimale Gestaltung </a:t>
            </a:r>
          </a:p>
          <a:p>
            <a:pPr eaLnBrk="1" hangingPunct="1">
              <a:spcBef>
                <a:spcPct val="0"/>
              </a:spcBef>
              <a:buFontTx/>
              <a:buNone/>
            </a:pPr>
            <a:r>
              <a:rPr lang="de-DE" altLang="de-DE" sz="2800" dirty="0"/>
              <a:t>   </a:t>
            </a:r>
            <a:r>
              <a:rPr lang="de-DE" altLang="de-DE" sz="500" dirty="0"/>
              <a:t>    </a:t>
            </a:r>
            <a:r>
              <a:rPr lang="de-DE" altLang="de-DE" sz="2800" dirty="0"/>
              <a:t>von Transaktionen </a:t>
            </a:r>
            <a:endParaRPr lang="de-DE" altLang="de-DE" sz="1800" dirty="0"/>
          </a:p>
        </p:txBody>
      </p:sp>
      <p:sp>
        <p:nvSpPr>
          <p:cNvPr id="5124" name="Rectangle 4"/>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3B30F9D3-FA7A-4893-B3DE-B82D2BB38C4B}" type="slidenum">
              <a:rPr lang="de-DE" smtClean="0"/>
              <a:pPr>
                <a:defRPr/>
              </a:pPr>
              <a:t>1</a:t>
            </a:fld>
            <a:endParaRPr lang="de-D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46881" y="209552"/>
            <a:ext cx="8229600" cy="576262"/>
          </a:xfrm>
        </p:spPr>
        <p:txBody>
          <a:bodyPr/>
          <a:lstStyle/>
          <a:p>
            <a:r>
              <a:rPr lang="de-DE" altLang="de-DE" dirty="0"/>
              <a:t>Transaktionen als mehrdimensionale Austauschbeziehung</a:t>
            </a:r>
          </a:p>
        </p:txBody>
      </p:sp>
      <p:sp>
        <p:nvSpPr>
          <p:cNvPr id="11267" name="Text Box 4"/>
          <p:cNvSpPr txBox="1">
            <a:spLocks noChangeArrowheads="1"/>
          </p:cNvSpPr>
          <p:nvPr/>
        </p:nvSpPr>
        <p:spPr bwMode="auto">
          <a:xfrm>
            <a:off x="2293938" y="1557338"/>
            <a:ext cx="4535487" cy="719137"/>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000"/>
              <a:t>Austauschbeziehungen bezogen auf</a:t>
            </a:r>
          </a:p>
        </p:txBody>
      </p:sp>
      <p:cxnSp>
        <p:nvCxnSpPr>
          <p:cNvPr id="11268" name="AutoShape 5"/>
          <p:cNvCxnSpPr>
            <a:cxnSpLocks noChangeShapeType="1"/>
            <a:stCxn id="11278" idx="0"/>
            <a:endCxn id="11267" idx="2"/>
          </p:cNvCxnSpPr>
          <p:nvPr/>
        </p:nvCxnSpPr>
        <p:spPr bwMode="auto">
          <a:xfrm flipV="1">
            <a:off x="1655763" y="2276475"/>
            <a:ext cx="2906712" cy="57626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69" name="AutoShape 6"/>
          <p:cNvCxnSpPr>
            <a:cxnSpLocks noChangeShapeType="1"/>
            <a:stCxn id="11284" idx="0"/>
            <a:endCxn id="11267" idx="2"/>
          </p:cNvCxnSpPr>
          <p:nvPr/>
        </p:nvCxnSpPr>
        <p:spPr bwMode="auto">
          <a:xfrm flipV="1">
            <a:off x="4500563" y="2276475"/>
            <a:ext cx="61912" cy="57626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70" name="AutoShape 9"/>
          <p:cNvCxnSpPr>
            <a:cxnSpLocks noChangeShapeType="1"/>
            <a:stCxn id="11290" idx="0"/>
            <a:endCxn id="11267" idx="2"/>
          </p:cNvCxnSpPr>
          <p:nvPr/>
        </p:nvCxnSpPr>
        <p:spPr bwMode="auto">
          <a:xfrm flipH="1" flipV="1">
            <a:off x="4562475" y="2276475"/>
            <a:ext cx="2805113" cy="57626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271" name="Text Box 13"/>
          <p:cNvSpPr txBox="1">
            <a:spLocks noChangeArrowheads="1"/>
          </p:cNvSpPr>
          <p:nvPr/>
        </p:nvSpPr>
        <p:spPr bwMode="auto">
          <a:xfrm>
            <a:off x="1098550" y="3740150"/>
            <a:ext cx="14239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Leistungen des Anbieters</a:t>
            </a:r>
          </a:p>
        </p:txBody>
      </p:sp>
      <p:sp>
        <p:nvSpPr>
          <p:cNvPr id="11272" name="Text Box 14"/>
          <p:cNvSpPr txBox="1">
            <a:spLocks noChangeArrowheads="1"/>
          </p:cNvSpPr>
          <p:nvPr/>
        </p:nvSpPr>
        <p:spPr bwMode="auto">
          <a:xfrm>
            <a:off x="1092200" y="4100513"/>
            <a:ext cx="15859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Wünsche des Nachfragers</a:t>
            </a:r>
          </a:p>
        </p:txBody>
      </p:sp>
      <p:sp>
        <p:nvSpPr>
          <p:cNvPr id="11273" name="Text Box 15"/>
          <p:cNvSpPr txBox="1">
            <a:spLocks noChangeArrowheads="1"/>
          </p:cNvSpPr>
          <p:nvPr/>
        </p:nvSpPr>
        <p:spPr bwMode="auto">
          <a:xfrm>
            <a:off x="1090613" y="4460875"/>
            <a:ext cx="12874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Transaktionsbedingungen</a:t>
            </a:r>
          </a:p>
        </p:txBody>
      </p:sp>
      <p:sp>
        <p:nvSpPr>
          <p:cNvPr id="11274" name="Line 17"/>
          <p:cNvSpPr>
            <a:spLocks noChangeShapeType="1"/>
          </p:cNvSpPr>
          <p:nvPr/>
        </p:nvSpPr>
        <p:spPr bwMode="auto">
          <a:xfrm>
            <a:off x="827088" y="3533775"/>
            <a:ext cx="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75" name="Line 18"/>
          <p:cNvSpPr>
            <a:spLocks noChangeShapeType="1"/>
          </p:cNvSpPr>
          <p:nvPr/>
        </p:nvSpPr>
        <p:spPr bwMode="auto">
          <a:xfrm>
            <a:off x="827088" y="42640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76" name="Line 19"/>
          <p:cNvSpPr>
            <a:spLocks noChangeShapeType="1"/>
          </p:cNvSpPr>
          <p:nvPr/>
        </p:nvSpPr>
        <p:spPr bwMode="auto">
          <a:xfrm>
            <a:off x="827088" y="4624388"/>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77" name="Line 21"/>
          <p:cNvSpPr>
            <a:spLocks noChangeShapeType="1"/>
          </p:cNvSpPr>
          <p:nvPr/>
        </p:nvSpPr>
        <p:spPr bwMode="auto">
          <a:xfrm>
            <a:off x="827088" y="39036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78" name="Text Box 7"/>
          <p:cNvSpPr txBox="1">
            <a:spLocks noChangeArrowheads="1"/>
          </p:cNvSpPr>
          <p:nvPr/>
        </p:nvSpPr>
        <p:spPr bwMode="auto">
          <a:xfrm>
            <a:off x="755650" y="2852738"/>
            <a:ext cx="1800225" cy="720725"/>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nchorCtr="1"/>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Informationen</a:t>
            </a:r>
          </a:p>
        </p:txBody>
      </p:sp>
      <p:sp>
        <p:nvSpPr>
          <p:cNvPr id="11279" name="Text Box 22"/>
          <p:cNvSpPr txBox="1">
            <a:spLocks noChangeArrowheads="1"/>
          </p:cNvSpPr>
          <p:nvPr/>
        </p:nvSpPr>
        <p:spPr bwMode="auto">
          <a:xfrm>
            <a:off x="4132263" y="3740150"/>
            <a:ext cx="14239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Besitz (physische </a:t>
            </a:r>
          </a:p>
          <a:p>
            <a:pPr eaLnBrk="1" hangingPunct="1">
              <a:spcBef>
                <a:spcPct val="0"/>
              </a:spcBef>
              <a:buFontTx/>
              <a:buNone/>
            </a:pPr>
            <a:r>
              <a:rPr lang="de-DE" altLang="de-DE" sz="1600"/>
              <a:t>Verfügung)</a:t>
            </a:r>
          </a:p>
        </p:txBody>
      </p:sp>
      <p:sp>
        <p:nvSpPr>
          <p:cNvPr id="11280" name="Text Box 23"/>
          <p:cNvSpPr txBox="1">
            <a:spLocks noChangeArrowheads="1"/>
          </p:cNvSpPr>
          <p:nvPr/>
        </p:nvSpPr>
        <p:spPr bwMode="auto">
          <a:xfrm>
            <a:off x="4138613" y="4340225"/>
            <a:ext cx="15859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Einräumung eines </a:t>
            </a:r>
          </a:p>
          <a:p>
            <a:pPr eaLnBrk="1" hangingPunct="1">
              <a:spcBef>
                <a:spcPct val="0"/>
              </a:spcBef>
              <a:buFontTx/>
              <a:buNone/>
            </a:pPr>
            <a:r>
              <a:rPr lang="de-DE" altLang="de-DE" sz="1600"/>
              <a:t>Nutzungsrechts</a:t>
            </a:r>
          </a:p>
        </p:txBody>
      </p:sp>
      <p:sp>
        <p:nvSpPr>
          <p:cNvPr id="11281" name="Line 26"/>
          <p:cNvSpPr>
            <a:spLocks noChangeShapeType="1"/>
          </p:cNvSpPr>
          <p:nvPr/>
        </p:nvSpPr>
        <p:spPr bwMode="auto">
          <a:xfrm>
            <a:off x="3860800" y="4508500"/>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82" name="Line 28"/>
          <p:cNvSpPr>
            <a:spLocks noChangeShapeType="1"/>
          </p:cNvSpPr>
          <p:nvPr/>
        </p:nvSpPr>
        <p:spPr bwMode="auto">
          <a:xfrm>
            <a:off x="3860800" y="39036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83" name="Line 29"/>
          <p:cNvSpPr>
            <a:spLocks noChangeShapeType="1"/>
          </p:cNvSpPr>
          <p:nvPr/>
        </p:nvSpPr>
        <p:spPr bwMode="auto">
          <a:xfrm>
            <a:off x="3851275" y="3246438"/>
            <a:ext cx="0" cy="1258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84" name="Text Box 8"/>
          <p:cNvSpPr txBox="1">
            <a:spLocks noChangeArrowheads="1"/>
          </p:cNvSpPr>
          <p:nvPr/>
        </p:nvSpPr>
        <p:spPr bwMode="auto">
          <a:xfrm>
            <a:off x="3779838" y="2852738"/>
            <a:ext cx="1439862" cy="720725"/>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Güter</a:t>
            </a:r>
          </a:p>
        </p:txBody>
      </p:sp>
      <p:sp>
        <p:nvSpPr>
          <p:cNvPr id="11285" name="Text Box 30"/>
          <p:cNvSpPr txBox="1">
            <a:spLocks noChangeArrowheads="1"/>
          </p:cNvSpPr>
          <p:nvPr/>
        </p:nvSpPr>
        <p:spPr bwMode="auto">
          <a:xfrm>
            <a:off x="6927850" y="3740150"/>
            <a:ext cx="14239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Zahlung</a:t>
            </a:r>
          </a:p>
        </p:txBody>
      </p:sp>
      <p:sp>
        <p:nvSpPr>
          <p:cNvPr id="11286" name="Text Box 31"/>
          <p:cNvSpPr txBox="1">
            <a:spLocks noChangeArrowheads="1"/>
          </p:cNvSpPr>
          <p:nvPr/>
        </p:nvSpPr>
        <p:spPr bwMode="auto">
          <a:xfrm>
            <a:off x="6921500" y="4100513"/>
            <a:ext cx="15859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Finanzierung</a:t>
            </a:r>
          </a:p>
        </p:txBody>
      </p:sp>
      <p:sp>
        <p:nvSpPr>
          <p:cNvPr id="11287" name="Line 33"/>
          <p:cNvSpPr>
            <a:spLocks noChangeShapeType="1"/>
          </p:cNvSpPr>
          <p:nvPr/>
        </p:nvSpPr>
        <p:spPr bwMode="auto">
          <a:xfrm>
            <a:off x="6656388" y="3179763"/>
            <a:ext cx="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88" name="Line 34"/>
          <p:cNvSpPr>
            <a:spLocks noChangeShapeType="1"/>
          </p:cNvSpPr>
          <p:nvPr/>
        </p:nvSpPr>
        <p:spPr bwMode="auto">
          <a:xfrm>
            <a:off x="6656388" y="42640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89" name="Line 36"/>
          <p:cNvSpPr>
            <a:spLocks noChangeShapeType="1"/>
          </p:cNvSpPr>
          <p:nvPr/>
        </p:nvSpPr>
        <p:spPr bwMode="auto">
          <a:xfrm>
            <a:off x="6656388" y="39036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90" name="Text Box 10"/>
          <p:cNvSpPr txBox="1">
            <a:spLocks noChangeArrowheads="1"/>
          </p:cNvSpPr>
          <p:nvPr/>
        </p:nvSpPr>
        <p:spPr bwMode="auto">
          <a:xfrm>
            <a:off x="6575425" y="2852738"/>
            <a:ext cx="1584325" cy="720725"/>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Geld</a:t>
            </a:r>
          </a:p>
        </p:txBody>
      </p:sp>
      <p:sp>
        <p:nvSpPr>
          <p:cNvPr id="2" name="Foliennummernplatzhalter 1"/>
          <p:cNvSpPr>
            <a:spLocks noGrp="1"/>
          </p:cNvSpPr>
          <p:nvPr>
            <p:ph type="sldNum" sz="quarter" idx="10"/>
          </p:nvPr>
        </p:nvSpPr>
        <p:spPr/>
        <p:txBody>
          <a:bodyPr/>
          <a:lstStyle/>
          <a:p>
            <a:pPr>
              <a:defRPr/>
            </a:pPr>
            <a:fld id="{738BCA44-F7C3-4158-A0F2-6E21A61EF501}" type="slidenum">
              <a:rPr lang="de-DE" smtClean="0"/>
              <a:pPr>
                <a:defRPr/>
              </a:pPr>
              <a:t>10</a:t>
            </a:fld>
            <a:endParaRPr lang="de-DE"/>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7A3EF6BB-7964-4F85-84FA-5483F6763B52}" type="slidenum">
              <a:rPr lang="de-DE" sz="1100" b="1">
                <a:effectLst>
                  <a:outerShdw blurRad="38100" dist="38100" dir="2700000" algn="tl">
                    <a:srgbClr val="C0C0C0"/>
                  </a:outerShdw>
                </a:effectLst>
              </a:rPr>
              <a:pPr algn="r">
                <a:defRPr/>
              </a:pPr>
              <a:t>100</a:t>
            </a:fld>
            <a:endParaRPr lang="de-DE" sz="1100" b="1">
              <a:effectLst>
                <a:outerShdw blurRad="38100" dist="38100" dir="2700000" algn="tl">
                  <a:srgbClr val="C0C0C0"/>
                </a:outerShdw>
              </a:effectLst>
            </a:endParaRPr>
          </a:p>
        </p:txBody>
      </p:sp>
      <p:sp>
        <p:nvSpPr>
          <p:cNvPr id="55299" name="Rectangle 2"/>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5300" name="Rectangle 3"/>
          <p:cNvSpPr>
            <a:spLocks noGrp="1" noChangeArrowheads="1"/>
          </p:cNvSpPr>
          <p:nvPr>
            <p:ph type="title" idx="4294967295"/>
          </p:nvPr>
        </p:nvSpPr>
        <p:spPr>
          <a:xfrm>
            <a:off x="438150" y="312558"/>
            <a:ext cx="7772400" cy="457200"/>
          </a:xfrm>
        </p:spPr>
        <p:txBody>
          <a:bodyPr/>
          <a:lstStyle/>
          <a:p>
            <a:pPr eaLnBrk="1" hangingPunct="1"/>
            <a:r>
              <a:rPr lang="de-DE" altLang="de-DE" dirty="0"/>
              <a:t>Königsweg im Marketing (I) </a:t>
            </a:r>
          </a:p>
        </p:txBody>
      </p:sp>
      <p:grpSp>
        <p:nvGrpSpPr>
          <p:cNvPr id="55301" name="Group 4"/>
          <p:cNvGrpSpPr>
            <a:grpSpLocks/>
          </p:cNvGrpSpPr>
          <p:nvPr/>
        </p:nvGrpSpPr>
        <p:grpSpPr bwMode="auto">
          <a:xfrm>
            <a:off x="762000" y="1143000"/>
            <a:ext cx="7448550" cy="3900488"/>
            <a:chOff x="573" y="1091"/>
            <a:chExt cx="4692" cy="2457"/>
          </a:xfrm>
        </p:grpSpPr>
        <p:sp>
          <p:nvSpPr>
            <p:cNvPr id="55303" name="Rectangle 5"/>
            <p:cNvSpPr>
              <a:spLocks noChangeArrowheads="1"/>
            </p:cNvSpPr>
            <p:nvPr/>
          </p:nvSpPr>
          <p:spPr bwMode="auto">
            <a:xfrm>
              <a:off x="573" y="1091"/>
              <a:ext cx="918"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a:latin typeface="Times New Roman" pitchFamily="18" charset="0"/>
                </a:rPr>
                <a:t>Situation I</a:t>
              </a:r>
            </a:p>
          </p:txBody>
        </p:sp>
        <p:sp>
          <p:nvSpPr>
            <p:cNvPr id="55304" name="Rectangle 6"/>
            <p:cNvSpPr>
              <a:spLocks noChangeArrowheads="1"/>
            </p:cNvSpPr>
            <p:nvPr/>
          </p:nvSpPr>
          <p:spPr bwMode="auto">
            <a:xfrm>
              <a:off x="573" y="2387"/>
              <a:ext cx="982"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a:latin typeface="Times New Roman" pitchFamily="18" charset="0"/>
                </a:rPr>
                <a:t>Situation II</a:t>
              </a:r>
            </a:p>
          </p:txBody>
        </p:sp>
        <p:sp>
          <p:nvSpPr>
            <p:cNvPr id="55305" name="Line 7"/>
            <p:cNvSpPr>
              <a:spLocks noChangeShapeType="1"/>
            </p:cNvSpPr>
            <p:nvPr/>
          </p:nvSpPr>
          <p:spPr bwMode="auto">
            <a:xfrm flipV="1">
              <a:off x="2736" y="1292"/>
              <a:ext cx="0" cy="44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5306" name="Rectangle 8"/>
            <p:cNvSpPr>
              <a:spLocks noChangeArrowheads="1"/>
            </p:cNvSpPr>
            <p:nvPr/>
          </p:nvSpPr>
          <p:spPr bwMode="auto">
            <a:xfrm>
              <a:off x="2723" y="1148"/>
              <a:ext cx="371"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Preis</a:t>
              </a:r>
            </a:p>
          </p:txBody>
        </p:sp>
        <p:sp>
          <p:nvSpPr>
            <p:cNvPr id="55307" name="Rectangle 9"/>
            <p:cNvSpPr>
              <a:spLocks noChangeArrowheads="1"/>
            </p:cNvSpPr>
            <p:nvPr/>
          </p:nvSpPr>
          <p:spPr bwMode="auto">
            <a:xfrm>
              <a:off x="2339" y="1691"/>
              <a:ext cx="25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PR</a:t>
              </a:r>
            </a:p>
          </p:txBody>
        </p:sp>
        <p:sp>
          <p:nvSpPr>
            <p:cNvPr id="55308" name="Rectangle 10"/>
            <p:cNvSpPr>
              <a:spLocks noChangeArrowheads="1"/>
            </p:cNvSpPr>
            <p:nvPr/>
          </p:nvSpPr>
          <p:spPr bwMode="auto">
            <a:xfrm>
              <a:off x="2212" y="1684"/>
              <a:ext cx="520" cy="1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5309" name="Rectangle 11"/>
            <p:cNvSpPr>
              <a:spLocks noChangeArrowheads="1"/>
            </p:cNvSpPr>
            <p:nvPr/>
          </p:nvSpPr>
          <p:spPr bwMode="auto">
            <a:xfrm>
              <a:off x="2740" y="1684"/>
              <a:ext cx="376" cy="1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5310" name="Rectangle 12"/>
            <p:cNvSpPr>
              <a:spLocks noChangeArrowheads="1"/>
            </p:cNvSpPr>
            <p:nvPr/>
          </p:nvSpPr>
          <p:spPr bwMode="auto">
            <a:xfrm>
              <a:off x="2771" y="1691"/>
              <a:ext cx="270"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KR</a:t>
              </a:r>
            </a:p>
          </p:txBody>
        </p:sp>
        <p:sp>
          <p:nvSpPr>
            <p:cNvPr id="55311" name="Rectangle 13"/>
            <p:cNvSpPr>
              <a:spLocks noChangeArrowheads="1"/>
            </p:cNvSpPr>
            <p:nvPr/>
          </p:nvSpPr>
          <p:spPr bwMode="auto">
            <a:xfrm>
              <a:off x="580" y="1396"/>
              <a:ext cx="1624" cy="1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5312" name="Rectangle 14"/>
            <p:cNvSpPr>
              <a:spLocks noChangeArrowheads="1"/>
            </p:cNvSpPr>
            <p:nvPr/>
          </p:nvSpPr>
          <p:spPr bwMode="auto">
            <a:xfrm>
              <a:off x="580" y="2068"/>
              <a:ext cx="2536" cy="1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5313" name="Rectangle 15"/>
            <p:cNvSpPr>
              <a:spLocks noChangeArrowheads="1"/>
            </p:cNvSpPr>
            <p:nvPr/>
          </p:nvSpPr>
          <p:spPr bwMode="auto">
            <a:xfrm>
              <a:off x="580" y="2692"/>
              <a:ext cx="2010" cy="1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5314" name="Rectangle 16"/>
            <p:cNvSpPr>
              <a:spLocks noChangeArrowheads="1"/>
            </p:cNvSpPr>
            <p:nvPr/>
          </p:nvSpPr>
          <p:spPr bwMode="auto">
            <a:xfrm>
              <a:off x="2590" y="2980"/>
              <a:ext cx="718" cy="1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5315" name="Rectangle 17"/>
            <p:cNvSpPr>
              <a:spLocks noChangeArrowheads="1"/>
            </p:cNvSpPr>
            <p:nvPr/>
          </p:nvSpPr>
          <p:spPr bwMode="auto">
            <a:xfrm>
              <a:off x="3316" y="2980"/>
              <a:ext cx="856" cy="1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5316" name="Line 18"/>
            <p:cNvSpPr>
              <a:spLocks noChangeShapeType="1"/>
            </p:cNvSpPr>
            <p:nvPr/>
          </p:nvSpPr>
          <p:spPr bwMode="auto">
            <a:xfrm flipV="1">
              <a:off x="3312" y="2588"/>
              <a:ext cx="0" cy="39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5317" name="Rectangle 19"/>
            <p:cNvSpPr>
              <a:spLocks noChangeArrowheads="1"/>
            </p:cNvSpPr>
            <p:nvPr/>
          </p:nvSpPr>
          <p:spPr bwMode="auto">
            <a:xfrm>
              <a:off x="3299" y="2444"/>
              <a:ext cx="371"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Preis</a:t>
              </a:r>
            </a:p>
          </p:txBody>
        </p:sp>
        <p:sp>
          <p:nvSpPr>
            <p:cNvPr id="55318" name="Rectangle 20"/>
            <p:cNvSpPr>
              <a:spLocks noChangeArrowheads="1"/>
            </p:cNvSpPr>
            <p:nvPr/>
          </p:nvSpPr>
          <p:spPr bwMode="auto">
            <a:xfrm>
              <a:off x="2675" y="2987"/>
              <a:ext cx="25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PR</a:t>
              </a:r>
            </a:p>
          </p:txBody>
        </p:sp>
        <p:sp>
          <p:nvSpPr>
            <p:cNvPr id="55319" name="Rectangle 21"/>
            <p:cNvSpPr>
              <a:spLocks noChangeArrowheads="1"/>
            </p:cNvSpPr>
            <p:nvPr/>
          </p:nvSpPr>
          <p:spPr bwMode="auto">
            <a:xfrm>
              <a:off x="3587" y="2987"/>
              <a:ext cx="270"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KR</a:t>
              </a:r>
            </a:p>
          </p:txBody>
        </p:sp>
        <p:sp>
          <p:nvSpPr>
            <p:cNvPr id="55320" name="Rectangle 22"/>
            <p:cNvSpPr>
              <a:spLocks noChangeArrowheads="1"/>
            </p:cNvSpPr>
            <p:nvPr/>
          </p:nvSpPr>
          <p:spPr bwMode="auto">
            <a:xfrm>
              <a:off x="580" y="3364"/>
              <a:ext cx="3592" cy="1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5321" name="Rectangle 23"/>
            <p:cNvSpPr>
              <a:spLocks noChangeArrowheads="1"/>
            </p:cNvSpPr>
            <p:nvPr/>
          </p:nvSpPr>
          <p:spPr bwMode="auto">
            <a:xfrm>
              <a:off x="4317" y="1355"/>
              <a:ext cx="94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Produktionskosten</a:t>
              </a:r>
            </a:p>
          </p:txBody>
        </p:sp>
        <p:sp>
          <p:nvSpPr>
            <p:cNvPr id="55322" name="Rectangle 24"/>
            <p:cNvSpPr>
              <a:spLocks noChangeArrowheads="1"/>
            </p:cNvSpPr>
            <p:nvPr/>
          </p:nvSpPr>
          <p:spPr bwMode="auto">
            <a:xfrm>
              <a:off x="4317" y="2973"/>
              <a:ext cx="94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Wohlfahrtsgewinn</a:t>
              </a:r>
            </a:p>
          </p:txBody>
        </p:sp>
        <p:sp>
          <p:nvSpPr>
            <p:cNvPr id="55323" name="Rectangle 25"/>
            <p:cNvSpPr>
              <a:spLocks noChangeArrowheads="1"/>
            </p:cNvSpPr>
            <p:nvPr/>
          </p:nvSpPr>
          <p:spPr bwMode="auto">
            <a:xfrm>
              <a:off x="4317" y="2027"/>
              <a:ext cx="69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Bruttonutzen</a:t>
              </a:r>
            </a:p>
          </p:txBody>
        </p:sp>
        <p:sp>
          <p:nvSpPr>
            <p:cNvPr id="55324" name="Rectangle 26"/>
            <p:cNvSpPr>
              <a:spLocks noChangeArrowheads="1"/>
            </p:cNvSpPr>
            <p:nvPr/>
          </p:nvSpPr>
          <p:spPr bwMode="auto">
            <a:xfrm>
              <a:off x="4317" y="2685"/>
              <a:ext cx="94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Produktionskosten</a:t>
              </a:r>
            </a:p>
          </p:txBody>
        </p:sp>
        <p:sp>
          <p:nvSpPr>
            <p:cNvPr id="55325" name="Rectangle 27"/>
            <p:cNvSpPr>
              <a:spLocks noChangeArrowheads="1"/>
            </p:cNvSpPr>
            <p:nvPr/>
          </p:nvSpPr>
          <p:spPr bwMode="auto">
            <a:xfrm>
              <a:off x="4317" y="1643"/>
              <a:ext cx="94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Wohlfahrtsgewinn</a:t>
              </a:r>
            </a:p>
          </p:txBody>
        </p:sp>
        <p:sp>
          <p:nvSpPr>
            <p:cNvPr id="55326" name="Rectangle 28"/>
            <p:cNvSpPr>
              <a:spLocks noChangeArrowheads="1"/>
            </p:cNvSpPr>
            <p:nvPr/>
          </p:nvSpPr>
          <p:spPr bwMode="auto">
            <a:xfrm>
              <a:off x="4317" y="3357"/>
              <a:ext cx="69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Bruttonutzen</a:t>
              </a:r>
            </a:p>
          </p:txBody>
        </p:sp>
      </p:grpSp>
      <p:sp>
        <p:nvSpPr>
          <p:cNvPr id="2" name="Foliennummernplatzhalter 1"/>
          <p:cNvSpPr>
            <a:spLocks noGrp="1"/>
          </p:cNvSpPr>
          <p:nvPr>
            <p:ph type="sldNum" sz="quarter" idx="10"/>
          </p:nvPr>
        </p:nvSpPr>
        <p:spPr/>
        <p:txBody>
          <a:bodyPr/>
          <a:lstStyle/>
          <a:p>
            <a:pPr>
              <a:defRPr/>
            </a:pPr>
            <a:fld id="{BBD05A91-A71F-4152-995A-B1E9AF52B7E1}" type="slidenum">
              <a:rPr lang="de-DE" smtClean="0"/>
              <a:pPr>
                <a:defRPr/>
              </a:pPr>
              <a:t>100</a:t>
            </a:fld>
            <a:endParaRPr lang="de-DE"/>
          </a:p>
        </p:txBody>
      </p:sp>
    </p:spTree>
    <p:extLst>
      <p:ext uri="{BB962C8B-B14F-4D97-AF65-F5344CB8AC3E}">
        <p14:creationId xmlns:p14="http://schemas.microsoft.com/office/powerpoint/2010/main" val="1655534958"/>
      </p:ext>
    </p:extLst>
  </p:cSld>
  <p:clrMapOvr>
    <a:masterClrMapping/>
  </p:clrMapOvr>
  <p:transition advTm="195227"/>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15DD7A0-0B24-4E3B-AA49-A2534CE672CF}" type="slidenum">
              <a:rPr lang="de-DE" sz="1100" b="1">
                <a:effectLst>
                  <a:outerShdw blurRad="38100" dist="38100" dir="2700000" algn="tl">
                    <a:srgbClr val="C0C0C0"/>
                  </a:outerShdw>
                </a:effectLst>
              </a:rPr>
              <a:pPr algn="r">
                <a:defRPr/>
              </a:pPr>
              <a:t>101</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7E9AC749-9B1D-4EDD-841A-38C49AF464DA}" type="slidenum">
              <a:rPr lang="de-DE" smtClean="0"/>
              <a:pPr>
                <a:defRPr/>
              </a:pPr>
              <a:t>101</a:t>
            </a:fld>
            <a:endParaRPr lang="de-DE"/>
          </a:p>
        </p:txBody>
      </p:sp>
      <p:sp>
        <p:nvSpPr>
          <p:cNvPr id="5" name="Rectangle 2"/>
          <p:cNvSpPr txBox="1">
            <a:spLocks noChangeArrowheads="1"/>
          </p:cNvSpPr>
          <p:nvPr/>
        </p:nvSpPr>
        <p:spPr>
          <a:xfrm>
            <a:off x="395536" y="0"/>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Marketing als optimale Gestaltung von Transaktionen: Königsweg für das Marketing im Zielkonflikt</a:t>
            </a:r>
          </a:p>
        </p:txBody>
      </p:sp>
      <p:sp>
        <p:nvSpPr>
          <p:cNvPr id="7" name="AutoShape 4">
            <a:extLst>
              <a:ext uri="{FF2B5EF4-FFF2-40B4-BE49-F238E27FC236}">
                <a16:creationId xmlns:a16="http://schemas.microsoft.com/office/drawing/2014/main" xmlns="" id="{E0F9208D-111F-4B93-9C38-9B81377E9F50}"/>
              </a:ext>
            </a:extLst>
          </p:cNvPr>
          <p:cNvSpPr>
            <a:spLocks noChangeArrowheads="1"/>
          </p:cNvSpPr>
          <p:nvPr/>
        </p:nvSpPr>
        <p:spPr bwMode="auto">
          <a:xfrm>
            <a:off x="251519" y="1052736"/>
            <a:ext cx="8713093" cy="3888432"/>
          </a:xfrm>
          <a:prstGeom prst="wedgeRoundRectCallout">
            <a:avLst>
              <a:gd name="adj1" fmla="val 45091"/>
              <a:gd name="adj2" fmla="val 5786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sz="2000" dirty="0"/>
              <a:t>Marketing = Steigerung des Shareholder Value durch Erhöhung </a:t>
            </a:r>
          </a:p>
          <a:p>
            <a:r>
              <a:rPr lang="de-DE" altLang="de-DE" sz="2000" dirty="0"/>
              <a:t>des Customer Value.</a:t>
            </a:r>
          </a:p>
          <a:p>
            <a:r>
              <a:rPr lang="de-DE" altLang="de-DE" sz="2000" dirty="0"/>
              <a:t>Dies entspricht Situation II: Durch ein „besseres“ Produkt steigt der Bruttonutzen des Produkts aus Sicht des Nachfragers und damit dessen maximale Zahlungsbereitschaft für das Produkt. Dadurch kann der Anbieter einen höheren Verkaufspreis für das Produkt durchsetzen, der dessen höhere Produktionskosten überkompensiert (höhere Produzentenrente). Zugleich erzielt der Nachfrager trotz höherem Verkaufspreis einen höheren Customer Value.</a:t>
            </a:r>
          </a:p>
          <a:p>
            <a:r>
              <a:rPr lang="de-DE" altLang="de-DE" sz="2000" dirty="0"/>
              <a:t>Dieser Königsweg („besser an die </a:t>
            </a:r>
            <a:r>
              <a:rPr lang="de-DE" altLang="de-DE" sz="2000" dirty="0" err="1"/>
              <a:t>Nachfragervorstellungen</a:t>
            </a:r>
            <a:r>
              <a:rPr lang="de-DE" altLang="de-DE" sz="2000" dirty="0"/>
              <a:t> angepasste Produkte“) stellt eine sog. </a:t>
            </a:r>
            <a:r>
              <a:rPr lang="de-DE" altLang="de-DE" sz="2000" dirty="0" err="1"/>
              <a:t>win</a:t>
            </a:r>
            <a:r>
              <a:rPr lang="de-DE" altLang="de-DE" sz="2000" dirty="0"/>
              <a:t>-</a:t>
            </a:r>
            <a:r>
              <a:rPr lang="de-DE" altLang="de-DE" sz="2000" dirty="0" err="1"/>
              <a:t>win</a:t>
            </a:r>
            <a:r>
              <a:rPr lang="de-DE" altLang="de-DE" sz="2000" dirty="0"/>
              <a:t>-Situation dar. </a:t>
            </a:r>
          </a:p>
        </p:txBody>
      </p:sp>
    </p:spTree>
    <p:extLst>
      <p:ext uri="{BB962C8B-B14F-4D97-AF65-F5344CB8AC3E}">
        <p14:creationId xmlns:p14="http://schemas.microsoft.com/office/powerpoint/2010/main" val="3929509761"/>
      </p:ext>
    </p:extLst>
  </p:cSld>
  <p:clrMapOvr>
    <a:masterClrMapping/>
  </p:clrMapOvr>
  <p:transition advTm="26795"/>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Text Box 4"/>
          <p:cNvSpPr txBox="1">
            <a:spLocks noChangeArrowheads="1"/>
          </p:cNvSpPr>
          <p:nvPr/>
        </p:nvSpPr>
        <p:spPr bwMode="auto">
          <a:xfrm>
            <a:off x="1547812" y="1726696"/>
            <a:ext cx="6264275"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endParaRPr lang="de-DE" altLang="de-DE" sz="2000" dirty="0">
              <a:solidFill>
                <a:srgbClr val="000000"/>
              </a:solidFill>
            </a:endParaRPr>
          </a:p>
          <a:p>
            <a:pPr eaLnBrk="1" hangingPunct="1">
              <a:spcBef>
                <a:spcPct val="50000"/>
              </a:spcBef>
              <a:buFontTx/>
              <a:buNone/>
            </a:pPr>
            <a:r>
              <a:rPr lang="de-DE" altLang="de-DE" sz="2000" dirty="0">
                <a:solidFill>
                  <a:srgbClr val="000000"/>
                </a:solidFill>
              </a:rPr>
              <a:t>  </a:t>
            </a:r>
          </a:p>
        </p:txBody>
      </p:sp>
      <p:sp>
        <p:nvSpPr>
          <p:cNvPr id="2" name="Foliennummernplatzhalter 1"/>
          <p:cNvSpPr>
            <a:spLocks noGrp="1"/>
          </p:cNvSpPr>
          <p:nvPr>
            <p:ph type="sldNum" sz="quarter" idx="10"/>
          </p:nvPr>
        </p:nvSpPr>
        <p:spPr/>
        <p:txBody>
          <a:bodyPr/>
          <a:lstStyle/>
          <a:p>
            <a:pPr>
              <a:defRPr/>
            </a:pPr>
            <a:fld id="{1B0C95C6-8A60-4F6F-BDEE-028422A38705}" type="slidenum">
              <a:rPr lang="de-DE" smtClean="0"/>
              <a:pPr>
                <a:defRPr/>
              </a:pPr>
              <a:t>102</a:t>
            </a:fld>
            <a:endParaRPr lang="de-DE"/>
          </a:p>
        </p:txBody>
      </p:sp>
      <p:sp>
        <p:nvSpPr>
          <p:cNvPr id="8" name="Rectangle 2">
            <a:extLst>
              <a:ext uri="{FF2B5EF4-FFF2-40B4-BE49-F238E27FC236}">
                <a16:creationId xmlns:a16="http://schemas.microsoft.com/office/drawing/2014/main" xmlns="" id="{B3DBEE6A-EF0F-466D-9D53-3618118FDE4C}"/>
              </a:ext>
            </a:extLst>
          </p:cNvPr>
          <p:cNvSpPr>
            <a:spLocks noGrp="1" noChangeArrowheads="1"/>
          </p:cNvSpPr>
          <p:nvPr>
            <p:ph type="title"/>
          </p:nvPr>
        </p:nvSpPr>
        <p:spPr>
          <a:xfrm>
            <a:off x="323528" y="116632"/>
            <a:ext cx="8229600" cy="576262"/>
          </a:xfrm>
        </p:spPr>
        <p:txBody>
          <a:bodyPr/>
          <a:lstStyle/>
          <a:p>
            <a:r>
              <a:rPr lang="de-DE" altLang="de-DE" dirty="0"/>
              <a:t>Königsweg im Marketing (II) – Existenz von Transaktions- und </a:t>
            </a:r>
            <a:r>
              <a:rPr lang="de-DE" altLang="de-DE" dirty="0" err="1"/>
              <a:t>Divergenzkosten</a:t>
            </a:r>
            <a:endParaRPr lang="de-DE" altLang="de-DE" dirty="0"/>
          </a:p>
        </p:txBody>
      </p:sp>
      <p:sp>
        <p:nvSpPr>
          <p:cNvPr id="9" name="AutoShape 4">
            <a:extLst>
              <a:ext uri="{FF2B5EF4-FFF2-40B4-BE49-F238E27FC236}">
                <a16:creationId xmlns:a16="http://schemas.microsoft.com/office/drawing/2014/main" xmlns="" id="{C3E6B44E-736F-461A-ABB8-B302D602CD34}"/>
              </a:ext>
            </a:extLst>
          </p:cNvPr>
          <p:cNvSpPr>
            <a:spLocks noChangeArrowheads="1"/>
          </p:cNvSpPr>
          <p:nvPr/>
        </p:nvSpPr>
        <p:spPr bwMode="auto">
          <a:xfrm>
            <a:off x="215453" y="1106512"/>
            <a:ext cx="8713093" cy="4392488"/>
          </a:xfrm>
          <a:prstGeom prst="wedgeRoundRectCallout">
            <a:avLst>
              <a:gd name="adj1" fmla="val 45091"/>
              <a:gd name="adj2" fmla="val 5786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sz="2000" dirty="0">
                <a:solidFill>
                  <a:srgbClr val="000000"/>
                </a:solidFill>
              </a:rPr>
              <a:t>Königsweg im Marketing bei Existenz von Transaktionskosten: Durch zusätzlichen Service des Anbieters (z.B. Lieferservice) werden die Transaktions- und Beschaffungskosten der Nachfrager reduziert, was die Möglichkeit zu einem höheren Verkaufspreis für den Anbieter eröffnet und  (trotzdem) einen höheren Customer Value für den Nachfrager bietet. </a:t>
            </a:r>
          </a:p>
          <a:p>
            <a:endParaRPr lang="de-DE" sz="2000" dirty="0">
              <a:solidFill>
                <a:srgbClr val="000000"/>
              </a:solidFill>
            </a:endParaRPr>
          </a:p>
          <a:p>
            <a:r>
              <a:rPr lang="de-DE" altLang="de-DE" sz="2000" dirty="0">
                <a:solidFill>
                  <a:srgbClr val="000000"/>
                </a:solidFill>
              </a:rPr>
              <a:t>Voraussetzung für diese </a:t>
            </a:r>
            <a:r>
              <a:rPr lang="de-DE" altLang="de-DE" sz="2000" dirty="0" err="1">
                <a:solidFill>
                  <a:srgbClr val="000000"/>
                </a:solidFill>
              </a:rPr>
              <a:t>win</a:t>
            </a:r>
            <a:r>
              <a:rPr lang="de-DE" altLang="de-DE" sz="2000" dirty="0">
                <a:solidFill>
                  <a:srgbClr val="000000"/>
                </a:solidFill>
              </a:rPr>
              <a:t>-</a:t>
            </a:r>
            <a:r>
              <a:rPr lang="de-DE" altLang="de-DE" sz="2000" dirty="0" err="1">
                <a:solidFill>
                  <a:srgbClr val="000000"/>
                </a:solidFill>
              </a:rPr>
              <a:t>win</a:t>
            </a:r>
            <a:r>
              <a:rPr lang="de-DE" altLang="de-DE" sz="2000" dirty="0">
                <a:solidFill>
                  <a:srgbClr val="000000"/>
                </a:solidFill>
              </a:rPr>
              <a:t>-Situation: </a:t>
            </a:r>
          </a:p>
          <a:p>
            <a:pPr marL="342900" indent="-342900">
              <a:buFontTx/>
              <a:buChar char="-"/>
            </a:pPr>
            <a:r>
              <a:rPr lang="de-DE" altLang="de-DE" sz="2000" dirty="0">
                <a:solidFill>
                  <a:srgbClr val="000000"/>
                </a:solidFill>
              </a:rPr>
              <a:t>Der Verkaufspreis lässt sich mindestens um soviel erhöhen, wie die Kosten für die zusätzlichen Serviceleistungen des Anbieters betragen, und </a:t>
            </a:r>
          </a:p>
          <a:p>
            <a:pPr marL="342900" indent="-342900">
              <a:buFontTx/>
              <a:buChar char="-"/>
            </a:pPr>
            <a:r>
              <a:rPr lang="de-DE" altLang="de-DE" sz="2000" dirty="0">
                <a:solidFill>
                  <a:srgbClr val="000000"/>
                </a:solidFill>
              </a:rPr>
              <a:t>Verkaufspreis steigt weniger an als die Service-bedingte Bruttonutzensteigerung für den Nachfrager ausfällt.</a:t>
            </a:r>
            <a:endParaRPr lang="de-DE" sz="2000" dirty="0"/>
          </a:p>
        </p:txBody>
      </p:sp>
    </p:spTree>
    <p:extLst>
      <p:ext uri="{BB962C8B-B14F-4D97-AF65-F5344CB8AC3E}">
        <p14:creationId xmlns:p14="http://schemas.microsoft.com/office/powerpoint/2010/main" val="1529998508"/>
      </p:ext>
    </p:extLst>
  </p:cSld>
  <p:clrMapOvr>
    <a:masterClrMapping/>
  </p:clrMapOvr>
  <mc:AlternateContent xmlns:mc="http://schemas.openxmlformats.org/markup-compatibility/2006" xmlns:p14="http://schemas.microsoft.com/office/powerpoint/2010/main">
    <mc:Choice Requires="p14">
      <p:transition spd="slow" p14:dur="2000" advTm="52559"/>
    </mc:Choice>
    <mc:Fallback xmlns="">
      <p:transition spd="slow" advTm="52559"/>
    </mc:Fallback>
  </mc:AlternateContent>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Text Box 3"/>
          <p:cNvSpPr txBox="1">
            <a:spLocks noChangeArrowheads="1"/>
          </p:cNvSpPr>
          <p:nvPr/>
        </p:nvSpPr>
        <p:spPr bwMode="auto">
          <a:xfrm>
            <a:off x="539750" y="2909888"/>
            <a:ext cx="82089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800"/>
              <a:t>1.4 Objektdefinitionen im Marketing</a:t>
            </a:r>
            <a:endParaRPr lang="de-DE" altLang="de-DE" sz="1800"/>
          </a:p>
        </p:txBody>
      </p:sp>
      <p:sp>
        <p:nvSpPr>
          <p:cNvPr id="58372" name="Rectangle 4"/>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663B7EE6-7B4D-4CFE-8163-C84EAE760EFD}" type="slidenum">
              <a:rPr lang="de-DE" smtClean="0"/>
              <a:pPr>
                <a:defRPr/>
              </a:pPr>
              <a:t>103</a:t>
            </a:fld>
            <a:endParaRPr lang="de-DE"/>
          </a:p>
        </p:txBody>
      </p:sp>
    </p:spTree>
    <p:extLst>
      <p:ext uri="{BB962C8B-B14F-4D97-AF65-F5344CB8AC3E}">
        <p14:creationId xmlns:p14="http://schemas.microsoft.com/office/powerpoint/2010/main" val="175536644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xmlns="" id="{A4D2CA2E-68BC-4EDA-81CC-69442788C4B1}"/>
              </a:ext>
            </a:extLst>
          </p:cNvPr>
          <p:cNvSpPr>
            <a:spLocks noGrp="1"/>
          </p:cNvSpPr>
          <p:nvPr>
            <p:ph type="sldNum" sz="quarter" idx="10"/>
          </p:nvPr>
        </p:nvSpPr>
        <p:spPr/>
        <p:txBody>
          <a:bodyPr/>
          <a:lstStyle/>
          <a:p>
            <a:pPr>
              <a:defRPr/>
            </a:pPr>
            <a:fld id="{326DD3C9-03BA-45CA-863F-780CDC9E4EAD}" type="slidenum">
              <a:rPr lang="de-DE" smtClean="0"/>
              <a:pPr>
                <a:defRPr/>
              </a:pPr>
              <a:t>104</a:t>
            </a:fld>
            <a:endParaRPr lang="de-DE"/>
          </a:p>
        </p:txBody>
      </p:sp>
      <p:sp>
        <p:nvSpPr>
          <p:cNvPr id="5" name="Rechteck 4">
            <a:extLst>
              <a:ext uri="{FF2B5EF4-FFF2-40B4-BE49-F238E27FC236}">
                <a16:creationId xmlns:a16="http://schemas.microsoft.com/office/drawing/2014/main" xmlns="" id="{3ECD5793-44C2-49D5-8308-914A7894AE3C}"/>
              </a:ext>
            </a:extLst>
          </p:cNvPr>
          <p:cNvSpPr/>
          <p:nvPr/>
        </p:nvSpPr>
        <p:spPr>
          <a:xfrm>
            <a:off x="197393" y="1628800"/>
            <a:ext cx="8784975" cy="252028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Kapitel 1.4 stellt einige (praxisorientierte) Marketingarten (sog. </a:t>
            </a:r>
            <a:r>
              <a:rPr lang="de-DE" dirty="0" err="1">
                <a:solidFill>
                  <a:schemeClr val="tx1"/>
                </a:solidFill>
              </a:rPr>
              <a:t>Commodity</a:t>
            </a:r>
            <a:r>
              <a:rPr lang="de-DE" dirty="0">
                <a:solidFill>
                  <a:schemeClr val="tx1"/>
                </a:solidFill>
              </a:rPr>
              <a:t>-Approach) dar, die sich auf den Typus des jeweiligen Transaktionsobjekts bzw. dem Status des Produkts in dessen Lebensphase beziehen. Zugleich werden Spezifika der jeweiligen Produktarten herausgestellt. Besondere Interesse gilt hierbei den Dienstleistungen.</a:t>
            </a:r>
          </a:p>
          <a:p>
            <a:endParaRPr lang="de-DE" dirty="0">
              <a:solidFill>
                <a:schemeClr val="tx1"/>
              </a:solidFill>
            </a:endParaRPr>
          </a:p>
          <a:p>
            <a:r>
              <a:rPr lang="de-DE" dirty="0">
                <a:solidFill>
                  <a:schemeClr val="tx1"/>
                </a:solidFill>
              </a:rPr>
              <a:t>Lernziel: Grundverständnis dieser verschiedenen Produktarten.</a:t>
            </a:r>
          </a:p>
        </p:txBody>
      </p:sp>
      <p:sp>
        <p:nvSpPr>
          <p:cNvPr id="6" name="Rectangle 2">
            <a:extLst>
              <a:ext uri="{FF2B5EF4-FFF2-40B4-BE49-F238E27FC236}">
                <a16:creationId xmlns:a16="http://schemas.microsoft.com/office/drawing/2014/main" xmlns="" id="{28A56BBD-A9D2-4AB8-ACCC-BCEC42060BD9}"/>
              </a:ext>
            </a:extLst>
          </p:cNvPr>
          <p:cNvSpPr>
            <a:spLocks noGrp="1" noChangeArrowheads="1"/>
          </p:cNvSpPr>
          <p:nvPr>
            <p:ph type="title"/>
          </p:nvPr>
        </p:nvSpPr>
        <p:spPr>
          <a:xfrm>
            <a:off x="323528" y="260648"/>
            <a:ext cx="8229600" cy="576262"/>
          </a:xfrm>
        </p:spPr>
        <p:txBody>
          <a:bodyPr/>
          <a:lstStyle/>
          <a:p>
            <a:r>
              <a:rPr lang="de-DE" dirty="0"/>
              <a:t>Lernziele der Veranstaltung</a:t>
            </a:r>
          </a:p>
        </p:txBody>
      </p:sp>
    </p:spTree>
    <p:extLst>
      <p:ext uri="{BB962C8B-B14F-4D97-AF65-F5344CB8AC3E}">
        <p14:creationId xmlns:p14="http://schemas.microsoft.com/office/powerpoint/2010/main" val="290150889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6D0AF52F-AD6B-4032-87C8-BE2FBC9825D0}" type="slidenum">
              <a:rPr lang="de-DE" sz="1100" b="1">
                <a:effectLst>
                  <a:outerShdw blurRad="38100" dist="38100" dir="2700000" algn="tl">
                    <a:srgbClr val="C0C0C0"/>
                  </a:outerShdw>
                </a:effectLst>
              </a:rPr>
              <a:pPr algn="r">
                <a:defRPr/>
              </a:pPr>
              <a:t>105</a:t>
            </a:fld>
            <a:endParaRPr lang="de-DE" sz="1100" b="1">
              <a:effectLst>
                <a:outerShdw blurRad="38100" dist="38100" dir="2700000" algn="tl">
                  <a:srgbClr val="C0C0C0"/>
                </a:outerShdw>
              </a:effectLst>
            </a:endParaRPr>
          </a:p>
        </p:txBody>
      </p:sp>
      <p:sp>
        <p:nvSpPr>
          <p:cNvPr id="59395" name="Line 2"/>
          <p:cNvSpPr>
            <a:spLocks noChangeShapeType="1"/>
          </p:cNvSpPr>
          <p:nvPr/>
        </p:nvSpPr>
        <p:spPr bwMode="auto">
          <a:xfrm>
            <a:off x="8229600" y="2060575"/>
            <a:ext cx="14288" cy="24479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396" name="Line 3"/>
          <p:cNvSpPr>
            <a:spLocks noChangeShapeType="1"/>
          </p:cNvSpPr>
          <p:nvPr/>
        </p:nvSpPr>
        <p:spPr bwMode="auto">
          <a:xfrm>
            <a:off x="606425" y="3059113"/>
            <a:ext cx="0" cy="67310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397" name="Line 4"/>
          <p:cNvSpPr>
            <a:spLocks noChangeShapeType="1"/>
          </p:cNvSpPr>
          <p:nvPr/>
        </p:nvSpPr>
        <p:spPr bwMode="auto">
          <a:xfrm>
            <a:off x="4340225" y="3059113"/>
            <a:ext cx="0" cy="67310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398" name="Line 5"/>
          <p:cNvSpPr>
            <a:spLocks noChangeShapeType="1"/>
          </p:cNvSpPr>
          <p:nvPr/>
        </p:nvSpPr>
        <p:spPr bwMode="auto">
          <a:xfrm>
            <a:off x="2587625" y="3059113"/>
            <a:ext cx="0" cy="67310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399" name="Line 6"/>
          <p:cNvSpPr>
            <a:spLocks noChangeShapeType="1"/>
          </p:cNvSpPr>
          <p:nvPr/>
        </p:nvSpPr>
        <p:spPr bwMode="auto">
          <a:xfrm>
            <a:off x="612775" y="3738563"/>
            <a:ext cx="3721100"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400" name="Rectangle 7"/>
          <p:cNvSpPr>
            <a:spLocks noChangeArrowheads="1"/>
          </p:cNvSpPr>
          <p:nvPr/>
        </p:nvSpPr>
        <p:spPr bwMode="auto">
          <a:xfrm>
            <a:off x="107950" y="2703513"/>
            <a:ext cx="1539875" cy="53975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Konsumgüter</a:t>
            </a:r>
          </a:p>
        </p:txBody>
      </p:sp>
      <p:sp>
        <p:nvSpPr>
          <p:cNvPr id="59401" name="Rectangle 8"/>
          <p:cNvSpPr>
            <a:spLocks noChangeArrowheads="1"/>
          </p:cNvSpPr>
          <p:nvPr/>
        </p:nvSpPr>
        <p:spPr bwMode="auto">
          <a:xfrm>
            <a:off x="1720850" y="2703513"/>
            <a:ext cx="1844675" cy="53975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Investitionsgüter</a:t>
            </a:r>
          </a:p>
        </p:txBody>
      </p:sp>
      <p:sp>
        <p:nvSpPr>
          <p:cNvPr id="59402" name="Rectangle 9"/>
          <p:cNvSpPr>
            <a:spLocks noChangeArrowheads="1"/>
          </p:cNvSpPr>
          <p:nvPr/>
        </p:nvSpPr>
        <p:spPr bwMode="auto">
          <a:xfrm>
            <a:off x="3638550" y="2703513"/>
            <a:ext cx="1870075" cy="53975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Dienstleistungen</a:t>
            </a:r>
          </a:p>
        </p:txBody>
      </p:sp>
      <p:sp>
        <p:nvSpPr>
          <p:cNvPr id="59403" name="Rectangle 10"/>
          <p:cNvSpPr>
            <a:spLocks noChangeArrowheads="1"/>
          </p:cNvSpPr>
          <p:nvPr/>
        </p:nvSpPr>
        <p:spPr bwMode="auto">
          <a:xfrm>
            <a:off x="5964238" y="2708275"/>
            <a:ext cx="1908175" cy="720725"/>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Industriegüter-</a:t>
            </a:r>
          </a:p>
          <a:p>
            <a:pPr algn="ctr">
              <a:spcBef>
                <a:spcPct val="0"/>
              </a:spcBef>
              <a:buFontTx/>
              <a:buNone/>
            </a:pPr>
            <a:r>
              <a:rPr lang="de-DE" altLang="de-DE" sz="1800"/>
              <a:t>marketing</a:t>
            </a:r>
          </a:p>
        </p:txBody>
      </p:sp>
      <p:sp>
        <p:nvSpPr>
          <p:cNvPr id="59404" name="Rectangle 11"/>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9405" name="Rectangle 12"/>
          <p:cNvSpPr>
            <a:spLocks noChangeArrowheads="1"/>
          </p:cNvSpPr>
          <p:nvPr/>
        </p:nvSpPr>
        <p:spPr bwMode="auto">
          <a:xfrm>
            <a:off x="457200" y="248443"/>
            <a:ext cx="77724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400" dirty="0">
                <a:solidFill>
                  <a:schemeClr val="tx2"/>
                </a:solidFill>
              </a:rPr>
              <a:t>Objektdefinitionen im Marketing (</a:t>
            </a:r>
            <a:r>
              <a:rPr lang="de-DE" altLang="de-DE" sz="2400" dirty="0" err="1">
                <a:solidFill>
                  <a:schemeClr val="tx2"/>
                </a:solidFill>
              </a:rPr>
              <a:t>Commodity</a:t>
            </a:r>
            <a:r>
              <a:rPr lang="de-DE" altLang="de-DE" sz="2400" dirty="0">
                <a:solidFill>
                  <a:schemeClr val="tx2"/>
                </a:solidFill>
              </a:rPr>
              <a:t>-Approach)</a:t>
            </a:r>
          </a:p>
        </p:txBody>
      </p:sp>
      <p:sp>
        <p:nvSpPr>
          <p:cNvPr id="59406" name="Rectangle 13"/>
          <p:cNvSpPr>
            <a:spLocks noChangeArrowheads="1"/>
          </p:cNvSpPr>
          <p:nvPr/>
        </p:nvSpPr>
        <p:spPr bwMode="auto">
          <a:xfrm>
            <a:off x="3925888" y="981075"/>
            <a:ext cx="12954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Marketing</a:t>
            </a:r>
          </a:p>
        </p:txBody>
      </p:sp>
      <p:sp>
        <p:nvSpPr>
          <p:cNvPr id="59407" name="Rectangle 14"/>
          <p:cNvSpPr>
            <a:spLocks noChangeArrowheads="1"/>
          </p:cNvSpPr>
          <p:nvPr/>
        </p:nvSpPr>
        <p:spPr bwMode="auto">
          <a:xfrm>
            <a:off x="430213" y="1493838"/>
            <a:ext cx="3686175" cy="719137"/>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dirty="0"/>
              <a:t>Transaktionsbeziehungen mit dem</a:t>
            </a:r>
          </a:p>
          <a:p>
            <a:pPr algn="ctr">
              <a:spcBef>
                <a:spcPct val="0"/>
              </a:spcBef>
              <a:buFontTx/>
              <a:buNone/>
            </a:pPr>
            <a:r>
              <a:rPr lang="de-DE" altLang="de-DE" sz="1800" dirty="0"/>
              <a:t>Endverbraucher/Endkunden</a:t>
            </a:r>
          </a:p>
        </p:txBody>
      </p:sp>
      <p:sp>
        <p:nvSpPr>
          <p:cNvPr id="59408" name="Rectangle 15"/>
          <p:cNvSpPr>
            <a:spLocks noChangeArrowheads="1"/>
          </p:cNvSpPr>
          <p:nvPr/>
        </p:nvSpPr>
        <p:spPr bwMode="auto">
          <a:xfrm>
            <a:off x="5003800" y="1493838"/>
            <a:ext cx="3813175" cy="719137"/>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Transaktionsbeziehungen innerhalb</a:t>
            </a:r>
          </a:p>
          <a:p>
            <a:pPr algn="ctr">
              <a:spcBef>
                <a:spcPct val="0"/>
              </a:spcBef>
              <a:buFontTx/>
              <a:buNone/>
            </a:pPr>
            <a:r>
              <a:rPr lang="de-DE" altLang="de-DE" sz="1800"/>
              <a:t> des Wertschöpfungsprozesses</a:t>
            </a:r>
          </a:p>
        </p:txBody>
      </p:sp>
      <p:sp>
        <p:nvSpPr>
          <p:cNvPr id="59409" name="Rectangle 16"/>
          <p:cNvSpPr>
            <a:spLocks noChangeArrowheads="1"/>
          </p:cNvSpPr>
          <p:nvPr/>
        </p:nvSpPr>
        <p:spPr bwMode="auto">
          <a:xfrm>
            <a:off x="7710488" y="4456113"/>
            <a:ext cx="1184275" cy="719137"/>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vertikales</a:t>
            </a:r>
          </a:p>
          <a:p>
            <a:pPr algn="ctr">
              <a:spcBef>
                <a:spcPct val="0"/>
              </a:spcBef>
              <a:buFontTx/>
              <a:buNone/>
            </a:pPr>
            <a:r>
              <a:rPr lang="de-DE" altLang="de-DE" sz="1800"/>
              <a:t>Marketing</a:t>
            </a:r>
          </a:p>
        </p:txBody>
      </p:sp>
      <p:sp>
        <p:nvSpPr>
          <p:cNvPr id="59410" name="Rectangle 17"/>
          <p:cNvSpPr>
            <a:spLocks noChangeArrowheads="1"/>
          </p:cNvSpPr>
          <p:nvPr/>
        </p:nvSpPr>
        <p:spPr bwMode="auto">
          <a:xfrm>
            <a:off x="1049338" y="3968750"/>
            <a:ext cx="1323975" cy="173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Automobil-</a:t>
            </a:r>
          </a:p>
          <a:p>
            <a:pPr>
              <a:spcBef>
                <a:spcPct val="0"/>
              </a:spcBef>
              <a:buFontTx/>
              <a:buNone/>
            </a:pPr>
            <a:r>
              <a:rPr lang="de-DE" altLang="de-DE" sz="1800"/>
              <a:t>Textil-</a:t>
            </a:r>
          </a:p>
          <a:p>
            <a:pPr>
              <a:spcBef>
                <a:spcPct val="0"/>
              </a:spcBef>
              <a:buFontTx/>
              <a:buNone/>
            </a:pPr>
            <a:r>
              <a:rPr lang="de-DE" altLang="de-DE" sz="1800"/>
              <a:t>Pharma-</a:t>
            </a:r>
          </a:p>
          <a:p>
            <a:pPr>
              <a:spcBef>
                <a:spcPct val="0"/>
              </a:spcBef>
              <a:buFontTx/>
              <a:buNone/>
            </a:pPr>
            <a:r>
              <a:rPr lang="de-DE" altLang="de-DE" sz="1800"/>
              <a:t>Banken-</a:t>
            </a:r>
          </a:p>
          <a:p>
            <a:pPr>
              <a:spcBef>
                <a:spcPct val="0"/>
              </a:spcBef>
              <a:buFontTx/>
              <a:buNone/>
            </a:pPr>
            <a:r>
              <a:rPr lang="de-DE" altLang="de-DE" sz="1800"/>
              <a:t>Tourismus-</a:t>
            </a:r>
          </a:p>
          <a:p>
            <a:pPr>
              <a:spcBef>
                <a:spcPct val="0"/>
              </a:spcBef>
              <a:buFontTx/>
              <a:buNone/>
            </a:pPr>
            <a:r>
              <a:rPr lang="de-DE" altLang="de-DE" sz="1800"/>
              <a:t>Handels-</a:t>
            </a:r>
          </a:p>
        </p:txBody>
      </p:sp>
      <p:sp>
        <p:nvSpPr>
          <p:cNvPr id="59411" name="Line 18"/>
          <p:cNvSpPr>
            <a:spLocks noChangeShapeType="1"/>
          </p:cNvSpPr>
          <p:nvPr/>
        </p:nvSpPr>
        <p:spPr bwMode="auto">
          <a:xfrm>
            <a:off x="835025" y="3744913"/>
            <a:ext cx="0" cy="189230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412" name="Line 19"/>
          <p:cNvSpPr>
            <a:spLocks noChangeShapeType="1"/>
          </p:cNvSpPr>
          <p:nvPr/>
        </p:nvSpPr>
        <p:spPr bwMode="auto">
          <a:xfrm>
            <a:off x="841375" y="4119563"/>
            <a:ext cx="139700"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413" name="Line 20"/>
          <p:cNvSpPr>
            <a:spLocks noChangeShapeType="1"/>
          </p:cNvSpPr>
          <p:nvPr/>
        </p:nvSpPr>
        <p:spPr bwMode="auto">
          <a:xfrm>
            <a:off x="841375" y="4424363"/>
            <a:ext cx="139700"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414" name="Line 21"/>
          <p:cNvSpPr>
            <a:spLocks noChangeShapeType="1"/>
          </p:cNvSpPr>
          <p:nvPr/>
        </p:nvSpPr>
        <p:spPr bwMode="auto">
          <a:xfrm>
            <a:off x="841375" y="4729163"/>
            <a:ext cx="139700"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415" name="Line 22"/>
          <p:cNvSpPr>
            <a:spLocks noChangeShapeType="1"/>
          </p:cNvSpPr>
          <p:nvPr/>
        </p:nvSpPr>
        <p:spPr bwMode="auto">
          <a:xfrm>
            <a:off x="841375" y="5033963"/>
            <a:ext cx="139700"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416" name="Line 23"/>
          <p:cNvSpPr>
            <a:spLocks noChangeShapeType="1"/>
          </p:cNvSpPr>
          <p:nvPr/>
        </p:nvSpPr>
        <p:spPr bwMode="auto">
          <a:xfrm>
            <a:off x="841375" y="5338763"/>
            <a:ext cx="139700"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417" name="Line 24"/>
          <p:cNvSpPr>
            <a:spLocks noChangeShapeType="1"/>
          </p:cNvSpPr>
          <p:nvPr/>
        </p:nvSpPr>
        <p:spPr bwMode="auto">
          <a:xfrm>
            <a:off x="841375" y="5643563"/>
            <a:ext cx="139700"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59418" name="Rectangle 25"/>
          <p:cNvSpPr>
            <a:spLocks noChangeArrowheads="1"/>
          </p:cNvSpPr>
          <p:nvPr/>
        </p:nvSpPr>
        <p:spPr bwMode="auto">
          <a:xfrm>
            <a:off x="2778125" y="4303713"/>
            <a:ext cx="1374775"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(branchen-</a:t>
            </a:r>
          </a:p>
          <a:p>
            <a:pPr algn="ctr">
              <a:spcBef>
                <a:spcPct val="0"/>
              </a:spcBef>
              <a:buFontTx/>
              <a:buNone/>
            </a:pPr>
            <a:r>
              <a:rPr lang="de-DE" altLang="de-DE" sz="1800"/>
              <a:t>bezogenes)</a:t>
            </a:r>
          </a:p>
          <a:p>
            <a:pPr algn="ctr">
              <a:spcBef>
                <a:spcPct val="0"/>
              </a:spcBef>
              <a:buFontTx/>
              <a:buNone/>
            </a:pPr>
            <a:r>
              <a:rPr lang="de-DE" altLang="de-DE" sz="1800"/>
              <a:t>Marketing</a:t>
            </a:r>
          </a:p>
        </p:txBody>
      </p:sp>
      <p:cxnSp>
        <p:nvCxnSpPr>
          <p:cNvPr id="59419" name="AutoShape 26"/>
          <p:cNvCxnSpPr>
            <a:cxnSpLocks noChangeShapeType="1"/>
            <a:stCxn id="59400" idx="0"/>
            <a:endCxn id="59407" idx="2"/>
          </p:cNvCxnSpPr>
          <p:nvPr/>
        </p:nvCxnSpPr>
        <p:spPr bwMode="auto">
          <a:xfrm flipV="1">
            <a:off x="877888" y="2212975"/>
            <a:ext cx="1395412" cy="49053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59420" name="AutoShape 27"/>
          <p:cNvCxnSpPr>
            <a:cxnSpLocks noChangeShapeType="1"/>
            <a:stCxn id="59401" idx="0"/>
            <a:endCxn id="59407" idx="2"/>
          </p:cNvCxnSpPr>
          <p:nvPr/>
        </p:nvCxnSpPr>
        <p:spPr bwMode="auto">
          <a:xfrm flipH="1" flipV="1">
            <a:off x="2273300" y="2212975"/>
            <a:ext cx="369888" cy="49053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59421" name="AutoShape 28"/>
          <p:cNvCxnSpPr>
            <a:cxnSpLocks noChangeShapeType="1"/>
            <a:stCxn id="59407" idx="2"/>
            <a:endCxn id="59402" idx="0"/>
          </p:cNvCxnSpPr>
          <p:nvPr/>
        </p:nvCxnSpPr>
        <p:spPr bwMode="auto">
          <a:xfrm>
            <a:off x="2273300" y="2212975"/>
            <a:ext cx="2300288" cy="49053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59422" name="AutoShape 29"/>
          <p:cNvCxnSpPr>
            <a:cxnSpLocks noChangeShapeType="1"/>
            <a:stCxn id="59403" idx="0"/>
            <a:endCxn id="59408" idx="2"/>
          </p:cNvCxnSpPr>
          <p:nvPr/>
        </p:nvCxnSpPr>
        <p:spPr bwMode="auto">
          <a:xfrm flipH="1" flipV="1">
            <a:off x="6910388" y="2212975"/>
            <a:ext cx="7937" cy="4953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 name="Foliennummernplatzhalter 1"/>
          <p:cNvSpPr>
            <a:spLocks noGrp="1"/>
          </p:cNvSpPr>
          <p:nvPr>
            <p:ph type="sldNum" sz="quarter" idx="10"/>
          </p:nvPr>
        </p:nvSpPr>
        <p:spPr/>
        <p:txBody>
          <a:bodyPr/>
          <a:lstStyle/>
          <a:p>
            <a:pPr>
              <a:defRPr/>
            </a:pPr>
            <a:fld id="{77144F44-3E75-4BCB-9BBF-0032F0F09036}" type="slidenum">
              <a:rPr lang="de-DE" smtClean="0"/>
              <a:pPr>
                <a:defRPr/>
              </a:pPr>
              <a:t>105</a:t>
            </a:fld>
            <a:endParaRPr lang="de-DE"/>
          </a:p>
        </p:txBody>
      </p:sp>
    </p:spTree>
    <p:extLst>
      <p:ext uri="{BB962C8B-B14F-4D97-AF65-F5344CB8AC3E}">
        <p14:creationId xmlns:p14="http://schemas.microsoft.com/office/powerpoint/2010/main" val="30918450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p:txBody>
          <a:bodyPr/>
          <a:lstStyle/>
          <a:p>
            <a:pPr>
              <a:defRPr/>
            </a:pPr>
            <a:fld id="{1B0C95C6-8A60-4F6F-BDEE-028422A38705}" type="slidenum">
              <a:rPr lang="de-DE" smtClean="0"/>
              <a:pPr>
                <a:defRPr/>
              </a:pPr>
              <a:t>106</a:t>
            </a:fld>
            <a:endParaRPr lang="de-DE" dirty="0"/>
          </a:p>
        </p:txBody>
      </p:sp>
      <p:sp>
        <p:nvSpPr>
          <p:cNvPr id="3" name="Titel 2"/>
          <p:cNvSpPr>
            <a:spLocks noGrp="1"/>
          </p:cNvSpPr>
          <p:nvPr>
            <p:ph type="title"/>
          </p:nvPr>
        </p:nvSpPr>
        <p:spPr>
          <a:xfrm>
            <a:off x="467544" y="296752"/>
            <a:ext cx="8229600" cy="576262"/>
          </a:xfrm>
        </p:spPr>
        <p:txBody>
          <a:bodyPr/>
          <a:lstStyle/>
          <a:p>
            <a:r>
              <a:rPr lang="de-DE" dirty="0"/>
              <a:t>Ergänzung zur vorangegangenen Folie (I)</a:t>
            </a:r>
          </a:p>
        </p:txBody>
      </p:sp>
      <p:sp>
        <p:nvSpPr>
          <p:cNvPr id="8" name="Abgerundete rechteckige Legende 5">
            <a:extLst>
              <a:ext uri="{FF2B5EF4-FFF2-40B4-BE49-F238E27FC236}">
                <a16:creationId xmlns:a16="http://schemas.microsoft.com/office/drawing/2014/main" xmlns="" id="{F53B6F99-4262-4603-962E-32B961C9A861}"/>
              </a:ext>
            </a:extLst>
          </p:cNvPr>
          <p:cNvSpPr/>
          <p:nvPr/>
        </p:nvSpPr>
        <p:spPr>
          <a:xfrm>
            <a:off x="435974" y="1440625"/>
            <a:ext cx="8229600" cy="1348755"/>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altLang="de-DE" sz="2000" dirty="0">
                <a:solidFill>
                  <a:srgbClr val="000000"/>
                </a:solidFill>
              </a:rPr>
              <a:t>An jeden Produkttypus lässt sich das Suffix „-marketing“ anhängen, das dann die Besonderheiten der Vermarktung dieses Produkttypus bzw. in dieser Branche beinhaltet (z.B. Investitionsgütermarketing, Automobilmarketing, Tourismusmarketing). </a:t>
            </a:r>
            <a:endParaRPr lang="de-DE" sz="2000" dirty="0">
              <a:solidFill>
                <a:schemeClr val="tx1"/>
              </a:solidFill>
            </a:endParaRPr>
          </a:p>
        </p:txBody>
      </p:sp>
      <p:sp>
        <p:nvSpPr>
          <p:cNvPr id="9" name="Abgerundete rechteckige Legende 5">
            <a:extLst>
              <a:ext uri="{FF2B5EF4-FFF2-40B4-BE49-F238E27FC236}">
                <a16:creationId xmlns:a16="http://schemas.microsoft.com/office/drawing/2014/main" xmlns="" id="{8C343855-8B2E-4C87-B329-37939D28BE37}"/>
              </a:ext>
            </a:extLst>
          </p:cNvPr>
          <p:cNvSpPr/>
          <p:nvPr/>
        </p:nvSpPr>
        <p:spPr>
          <a:xfrm>
            <a:off x="435974" y="3356992"/>
            <a:ext cx="8229600" cy="1591736"/>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altLang="de-DE" sz="2000" dirty="0">
                <a:solidFill>
                  <a:srgbClr val="000000"/>
                </a:solidFill>
              </a:rPr>
              <a:t>Ausnahme - Handelsmarketing: Dies ist das</a:t>
            </a:r>
            <a:r>
              <a:rPr lang="de-DE" altLang="de-DE" sz="2000" dirty="0">
                <a:solidFill>
                  <a:schemeClr val="tx1"/>
                </a:solidFill>
              </a:rPr>
              <a:t> </a:t>
            </a:r>
            <a:r>
              <a:rPr lang="de-DE" sz="2000" dirty="0">
                <a:solidFill>
                  <a:schemeClr val="tx1"/>
                </a:solidFill>
              </a:rPr>
              <a:t>Marketing der Handels-betriebe gegenüber dem Endverbraucher; ebenso Bankenmarketing (</a:t>
            </a:r>
            <a:r>
              <a:rPr lang="de-DE" sz="2000" dirty="0" err="1">
                <a:solidFill>
                  <a:schemeClr val="tx1"/>
                </a:solidFill>
              </a:rPr>
              <a:t>produkttypusbezogen</a:t>
            </a:r>
            <a:r>
              <a:rPr lang="de-DE" sz="2000" dirty="0">
                <a:solidFill>
                  <a:schemeClr val="tx1"/>
                </a:solidFill>
              </a:rPr>
              <a:t> ist das dann das Finanzdienstleistungsmarketing). </a:t>
            </a:r>
          </a:p>
        </p:txBody>
      </p:sp>
    </p:spTree>
    <p:extLst>
      <p:ext uri="{BB962C8B-B14F-4D97-AF65-F5344CB8AC3E}">
        <p14:creationId xmlns:p14="http://schemas.microsoft.com/office/powerpoint/2010/main" val="194549252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C3A570-13D4-4A56-9191-FC143EC44FC0}" type="slidenum">
              <a:rPr lang="de-DE" sz="1100" b="1">
                <a:effectLst>
                  <a:outerShdw blurRad="38100" dist="38100" dir="2700000" algn="tl">
                    <a:srgbClr val="C0C0C0"/>
                  </a:outerShdw>
                </a:effectLst>
              </a:rPr>
              <a:pPr algn="r">
                <a:defRPr/>
              </a:pPr>
              <a:t>107</a:t>
            </a:fld>
            <a:endParaRPr lang="de-DE" sz="1100" b="1" dirty="0">
              <a:effectLst>
                <a:outerShdw blurRad="38100" dist="38100" dir="2700000" algn="tl">
                  <a:srgbClr val="C0C0C0"/>
                </a:outerShdw>
              </a:effectLst>
            </a:endParaRPr>
          </a:p>
        </p:txBody>
      </p:sp>
      <p:sp>
        <p:nvSpPr>
          <p:cNvPr id="4" name="Abgerundete rechteckige Legende 3"/>
          <p:cNvSpPr/>
          <p:nvPr/>
        </p:nvSpPr>
        <p:spPr>
          <a:xfrm>
            <a:off x="323528" y="3068959"/>
            <a:ext cx="8496944" cy="1877749"/>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000" dirty="0">
                <a:solidFill>
                  <a:schemeClr val="tx1"/>
                </a:solidFill>
              </a:rPr>
              <a:t>FMCG: Fast moving consumer goods</a:t>
            </a:r>
            <a:r>
              <a:rPr lang="de-DE" sz="2000" dirty="0">
                <a:solidFill>
                  <a:schemeClr val="tx1"/>
                </a:solidFill>
              </a:rPr>
              <a:t>: Aus Sicht des Handels ‚schnell drehende‘ Konsumgüter: hohe </a:t>
            </a:r>
            <a:r>
              <a:rPr lang="de-DE" sz="2000" dirty="0" err="1">
                <a:solidFill>
                  <a:schemeClr val="tx1"/>
                </a:solidFill>
              </a:rPr>
              <a:t>Abverkaufsrate</a:t>
            </a:r>
            <a:r>
              <a:rPr lang="de-DE" sz="2000" dirty="0">
                <a:solidFill>
                  <a:schemeClr val="tx1"/>
                </a:solidFill>
              </a:rPr>
              <a:t>, geringe Lagerdauer. </a:t>
            </a:r>
          </a:p>
          <a:p>
            <a:pPr>
              <a:defRPr/>
            </a:pPr>
            <a:r>
              <a:rPr lang="de-DE" sz="2000" dirty="0">
                <a:solidFill>
                  <a:schemeClr val="tx1"/>
                </a:solidFill>
              </a:rPr>
              <a:t>Aus Sicht der Nachfrager ist der Kauf solcher Produkte „wenig interessant“ (sog. </a:t>
            </a:r>
            <a:r>
              <a:rPr lang="de-DE" sz="2000" dirty="0" err="1">
                <a:solidFill>
                  <a:schemeClr val="tx1"/>
                </a:solidFill>
              </a:rPr>
              <a:t>low</a:t>
            </a:r>
            <a:r>
              <a:rPr lang="de-DE" sz="2000" dirty="0">
                <a:solidFill>
                  <a:schemeClr val="tx1"/>
                </a:solidFill>
              </a:rPr>
              <a:t> </a:t>
            </a:r>
            <a:r>
              <a:rPr lang="de-DE" sz="2000" dirty="0" err="1">
                <a:solidFill>
                  <a:schemeClr val="tx1"/>
                </a:solidFill>
              </a:rPr>
              <a:t>involvement</a:t>
            </a:r>
            <a:r>
              <a:rPr lang="de-DE" sz="2000" dirty="0">
                <a:solidFill>
                  <a:schemeClr val="tx1"/>
                </a:solidFill>
              </a:rPr>
              <a:t>-Produkte): Dies trifft vor allem für Grundnahrungsmittel, Körperpflege- oder Hygieneartikel zu.</a:t>
            </a:r>
          </a:p>
        </p:txBody>
      </p:sp>
      <p:sp>
        <p:nvSpPr>
          <p:cNvPr id="2" name="Foliennummernplatzhalter 1"/>
          <p:cNvSpPr>
            <a:spLocks noGrp="1"/>
          </p:cNvSpPr>
          <p:nvPr>
            <p:ph type="sldNum" sz="quarter" idx="10"/>
          </p:nvPr>
        </p:nvSpPr>
        <p:spPr/>
        <p:txBody>
          <a:bodyPr/>
          <a:lstStyle/>
          <a:p>
            <a:pPr>
              <a:defRPr/>
            </a:pPr>
            <a:fld id="{7C841F67-5C3E-47E3-9048-8942C85B1041}" type="slidenum">
              <a:rPr lang="de-DE" smtClean="0"/>
              <a:pPr>
                <a:defRPr/>
              </a:pPr>
              <a:t>107</a:t>
            </a:fld>
            <a:endParaRPr lang="de-DE"/>
          </a:p>
        </p:txBody>
      </p:sp>
      <p:sp>
        <p:nvSpPr>
          <p:cNvPr id="6" name="Abgerundete rechteckige Legende 5"/>
          <p:cNvSpPr/>
          <p:nvPr/>
        </p:nvSpPr>
        <p:spPr>
          <a:xfrm>
            <a:off x="323528" y="1113976"/>
            <a:ext cx="8496944" cy="1348755"/>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Konsumgüter  (Konsumgütermarketing): Endverbraucher sind private Haushalte; Verbrauchsgüter werden durch den Konsum physisch aufgezehrt; Gebrauchsgüter einen längeren Zeitraum hinweg genutzt (z.B. Kühlschrank).</a:t>
            </a:r>
          </a:p>
        </p:txBody>
      </p:sp>
      <p:sp>
        <p:nvSpPr>
          <p:cNvPr id="7" name="Titel 2"/>
          <p:cNvSpPr txBox="1">
            <a:spLocks/>
          </p:cNvSpPr>
          <p:nvPr/>
        </p:nvSpPr>
        <p:spPr>
          <a:xfrm>
            <a:off x="467544" y="296752"/>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Ergänzung zur vorangegangenen Folie (II)</a:t>
            </a:r>
          </a:p>
        </p:txBody>
      </p:sp>
    </p:spTree>
    <p:extLst>
      <p:ext uri="{BB962C8B-B14F-4D97-AF65-F5344CB8AC3E}">
        <p14:creationId xmlns:p14="http://schemas.microsoft.com/office/powerpoint/2010/main" val="292963941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C3A570-13D4-4A56-9191-FC143EC44FC0}" type="slidenum">
              <a:rPr lang="de-DE" sz="1100" b="1">
                <a:effectLst>
                  <a:outerShdw blurRad="38100" dist="38100" dir="2700000" algn="tl">
                    <a:srgbClr val="C0C0C0"/>
                  </a:outerShdw>
                </a:effectLst>
              </a:rPr>
              <a:pPr algn="r">
                <a:defRPr/>
              </a:pPr>
              <a:t>108</a:t>
            </a:fld>
            <a:endParaRPr lang="de-DE" sz="1100" b="1">
              <a:effectLst>
                <a:outerShdw blurRad="38100" dist="38100" dir="2700000" algn="tl">
                  <a:srgbClr val="C0C0C0"/>
                </a:outerShdw>
              </a:effectLst>
            </a:endParaRPr>
          </a:p>
        </p:txBody>
      </p:sp>
      <p:sp>
        <p:nvSpPr>
          <p:cNvPr id="4" name="Abgerundete rechteckige Legende 3"/>
          <p:cNvSpPr/>
          <p:nvPr/>
        </p:nvSpPr>
        <p:spPr>
          <a:xfrm>
            <a:off x="390364" y="2917809"/>
            <a:ext cx="8363272" cy="1954984"/>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Dienstleistungen (Dienstleistungsmarketing): immaterielle Produkte, die aus Handlungen (</a:t>
            </a:r>
            <a:r>
              <a:rPr lang="de-DE" sz="2000" dirty="0" err="1">
                <a:solidFill>
                  <a:schemeClr val="tx1"/>
                </a:solidFill>
              </a:rPr>
              <a:t>activities</a:t>
            </a:r>
            <a:r>
              <a:rPr lang="de-DE" sz="2000" dirty="0">
                <a:solidFill>
                  <a:schemeClr val="tx1"/>
                </a:solidFill>
              </a:rPr>
              <a:t>) von Personen im Rahmen des Dienstleistungsproduktions- (Wertschöpfungs-)</a:t>
            </a:r>
            <a:r>
              <a:rPr lang="de-DE" sz="2000" dirty="0" err="1">
                <a:solidFill>
                  <a:schemeClr val="tx1"/>
                </a:solidFill>
              </a:rPr>
              <a:t>prozesses</a:t>
            </a:r>
            <a:r>
              <a:rPr lang="de-DE" sz="2000" dirty="0">
                <a:solidFill>
                  <a:schemeClr val="tx1"/>
                </a:solidFill>
              </a:rPr>
              <a:t> entstehen. Typische Dienstleistungen sind Bank-, Versicherungsprodukte, Beratungen, Transport; Unterhaltung; Pflege/Wartung; Tourismus, etc.</a:t>
            </a:r>
          </a:p>
        </p:txBody>
      </p:sp>
      <p:sp>
        <p:nvSpPr>
          <p:cNvPr id="2" name="Foliennummernplatzhalter 1"/>
          <p:cNvSpPr>
            <a:spLocks noGrp="1"/>
          </p:cNvSpPr>
          <p:nvPr>
            <p:ph type="sldNum" sz="quarter" idx="10"/>
          </p:nvPr>
        </p:nvSpPr>
        <p:spPr/>
        <p:txBody>
          <a:bodyPr/>
          <a:lstStyle/>
          <a:p>
            <a:pPr>
              <a:defRPr/>
            </a:pPr>
            <a:fld id="{7C841F67-5C3E-47E3-9048-8942C85B1041}" type="slidenum">
              <a:rPr lang="de-DE" smtClean="0"/>
              <a:pPr>
                <a:defRPr/>
              </a:pPr>
              <a:t>108</a:t>
            </a:fld>
            <a:endParaRPr lang="de-DE"/>
          </a:p>
        </p:txBody>
      </p:sp>
      <p:sp>
        <p:nvSpPr>
          <p:cNvPr id="6" name="Abgerundete rechteckige Legende 5"/>
          <p:cNvSpPr/>
          <p:nvPr/>
        </p:nvSpPr>
        <p:spPr>
          <a:xfrm>
            <a:off x="457200" y="1124744"/>
            <a:ext cx="8229600" cy="1348755"/>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Investitionsgüter (Investitionsgütermarketing): Nachfrager sind Unternehmen oder Organisationen, die die Produkte in ihrem eigenen Produktionsprozess als Anlagegüter (z.B. Maschine) einsetzen.</a:t>
            </a:r>
          </a:p>
        </p:txBody>
      </p:sp>
      <p:sp>
        <p:nvSpPr>
          <p:cNvPr id="7" name="Titel 2"/>
          <p:cNvSpPr txBox="1">
            <a:spLocks/>
          </p:cNvSpPr>
          <p:nvPr/>
        </p:nvSpPr>
        <p:spPr>
          <a:xfrm>
            <a:off x="467544" y="296752"/>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Ergänzung zur vorangegangenen Folie (III)</a:t>
            </a:r>
          </a:p>
        </p:txBody>
      </p:sp>
    </p:spTree>
    <p:extLst>
      <p:ext uri="{BB962C8B-B14F-4D97-AF65-F5344CB8AC3E}">
        <p14:creationId xmlns:p14="http://schemas.microsoft.com/office/powerpoint/2010/main" val="413973920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F4B3ED9A-2129-4CA9-93F7-E00F00209FE1}" type="slidenum">
              <a:rPr lang="de-DE" sz="1100" b="1">
                <a:effectLst>
                  <a:outerShdw blurRad="38100" dist="38100" dir="2700000" algn="tl">
                    <a:srgbClr val="C0C0C0"/>
                  </a:outerShdw>
                </a:effectLst>
              </a:rPr>
              <a:pPr algn="r">
                <a:defRPr/>
              </a:pPr>
              <a:t>109</a:t>
            </a:fld>
            <a:endParaRPr lang="de-DE" sz="1100" b="1">
              <a:effectLst>
                <a:outerShdw blurRad="38100" dist="38100" dir="2700000" algn="tl">
                  <a:srgbClr val="C0C0C0"/>
                </a:outerShdw>
              </a:effectLst>
            </a:endParaRPr>
          </a:p>
        </p:txBody>
      </p:sp>
      <p:sp>
        <p:nvSpPr>
          <p:cNvPr id="61443" name="Rectangle 2"/>
          <p:cNvSpPr>
            <a:spLocks noGrp="1" noChangeArrowheads="1"/>
          </p:cNvSpPr>
          <p:nvPr>
            <p:ph type="title"/>
          </p:nvPr>
        </p:nvSpPr>
        <p:spPr>
          <a:xfrm>
            <a:off x="410079" y="259556"/>
            <a:ext cx="8229600" cy="576262"/>
          </a:xfrm>
        </p:spPr>
        <p:txBody>
          <a:bodyPr/>
          <a:lstStyle/>
          <a:p>
            <a:pPr eaLnBrk="1" hangingPunct="1"/>
            <a:r>
              <a:rPr lang="de-DE" altLang="de-DE" dirty="0"/>
              <a:t>Idealtypischer Vergleich Sachgüter und Dienstleistungen</a:t>
            </a:r>
          </a:p>
        </p:txBody>
      </p:sp>
      <p:sp>
        <p:nvSpPr>
          <p:cNvPr id="61444" name="Text Box 3"/>
          <p:cNvSpPr txBox="1">
            <a:spLocks noChangeArrowheads="1"/>
          </p:cNvSpPr>
          <p:nvPr/>
        </p:nvSpPr>
        <p:spPr bwMode="auto">
          <a:xfrm>
            <a:off x="2195513" y="1412875"/>
            <a:ext cx="4032250" cy="5397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000"/>
              <a:t>Besonderheit einer Dienstleistung</a:t>
            </a:r>
          </a:p>
        </p:txBody>
      </p:sp>
      <p:sp>
        <p:nvSpPr>
          <p:cNvPr id="61445" name="Text Box 4"/>
          <p:cNvSpPr txBox="1">
            <a:spLocks noChangeArrowheads="1"/>
          </p:cNvSpPr>
          <p:nvPr/>
        </p:nvSpPr>
        <p:spPr bwMode="auto">
          <a:xfrm>
            <a:off x="395288" y="2817813"/>
            <a:ext cx="1800225" cy="900112"/>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1800"/>
              <a:t>Immaterialität</a:t>
            </a:r>
          </a:p>
        </p:txBody>
      </p:sp>
      <p:sp>
        <p:nvSpPr>
          <p:cNvPr id="61446" name="Text Box 5"/>
          <p:cNvSpPr txBox="1">
            <a:spLocks noChangeArrowheads="1"/>
          </p:cNvSpPr>
          <p:nvPr/>
        </p:nvSpPr>
        <p:spPr bwMode="auto">
          <a:xfrm>
            <a:off x="2339975" y="2817813"/>
            <a:ext cx="1800225" cy="900112"/>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1800"/>
              <a:t>Uno-actu-Prinzip</a:t>
            </a:r>
          </a:p>
        </p:txBody>
      </p:sp>
      <p:sp>
        <p:nvSpPr>
          <p:cNvPr id="61447" name="Text Box 6"/>
          <p:cNvSpPr txBox="1">
            <a:spLocks noChangeArrowheads="1"/>
          </p:cNvSpPr>
          <p:nvPr/>
        </p:nvSpPr>
        <p:spPr bwMode="auto">
          <a:xfrm>
            <a:off x="4284663" y="2817813"/>
            <a:ext cx="2519362" cy="16192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1800"/>
              <a:t>Kaum Sucheigenschaften, sondern Erfahrungs-/ Vertrauens-eigenschaften</a:t>
            </a:r>
          </a:p>
        </p:txBody>
      </p:sp>
      <p:sp>
        <p:nvSpPr>
          <p:cNvPr id="61448" name="Text Box 7"/>
          <p:cNvSpPr txBox="1">
            <a:spLocks noChangeArrowheads="1"/>
          </p:cNvSpPr>
          <p:nvPr/>
        </p:nvSpPr>
        <p:spPr bwMode="auto">
          <a:xfrm>
            <a:off x="6948488" y="2817813"/>
            <a:ext cx="2016125" cy="16192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1800"/>
              <a:t>Vermarktung eines Leistungs-versprechens</a:t>
            </a:r>
          </a:p>
        </p:txBody>
      </p:sp>
      <p:cxnSp>
        <p:nvCxnSpPr>
          <p:cNvPr id="61449" name="AutoShape 8"/>
          <p:cNvCxnSpPr>
            <a:cxnSpLocks noChangeShapeType="1"/>
            <a:stCxn id="61445" idx="0"/>
            <a:endCxn id="61444" idx="2"/>
          </p:cNvCxnSpPr>
          <p:nvPr/>
        </p:nvCxnSpPr>
        <p:spPr bwMode="auto">
          <a:xfrm flipV="1">
            <a:off x="1295400" y="1952625"/>
            <a:ext cx="2916238" cy="8651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1450" name="AutoShape 9"/>
          <p:cNvCxnSpPr>
            <a:cxnSpLocks noChangeShapeType="1"/>
            <a:stCxn id="61446" idx="0"/>
            <a:endCxn id="61444" idx="2"/>
          </p:cNvCxnSpPr>
          <p:nvPr/>
        </p:nvCxnSpPr>
        <p:spPr bwMode="auto">
          <a:xfrm flipV="1">
            <a:off x="3240088" y="1952625"/>
            <a:ext cx="971550" cy="8651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1451" name="AutoShape 10"/>
          <p:cNvCxnSpPr>
            <a:cxnSpLocks noChangeShapeType="1"/>
            <a:stCxn id="61447" idx="0"/>
            <a:endCxn id="61444" idx="2"/>
          </p:cNvCxnSpPr>
          <p:nvPr/>
        </p:nvCxnSpPr>
        <p:spPr bwMode="auto">
          <a:xfrm flipH="1" flipV="1">
            <a:off x="4211638" y="1952625"/>
            <a:ext cx="1333500" cy="8651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1452" name="AutoShape 11"/>
          <p:cNvCxnSpPr>
            <a:cxnSpLocks noChangeShapeType="1"/>
            <a:stCxn id="61444" idx="2"/>
            <a:endCxn id="61448" idx="0"/>
          </p:cNvCxnSpPr>
          <p:nvPr/>
        </p:nvCxnSpPr>
        <p:spPr bwMode="auto">
          <a:xfrm>
            <a:off x="4211638" y="1952625"/>
            <a:ext cx="3744912" cy="8651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 name="Foliennummernplatzhalter 1"/>
          <p:cNvSpPr>
            <a:spLocks noGrp="1"/>
          </p:cNvSpPr>
          <p:nvPr>
            <p:ph type="sldNum" sz="quarter" idx="10"/>
          </p:nvPr>
        </p:nvSpPr>
        <p:spPr/>
        <p:txBody>
          <a:bodyPr/>
          <a:lstStyle/>
          <a:p>
            <a:pPr>
              <a:defRPr/>
            </a:pPr>
            <a:fld id="{182415AC-0E40-461A-945C-85B68170BA84}" type="slidenum">
              <a:rPr lang="de-DE" smtClean="0"/>
              <a:pPr>
                <a:defRPr/>
              </a:pPr>
              <a:t>109</a:t>
            </a:fld>
            <a:endParaRPr lang="de-DE"/>
          </a:p>
        </p:txBody>
      </p:sp>
    </p:spTree>
    <p:extLst>
      <p:ext uri="{BB962C8B-B14F-4D97-AF65-F5344CB8AC3E}">
        <p14:creationId xmlns:p14="http://schemas.microsoft.com/office/powerpoint/2010/main" val="3178239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5C911335-B78E-48EE-95BF-C4683E1BF194}" type="slidenum">
              <a:rPr lang="de-DE" sz="1100" b="1">
                <a:effectLst>
                  <a:outerShdw blurRad="38100" dist="38100" dir="2700000" algn="tl">
                    <a:srgbClr val="C0C0C0"/>
                  </a:outerShdw>
                </a:effectLst>
              </a:rPr>
              <a:pPr algn="r">
                <a:defRPr/>
              </a:pPr>
              <a:t>11</a:t>
            </a:fld>
            <a:endParaRPr lang="de-DE" sz="1100" b="1">
              <a:effectLst>
                <a:outerShdw blurRad="38100" dist="38100" dir="2700000" algn="tl">
                  <a:srgbClr val="C0C0C0"/>
                </a:outerShdw>
              </a:effectLst>
            </a:endParaRPr>
          </a:p>
        </p:txBody>
      </p:sp>
      <p:sp>
        <p:nvSpPr>
          <p:cNvPr id="12291" name="Rectangle 2"/>
          <p:cNvSpPr>
            <a:spLocks noGrp="1" noChangeArrowheads="1"/>
          </p:cNvSpPr>
          <p:nvPr>
            <p:ph type="title" idx="4294967295"/>
          </p:nvPr>
        </p:nvSpPr>
        <p:spPr>
          <a:xfrm>
            <a:off x="395536" y="228600"/>
            <a:ext cx="8229600" cy="576262"/>
          </a:xfrm>
        </p:spPr>
        <p:txBody>
          <a:bodyPr/>
          <a:lstStyle/>
          <a:p>
            <a:pPr eaLnBrk="1" hangingPunct="1"/>
            <a:r>
              <a:rPr lang="de-DE" altLang="de-DE" dirty="0"/>
              <a:t>Transaktionsbedingungen: Übersicht</a:t>
            </a:r>
          </a:p>
        </p:txBody>
      </p:sp>
      <p:sp>
        <p:nvSpPr>
          <p:cNvPr id="11" name="Rechteck 10"/>
          <p:cNvSpPr/>
          <p:nvPr/>
        </p:nvSpPr>
        <p:spPr>
          <a:xfrm>
            <a:off x="3357563" y="1857375"/>
            <a:ext cx="2214562" cy="642938"/>
          </a:xfrm>
          <a:prstGeom prst="rect">
            <a:avLst/>
          </a:prstGeom>
          <a:solidFill>
            <a:schemeClr val="bg1"/>
          </a:solidFill>
          <a:ln w="12700"/>
          <a:effectLst>
            <a:outerShdw blurRad="50800" dist="101600" dir="2700000" algn="tl" rotWithShape="0">
              <a:prstClr val="black">
                <a:alpha val="80000"/>
              </a:prstClr>
            </a:outerShdw>
          </a:effectLst>
        </p:spPr>
        <p:style>
          <a:lnRef idx="2">
            <a:schemeClr val="accent6"/>
          </a:lnRef>
          <a:fillRef idx="1">
            <a:schemeClr val="lt1"/>
          </a:fillRef>
          <a:effectRef idx="0">
            <a:schemeClr val="accent6"/>
          </a:effectRef>
          <a:fontRef idx="minor">
            <a:schemeClr val="dk1"/>
          </a:fontRef>
        </p:style>
        <p:txBody>
          <a:bodyPr anchor="ctr"/>
          <a:lstStyle/>
          <a:p>
            <a:pPr algn="ctr">
              <a:defRPr/>
            </a:pPr>
            <a:r>
              <a:rPr lang="de-DE" sz="2000" dirty="0"/>
              <a:t>Arten</a:t>
            </a:r>
          </a:p>
        </p:txBody>
      </p:sp>
      <p:sp>
        <p:nvSpPr>
          <p:cNvPr id="12293" name="Textfeld 12"/>
          <p:cNvSpPr txBox="1">
            <a:spLocks noChangeArrowheads="1"/>
          </p:cNvSpPr>
          <p:nvPr/>
        </p:nvSpPr>
        <p:spPr bwMode="auto">
          <a:xfrm>
            <a:off x="571500" y="3429000"/>
            <a:ext cx="1000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lnSpc>
                <a:spcPct val="150000"/>
              </a:lnSpc>
              <a:spcBef>
                <a:spcPct val="0"/>
              </a:spcBef>
              <a:buFontTx/>
              <a:buNone/>
            </a:pPr>
            <a:r>
              <a:rPr lang="de-DE" altLang="de-DE" sz="1800"/>
              <a:t>Preis</a:t>
            </a:r>
          </a:p>
        </p:txBody>
      </p:sp>
      <p:sp>
        <p:nvSpPr>
          <p:cNvPr id="12294" name="Textfeld 58"/>
          <p:cNvSpPr txBox="1">
            <a:spLocks noChangeArrowheads="1"/>
          </p:cNvSpPr>
          <p:nvPr/>
        </p:nvSpPr>
        <p:spPr bwMode="auto">
          <a:xfrm>
            <a:off x="2000250" y="3421063"/>
            <a:ext cx="214312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lnSpc>
                <a:spcPct val="150000"/>
              </a:lnSpc>
              <a:spcBef>
                <a:spcPct val="0"/>
              </a:spcBef>
              <a:buFontTx/>
              <a:buNone/>
            </a:pPr>
            <a:r>
              <a:rPr lang="de-DE" altLang="de-DE" sz="1800"/>
              <a:t>Lieferzeitpunkt</a:t>
            </a:r>
          </a:p>
        </p:txBody>
      </p:sp>
      <p:sp>
        <p:nvSpPr>
          <p:cNvPr id="12295" name="Textfeld 59"/>
          <p:cNvSpPr txBox="1">
            <a:spLocks noChangeArrowheads="1"/>
          </p:cNvSpPr>
          <p:nvPr/>
        </p:nvSpPr>
        <p:spPr bwMode="auto">
          <a:xfrm>
            <a:off x="4357688" y="3421063"/>
            <a:ext cx="2214562"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lnSpc>
                <a:spcPct val="150000"/>
              </a:lnSpc>
              <a:spcBef>
                <a:spcPct val="0"/>
              </a:spcBef>
              <a:buFontTx/>
              <a:buNone/>
            </a:pPr>
            <a:r>
              <a:rPr lang="de-DE" altLang="de-DE" sz="1800"/>
              <a:t>Zahlungszeitpunkt</a:t>
            </a:r>
          </a:p>
        </p:txBody>
      </p:sp>
      <p:sp>
        <p:nvSpPr>
          <p:cNvPr id="12296" name="Textfeld 60"/>
          <p:cNvSpPr txBox="1">
            <a:spLocks noChangeArrowheads="1"/>
          </p:cNvSpPr>
          <p:nvPr/>
        </p:nvSpPr>
        <p:spPr bwMode="auto">
          <a:xfrm>
            <a:off x="6500813" y="3421063"/>
            <a:ext cx="1928812"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lnSpc>
                <a:spcPct val="150000"/>
              </a:lnSpc>
              <a:spcBef>
                <a:spcPct val="0"/>
              </a:spcBef>
              <a:buFontTx/>
              <a:buNone/>
            </a:pPr>
            <a:r>
              <a:rPr lang="de-DE" altLang="de-DE" sz="1800"/>
              <a:t>Haftung</a:t>
            </a:r>
          </a:p>
        </p:txBody>
      </p:sp>
      <p:sp>
        <p:nvSpPr>
          <p:cNvPr id="62" name="Runde Klammer rechts 61"/>
          <p:cNvSpPr/>
          <p:nvPr/>
        </p:nvSpPr>
        <p:spPr>
          <a:xfrm rot="5400000">
            <a:off x="4946650" y="839788"/>
            <a:ext cx="322263" cy="6072187"/>
          </a:xfrm>
          <a:prstGeom prst="rightBracket">
            <a:avLst/>
          </a:prstGeom>
        </p:spPr>
        <p:style>
          <a:lnRef idx="1">
            <a:schemeClr val="dk1"/>
          </a:lnRef>
          <a:fillRef idx="0">
            <a:schemeClr val="dk1"/>
          </a:fillRef>
          <a:effectRef idx="0">
            <a:schemeClr val="dk1"/>
          </a:effectRef>
          <a:fontRef idx="minor">
            <a:schemeClr val="tx1"/>
          </a:fontRef>
        </p:style>
        <p:txBody>
          <a:bodyPr anchor="ctr"/>
          <a:lstStyle/>
          <a:p>
            <a:pPr algn="ctr">
              <a:defRPr/>
            </a:pPr>
            <a:endParaRPr lang="de-DE"/>
          </a:p>
        </p:txBody>
      </p:sp>
      <p:sp>
        <p:nvSpPr>
          <p:cNvPr id="12298" name="Textfeld 62"/>
          <p:cNvSpPr txBox="1">
            <a:spLocks noChangeArrowheads="1"/>
          </p:cNvSpPr>
          <p:nvPr/>
        </p:nvSpPr>
        <p:spPr bwMode="auto">
          <a:xfrm>
            <a:off x="2928938" y="4064000"/>
            <a:ext cx="4572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lnSpc>
                <a:spcPct val="150000"/>
              </a:lnSpc>
              <a:spcBef>
                <a:spcPct val="0"/>
              </a:spcBef>
              <a:buFontTx/>
              <a:buNone/>
            </a:pPr>
            <a:r>
              <a:rPr lang="de-DE" altLang="de-DE" sz="1800"/>
              <a:t>Rahmenbedingungen der Transaktion</a:t>
            </a:r>
          </a:p>
        </p:txBody>
      </p:sp>
      <p:cxnSp>
        <p:nvCxnSpPr>
          <p:cNvPr id="65" name="Gerade Verbindung 64"/>
          <p:cNvCxnSpPr>
            <a:stCxn id="12293" idx="0"/>
            <a:endCxn id="11" idx="2"/>
          </p:cNvCxnSpPr>
          <p:nvPr/>
        </p:nvCxnSpPr>
        <p:spPr>
          <a:xfrm rot="5400000" flipH="1" flipV="1">
            <a:off x="2303463" y="1268413"/>
            <a:ext cx="928687" cy="3392487"/>
          </a:xfrm>
          <a:prstGeom prst="line">
            <a:avLst/>
          </a:prstGeom>
        </p:spPr>
        <p:style>
          <a:lnRef idx="1">
            <a:schemeClr val="dk1"/>
          </a:lnRef>
          <a:fillRef idx="0">
            <a:schemeClr val="dk1"/>
          </a:fillRef>
          <a:effectRef idx="0">
            <a:schemeClr val="dk1"/>
          </a:effectRef>
          <a:fontRef idx="minor">
            <a:schemeClr val="tx1"/>
          </a:fontRef>
        </p:style>
      </p:cxnSp>
      <p:cxnSp>
        <p:nvCxnSpPr>
          <p:cNvPr id="67" name="Gerade Verbindung 66"/>
          <p:cNvCxnSpPr>
            <a:stCxn id="11" idx="2"/>
            <a:endCxn id="12294" idx="0"/>
          </p:cNvCxnSpPr>
          <p:nvPr/>
        </p:nvCxnSpPr>
        <p:spPr>
          <a:xfrm rot="5400000">
            <a:off x="3308351" y="2263775"/>
            <a:ext cx="920750" cy="1393825"/>
          </a:xfrm>
          <a:prstGeom prst="line">
            <a:avLst/>
          </a:prstGeom>
        </p:spPr>
        <p:style>
          <a:lnRef idx="1">
            <a:schemeClr val="dk1"/>
          </a:lnRef>
          <a:fillRef idx="0">
            <a:schemeClr val="dk1"/>
          </a:fillRef>
          <a:effectRef idx="0">
            <a:schemeClr val="dk1"/>
          </a:effectRef>
          <a:fontRef idx="minor">
            <a:schemeClr val="tx1"/>
          </a:fontRef>
        </p:style>
      </p:cxnSp>
      <p:cxnSp>
        <p:nvCxnSpPr>
          <p:cNvPr id="69" name="Gerade Verbindung 68"/>
          <p:cNvCxnSpPr>
            <a:stCxn id="11" idx="2"/>
            <a:endCxn id="12295" idx="0"/>
          </p:cNvCxnSpPr>
          <p:nvPr/>
        </p:nvCxnSpPr>
        <p:spPr>
          <a:xfrm rot="16200000" flipH="1">
            <a:off x="4505326" y="2460625"/>
            <a:ext cx="920750" cy="1000125"/>
          </a:xfrm>
          <a:prstGeom prst="line">
            <a:avLst/>
          </a:prstGeom>
        </p:spPr>
        <p:style>
          <a:lnRef idx="1">
            <a:schemeClr val="dk1"/>
          </a:lnRef>
          <a:fillRef idx="0">
            <a:schemeClr val="dk1"/>
          </a:fillRef>
          <a:effectRef idx="0">
            <a:schemeClr val="dk1"/>
          </a:effectRef>
          <a:fontRef idx="minor">
            <a:schemeClr val="tx1"/>
          </a:fontRef>
        </p:style>
      </p:cxnSp>
      <p:cxnSp>
        <p:nvCxnSpPr>
          <p:cNvPr id="71" name="Gerade Verbindung 70"/>
          <p:cNvCxnSpPr>
            <a:stCxn id="11" idx="2"/>
            <a:endCxn id="12296" idx="0"/>
          </p:cNvCxnSpPr>
          <p:nvPr/>
        </p:nvCxnSpPr>
        <p:spPr>
          <a:xfrm rot="16200000" flipH="1">
            <a:off x="5505451" y="1460500"/>
            <a:ext cx="920750" cy="3000375"/>
          </a:xfrm>
          <a:prstGeom prst="line">
            <a:avLst/>
          </a:prstGeom>
        </p:spPr>
        <p:style>
          <a:lnRef idx="1">
            <a:schemeClr val="dk1"/>
          </a:lnRef>
          <a:fillRef idx="0">
            <a:schemeClr val="dk1"/>
          </a:fillRef>
          <a:effectRef idx="0">
            <a:schemeClr val="dk1"/>
          </a:effectRef>
          <a:fontRef idx="minor">
            <a:schemeClr val="tx1"/>
          </a:fontRef>
        </p:style>
      </p:cxnSp>
      <p:sp>
        <p:nvSpPr>
          <p:cNvPr id="2" name="Foliennummernplatzhalter 1"/>
          <p:cNvSpPr>
            <a:spLocks noGrp="1"/>
          </p:cNvSpPr>
          <p:nvPr>
            <p:ph type="sldNum" sz="quarter" idx="10"/>
          </p:nvPr>
        </p:nvSpPr>
        <p:spPr/>
        <p:txBody>
          <a:bodyPr/>
          <a:lstStyle/>
          <a:p>
            <a:pPr>
              <a:defRPr/>
            </a:pPr>
            <a:fld id="{330DB3AF-2071-467F-949C-B246A76F296D}" type="slidenum">
              <a:rPr lang="de-DE" smtClean="0"/>
              <a:pPr>
                <a:defRPr/>
              </a:pPr>
              <a:t>11</a:t>
            </a:fld>
            <a:endParaRPr lang="de-DE"/>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C3A570-13D4-4A56-9191-FC143EC44FC0}" type="slidenum">
              <a:rPr lang="de-DE" sz="1100" b="1">
                <a:effectLst>
                  <a:outerShdw blurRad="38100" dist="38100" dir="2700000" algn="tl">
                    <a:srgbClr val="C0C0C0"/>
                  </a:outerShdw>
                </a:effectLst>
              </a:rPr>
              <a:pPr algn="r">
                <a:defRPr/>
              </a:pPr>
              <a:t>110</a:t>
            </a:fld>
            <a:endParaRPr lang="de-DE" sz="1100" b="1">
              <a:effectLst>
                <a:outerShdw blurRad="38100" dist="38100" dir="2700000" algn="tl">
                  <a:srgbClr val="C0C0C0"/>
                </a:outerShdw>
              </a:effectLst>
            </a:endParaRPr>
          </a:p>
        </p:txBody>
      </p:sp>
      <p:sp>
        <p:nvSpPr>
          <p:cNvPr id="4" name="Abgerundete rechteckige Legende 3"/>
          <p:cNvSpPr/>
          <p:nvPr/>
        </p:nvSpPr>
        <p:spPr>
          <a:xfrm>
            <a:off x="467544" y="2708920"/>
            <a:ext cx="8352928" cy="2363876"/>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000" dirty="0">
                <a:solidFill>
                  <a:schemeClr val="tx1"/>
                </a:solidFill>
              </a:rPr>
              <a:t>Uno-</a:t>
            </a:r>
            <a:r>
              <a:rPr lang="en-US" sz="2000" dirty="0" err="1">
                <a:solidFill>
                  <a:schemeClr val="tx1"/>
                </a:solidFill>
              </a:rPr>
              <a:t>actu</a:t>
            </a:r>
            <a:r>
              <a:rPr lang="en-US" sz="2000" dirty="0">
                <a:solidFill>
                  <a:schemeClr val="tx1"/>
                </a:solidFill>
              </a:rPr>
              <a:t>-</a:t>
            </a:r>
            <a:r>
              <a:rPr lang="en-US" sz="2000" dirty="0" err="1">
                <a:solidFill>
                  <a:schemeClr val="tx1"/>
                </a:solidFill>
              </a:rPr>
              <a:t>Prinzip</a:t>
            </a:r>
            <a:r>
              <a:rPr lang="en-US" sz="2000" dirty="0">
                <a:solidFill>
                  <a:schemeClr val="tx1"/>
                </a:solidFill>
              </a:rPr>
              <a:t>: </a:t>
            </a:r>
            <a:r>
              <a:rPr lang="de-DE" sz="2000" dirty="0">
                <a:solidFill>
                  <a:schemeClr val="tx1"/>
                </a:solidFill>
              </a:rPr>
              <a:t>Dienstleistungen können erst zum Zeitpunkt des „Konsums“ produziert werden können (Uno-Actu-Prinzip): Produktion und Konsum (Inanspruchnahme) einer Dienstleistung fallen zusammen.</a:t>
            </a:r>
          </a:p>
          <a:p>
            <a:pPr>
              <a:defRPr/>
            </a:pPr>
            <a:r>
              <a:rPr lang="de-DE" sz="2000" dirty="0">
                <a:solidFill>
                  <a:schemeClr val="tx1"/>
                </a:solidFill>
              </a:rPr>
              <a:t>In Kombination mit der Immaterialität leitet sich daraus auch die Nicht-Lagerbarkeit bzw. nicht mögliche Vorratsproduktion von Dienstleistungen ab.</a:t>
            </a:r>
          </a:p>
        </p:txBody>
      </p:sp>
      <p:sp>
        <p:nvSpPr>
          <p:cNvPr id="2" name="Foliennummernplatzhalter 1"/>
          <p:cNvSpPr>
            <a:spLocks noGrp="1"/>
          </p:cNvSpPr>
          <p:nvPr>
            <p:ph type="sldNum" sz="quarter" idx="10"/>
          </p:nvPr>
        </p:nvSpPr>
        <p:spPr/>
        <p:txBody>
          <a:bodyPr/>
          <a:lstStyle/>
          <a:p>
            <a:pPr>
              <a:defRPr/>
            </a:pPr>
            <a:fld id="{7C841F67-5C3E-47E3-9048-8942C85B1041}" type="slidenum">
              <a:rPr lang="de-DE" smtClean="0"/>
              <a:pPr>
                <a:defRPr/>
              </a:pPr>
              <a:t>110</a:t>
            </a:fld>
            <a:endParaRPr lang="de-DE"/>
          </a:p>
        </p:txBody>
      </p:sp>
      <p:sp>
        <p:nvSpPr>
          <p:cNvPr id="6" name="Abgerundete rechteckige Legende 5"/>
          <p:cNvSpPr/>
          <p:nvPr/>
        </p:nvSpPr>
        <p:spPr>
          <a:xfrm>
            <a:off x="467544" y="1196753"/>
            <a:ext cx="8352928" cy="1080120"/>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Immaterialität: Dienstleistungen stofflich nicht fassbar (</a:t>
            </a:r>
            <a:r>
              <a:rPr lang="de-DE" sz="2000" dirty="0" err="1">
                <a:solidFill>
                  <a:schemeClr val="tx1"/>
                </a:solidFill>
              </a:rPr>
              <a:t>Intangibilität</a:t>
            </a:r>
            <a:r>
              <a:rPr lang="de-DE" sz="2000" dirty="0">
                <a:solidFill>
                  <a:schemeClr val="tx1"/>
                </a:solidFill>
              </a:rPr>
              <a:t>), sondern vor allem Aktivitäten:</a:t>
            </a:r>
          </a:p>
        </p:txBody>
      </p:sp>
      <p:sp>
        <p:nvSpPr>
          <p:cNvPr id="7" name="Titel 2"/>
          <p:cNvSpPr txBox="1">
            <a:spLocks/>
          </p:cNvSpPr>
          <p:nvPr/>
        </p:nvSpPr>
        <p:spPr>
          <a:xfrm>
            <a:off x="467544" y="296752"/>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 (I)</a:t>
            </a:r>
          </a:p>
        </p:txBody>
      </p:sp>
    </p:spTree>
    <p:extLst>
      <p:ext uri="{BB962C8B-B14F-4D97-AF65-F5344CB8AC3E}">
        <p14:creationId xmlns:p14="http://schemas.microsoft.com/office/powerpoint/2010/main" val="260069826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C3A570-13D4-4A56-9191-FC143EC44FC0}" type="slidenum">
              <a:rPr lang="de-DE" sz="1100" b="1">
                <a:effectLst>
                  <a:outerShdw blurRad="38100" dist="38100" dir="2700000" algn="tl">
                    <a:srgbClr val="C0C0C0"/>
                  </a:outerShdw>
                </a:effectLst>
              </a:rPr>
              <a:pPr algn="r">
                <a:defRPr/>
              </a:pPr>
              <a:t>111</a:t>
            </a:fld>
            <a:endParaRPr lang="de-DE" sz="1100" b="1">
              <a:effectLst>
                <a:outerShdw blurRad="38100" dist="38100" dir="2700000" algn="tl">
                  <a:srgbClr val="C0C0C0"/>
                </a:outerShdw>
              </a:effectLst>
            </a:endParaRPr>
          </a:p>
        </p:txBody>
      </p:sp>
      <p:sp>
        <p:nvSpPr>
          <p:cNvPr id="4" name="Abgerundete rechteckige Legende 3"/>
          <p:cNvSpPr/>
          <p:nvPr/>
        </p:nvSpPr>
        <p:spPr>
          <a:xfrm>
            <a:off x="339029" y="3010527"/>
            <a:ext cx="8465942" cy="2751543"/>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Der Anbieter kann daher nur ein Leistungsversprechen vermarkten, d.h. dem Nachfrager zusichern, dass er die Dienstleistung so erstellen wird, wie er sie dem Nachfrager anpreist.</a:t>
            </a:r>
          </a:p>
          <a:p>
            <a:pPr>
              <a:defRPr/>
            </a:pPr>
            <a:r>
              <a:rPr lang="de-DE" sz="2000" dirty="0">
                <a:solidFill>
                  <a:schemeClr val="tx1"/>
                </a:solidFill>
              </a:rPr>
              <a:t>Dies impliziert ferner, dass die Transaktion bezogen auf eine Dienstleistung (Verkauf einer Dienstleistung) zeitlich vor deren Produktion (Leistungserbringung) stattfindet. </a:t>
            </a:r>
          </a:p>
          <a:p>
            <a:pPr>
              <a:defRPr/>
            </a:pPr>
            <a:r>
              <a:rPr lang="de-DE" sz="2000" dirty="0">
                <a:solidFill>
                  <a:schemeClr val="tx1"/>
                </a:solidFill>
              </a:rPr>
              <a:t>Abstrakt wird das Recht auf Inanspruchnahme einer Dienstleistung (zu einem spezifizierten Zeitpunkt) vermarktet.</a:t>
            </a:r>
          </a:p>
        </p:txBody>
      </p:sp>
      <p:sp>
        <p:nvSpPr>
          <p:cNvPr id="2" name="Foliennummernplatzhalter 1"/>
          <p:cNvSpPr>
            <a:spLocks noGrp="1"/>
          </p:cNvSpPr>
          <p:nvPr>
            <p:ph type="sldNum" sz="quarter" idx="10"/>
          </p:nvPr>
        </p:nvSpPr>
        <p:spPr/>
        <p:txBody>
          <a:bodyPr/>
          <a:lstStyle/>
          <a:p>
            <a:pPr>
              <a:defRPr/>
            </a:pPr>
            <a:fld id="{7C841F67-5C3E-47E3-9048-8942C85B1041}" type="slidenum">
              <a:rPr lang="de-DE" smtClean="0"/>
              <a:pPr>
                <a:defRPr/>
              </a:pPr>
              <a:t>111</a:t>
            </a:fld>
            <a:endParaRPr lang="de-DE"/>
          </a:p>
        </p:txBody>
      </p:sp>
      <p:sp>
        <p:nvSpPr>
          <p:cNvPr id="6" name="Abgerundete rechteckige Legende 5"/>
          <p:cNvSpPr/>
          <p:nvPr/>
        </p:nvSpPr>
        <p:spPr>
          <a:xfrm>
            <a:off x="354530" y="1267393"/>
            <a:ext cx="8465942" cy="1348755"/>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Es dominieren Erfahrungs- und Vertrauenseigenschaften: Nachfrager kann die von ihm in Anspruch genommene Dienstleistung vor dem „Konsum“ nicht physisch überprüfen.</a:t>
            </a:r>
          </a:p>
        </p:txBody>
      </p:sp>
      <p:sp>
        <p:nvSpPr>
          <p:cNvPr id="7" name="Titel 2"/>
          <p:cNvSpPr txBox="1">
            <a:spLocks/>
          </p:cNvSpPr>
          <p:nvPr/>
        </p:nvSpPr>
        <p:spPr>
          <a:xfrm>
            <a:off x="467544" y="296752"/>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 (II)</a:t>
            </a:r>
          </a:p>
        </p:txBody>
      </p:sp>
    </p:spTree>
    <p:extLst>
      <p:ext uri="{BB962C8B-B14F-4D97-AF65-F5344CB8AC3E}">
        <p14:creationId xmlns:p14="http://schemas.microsoft.com/office/powerpoint/2010/main" val="265953352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251520" y="83334"/>
            <a:ext cx="8229600" cy="576262"/>
          </a:xfrm>
        </p:spPr>
        <p:txBody>
          <a:bodyPr/>
          <a:lstStyle/>
          <a:p>
            <a:r>
              <a:rPr lang="de-DE" altLang="de-DE" dirty="0"/>
              <a:t>Ergänzungen zu Investitionsgütern (I): Konzept des System </a:t>
            </a:r>
            <a:r>
              <a:rPr lang="de-DE" altLang="de-DE" dirty="0" err="1"/>
              <a:t>Selling</a:t>
            </a:r>
            <a:endParaRPr lang="de-DE" altLang="de-DE" dirty="0"/>
          </a:p>
        </p:txBody>
      </p:sp>
      <p:sp>
        <p:nvSpPr>
          <p:cNvPr id="57348" name="Text Box 4"/>
          <p:cNvSpPr txBox="1">
            <a:spLocks noChangeArrowheads="1"/>
          </p:cNvSpPr>
          <p:nvPr/>
        </p:nvSpPr>
        <p:spPr bwMode="auto">
          <a:xfrm>
            <a:off x="161504" y="1178163"/>
            <a:ext cx="8543241"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endParaRPr lang="de-DE" sz="2000" dirty="0"/>
          </a:p>
          <a:p>
            <a:pPr eaLnBrk="1" hangingPunct="1">
              <a:spcBef>
                <a:spcPct val="50000"/>
              </a:spcBef>
              <a:buFontTx/>
              <a:buNone/>
            </a:pPr>
            <a:endParaRPr lang="de-DE" altLang="de-DE" sz="2000" dirty="0">
              <a:solidFill>
                <a:srgbClr val="000000"/>
              </a:solidFill>
            </a:endParaRPr>
          </a:p>
        </p:txBody>
      </p:sp>
      <p:sp>
        <p:nvSpPr>
          <p:cNvPr id="2" name="Foliennummernplatzhalter 1"/>
          <p:cNvSpPr>
            <a:spLocks noGrp="1"/>
          </p:cNvSpPr>
          <p:nvPr>
            <p:ph type="sldNum" sz="quarter" idx="10"/>
          </p:nvPr>
        </p:nvSpPr>
        <p:spPr/>
        <p:txBody>
          <a:bodyPr/>
          <a:lstStyle/>
          <a:p>
            <a:pPr>
              <a:defRPr/>
            </a:pPr>
            <a:fld id="{1B0C95C6-8A60-4F6F-BDEE-028422A38705}" type="slidenum">
              <a:rPr lang="de-DE" smtClean="0"/>
              <a:pPr>
                <a:defRPr/>
              </a:pPr>
              <a:t>112</a:t>
            </a:fld>
            <a:endParaRPr lang="de-DE"/>
          </a:p>
        </p:txBody>
      </p:sp>
      <p:sp>
        <p:nvSpPr>
          <p:cNvPr id="6" name="Abgerundete rechteckige Legende 3">
            <a:extLst>
              <a:ext uri="{FF2B5EF4-FFF2-40B4-BE49-F238E27FC236}">
                <a16:creationId xmlns:a16="http://schemas.microsoft.com/office/drawing/2014/main" xmlns="" id="{17B022B4-BCEB-49B7-8DBC-275804D12501}"/>
              </a:ext>
            </a:extLst>
          </p:cNvPr>
          <p:cNvSpPr/>
          <p:nvPr/>
        </p:nvSpPr>
        <p:spPr>
          <a:xfrm>
            <a:off x="261989" y="1178163"/>
            <a:ext cx="8702624" cy="4628828"/>
          </a:xfrm>
          <a:prstGeom prst="wedgeRoundRectCallout">
            <a:avLst>
              <a:gd name="adj1" fmla="val 48364"/>
              <a:gd name="adj2" fmla="val 5468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Neben dem Investitionsgut (z.B. Maschine), d.h. der Hauptleistung bietet der Anbieter auch umfangreiche Serviceleistungen (z.B. Mitarbeiterschulungen für das Investitionsgut, Wartung) zu diesem Investitionsgut an: Das Produkt ist dann ein komplexes System von Anbieterleistungen. </a:t>
            </a:r>
          </a:p>
          <a:p>
            <a:pPr>
              <a:defRPr/>
            </a:pPr>
            <a:endParaRPr lang="de-DE" sz="2000" dirty="0">
              <a:solidFill>
                <a:schemeClr val="tx1"/>
              </a:solidFill>
            </a:endParaRPr>
          </a:p>
          <a:p>
            <a:pPr>
              <a:defRPr/>
            </a:pPr>
            <a:r>
              <a:rPr lang="de-DE" altLang="de-DE" sz="2000" dirty="0">
                <a:solidFill>
                  <a:srgbClr val="000000"/>
                </a:solidFill>
              </a:rPr>
              <a:t>Diese Serviceleistungen muss der Anbieter des Investitionsguts nicht selbst erbringen, sondern kann hierfür Servicepartner (Kooperationspartner) heranziehen.</a:t>
            </a:r>
          </a:p>
          <a:p>
            <a:pPr>
              <a:defRPr/>
            </a:pPr>
            <a:endParaRPr lang="de-DE" altLang="de-DE" sz="2000" dirty="0">
              <a:solidFill>
                <a:srgbClr val="000000"/>
              </a:solidFill>
            </a:endParaRPr>
          </a:p>
          <a:p>
            <a:pPr>
              <a:defRPr/>
            </a:pPr>
            <a:r>
              <a:rPr lang="de-DE" altLang="de-DE" sz="2000" dirty="0">
                <a:solidFill>
                  <a:srgbClr val="000000"/>
                </a:solidFill>
              </a:rPr>
              <a:t>Mit solchen System </a:t>
            </a:r>
            <a:r>
              <a:rPr lang="de-DE" altLang="de-DE" sz="2000" dirty="0" err="1">
                <a:solidFill>
                  <a:srgbClr val="000000"/>
                </a:solidFill>
              </a:rPr>
              <a:t>Selling</a:t>
            </a:r>
            <a:r>
              <a:rPr lang="de-DE" altLang="de-DE" sz="2000" dirty="0">
                <a:solidFill>
                  <a:srgbClr val="000000"/>
                </a:solidFill>
              </a:rPr>
              <a:t>-Leistungen kann sich ein Anbieter von Konkurrenten abheben (differenzieren), wenn sich Hauptleistung der Anbieter nur wenig z.B. in Qualität/Leistungsumfang und Preis unterscheidet.</a:t>
            </a:r>
            <a:endParaRPr lang="de-DE" sz="2000" dirty="0">
              <a:solidFill>
                <a:schemeClr val="tx1"/>
              </a:solidFill>
            </a:endParaRPr>
          </a:p>
        </p:txBody>
      </p:sp>
    </p:spTree>
    <p:extLst>
      <p:ext uri="{BB962C8B-B14F-4D97-AF65-F5344CB8AC3E}">
        <p14:creationId xmlns:p14="http://schemas.microsoft.com/office/powerpoint/2010/main" val="241672736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p:txBody>
          <a:bodyPr/>
          <a:lstStyle/>
          <a:p>
            <a:pPr>
              <a:defRPr/>
            </a:pPr>
            <a:fld id="{1B0C95C6-8A60-4F6F-BDEE-028422A38705}" type="slidenum">
              <a:rPr lang="de-DE" smtClean="0"/>
              <a:pPr>
                <a:defRPr/>
              </a:pPr>
              <a:t>113</a:t>
            </a:fld>
            <a:endParaRPr lang="de-DE"/>
          </a:p>
        </p:txBody>
      </p:sp>
      <p:sp>
        <p:nvSpPr>
          <p:cNvPr id="8" name="Rectangle 2">
            <a:extLst>
              <a:ext uri="{FF2B5EF4-FFF2-40B4-BE49-F238E27FC236}">
                <a16:creationId xmlns:a16="http://schemas.microsoft.com/office/drawing/2014/main" xmlns="" id="{854DEF1D-AA49-494F-9179-F0D0C79A4669}"/>
              </a:ext>
            </a:extLst>
          </p:cNvPr>
          <p:cNvSpPr>
            <a:spLocks noGrp="1" noChangeArrowheads="1"/>
          </p:cNvSpPr>
          <p:nvPr>
            <p:ph type="title"/>
          </p:nvPr>
        </p:nvSpPr>
        <p:spPr>
          <a:xfrm>
            <a:off x="251520" y="83334"/>
            <a:ext cx="8229600" cy="576262"/>
          </a:xfrm>
        </p:spPr>
        <p:txBody>
          <a:bodyPr/>
          <a:lstStyle/>
          <a:p>
            <a:r>
              <a:rPr lang="de-DE" altLang="de-DE" dirty="0"/>
              <a:t>Ergänzungen zu Investitionsgütern (II): Konzept des System </a:t>
            </a:r>
            <a:r>
              <a:rPr lang="de-DE" altLang="de-DE" dirty="0" err="1"/>
              <a:t>Selling</a:t>
            </a:r>
            <a:endParaRPr lang="de-DE" altLang="de-DE" dirty="0"/>
          </a:p>
        </p:txBody>
      </p:sp>
      <p:sp>
        <p:nvSpPr>
          <p:cNvPr id="9" name="Abgerundete rechteckige Legende 3">
            <a:extLst>
              <a:ext uri="{FF2B5EF4-FFF2-40B4-BE49-F238E27FC236}">
                <a16:creationId xmlns:a16="http://schemas.microsoft.com/office/drawing/2014/main" xmlns="" id="{570BFF5F-1728-4AC5-A1E3-25867C9F2B5E}"/>
              </a:ext>
            </a:extLst>
          </p:cNvPr>
          <p:cNvSpPr/>
          <p:nvPr/>
        </p:nvSpPr>
        <p:spPr>
          <a:xfrm>
            <a:off x="179512" y="959595"/>
            <a:ext cx="8702624" cy="2180779"/>
          </a:xfrm>
          <a:prstGeom prst="wedgeRoundRectCallout">
            <a:avLst>
              <a:gd name="adj1" fmla="val 48364"/>
              <a:gd name="adj2" fmla="val 5468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After-Sales-Service: Jede Art von Zusatz-, Folge- oder Nebenleistung, deren Leistungseintritt nach dem Kauf erfolgt. Diese Leistungen können unentgeltlich oder entgeltlich sein und werden zur Förderung der Hauptleistung angeboten wird.</a:t>
            </a:r>
          </a:p>
          <a:p>
            <a:pPr>
              <a:defRPr/>
            </a:pPr>
            <a:r>
              <a:rPr lang="de-DE" sz="2000" dirty="0" err="1">
                <a:solidFill>
                  <a:schemeClr val="tx1"/>
                </a:solidFill>
              </a:rPr>
              <a:t>Full</a:t>
            </a:r>
            <a:r>
              <a:rPr lang="de-DE" sz="2000" dirty="0">
                <a:solidFill>
                  <a:schemeClr val="tx1"/>
                </a:solidFill>
              </a:rPr>
              <a:t> Service Provider:</a:t>
            </a:r>
            <a:r>
              <a:rPr lang="de-DE" sz="2000" b="1" dirty="0">
                <a:solidFill>
                  <a:schemeClr val="tx1"/>
                </a:solidFill>
              </a:rPr>
              <a:t> </a:t>
            </a:r>
            <a:r>
              <a:rPr lang="de-DE" sz="2000" dirty="0">
                <a:solidFill>
                  <a:schemeClr val="tx1"/>
                </a:solidFill>
              </a:rPr>
              <a:t>Erbringung von allen Zusatzleistungen zum Hauptprodukt) durch einen Anbieter.</a:t>
            </a:r>
            <a:endParaRPr lang="de-DE" altLang="de-DE" sz="2000" dirty="0">
              <a:solidFill>
                <a:schemeClr val="tx1"/>
              </a:solidFill>
            </a:endParaRPr>
          </a:p>
        </p:txBody>
      </p:sp>
      <p:sp>
        <p:nvSpPr>
          <p:cNvPr id="10" name="Abgerundete rechteckige Legende 3">
            <a:extLst>
              <a:ext uri="{FF2B5EF4-FFF2-40B4-BE49-F238E27FC236}">
                <a16:creationId xmlns:a16="http://schemas.microsoft.com/office/drawing/2014/main" xmlns="" id="{D1D4056B-0682-433E-BF0C-98A3358D8B59}"/>
              </a:ext>
            </a:extLst>
          </p:cNvPr>
          <p:cNvSpPr/>
          <p:nvPr/>
        </p:nvSpPr>
        <p:spPr>
          <a:xfrm>
            <a:off x="213045" y="5156597"/>
            <a:ext cx="8702624" cy="864096"/>
          </a:xfrm>
          <a:prstGeom prst="wedgeRoundRectCallout">
            <a:avLst>
              <a:gd name="adj1" fmla="val 48364"/>
              <a:gd name="adj2" fmla="val 5468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Auch bei (technischen) Gebrauchsgütern im B2C gibt es analoge Ausgestaltungen eines System </a:t>
            </a:r>
            <a:r>
              <a:rPr lang="de-DE" sz="2000" dirty="0" err="1">
                <a:solidFill>
                  <a:schemeClr val="tx1"/>
                </a:solidFill>
              </a:rPr>
              <a:t>Selling</a:t>
            </a:r>
            <a:r>
              <a:rPr lang="de-DE" sz="2000" dirty="0">
                <a:solidFill>
                  <a:schemeClr val="tx1"/>
                </a:solidFill>
              </a:rPr>
              <a:t> durch den Anbieter.</a:t>
            </a:r>
            <a:endParaRPr lang="de-DE" altLang="de-DE" sz="2000" dirty="0">
              <a:solidFill>
                <a:schemeClr val="tx1"/>
              </a:solidFill>
            </a:endParaRPr>
          </a:p>
        </p:txBody>
      </p:sp>
      <p:sp>
        <p:nvSpPr>
          <p:cNvPr id="11" name="Abgerundete rechteckige Legende 3">
            <a:extLst>
              <a:ext uri="{FF2B5EF4-FFF2-40B4-BE49-F238E27FC236}">
                <a16:creationId xmlns:a16="http://schemas.microsoft.com/office/drawing/2014/main" xmlns="" id="{4793B408-E430-4705-BB0E-C4308EEFD79C}"/>
              </a:ext>
            </a:extLst>
          </p:cNvPr>
          <p:cNvSpPr/>
          <p:nvPr/>
        </p:nvSpPr>
        <p:spPr>
          <a:xfrm>
            <a:off x="179512" y="3355803"/>
            <a:ext cx="8702624" cy="1585365"/>
          </a:xfrm>
          <a:prstGeom prst="wedgeRoundRectCallout">
            <a:avLst>
              <a:gd name="adj1" fmla="val 48364"/>
              <a:gd name="adj2" fmla="val 5468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Durch System </a:t>
            </a:r>
            <a:r>
              <a:rPr lang="de-DE" sz="2000" dirty="0" err="1">
                <a:solidFill>
                  <a:schemeClr val="tx1"/>
                </a:solidFill>
              </a:rPr>
              <a:t>Selling</a:t>
            </a:r>
            <a:r>
              <a:rPr lang="de-DE" sz="2000" dirty="0">
                <a:solidFill>
                  <a:schemeClr val="tx1"/>
                </a:solidFill>
              </a:rPr>
              <a:t> beinhaltet ein Transaktionsobjekt ein (komplexes) System aus verschiedenen Produkt- bzw. Anbieterleistungen bzw. ein System </a:t>
            </a:r>
            <a:r>
              <a:rPr lang="de-DE" sz="2000" dirty="0" err="1">
                <a:solidFill>
                  <a:schemeClr val="tx1"/>
                </a:solidFill>
              </a:rPr>
              <a:t>Selling</a:t>
            </a:r>
            <a:r>
              <a:rPr lang="de-DE" sz="2000" dirty="0">
                <a:solidFill>
                  <a:schemeClr val="tx1"/>
                </a:solidFill>
              </a:rPr>
              <a:t>-Produkt stellt aus </a:t>
            </a:r>
            <a:r>
              <a:rPr lang="de-DE" sz="2000" dirty="0" err="1">
                <a:solidFill>
                  <a:schemeClr val="tx1"/>
                </a:solidFill>
              </a:rPr>
              <a:t>Nachfragersicht</a:t>
            </a:r>
            <a:r>
              <a:rPr lang="de-DE" sz="2000" dirty="0">
                <a:solidFill>
                  <a:schemeClr val="tx1"/>
                </a:solidFill>
              </a:rPr>
              <a:t> eine gesamthafte Problemlösung (z.B. Gebrauch und Wartung) dar.</a:t>
            </a:r>
            <a:endParaRPr lang="de-DE" altLang="de-DE" sz="2000" dirty="0">
              <a:solidFill>
                <a:schemeClr val="tx1"/>
              </a:solidFill>
            </a:endParaRPr>
          </a:p>
        </p:txBody>
      </p:sp>
    </p:spTree>
    <p:extLst>
      <p:ext uri="{BB962C8B-B14F-4D97-AF65-F5344CB8AC3E}">
        <p14:creationId xmlns:p14="http://schemas.microsoft.com/office/powerpoint/2010/main" val="4773812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28C77C07-EDFE-4AB7-AA2D-06EBCA7DD82D}" type="slidenum">
              <a:rPr lang="de-DE" sz="1100" b="1">
                <a:effectLst>
                  <a:outerShdw blurRad="38100" dist="38100" dir="2700000" algn="tl">
                    <a:srgbClr val="C0C0C0"/>
                  </a:outerShdw>
                </a:effectLst>
              </a:rPr>
              <a:pPr algn="r">
                <a:defRPr/>
              </a:pPr>
              <a:t>114</a:t>
            </a:fld>
            <a:endParaRPr lang="de-DE" sz="1100" b="1">
              <a:effectLst>
                <a:outerShdw blurRad="38100" dist="38100" dir="2700000" algn="tl">
                  <a:srgbClr val="C0C0C0"/>
                </a:outerShdw>
              </a:effectLst>
            </a:endParaRPr>
          </a:p>
        </p:txBody>
      </p:sp>
      <p:sp>
        <p:nvSpPr>
          <p:cNvPr id="63491" name="Text Box 2"/>
          <p:cNvSpPr txBox="1">
            <a:spLocks noChangeArrowheads="1"/>
          </p:cNvSpPr>
          <p:nvPr/>
        </p:nvSpPr>
        <p:spPr bwMode="auto">
          <a:xfrm>
            <a:off x="467544" y="283336"/>
            <a:ext cx="8424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Marketing innerhalb </a:t>
            </a:r>
            <a:r>
              <a:rPr lang="de-DE" altLang="de-DE" sz="2400"/>
              <a:t>des Wertschöpfungsprozesses (B2B)</a:t>
            </a:r>
            <a:endParaRPr lang="de-DE" altLang="de-DE" sz="2400" dirty="0"/>
          </a:p>
        </p:txBody>
      </p:sp>
      <p:sp>
        <p:nvSpPr>
          <p:cNvPr id="63492" name="Text Box 3"/>
          <p:cNvSpPr txBox="1">
            <a:spLocks noChangeArrowheads="1"/>
          </p:cNvSpPr>
          <p:nvPr/>
        </p:nvSpPr>
        <p:spPr bwMode="auto">
          <a:xfrm>
            <a:off x="3490913" y="1379538"/>
            <a:ext cx="2232025" cy="539750"/>
          </a:xfrm>
          <a:prstGeom prst="rect">
            <a:avLst/>
          </a:prstGeom>
          <a:solidFill>
            <a:schemeClr val="bg1"/>
          </a:solidFill>
          <a:ln w="9525">
            <a:solidFill>
              <a:schemeClr val="tx1"/>
            </a:solidFill>
            <a:miter lim="800000"/>
            <a:headEnd/>
            <a:tailEnd/>
          </a:ln>
          <a:effectLst>
            <a:outerShdw dist="107763" dir="2700000" algn="ctr" rotWithShape="0">
              <a:srgbClr val="C0C0C0">
                <a:alpha val="50000"/>
              </a:srgb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Arten</a:t>
            </a:r>
            <a:endParaRPr lang="de-DE" altLang="de-DE" sz="2000">
              <a:latin typeface="Times New Roman" pitchFamily="18" charset="0"/>
            </a:endParaRPr>
          </a:p>
        </p:txBody>
      </p:sp>
      <p:cxnSp>
        <p:nvCxnSpPr>
          <p:cNvPr id="63494" name="AutoShape 5"/>
          <p:cNvCxnSpPr>
            <a:cxnSpLocks noChangeShapeType="1"/>
            <a:stCxn id="63497" idx="1"/>
          </p:cNvCxnSpPr>
          <p:nvPr/>
        </p:nvCxnSpPr>
        <p:spPr bwMode="auto">
          <a:xfrm>
            <a:off x="827088" y="2800350"/>
            <a:ext cx="0" cy="269875"/>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3495" name="AutoShape 6"/>
          <p:cNvCxnSpPr>
            <a:cxnSpLocks noChangeShapeType="1"/>
            <a:stCxn id="63497" idx="0"/>
            <a:endCxn id="63492" idx="2"/>
          </p:cNvCxnSpPr>
          <p:nvPr/>
        </p:nvCxnSpPr>
        <p:spPr bwMode="auto">
          <a:xfrm flipV="1">
            <a:off x="2339975" y="1919288"/>
            <a:ext cx="2266950" cy="61118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3496" name="AutoShape 7"/>
          <p:cNvCxnSpPr>
            <a:cxnSpLocks noChangeShapeType="1"/>
            <a:stCxn id="63492" idx="2"/>
            <a:endCxn id="63498" idx="0"/>
          </p:cNvCxnSpPr>
          <p:nvPr/>
        </p:nvCxnSpPr>
        <p:spPr bwMode="auto">
          <a:xfrm>
            <a:off x="4606925" y="1919288"/>
            <a:ext cx="2017713" cy="61118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63497" name="Text Box 8"/>
          <p:cNvSpPr txBox="1">
            <a:spLocks noChangeArrowheads="1"/>
          </p:cNvSpPr>
          <p:nvPr/>
        </p:nvSpPr>
        <p:spPr bwMode="auto">
          <a:xfrm>
            <a:off x="827088" y="2530475"/>
            <a:ext cx="3024187" cy="5397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000"/>
              <a:t>Industriegütermarketing</a:t>
            </a:r>
          </a:p>
        </p:txBody>
      </p:sp>
      <p:sp>
        <p:nvSpPr>
          <p:cNvPr id="63498" name="Text Box 9"/>
          <p:cNvSpPr txBox="1">
            <a:spLocks noChangeArrowheads="1"/>
          </p:cNvSpPr>
          <p:nvPr/>
        </p:nvSpPr>
        <p:spPr bwMode="auto">
          <a:xfrm>
            <a:off x="5364163" y="2530475"/>
            <a:ext cx="2519362" cy="5397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000"/>
              <a:t>Vertikales Marketing</a:t>
            </a:r>
          </a:p>
        </p:txBody>
      </p:sp>
      <p:sp>
        <p:nvSpPr>
          <p:cNvPr id="63499" name="Text Box 10"/>
          <p:cNvSpPr txBox="1">
            <a:spLocks noChangeArrowheads="1"/>
          </p:cNvSpPr>
          <p:nvPr/>
        </p:nvSpPr>
        <p:spPr bwMode="auto">
          <a:xfrm>
            <a:off x="5364163" y="3605213"/>
            <a:ext cx="3168650" cy="119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Char char="-"/>
            </a:pPr>
            <a:r>
              <a:rPr lang="de-DE" altLang="de-DE" sz="1800" dirty="0"/>
              <a:t> </a:t>
            </a:r>
            <a:r>
              <a:rPr lang="de-DE" altLang="de-DE" sz="1800" dirty="0" err="1"/>
              <a:t>Pushmarketing</a:t>
            </a:r>
            <a:endParaRPr lang="de-DE" altLang="de-DE" sz="1800" dirty="0"/>
          </a:p>
          <a:p>
            <a:pPr eaLnBrk="1" hangingPunct="1">
              <a:spcBef>
                <a:spcPct val="50000"/>
              </a:spcBef>
              <a:buFontTx/>
              <a:buChar char="-"/>
            </a:pPr>
            <a:r>
              <a:rPr lang="de-DE" altLang="de-DE" sz="1800" dirty="0"/>
              <a:t> </a:t>
            </a:r>
            <a:r>
              <a:rPr lang="de-DE" altLang="de-DE" sz="1800" dirty="0" err="1"/>
              <a:t>Pullmarketing</a:t>
            </a:r>
            <a:endParaRPr lang="de-DE" altLang="de-DE" sz="1800" dirty="0"/>
          </a:p>
          <a:p>
            <a:pPr eaLnBrk="1" hangingPunct="1">
              <a:spcBef>
                <a:spcPct val="50000"/>
              </a:spcBef>
              <a:buFontTx/>
              <a:buChar char="-"/>
            </a:pPr>
            <a:r>
              <a:rPr lang="de-DE" altLang="de-DE" sz="1800" dirty="0"/>
              <a:t> Hersteller-/Handels-Dyade</a:t>
            </a:r>
          </a:p>
        </p:txBody>
      </p:sp>
      <p:cxnSp>
        <p:nvCxnSpPr>
          <p:cNvPr id="63500" name="AutoShape 11"/>
          <p:cNvCxnSpPr>
            <a:cxnSpLocks noChangeShapeType="1"/>
            <a:stCxn id="63498" idx="1"/>
          </p:cNvCxnSpPr>
          <p:nvPr/>
        </p:nvCxnSpPr>
        <p:spPr bwMode="auto">
          <a:xfrm>
            <a:off x="5364163" y="2800350"/>
            <a:ext cx="0" cy="1852786"/>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 name="Foliennummernplatzhalter 1"/>
          <p:cNvSpPr>
            <a:spLocks noGrp="1"/>
          </p:cNvSpPr>
          <p:nvPr>
            <p:ph type="sldNum" sz="quarter" idx="10"/>
          </p:nvPr>
        </p:nvSpPr>
        <p:spPr/>
        <p:txBody>
          <a:bodyPr/>
          <a:lstStyle/>
          <a:p>
            <a:pPr>
              <a:defRPr/>
            </a:pPr>
            <a:fld id="{76165577-7EA5-4923-A78F-0000B77F9572}" type="slidenum">
              <a:rPr lang="de-DE" smtClean="0"/>
              <a:pPr>
                <a:defRPr/>
              </a:pPr>
              <a:t>114</a:t>
            </a:fld>
            <a:endParaRPr lang="de-DE"/>
          </a:p>
        </p:txBody>
      </p:sp>
      <p:cxnSp>
        <p:nvCxnSpPr>
          <p:cNvPr id="13" name="AutoShape 11">
            <a:extLst>
              <a:ext uri="{FF2B5EF4-FFF2-40B4-BE49-F238E27FC236}">
                <a16:creationId xmlns:a16="http://schemas.microsoft.com/office/drawing/2014/main" xmlns="" id="{3BCBC78D-93A7-4765-A825-6A0A9207D357}"/>
              </a:ext>
            </a:extLst>
          </p:cNvPr>
          <p:cNvCxnSpPr>
            <a:cxnSpLocks noChangeShapeType="1"/>
          </p:cNvCxnSpPr>
          <p:nvPr/>
        </p:nvCxnSpPr>
        <p:spPr bwMode="auto">
          <a:xfrm>
            <a:off x="827088" y="3058983"/>
            <a:ext cx="0" cy="2962305"/>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4" name="Text Box 10">
            <a:extLst>
              <a:ext uri="{FF2B5EF4-FFF2-40B4-BE49-F238E27FC236}">
                <a16:creationId xmlns:a16="http://schemas.microsoft.com/office/drawing/2014/main" xmlns="" id="{2F0C3CB5-D136-4954-B929-F34DA24F5C3E}"/>
              </a:ext>
            </a:extLst>
          </p:cNvPr>
          <p:cNvSpPr txBox="1">
            <a:spLocks noChangeArrowheads="1"/>
          </p:cNvSpPr>
          <p:nvPr/>
        </p:nvSpPr>
        <p:spPr bwMode="auto">
          <a:xfrm>
            <a:off x="755576" y="3460924"/>
            <a:ext cx="4392481" cy="2723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Char char="-"/>
            </a:pPr>
            <a:r>
              <a:rPr lang="de-DE" altLang="de-DE" sz="1800" dirty="0"/>
              <a:t> Rohstoffe / Betriebsstoffe </a:t>
            </a:r>
          </a:p>
          <a:p>
            <a:pPr eaLnBrk="1" hangingPunct="1">
              <a:spcBef>
                <a:spcPct val="50000"/>
              </a:spcBef>
              <a:buFontTx/>
              <a:buChar char="-"/>
            </a:pPr>
            <a:r>
              <a:rPr lang="de-DE" altLang="de-DE" sz="1800" dirty="0"/>
              <a:t> einfache Zulieferteile (sog. Produkt-</a:t>
            </a:r>
            <a:br>
              <a:rPr lang="de-DE" altLang="de-DE" sz="1800" dirty="0"/>
            </a:br>
            <a:r>
              <a:rPr lang="de-DE" altLang="de-DE" sz="1800" dirty="0"/>
              <a:t>  und Seriengeschäft)</a:t>
            </a:r>
          </a:p>
          <a:p>
            <a:pPr eaLnBrk="1" hangingPunct="1">
              <a:spcBef>
                <a:spcPct val="50000"/>
              </a:spcBef>
              <a:buFontTx/>
              <a:buChar char="-"/>
            </a:pPr>
            <a:r>
              <a:rPr lang="de-DE" altLang="de-DE" sz="1800" dirty="0"/>
              <a:t> komplexe Zulieferteile (Komponenten)  </a:t>
            </a:r>
          </a:p>
          <a:p>
            <a:pPr eaLnBrk="1" hangingPunct="1">
              <a:spcBef>
                <a:spcPct val="50000"/>
              </a:spcBef>
              <a:buFontTx/>
              <a:buChar char="-"/>
            </a:pPr>
            <a:r>
              <a:rPr lang="de-DE" altLang="de-DE" sz="1800" dirty="0"/>
              <a:t> Systemtechnologien (Software)</a:t>
            </a:r>
          </a:p>
          <a:p>
            <a:pPr eaLnBrk="1" hangingPunct="1">
              <a:spcBef>
                <a:spcPct val="50000"/>
              </a:spcBef>
              <a:buFontTx/>
              <a:buChar char="-"/>
            </a:pPr>
            <a:r>
              <a:rPr lang="de-DE" altLang="de-DE" sz="1800" dirty="0"/>
              <a:t> Großanlagen</a:t>
            </a:r>
          </a:p>
          <a:p>
            <a:pPr eaLnBrk="1" hangingPunct="1">
              <a:spcBef>
                <a:spcPct val="50000"/>
              </a:spcBef>
              <a:buFontTx/>
              <a:buChar char="-"/>
            </a:pPr>
            <a:r>
              <a:rPr lang="de-DE" altLang="de-DE" sz="1800" dirty="0"/>
              <a:t> </a:t>
            </a:r>
            <a:r>
              <a:rPr lang="de-DE" altLang="de-DE" sz="1800" i="1" dirty="0"/>
              <a:t>Investitionsgüter</a:t>
            </a:r>
          </a:p>
        </p:txBody>
      </p:sp>
    </p:spTree>
    <p:extLst>
      <p:ext uri="{BB962C8B-B14F-4D97-AF65-F5344CB8AC3E}">
        <p14:creationId xmlns:p14="http://schemas.microsoft.com/office/powerpoint/2010/main" val="89705508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C3A570-13D4-4A56-9191-FC143EC44FC0}" type="slidenum">
              <a:rPr lang="de-DE" sz="1100" b="1">
                <a:effectLst>
                  <a:outerShdw blurRad="38100" dist="38100" dir="2700000" algn="tl">
                    <a:srgbClr val="C0C0C0"/>
                  </a:outerShdw>
                </a:effectLst>
              </a:rPr>
              <a:pPr algn="r">
                <a:defRPr/>
              </a:pPr>
              <a:t>115</a:t>
            </a:fld>
            <a:endParaRPr lang="de-DE" sz="1100" b="1">
              <a:effectLst>
                <a:outerShdw blurRad="38100" dist="38100" dir="2700000" algn="tl">
                  <a:srgbClr val="C0C0C0"/>
                </a:outerShdw>
              </a:effectLst>
            </a:endParaRPr>
          </a:p>
        </p:txBody>
      </p:sp>
      <p:sp>
        <p:nvSpPr>
          <p:cNvPr id="4" name="Abgerundete rechteckige Legende 3"/>
          <p:cNvSpPr/>
          <p:nvPr/>
        </p:nvSpPr>
        <p:spPr>
          <a:xfrm>
            <a:off x="231642" y="3216126"/>
            <a:ext cx="8713093" cy="1522936"/>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Handelt es sich um Industriegüter, die für den anonymen Markt in Massenproduktion hergestellt werden (z.B. Schrauben, d.h. homogene bzw. austauschbare Güter- meist Verbrauchsgüter oder einfache Zulieferteile), spricht man auch vom Produkt- bzw. Seriengeschäft (PSG).</a:t>
            </a:r>
          </a:p>
        </p:txBody>
      </p:sp>
      <p:sp>
        <p:nvSpPr>
          <p:cNvPr id="2" name="Foliennummernplatzhalter 1"/>
          <p:cNvSpPr>
            <a:spLocks noGrp="1"/>
          </p:cNvSpPr>
          <p:nvPr>
            <p:ph type="sldNum" sz="quarter" idx="10"/>
          </p:nvPr>
        </p:nvSpPr>
        <p:spPr/>
        <p:txBody>
          <a:bodyPr/>
          <a:lstStyle/>
          <a:p>
            <a:pPr>
              <a:defRPr/>
            </a:pPr>
            <a:fld id="{7C841F67-5C3E-47E3-9048-8942C85B1041}" type="slidenum">
              <a:rPr lang="de-DE" smtClean="0"/>
              <a:pPr>
                <a:defRPr/>
              </a:pPr>
              <a:t>115</a:t>
            </a:fld>
            <a:endParaRPr lang="de-DE"/>
          </a:p>
        </p:txBody>
      </p:sp>
      <p:sp>
        <p:nvSpPr>
          <p:cNvPr id="6" name="Abgerundete rechteckige Legende 5"/>
          <p:cNvSpPr/>
          <p:nvPr/>
        </p:nvSpPr>
        <p:spPr>
          <a:xfrm>
            <a:off x="225797" y="1021295"/>
            <a:ext cx="8713093" cy="1955281"/>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Wesentliches Merkmal im Industriegütermarketing ist, dass auf der Nachfragerseite ein organisationaler </a:t>
            </a:r>
            <a:r>
              <a:rPr lang="de-DE" sz="2000" dirty="0" err="1">
                <a:solidFill>
                  <a:schemeClr val="tx1"/>
                </a:solidFill>
              </a:rPr>
              <a:t>Kaufentscheidungs</a:t>
            </a:r>
            <a:r>
              <a:rPr lang="de-DE" sz="2000" dirty="0">
                <a:solidFill>
                  <a:schemeClr val="tx1"/>
                </a:solidFill>
              </a:rPr>
              <a:t> –und Beschaffungsprozess stattfindet. Zudem spielt bei Zulieferteilen als Transaktionsobjekt die Transaktionsbedingung der Lieferzeit (Just-in-Time-Fertigung, Wertverbundsysteme) eine zentrale Rolle.</a:t>
            </a:r>
          </a:p>
        </p:txBody>
      </p:sp>
      <p:sp>
        <p:nvSpPr>
          <p:cNvPr id="7" name="Titel 2"/>
          <p:cNvSpPr txBox="1">
            <a:spLocks/>
          </p:cNvSpPr>
          <p:nvPr/>
        </p:nvSpPr>
        <p:spPr>
          <a:xfrm>
            <a:off x="467544" y="296752"/>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a:t>
            </a:r>
          </a:p>
        </p:txBody>
      </p:sp>
      <p:sp>
        <p:nvSpPr>
          <p:cNvPr id="8" name="Abgerundete rechteckige Legende 3">
            <a:extLst>
              <a:ext uri="{FF2B5EF4-FFF2-40B4-BE49-F238E27FC236}">
                <a16:creationId xmlns:a16="http://schemas.microsoft.com/office/drawing/2014/main" xmlns="" id="{C8521DCF-139A-4D4E-8A21-D78D409BA40C}"/>
              </a:ext>
            </a:extLst>
          </p:cNvPr>
          <p:cNvSpPr/>
          <p:nvPr/>
        </p:nvSpPr>
        <p:spPr>
          <a:xfrm>
            <a:off x="251520" y="4869160"/>
            <a:ext cx="8713093" cy="1196516"/>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In Systematiken, die nur zwischen Konsum- und Industriegütern differenzieren, zählt das Investitionsgütermarketing ebenfalls zum Industriegütermarketing.. </a:t>
            </a:r>
          </a:p>
        </p:txBody>
      </p:sp>
    </p:spTree>
    <p:extLst>
      <p:ext uri="{BB962C8B-B14F-4D97-AF65-F5344CB8AC3E}">
        <p14:creationId xmlns:p14="http://schemas.microsoft.com/office/powerpoint/2010/main" val="45743773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C3A570-13D4-4A56-9191-FC143EC44FC0}" type="slidenum">
              <a:rPr lang="de-DE" sz="1100" b="1">
                <a:effectLst>
                  <a:outerShdw blurRad="38100" dist="38100" dir="2700000" algn="tl">
                    <a:srgbClr val="C0C0C0"/>
                  </a:outerShdw>
                </a:effectLst>
              </a:rPr>
              <a:pPr algn="r">
                <a:defRPr/>
              </a:pPr>
              <a:t>116</a:t>
            </a:fld>
            <a:endParaRPr lang="de-DE" sz="1100" b="1">
              <a:effectLst>
                <a:outerShdw blurRad="38100" dist="38100" dir="2700000" algn="tl">
                  <a:srgbClr val="C0C0C0"/>
                </a:outerShdw>
              </a:effectLst>
            </a:endParaRPr>
          </a:p>
        </p:txBody>
      </p:sp>
      <p:sp>
        <p:nvSpPr>
          <p:cNvPr id="4" name="Abgerundete rechteckige Legende 3"/>
          <p:cNvSpPr/>
          <p:nvPr/>
        </p:nvSpPr>
        <p:spPr>
          <a:xfrm>
            <a:off x="441884" y="3356992"/>
            <a:ext cx="8327268" cy="1594944"/>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vertikales Marketing i. w. S ist ein koordiniertes </a:t>
            </a:r>
            <a:r>
              <a:rPr lang="de-DE" sz="2000" dirty="0" err="1">
                <a:solidFill>
                  <a:schemeClr val="tx1"/>
                </a:solidFill>
              </a:rPr>
              <a:t>verbrauchergerichtetes</a:t>
            </a:r>
            <a:r>
              <a:rPr lang="de-DE" sz="2000" dirty="0">
                <a:solidFill>
                  <a:schemeClr val="tx1"/>
                </a:solidFill>
              </a:rPr>
              <a:t> Marketing von Hersteller </a:t>
            </a:r>
            <a:r>
              <a:rPr lang="de-DE" sz="2000" b="1" dirty="0">
                <a:solidFill>
                  <a:schemeClr val="tx1"/>
                </a:solidFill>
              </a:rPr>
              <a:t>und </a:t>
            </a:r>
            <a:r>
              <a:rPr lang="de-DE" sz="2000" dirty="0">
                <a:solidFill>
                  <a:schemeClr val="tx1"/>
                </a:solidFill>
              </a:rPr>
              <a:t>Händler, um die Produkte des Herstellers besser im Handel verkaufen zu können: sog. Hersteller-Handels-Dyade bzw. integriertes vertikales Marketing.</a:t>
            </a:r>
          </a:p>
        </p:txBody>
      </p:sp>
      <p:sp>
        <p:nvSpPr>
          <p:cNvPr id="2" name="Foliennummernplatzhalter 1"/>
          <p:cNvSpPr>
            <a:spLocks noGrp="1"/>
          </p:cNvSpPr>
          <p:nvPr>
            <p:ph type="sldNum" sz="quarter" idx="10"/>
          </p:nvPr>
        </p:nvSpPr>
        <p:spPr/>
        <p:txBody>
          <a:bodyPr/>
          <a:lstStyle/>
          <a:p>
            <a:pPr>
              <a:defRPr/>
            </a:pPr>
            <a:fld id="{7C841F67-5C3E-47E3-9048-8942C85B1041}" type="slidenum">
              <a:rPr lang="de-DE" smtClean="0"/>
              <a:pPr>
                <a:defRPr/>
              </a:pPr>
              <a:t>116</a:t>
            </a:fld>
            <a:endParaRPr lang="de-DE"/>
          </a:p>
        </p:txBody>
      </p:sp>
      <p:sp>
        <p:nvSpPr>
          <p:cNvPr id="6" name="Abgerundete rechteckige Legende 5"/>
          <p:cNvSpPr/>
          <p:nvPr/>
        </p:nvSpPr>
        <p:spPr>
          <a:xfrm>
            <a:off x="539552" y="1268760"/>
            <a:ext cx="8229600" cy="1183798"/>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vertikales Marketing i. e. Sinn: sog. handelsorientiertes Marketing: Das Marketing der Hersteller gegenüber dem Handel kann als Push- oder </a:t>
            </a:r>
            <a:r>
              <a:rPr lang="de-DE" sz="2000" dirty="0" err="1">
                <a:solidFill>
                  <a:schemeClr val="tx1"/>
                </a:solidFill>
              </a:rPr>
              <a:t>Pullmarketing</a:t>
            </a:r>
            <a:r>
              <a:rPr lang="de-DE" sz="2000" dirty="0">
                <a:solidFill>
                  <a:schemeClr val="tx1"/>
                </a:solidFill>
              </a:rPr>
              <a:t> durchgeführt werden.</a:t>
            </a:r>
          </a:p>
        </p:txBody>
      </p:sp>
      <p:sp>
        <p:nvSpPr>
          <p:cNvPr id="7" name="Rectangle 2"/>
          <p:cNvSpPr txBox="1">
            <a:spLocks noChangeArrowheads="1"/>
          </p:cNvSpPr>
          <p:nvPr/>
        </p:nvSpPr>
        <p:spPr>
          <a:xfrm>
            <a:off x="323528" y="116434"/>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altLang="de-DE" kern="0" dirty="0"/>
              <a:t>Das Konzept des vertikalen Marketings (I)</a:t>
            </a:r>
          </a:p>
        </p:txBody>
      </p:sp>
    </p:spTree>
    <p:extLst>
      <p:ext uri="{BB962C8B-B14F-4D97-AF65-F5344CB8AC3E}">
        <p14:creationId xmlns:p14="http://schemas.microsoft.com/office/powerpoint/2010/main" val="152452002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C3A570-13D4-4A56-9191-FC143EC44FC0}" type="slidenum">
              <a:rPr lang="de-DE" sz="1100" b="1">
                <a:effectLst>
                  <a:outerShdw blurRad="38100" dist="38100" dir="2700000" algn="tl">
                    <a:srgbClr val="C0C0C0"/>
                  </a:outerShdw>
                </a:effectLst>
              </a:rPr>
              <a:pPr algn="r">
                <a:defRPr/>
              </a:pPr>
              <a:t>117</a:t>
            </a:fld>
            <a:endParaRPr lang="de-DE" sz="1100" b="1">
              <a:effectLst>
                <a:outerShdw blurRad="38100" dist="38100" dir="2700000" algn="tl">
                  <a:srgbClr val="C0C0C0"/>
                </a:outerShdw>
              </a:effectLst>
            </a:endParaRPr>
          </a:p>
        </p:txBody>
      </p:sp>
      <p:sp>
        <p:nvSpPr>
          <p:cNvPr id="4" name="Abgerundete rechteckige Legende 3"/>
          <p:cNvSpPr/>
          <p:nvPr/>
        </p:nvSpPr>
        <p:spPr>
          <a:xfrm>
            <a:off x="395536" y="1196752"/>
            <a:ext cx="8496944" cy="3755184"/>
          </a:xfrm>
          <a:prstGeom prst="wedgeRoundRectCallout">
            <a:avLst>
              <a:gd name="adj1" fmla="val 47514"/>
              <a:gd name="adj2" fmla="val 638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Der Hersteller versucht, seine Produkte in den Handel zu drücken, insbesondere durch Instrumente der </a:t>
            </a:r>
            <a:r>
              <a:rPr lang="de-DE" sz="2000" dirty="0" err="1">
                <a:solidFill>
                  <a:schemeClr val="tx1"/>
                </a:solidFill>
              </a:rPr>
              <a:t>handelsgerichteten</a:t>
            </a:r>
            <a:r>
              <a:rPr lang="de-DE" sz="2000" dirty="0">
                <a:solidFill>
                  <a:schemeClr val="tx1"/>
                </a:solidFill>
              </a:rPr>
              <a:t> Verkaufsförderung: Es werden Anreize geschaffen, damit der Handel die Produkte des Herstellers listet (z.B. Hersteller übernimmt Serviceleistungen für den Handel und/oder räumt Preisvorteile durch Rabatte ein). </a:t>
            </a:r>
          </a:p>
          <a:p>
            <a:pPr>
              <a:defRPr/>
            </a:pPr>
            <a:endParaRPr lang="de-DE" sz="2000" dirty="0">
              <a:solidFill>
                <a:schemeClr val="tx1"/>
              </a:solidFill>
            </a:endParaRPr>
          </a:p>
          <a:p>
            <a:pPr>
              <a:defRPr/>
            </a:pPr>
            <a:r>
              <a:rPr lang="de-DE" sz="2000" dirty="0">
                <a:solidFill>
                  <a:schemeClr val="tx1"/>
                </a:solidFill>
              </a:rPr>
              <a:t>Der Hersteller geht im Gegenzug darin aus, dass der Händler Angebotsdruck auf die Endverbraucher ausübt, um die Produkte „aus den Regalen </a:t>
            </a:r>
            <a:r>
              <a:rPr lang="de-DE" sz="2000" dirty="0" err="1">
                <a:solidFill>
                  <a:schemeClr val="tx1"/>
                </a:solidFill>
              </a:rPr>
              <a:t>hinauszuverkaufen</a:t>
            </a:r>
            <a:r>
              <a:rPr lang="de-DE" sz="2000" dirty="0">
                <a:solidFill>
                  <a:schemeClr val="tx1"/>
                </a:solidFill>
              </a:rPr>
              <a:t>“ (Markterschließung durch den Handel).</a:t>
            </a:r>
          </a:p>
        </p:txBody>
      </p:sp>
      <p:sp>
        <p:nvSpPr>
          <p:cNvPr id="2" name="Foliennummernplatzhalter 1"/>
          <p:cNvSpPr>
            <a:spLocks noGrp="1"/>
          </p:cNvSpPr>
          <p:nvPr>
            <p:ph type="sldNum" sz="quarter" idx="10"/>
          </p:nvPr>
        </p:nvSpPr>
        <p:spPr/>
        <p:txBody>
          <a:bodyPr/>
          <a:lstStyle/>
          <a:p>
            <a:pPr>
              <a:defRPr/>
            </a:pPr>
            <a:fld id="{7C841F67-5C3E-47E3-9048-8942C85B1041}" type="slidenum">
              <a:rPr lang="de-DE" smtClean="0"/>
              <a:pPr>
                <a:defRPr/>
              </a:pPr>
              <a:t>117</a:t>
            </a:fld>
            <a:endParaRPr lang="de-DE"/>
          </a:p>
        </p:txBody>
      </p:sp>
      <p:sp>
        <p:nvSpPr>
          <p:cNvPr id="7" name="Rectangle 2"/>
          <p:cNvSpPr txBox="1">
            <a:spLocks noChangeArrowheads="1"/>
          </p:cNvSpPr>
          <p:nvPr/>
        </p:nvSpPr>
        <p:spPr>
          <a:xfrm>
            <a:off x="323528" y="116632"/>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altLang="de-DE" kern="0" dirty="0"/>
              <a:t>Vertikales Marketing (II): Push-Marketing</a:t>
            </a:r>
          </a:p>
        </p:txBody>
      </p:sp>
    </p:spTree>
    <p:extLst>
      <p:ext uri="{BB962C8B-B14F-4D97-AF65-F5344CB8AC3E}">
        <p14:creationId xmlns:p14="http://schemas.microsoft.com/office/powerpoint/2010/main" val="297592597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C3A570-13D4-4A56-9191-FC143EC44FC0}" type="slidenum">
              <a:rPr lang="de-DE" sz="1100" b="1">
                <a:effectLst>
                  <a:outerShdw blurRad="38100" dist="38100" dir="2700000" algn="tl">
                    <a:srgbClr val="C0C0C0"/>
                  </a:outerShdw>
                </a:effectLst>
              </a:rPr>
              <a:pPr algn="r">
                <a:defRPr/>
              </a:pPr>
              <a:t>118</a:t>
            </a:fld>
            <a:endParaRPr lang="de-DE" sz="1100" b="1">
              <a:effectLst>
                <a:outerShdw blurRad="38100" dist="38100" dir="2700000" algn="tl">
                  <a:srgbClr val="C0C0C0"/>
                </a:outerShdw>
              </a:effectLst>
            </a:endParaRPr>
          </a:p>
        </p:txBody>
      </p:sp>
      <p:sp>
        <p:nvSpPr>
          <p:cNvPr id="4" name="Abgerundete rechteckige Legende 3"/>
          <p:cNvSpPr/>
          <p:nvPr/>
        </p:nvSpPr>
        <p:spPr>
          <a:xfrm>
            <a:off x="251457" y="1268760"/>
            <a:ext cx="8641085" cy="4104456"/>
          </a:xfrm>
          <a:prstGeom prst="wedgeRoundRectCallout">
            <a:avLst>
              <a:gd name="adj1" fmla="val 47736"/>
              <a:gd name="adj2" fmla="val 5639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Hersteller versucht, durch Endverbraucherwerbung Nachfragepotentiale zu erschließen, um so einen Nachfragesog beim Handel aufzubauen (Nachfrager wollen die Produkte beim Handel kaufen).</a:t>
            </a:r>
          </a:p>
          <a:p>
            <a:pPr>
              <a:defRPr/>
            </a:pPr>
            <a:endParaRPr lang="de-DE" sz="2000" dirty="0">
              <a:solidFill>
                <a:schemeClr val="tx1"/>
              </a:solidFill>
            </a:endParaRPr>
          </a:p>
          <a:p>
            <a:pPr>
              <a:defRPr/>
            </a:pPr>
            <a:r>
              <a:rPr lang="de-DE" sz="2000" dirty="0">
                <a:solidFill>
                  <a:schemeClr val="tx1"/>
                </a:solidFill>
              </a:rPr>
              <a:t>Dies zwingt den Handel, diese Produkte/Marken zu listen: Handel fordert diese Produkte dann vom Hersteller.</a:t>
            </a:r>
          </a:p>
          <a:p>
            <a:pPr>
              <a:defRPr/>
            </a:pPr>
            <a:endParaRPr lang="de-DE" sz="2000" dirty="0">
              <a:solidFill>
                <a:schemeClr val="tx1"/>
              </a:solidFill>
            </a:endParaRPr>
          </a:p>
          <a:p>
            <a:pPr>
              <a:defRPr/>
            </a:pPr>
            <a:r>
              <a:rPr lang="de-DE" sz="2000" dirty="0">
                <a:solidFill>
                  <a:schemeClr val="tx1"/>
                </a:solidFill>
              </a:rPr>
              <a:t>Problem, ob ein Hersteller ein solches akquisitorisches Potential für seine Produkte aufbauen kann, dass ein Nachfragesog beim Handel.</a:t>
            </a:r>
          </a:p>
          <a:p>
            <a:pPr>
              <a:defRPr/>
            </a:pPr>
            <a:r>
              <a:rPr lang="de-DE" sz="2000" dirty="0">
                <a:solidFill>
                  <a:schemeClr val="tx1"/>
                </a:solidFill>
              </a:rPr>
              <a:t>Dazu sind in der Regel nur große Hersteller mit bekannten Marken oder radikalen (technischen) Weiterentwicklungen in der Lage.</a:t>
            </a:r>
          </a:p>
        </p:txBody>
      </p:sp>
      <p:sp>
        <p:nvSpPr>
          <p:cNvPr id="2" name="Foliennummernplatzhalter 1"/>
          <p:cNvSpPr>
            <a:spLocks noGrp="1"/>
          </p:cNvSpPr>
          <p:nvPr>
            <p:ph type="sldNum" sz="quarter" idx="10"/>
          </p:nvPr>
        </p:nvSpPr>
        <p:spPr/>
        <p:txBody>
          <a:bodyPr/>
          <a:lstStyle/>
          <a:p>
            <a:pPr>
              <a:defRPr/>
            </a:pPr>
            <a:fld id="{7C841F67-5C3E-47E3-9048-8942C85B1041}" type="slidenum">
              <a:rPr lang="de-DE" smtClean="0"/>
              <a:pPr>
                <a:defRPr/>
              </a:pPr>
              <a:t>118</a:t>
            </a:fld>
            <a:endParaRPr lang="de-DE"/>
          </a:p>
        </p:txBody>
      </p:sp>
      <p:sp>
        <p:nvSpPr>
          <p:cNvPr id="7" name="Rectangle 2"/>
          <p:cNvSpPr txBox="1">
            <a:spLocks noChangeArrowheads="1"/>
          </p:cNvSpPr>
          <p:nvPr/>
        </p:nvSpPr>
        <p:spPr>
          <a:xfrm>
            <a:off x="323528" y="116632"/>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altLang="de-DE" kern="0" dirty="0"/>
              <a:t>Vertikales Marketing (III): Pull-Marketing</a:t>
            </a:r>
          </a:p>
        </p:txBody>
      </p:sp>
    </p:spTree>
    <p:extLst>
      <p:ext uri="{BB962C8B-B14F-4D97-AF65-F5344CB8AC3E}">
        <p14:creationId xmlns:p14="http://schemas.microsoft.com/office/powerpoint/2010/main" val="251950554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C3A570-13D4-4A56-9191-FC143EC44FC0}" type="slidenum">
              <a:rPr lang="de-DE" sz="1100" b="1">
                <a:effectLst>
                  <a:outerShdw blurRad="38100" dist="38100" dir="2700000" algn="tl">
                    <a:srgbClr val="C0C0C0"/>
                  </a:outerShdw>
                </a:effectLst>
              </a:rPr>
              <a:pPr algn="r">
                <a:defRPr/>
              </a:pPr>
              <a:t>119</a:t>
            </a:fld>
            <a:endParaRPr lang="de-DE" sz="1100" b="1">
              <a:effectLst>
                <a:outerShdw blurRad="38100" dist="38100" dir="2700000" algn="tl">
                  <a:srgbClr val="C0C0C0"/>
                </a:outerShdw>
              </a:effectLst>
            </a:endParaRPr>
          </a:p>
        </p:txBody>
      </p:sp>
      <p:sp>
        <p:nvSpPr>
          <p:cNvPr id="4" name="Abgerundete rechteckige Legende 3"/>
          <p:cNvSpPr/>
          <p:nvPr/>
        </p:nvSpPr>
        <p:spPr>
          <a:xfrm>
            <a:off x="441883" y="1268760"/>
            <a:ext cx="8522729" cy="3971208"/>
          </a:xfrm>
          <a:prstGeom prst="wedgeRoundRectCallout">
            <a:avLst>
              <a:gd name="adj1" fmla="val 48180"/>
              <a:gd name="adj2" fmla="val 5792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Zusammenarbeit (Kooperation) von Hersteller und Handel, um durch aufeinander abgestimmte Aktionen gemeinsam das Herstellerprodukt möglichst verkaufsattraktiv gegenüber dem  Endverbraucher zu gestalten.</a:t>
            </a:r>
          </a:p>
          <a:p>
            <a:pPr>
              <a:defRPr/>
            </a:pPr>
            <a:endParaRPr lang="de-DE" sz="2000" dirty="0">
              <a:solidFill>
                <a:schemeClr val="tx1"/>
              </a:solidFill>
            </a:endParaRPr>
          </a:p>
          <a:p>
            <a:pPr>
              <a:defRPr/>
            </a:pPr>
            <a:r>
              <a:rPr lang="de-DE" sz="2000" dirty="0">
                <a:solidFill>
                  <a:schemeClr val="tx1"/>
                </a:solidFill>
              </a:rPr>
              <a:t>Handel kann möglicherweise durch seine eigenen Marketing-Aktivitäten als Katalysator für die Marketing-Konzeption des Herstellers dienen; dies gilt auch umgekehrt.</a:t>
            </a:r>
          </a:p>
          <a:p>
            <a:pPr>
              <a:defRPr/>
            </a:pPr>
            <a:endParaRPr lang="de-DE" sz="2000" dirty="0">
              <a:solidFill>
                <a:schemeClr val="tx1"/>
              </a:solidFill>
            </a:endParaRPr>
          </a:p>
          <a:p>
            <a:pPr>
              <a:defRPr/>
            </a:pPr>
            <a:r>
              <a:rPr lang="de-DE" sz="2000" dirty="0">
                <a:solidFill>
                  <a:schemeClr val="tx1"/>
                </a:solidFill>
              </a:rPr>
              <a:t>Grundidee des vertikalen Marketings </a:t>
            </a:r>
            <a:r>
              <a:rPr lang="de-DE" sz="2000" dirty="0" err="1">
                <a:solidFill>
                  <a:schemeClr val="tx1"/>
                </a:solidFill>
              </a:rPr>
              <a:t>i.w</a:t>
            </a:r>
            <a:r>
              <a:rPr lang="de-DE" sz="2000" dirty="0">
                <a:solidFill>
                  <a:schemeClr val="tx1"/>
                </a:solidFill>
              </a:rPr>
              <a:t>. Sinn ist: Je besser ein Herstellerprodukt „am Markt läuft“, desto mehr profitieren Hersteller und Handel.</a:t>
            </a:r>
          </a:p>
        </p:txBody>
      </p:sp>
      <p:sp>
        <p:nvSpPr>
          <p:cNvPr id="2" name="Foliennummernplatzhalter 1"/>
          <p:cNvSpPr>
            <a:spLocks noGrp="1"/>
          </p:cNvSpPr>
          <p:nvPr>
            <p:ph type="sldNum" sz="quarter" idx="10"/>
          </p:nvPr>
        </p:nvSpPr>
        <p:spPr/>
        <p:txBody>
          <a:bodyPr/>
          <a:lstStyle/>
          <a:p>
            <a:pPr>
              <a:defRPr/>
            </a:pPr>
            <a:fld id="{7C841F67-5C3E-47E3-9048-8942C85B1041}" type="slidenum">
              <a:rPr lang="de-DE" smtClean="0"/>
              <a:pPr>
                <a:defRPr/>
              </a:pPr>
              <a:t>119</a:t>
            </a:fld>
            <a:endParaRPr lang="de-DE"/>
          </a:p>
        </p:txBody>
      </p:sp>
      <p:sp>
        <p:nvSpPr>
          <p:cNvPr id="7" name="Rectangle 2"/>
          <p:cNvSpPr txBox="1">
            <a:spLocks noChangeArrowheads="1"/>
          </p:cNvSpPr>
          <p:nvPr/>
        </p:nvSpPr>
        <p:spPr>
          <a:xfrm>
            <a:off x="323528" y="116632"/>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altLang="de-DE" kern="0" dirty="0"/>
              <a:t>Vertikales Marketing (IV): integriertes vertikales Marketing</a:t>
            </a:r>
          </a:p>
        </p:txBody>
      </p:sp>
    </p:spTree>
    <p:extLst>
      <p:ext uri="{BB962C8B-B14F-4D97-AF65-F5344CB8AC3E}">
        <p14:creationId xmlns:p14="http://schemas.microsoft.com/office/powerpoint/2010/main" val="472249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688B4185-5537-44AE-88DF-F203453584C1}" type="slidenum">
              <a:rPr lang="de-DE" sz="1100" b="1">
                <a:effectLst>
                  <a:outerShdw blurRad="38100" dist="38100" dir="2700000" algn="tl">
                    <a:srgbClr val="C0C0C0"/>
                  </a:outerShdw>
                </a:effectLst>
              </a:rPr>
              <a:pPr algn="r">
                <a:defRPr/>
              </a:pPr>
              <a:t>12</a:t>
            </a:fld>
            <a:endParaRPr lang="de-DE" sz="1100" b="1">
              <a:effectLst>
                <a:outerShdw blurRad="38100" dist="38100" dir="2700000" algn="tl">
                  <a:srgbClr val="C0C0C0"/>
                </a:outerShdw>
              </a:effectLst>
            </a:endParaRPr>
          </a:p>
        </p:txBody>
      </p:sp>
      <p:sp>
        <p:nvSpPr>
          <p:cNvPr id="4" name="Abgerundete rechteckige Legende 3"/>
          <p:cNvSpPr/>
          <p:nvPr/>
        </p:nvSpPr>
        <p:spPr>
          <a:xfrm>
            <a:off x="77277" y="1124744"/>
            <a:ext cx="8569077" cy="1792213"/>
          </a:xfrm>
          <a:prstGeom prst="wedgeRoundRectCallout">
            <a:avLst>
              <a:gd name="adj1" fmla="val 45852"/>
              <a:gd name="adj2" fmla="val 6763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de-DE" sz="2000" dirty="0">
                <a:solidFill>
                  <a:schemeClr val="tx1"/>
                </a:solidFill>
              </a:rPr>
              <a:t>Der Preis ist der von einem Käufer zu einem bestimmten Zeitpunkt für eine bestimmte Menge eines spezifischen Wirtschaftsgutes an den Verkäufer zu zahlende Geldbetrag: Der Preis ist eine monetäre Größe (pagatorischer Preisbegriff) .</a:t>
            </a:r>
          </a:p>
        </p:txBody>
      </p:sp>
      <p:sp>
        <p:nvSpPr>
          <p:cNvPr id="2" name="Foliennummernplatzhalter 1"/>
          <p:cNvSpPr>
            <a:spLocks noGrp="1"/>
          </p:cNvSpPr>
          <p:nvPr>
            <p:ph type="sldNum" sz="quarter" idx="10"/>
          </p:nvPr>
        </p:nvSpPr>
        <p:spPr/>
        <p:txBody>
          <a:bodyPr/>
          <a:lstStyle/>
          <a:p>
            <a:pPr>
              <a:defRPr/>
            </a:pPr>
            <a:fld id="{C186CEE6-AB64-4D77-82E3-E43A40E2A40E}" type="slidenum">
              <a:rPr lang="de-DE" smtClean="0"/>
              <a:pPr>
                <a:defRPr/>
              </a:pPr>
              <a:t>12</a:t>
            </a:fld>
            <a:endParaRPr lang="de-DE"/>
          </a:p>
        </p:txBody>
      </p:sp>
      <p:sp>
        <p:nvSpPr>
          <p:cNvPr id="6" name="Rectangle 2"/>
          <p:cNvSpPr txBox="1">
            <a:spLocks noChangeArrowheads="1"/>
          </p:cNvSpPr>
          <p:nvPr/>
        </p:nvSpPr>
        <p:spPr>
          <a:xfrm>
            <a:off x="446856" y="260648"/>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a:t>
            </a:r>
          </a:p>
        </p:txBody>
      </p:sp>
      <p:sp>
        <p:nvSpPr>
          <p:cNvPr id="7" name="Abgerundete rechteckige Legende 6"/>
          <p:cNvSpPr/>
          <p:nvPr/>
        </p:nvSpPr>
        <p:spPr>
          <a:xfrm>
            <a:off x="136340" y="3429000"/>
            <a:ext cx="8496944" cy="1925845"/>
          </a:xfrm>
          <a:prstGeom prst="wedgeRoundRectCallout">
            <a:avLst>
              <a:gd name="adj1" fmla="val 47082"/>
              <a:gd name="adj2" fmla="val 6386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de-DE" sz="2000" dirty="0">
                <a:solidFill>
                  <a:schemeClr val="tx1"/>
                </a:solidFill>
              </a:rPr>
              <a:t>Ausnahmen vom Preis als Geldbetrag sind bspw. im internationalen Marketing sog. Bartergeschäfte (Warengegenlieferungen) oder im Privatsektor sog. Dienstleistungs-Tauschringe (z.B. 2 Std. Rasenmähen gegen viermal Einkaufen).</a:t>
            </a:r>
          </a:p>
        </p:txBody>
      </p:sp>
    </p:spTree>
    <p:extLst>
      <p:ext uri="{BB962C8B-B14F-4D97-AF65-F5344CB8AC3E}">
        <p14:creationId xmlns:p14="http://schemas.microsoft.com/office/powerpoint/2010/main" val="147697475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4C1D8ABF-40F8-4BF9-9FF7-A5D3306F752B}" type="slidenum">
              <a:rPr lang="de-DE" sz="1100" b="1">
                <a:effectLst>
                  <a:outerShdw blurRad="38100" dist="38100" dir="2700000" algn="tl">
                    <a:srgbClr val="C0C0C0"/>
                  </a:outerShdw>
                </a:effectLst>
              </a:rPr>
              <a:pPr algn="r">
                <a:defRPr/>
              </a:pPr>
              <a:t>120</a:t>
            </a:fld>
            <a:endParaRPr lang="de-DE" sz="1100" b="1">
              <a:effectLst>
                <a:outerShdw blurRad="38100" dist="38100" dir="2700000" algn="tl">
                  <a:srgbClr val="C0C0C0"/>
                </a:outerShdw>
              </a:effectLst>
            </a:endParaRPr>
          </a:p>
        </p:txBody>
      </p:sp>
      <p:sp>
        <p:nvSpPr>
          <p:cNvPr id="65539" name="Rectangle 2"/>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65540" name="Text Box 3"/>
          <p:cNvSpPr txBox="1">
            <a:spLocks noChangeArrowheads="1"/>
          </p:cNvSpPr>
          <p:nvPr/>
        </p:nvSpPr>
        <p:spPr bwMode="auto">
          <a:xfrm>
            <a:off x="581319" y="192067"/>
            <a:ext cx="59699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400" dirty="0"/>
              <a:t>Arten des vertikalen Marketings: Übersicht</a:t>
            </a:r>
          </a:p>
        </p:txBody>
      </p:sp>
      <p:sp>
        <p:nvSpPr>
          <p:cNvPr id="65541" name="Text Box 4"/>
          <p:cNvSpPr txBox="1">
            <a:spLocks noChangeArrowheads="1"/>
          </p:cNvSpPr>
          <p:nvPr/>
        </p:nvSpPr>
        <p:spPr bwMode="auto">
          <a:xfrm>
            <a:off x="838200" y="1322388"/>
            <a:ext cx="1165225" cy="582612"/>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700"/>
          </a:p>
          <a:p>
            <a:pPr>
              <a:spcBef>
                <a:spcPct val="0"/>
              </a:spcBef>
              <a:buFontTx/>
              <a:buNone/>
            </a:pPr>
            <a:r>
              <a:rPr lang="de-DE" altLang="de-DE" sz="1800"/>
              <a:t>Hersteller</a:t>
            </a:r>
            <a:endParaRPr lang="de-DE" altLang="de-DE" sz="1400"/>
          </a:p>
          <a:p>
            <a:pPr>
              <a:spcBef>
                <a:spcPct val="0"/>
              </a:spcBef>
              <a:buFontTx/>
              <a:buNone/>
            </a:pPr>
            <a:r>
              <a:rPr lang="de-DE" altLang="de-DE" sz="700"/>
              <a:t>  </a:t>
            </a:r>
            <a:endParaRPr lang="de-DE" altLang="de-DE" sz="1400"/>
          </a:p>
        </p:txBody>
      </p:sp>
      <p:sp>
        <p:nvSpPr>
          <p:cNvPr id="65542" name="Text Box 5"/>
          <p:cNvSpPr txBox="1">
            <a:spLocks noChangeArrowheads="1"/>
          </p:cNvSpPr>
          <p:nvPr/>
        </p:nvSpPr>
        <p:spPr bwMode="auto">
          <a:xfrm>
            <a:off x="993775" y="2389188"/>
            <a:ext cx="911225" cy="582612"/>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700"/>
          </a:p>
          <a:p>
            <a:pPr>
              <a:spcBef>
                <a:spcPct val="0"/>
              </a:spcBef>
              <a:buFontTx/>
              <a:buNone/>
            </a:pPr>
            <a:r>
              <a:rPr lang="de-DE" altLang="de-DE" sz="1800"/>
              <a:t>Handel</a:t>
            </a:r>
            <a:endParaRPr lang="de-DE" altLang="de-DE" sz="1400"/>
          </a:p>
          <a:p>
            <a:pPr>
              <a:spcBef>
                <a:spcPct val="0"/>
              </a:spcBef>
              <a:buFontTx/>
              <a:buNone/>
            </a:pPr>
            <a:r>
              <a:rPr lang="de-DE" altLang="de-DE" sz="700"/>
              <a:t>  </a:t>
            </a:r>
            <a:endParaRPr lang="de-DE" altLang="de-DE" sz="1400"/>
          </a:p>
        </p:txBody>
      </p:sp>
      <p:sp>
        <p:nvSpPr>
          <p:cNvPr id="65543" name="Text Box 6"/>
          <p:cNvSpPr txBox="1">
            <a:spLocks noChangeArrowheads="1"/>
          </p:cNvSpPr>
          <p:nvPr/>
        </p:nvSpPr>
        <p:spPr bwMode="auto">
          <a:xfrm>
            <a:off x="762000" y="3581400"/>
            <a:ext cx="1317625" cy="582613"/>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700"/>
          </a:p>
          <a:p>
            <a:pPr>
              <a:spcBef>
                <a:spcPct val="0"/>
              </a:spcBef>
              <a:buFontTx/>
              <a:buNone/>
            </a:pPr>
            <a:r>
              <a:rPr lang="de-DE" altLang="de-DE" sz="1800"/>
              <a:t>Nachfrager</a:t>
            </a:r>
            <a:endParaRPr lang="de-DE" altLang="de-DE" sz="1400"/>
          </a:p>
          <a:p>
            <a:pPr>
              <a:spcBef>
                <a:spcPct val="0"/>
              </a:spcBef>
              <a:buFontTx/>
              <a:buNone/>
            </a:pPr>
            <a:r>
              <a:rPr lang="de-DE" altLang="de-DE" sz="700"/>
              <a:t>  </a:t>
            </a:r>
            <a:endParaRPr lang="de-DE" altLang="de-DE" sz="1400"/>
          </a:p>
        </p:txBody>
      </p:sp>
      <p:sp>
        <p:nvSpPr>
          <p:cNvPr id="65544" name="Text Box 7"/>
          <p:cNvSpPr txBox="1">
            <a:spLocks noChangeArrowheads="1"/>
          </p:cNvSpPr>
          <p:nvPr/>
        </p:nvSpPr>
        <p:spPr bwMode="auto">
          <a:xfrm>
            <a:off x="4038600" y="1322388"/>
            <a:ext cx="1165225" cy="582612"/>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700"/>
          </a:p>
          <a:p>
            <a:pPr>
              <a:spcBef>
                <a:spcPct val="0"/>
              </a:spcBef>
              <a:buFontTx/>
              <a:buNone/>
            </a:pPr>
            <a:r>
              <a:rPr lang="de-DE" altLang="de-DE" sz="1800"/>
              <a:t>Hersteller</a:t>
            </a:r>
            <a:endParaRPr lang="de-DE" altLang="de-DE" sz="1400"/>
          </a:p>
          <a:p>
            <a:pPr>
              <a:spcBef>
                <a:spcPct val="0"/>
              </a:spcBef>
              <a:buFontTx/>
              <a:buNone/>
            </a:pPr>
            <a:r>
              <a:rPr lang="de-DE" altLang="de-DE" sz="700"/>
              <a:t>  </a:t>
            </a:r>
            <a:endParaRPr lang="de-DE" altLang="de-DE" sz="1400"/>
          </a:p>
        </p:txBody>
      </p:sp>
      <p:sp>
        <p:nvSpPr>
          <p:cNvPr id="65545" name="Text Box 8"/>
          <p:cNvSpPr txBox="1">
            <a:spLocks noChangeArrowheads="1"/>
          </p:cNvSpPr>
          <p:nvPr/>
        </p:nvSpPr>
        <p:spPr bwMode="auto">
          <a:xfrm>
            <a:off x="4194175" y="2389188"/>
            <a:ext cx="911225" cy="582612"/>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700"/>
          </a:p>
          <a:p>
            <a:pPr>
              <a:spcBef>
                <a:spcPct val="0"/>
              </a:spcBef>
              <a:buFontTx/>
              <a:buNone/>
            </a:pPr>
            <a:r>
              <a:rPr lang="de-DE" altLang="de-DE" sz="1800"/>
              <a:t>Handel</a:t>
            </a:r>
            <a:endParaRPr lang="de-DE" altLang="de-DE" sz="1400"/>
          </a:p>
          <a:p>
            <a:pPr>
              <a:spcBef>
                <a:spcPct val="0"/>
              </a:spcBef>
              <a:buFontTx/>
              <a:buNone/>
            </a:pPr>
            <a:r>
              <a:rPr lang="de-DE" altLang="de-DE" sz="700"/>
              <a:t>  </a:t>
            </a:r>
            <a:endParaRPr lang="de-DE" altLang="de-DE" sz="1400"/>
          </a:p>
        </p:txBody>
      </p:sp>
      <p:sp>
        <p:nvSpPr>
          <p:cNvPr id="65546" name="Text Box 9"/>
          <p:cNvSpPr txBox="1">
            <a:spLocks noChangeArrowheads="1"/>
          </p:cNvSpPr>
          <p:nvPr/>
        </p:nvSpPr>
        <p:spPr bwMode="auto">
          <a:xfrm>
            <a:off x="3962400" y="3554413"/>
            <a:ext cx="1317625" cy="582612"/>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700"/>
          </a:p>
          <a:p>
            <a:pPr>
              <a:spcBef>
                <a:spcPct val="0"/>
              </a:spcBef>
              <a:buFontTx/>
              <a:buNone/>
            </a:pPr>
            <a:r>
              <a:rPr lang="de-DE" altLang="de-DE" sz="1800"/>
              <a:t>Nachfrager</a:t>
            </a:r>
            <a:endParaRPr lang="de-DE" altLang="de-DE" sz="1400"/>
          </a:p>
          <a:p>
            <a:pPr>
              <a:spcBef>
                <a:spcPct val="0"/>
              </a:spcBef>
              <a:buFontTx/>
              <a:buNone/>
            </a:pPr>
            <a:r>
              <a:rPr lang="de-DE" altLang="de-DE" sz="700"/>
              <a:t>  </a:t>
            </a:r>
            <a:endParaRPr lang="de-DE" altLang="de-DE" sz="1400"/>
          </a:p>
        </p:txBody>
      </p:sp>
      <p:sp>
        <p:nvSpPr>
          <p:cNvPr id="65547" name="Text Box 10"/>
          <p:cNvSpPr txBox="1">
            <a:spLocks noChangeArrowheads="1"/>
          </p:cNvSpPr>
          <p:nvPr/>
        </p:nvSpPr>
        <p:spPr bwMode="auto">
          <a:xfrm>
            <a:off x="6934200" y="1295400"/>
            <a:ext cx="1165225" cy="582613"/>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700"/>
          </a:p>
          <a:p>
            <a:pPr>
              <a:spcBef>
                <a:spcPct val="0"/>
              </a:spcBef>
              <a:buFontTx/>
              <a:buNone/>
            </a:pPr>
            <a:r>
              <a:rPr lang="de-DE" altLang="de-DE" sz="1800"/>
              <a:t>Hersteller</a:t>
            </a:r>
            <a:endParaRPr lang="de-DE" altLang="de-DE" sz="1400"/>
          </a:p>
          <a:p>
            <a:pPr>
              <a:spcBef>
                <a:spcPct val="0"/>
              </a:spcBef>
              <a:buFontTx/>
              <a:buNone/>
            </a:pPr>
            <a:r>
              <a:rPr lang="de-DE" altLang="de-DE" sz="700"/>
              <a:t>  </a:t>
            </a:r>
            <a:endParaRPr lang="de-DE" altLang="de-DE" sz="1400"/>
          </a:p>
        </p:txBody>
      </p:sp>
      <p:sp>
        <p:nvSpPr>
          <p:cNvPr id="65548" name="Text Box 11"/>
          <p:cNvSpPr txBox="1">
            <a:spLocks noChangeArrowheads="1"/>
          </p:cNvSpPr>
          <p:nvPr/>
        </p:nvSpPr>
        <p:spPr bwMode="auto">
          <a:xfrm>
            <a:off x="7075488" y="2362200"/>
            <a:ext cx="911225" cy="582613"/>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700"/>
          </a:p>
          <a:p>
            <a:pPr>
              <a:spcBef>
                <a:spcPct val="0"/>
              </a:spcBef>
              <a:buFontTx/>
              <a:buNone/>
            </a:pPr>
            <a:r>
              <a:rPr lang="de-DE" altLang="de-DE" sz="1800"/>
              <a:t>Handel</a:t>
            </a:r>
            <a:endParaRPr lang="de-DE" altLang="de-DE" sz="1400"/>
          </a:p>
          <a:p>
            <a:pPr>
              <a:spcBef>
                <a:spcPct val="0"/>
              </a:spcBef>
              <a:buFontTx/>
              <a:buNone/>
            </a:pPr>
            <a:r>
              <a:rPr lang="de-DE" altLang="de-DE" sz="700"/>
              <a:t>  </a:t>
            </a:r>
            <a:endParaRPr lang="de-DE" altLang="de-DE" sz="1400"/>
          </a:p>
        </p:txBody>
      </p:sp>
      <p:sp>
        <p:nvSpPr>
          <p:cNvPr id="65549" name="Text Box 12"/>
          <p:cNvSpPr txBox="1">
            <a:spLocks noChangeArrowheads="1"/>
          </p:cNvSpPr>
          <p:nvPr/>
        </p:nvSpPr>
        <p:spPr bwMode="auto">
          <a:xfrm>
            <a:off x="6934200" y="3554413"/>
            <a:ext cx="1317625" cy="582612"/>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700"/>
          </a:p>
          <a:p>
            <a:pPr>
              <a:spcBef>
                <a:spcPct val="0"/>
              </a:spcBef>
              <a:buFontTx/>
              <a:buNone/>
            </a:pPr>
            <a:r>
              <a:rPr lang="de-DE" altLang="de-DE" sz="1800"/>
              <a:t>Nachfrager</a:t>
            </a:r>
            <a:endParaRPr lang="de-DE" altLang="de-DE" sz="1400"/>
          </a:p>
          <a:p>
            <a:pPr>
              <a:spcBef>
                <a:spcPct val="0"/>
              </a:spcBef>
              <a:buFontTx/>
              <a:buNone/>
            </a:pPr>
            <a:r>
              <a:rPr lang="de-DE" altLang="de-DE" sz="700"/>
              <a:t>  </a:t>
            </a:r>
            <a:endParaRPr lang="de-DE" altLang="de-DE" sz="1400"/>
          </a:p>
        </p:txBody>
      </p:sp>
      <p:sp>
        <p:nvSpPr>
          <p:cNvPr id="65550" name="Line 13"/>
          <p:cNvSpPr>
            <a:spLocks noChangeShapeType="1"/>
          </p:cNvSpPr>
          <p:nvPr/>
        </p:nvSpPr>
        <p:spPr bwMode="auto">
          <a:xfrm flipV="1">
            <a:off x="1447800" y="3048000"/>
            <a:ext cx="0" cy="457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65551" name="Line 14"/>
          <p:cNvSpPr>
            <a:spLocks noChangeShapeType="1"/>
          </p:cNvSpPr>
          <p:nvPr/>
        </p:nvSpPr>
        <p:spPr bwMode="auto">
          <a:xfrm>
            <a:off x="4648200" y="1955800"/>
            <a:ext cx="0" cy="3810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65552" name="Line 15"/>
          <p:cNvSpPr>
            <a:spLocks noChangeShapeType="1"/>
          </p:cNvSpPr>
          <p:nvPr/>
        </p:nvSpPr>
        <p:spPr bwMode="auto">
          <a:xfrm>
            <a:off x="4648200" y="3048000"/>
            <a:ext cx="0" cy="457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65553" name="Line 17"/>
          <p:cNvSpPr>
            <a:spLocks noChangeShapeType="1"/>
          </p:cNvSpPr>
          <p:nvPr/>
        </p:nvSpPr>
        <p:spPr bwMode="auto">
          <a:xfrm rot="10800000" flipV="1">
            <a:off x="7673975" y="3048000"/>
            <a:ext cx="1588" cy="457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65554" name="Line 18"/>
          <p:cNvSpPr>
            <a:spLocks noChangeShapeType="1"/>
          </p:cNvSpPr>
          <p:nvPr/>
        </p:nvSpPr>
        <p:spPr bwMode="auto">
          <a:xfrm flipV="1">
            <a:off x="7369175" y="3048000"/>
            <a:ext cx="0" cy="457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65555" name="Line 19"/>
          <p:cNvSpPr>
            <a:spLocks noChangeShapeType="1"/>
          </p:cNvSpPr>
          <p:nvPr/>
        </p:nvSpPr>
        <p:spPr bwMode="auto">
          <a:xfrm>
            <a:off x="457200" y="1600200"/>
            <a:ext cx="381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65556" name="Line 20"/>
          <p:cNvSpPr>
            <a:spLocks noChangeShapeType="1"/>
          </p:cNvSpPr>
          <p:nvPr/>
        </p:nvSpPr>
        <p:spPr bwMode="auto">
          <a:xfrm>
            <a:off x="457200" y="1600200"/>
            <a:ext cx="0" cy="2209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65557" name="Line 21"/>
          <p:cNvSpPr>
            <a:spLocks noChangeShapeType="1"/>
          </p:cNvSpPr>
          <p:nvPr/>
        </p:nvSpPr>
        <p:spPr bwMode="auto">
          <a:xfrm>
            <a:off x="6629400" y="1600200"/>
            <a:ext cx="3048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65558" name="Line 22"/>
          <p:cNvSpPr>
            <a:spLocks noChangeShapeType="1"/>
          </p:cNvSpPr>
          <p:nvPr/>
        </p:nvSpPr>
        <p:spPr bwMode="auto">
          <a:xfrm>
            <a:off x="6629400" y="1600200"/>
            <a:ext cx="0" cy="2286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65559" name="Line 23"/>
          <p:cNvSpPr>
            <a:spLocks noChangeShapeType="1"/>
          </p:cNvSpPr>
          <p:nvPr/>
        </p:nvSpPr>
        <p:spPr bwMode="auto">
          <a:xfrm>
            <a:off x="457200" y="3810000"/>
            <a:ext cx="3048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65560" name="Line 24"/>
          <p:cNvSpPr>
            <a:spLocks noChangeShapeType="1"/>
          </p:cNvSpPr>
          <p:nvPr/>
        </p:nvSpPr>
        <p:spPr bwMode="auto">
          <a:xfrm>
            <a:off x="6629400" y="3886200"/>
            <a:ext cx="3048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65561" name="Text Box 25"/>
          <p:cNvSpPr txBox="1">
            <a:spLocks noChangeArrowheads="1"/>
          </p:cNvSpPr>
          <p:nvPr/>
        </p:nvSpPr>
        <p:spPr bwMode="auto">
          <a:xfrm>
            <a:off x="685800" y="4632325"/>
            <a:ext cx="14128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t>Pullmarketing</a:t>
            </a:r>
          </a:p>
        </p:txBody>
      </p:sp>
      <p:sp>
        <p:nvSpPr>
          <p:cNvPr id="65562" name="Text Box 26"/>
          <p:cNvSpPr txBox="1">
            <a:spLocks noChangeArrowheads="1"/>
          </p:cNvSpPr>
          <p:nvPr/>
        </p:nvSpPr>
        <p:spPr bwMode="auto">
          <a:xfrm>
            <a:off x="3871913" y="4632325"/>
            <a:ext cx="15382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t>Pushmarketing</a:t>
            </a:r>
          </a:p>
        </p:txBody>
      </p:sp>
      <p:sp>
        <p:nvSpPr>
          <p:cNvPr id="65563" name="Text Box 27"/>
          <p:cNvSpPr txBox="1">
            <a:spLocks noChangeArrowheads="1"/>
          </p:cNvSpPr>
          <p:nvPr/>
        </p:nvSpPr>
        <p:spPr bwMode="auto">
          <a:xfrm>
            <a:off x="6553200" y="4524375"/>
            <a:ext cx="223996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integriertes (vertikales)</a:t>
            </a:r>
          </a:p>
          <a:p>
            <a:pPr algn="ctr">
              <a:spcBef>
                <a:spcPct val="0"/>
              </a:spcBef>
              <a:buFontTx/>
              <a:buNone/>
            </a:pPr>
            <a:r>
              <a:rPr lang="de-DE" altLang="de-DE" sz="1600"/>
              <a:t>Marketing</a:t>
            </a:r>
          </a:p>
        </p:txBody>
      </p:sp>
      <p:sp>
        <p:nvSpPr>
          <p:cNvPr id="65564" name="Text Box 28"/>
          <p:cNvSpPr txBox="1">
            <a:spLocks noChangeArrowheads="1"/>
          </p:cNvSpPr>
          <p:nvPr/>
        </p:nvSpPr>
        <p:spPr bwMode="auto">
          <a:xfrm>
            <a:off x="1828800" y="5257800"/>
            <a:ext cx="28479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t>handelsorientiertes Marketing</a:t>
            </a:r>
          </a:p>
        </p:txBody>
      </p:sp>
      <p:sp>
        <p:nvSpPr>
          <p:cNvPr id="65566" name="Line 30"/>
          <p:cNvSpPr>
            <a:spLocks noChangeShapeType="1"/>
          </p:cNvSpPr>
          <p:nvPr/>
        </p:nvSpPr>
        <p:spPr bwMode="auto">
          <a:xfrm>
            <a:off x="457200" y="5105400"/>
            <a:ext cx="5486400"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65567" name="Line 31"/>
          <p:cNvSpPr>
            <a:spLocks noChangeShapeType="1"/>
          </p:cNvSpPr>
          <p:nvPr/>
        </p:nvSpPr>
        <p:spPr bwMode="auto">
          <a:xfrm>
            <a:off x="5943600" y="4876800"/>
            <a:ext cx="0" cy="22860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65568" name="Line 32"/>
          <p:cNvSpPr>
            <a:spLocks noChangeShapeType="1"/>
          </p:cNvSpPr>
          <p:nvPr/>
        </p:nvSpPr>
        <p:spPr bwMode="auto">
          <a:xfrm flipV="1">
            <a:off x="457200" y="4876800"/>
            <a:ext cx="0" cy="22860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65569" name="Line 13"/>
          <p:cNvSpPr>
            <a:spLocks noChangeShapeType="1"/>
          </p:cNvSpPr>
          <p:nvPr/>
        </p:nvSpPr>
        <p:spPr bwMode="auto">
          <a:xfrm flipV="1">
            <a:off x="1428750" y="1928813"/>
            <a:ext cx="0" cy="457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65570" name="Line 17"/>
          <p:cNvSpPr>
            <a:spLocks noChangeShapeType="1"/>
          </p:cNvSpPr>
          <p:nvPr/>
        </p:nvSpPr>
        <p:spPr bwMode="auto">
          <a:xfrm rot="10800000" flipV="1">
            <a:off x="7523163" y="1916113"/>
            <a:ext cx="1587" cy="457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2" name="Foliennummernplatzhalter 1"/>
          <p:cNvSpPr>
            <a:spLocks noGrp="1"/>
          </p:cNvSpPr>
          <p:nvPr>
            <p:ph type="sldNum" sz="quarter" idx="10"/>
          </p:nvPr>
        </p:nvSpPr>
        <p:spPr/>
        <p:txBody>
          <a:bodyPr/>
          <a:lstStyle/>
          <a:p>
            <a:pPr>
              <a:defRPr/>
            </a:pPr>
            <a:fld id="{FE428FB9-647F-4675-95EC-C1739E723680}" type="slidenum">
              <a:rPr lang="de-DE" smtClean="0"/>
              <a:pPr>
                <a:defRPr/>
              </a:pPr>
              <a:t>120</a:t>
            </a:fld>
            <a:endParaRPr lang="de-DE"/>
          </a:p>
        </p:txBody>
      </p:sp>
      <p:sp>
        <p:nvSpPr>
          <p:cNvPr id="36" name="Line 18"/>
          <p:cNvSpPr>
            <a:spLocks noChangeShapeType="1"/>
          </p:cNvSpPr>
          <p:nvPr/>
        </p:nvSpPr>
        <p:spPr bwMode="auto">
          <a:xfrm flipV="1">
            <a:off x="7380312" y="1916832"/>
            <a:ext cx="0" cy="457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Tree>
    <p:extLst>
      <p:ext uri="{BB962C8B-B14F-4D97-AF65-F5344CB8AC3E}">
        <p14:creationId xmlns:p14="http://schemas.microsoft.com/office/powerpoint/2010/main" val="308042215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35927" y="125965"/>
            <a:ext cx="8229600" cy="576262"/>
          </a:xfrm>
        </p:spPr>
        <p:txBody>
          <a:bodyPr/>
          <a:lstStyle/>
          <a:p>
            <a:r>
              <a:rPr lang="de-DE" dirty="0"/>
              <a:t>Exkurs: Das Konzept des Markts im Marketing aus dem Blickwinkel von Transaktionen</a:t>
            </a:r>
          </a:p>
        </p:txBody>
      </p:sp>
      <p:sp>
        <p:nvSpPr>
          <p:cNvPr id="24" name="AutoShape 4"/>
          <p:cNvSpPr>
            <a:spLocks noChangeArrowheads="1"/>
          </p:cNvSpPr>
          <p:nvPr/>
        </p:nvSpPr>
        <p:spPr bwMode="auto">
          <a:xfrm>
            <a:off x="312160" y="1561260"/>
            <a:ext cx="8341999" cy="129614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Organisationale Definition eines Markts: Der Markt ist der abstrakte Ort des Tausches, d.h. der Ort, an dem Transaktionsbeziehungen stattfinden.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13</a:t>
            </a:fld>
            <a:endParaRPr lang="de-DE"/>
          </a:p>
        </p:txBody>
      </p:sp>
      <p:sp>
        <p:nvSpPr>
          <p:cNvPr id="5" name="AutoShape 4"/>
          <p:cNvSpPr>
            <a:spLocks noChangeArrowheads="1"/>
          </p:cNvSpPr>
          <p:nvPr/>
        </p:nvSpPr>
        <p:spPr bwMode="auto">
          <a:xfrm>
            <a:off x="300794" y="3501008"/>
            <a:ext cx="8364732" cy="2232248"/>
          </a:xfrm>
          <a:prstGeom prst="wedgeRoundRectCallout">
            <a:avLst>
              <a:gd name="adj1" fmla="val 44573"/>
              <a:gd name="adj2" fmla="val 6676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sz="2000" dirty="0"/>
              <a:t>Marketingdefinition eines Markts: Ein Markt besteht aus allen potentiellen Nachfragern mit einem bestimmten Bedürfnis, die willens und fähig sind, durch eine Transaktion ein Produkt zu erwerben, um im darauf folgenden Konsum (Ge- oder Verbrauch) dieses Bedürfnis zu befriedigen: Der Markt stellt damit die Summe aller potentiellen Transaktionspartner dar.</a:t>
            </a:r>
            <a:endParaRPr lang="de-DE" sz="2000" dirty="0"/>
          </a:p>
        </p:txBody>
      </p:sp>
    </p:spTree>
    <p:extLst>
      <p:ext uri="{BB962C8B-B14F-4D97-AF65-F5344CB8AC3E}">
        <p14:creationId xmlns:p14="http://schemas.microsoft.com/office/powerpoint/2010/main" val="475066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539750" y="2924175"/>
            <a:ext cx="82089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800" dirty="0"/>
              <a:t>1.1.2 Exkurs: Preisfindungsmechanismen</a:t>
            </a:r>
            <a:endParaRPr lang="de-DE" altLang="de-DE" sz="1800" dirty="0"/>
          </a:p>
        </p:txBody>
      </p:sp>
      <p:sp>
        <p:nvSpPr>
          <p:cNvPr id="6148" name="Rectangle 4"/>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19975741-2297-4414-A411-B7F17310E155}" type="slidenum">
              <a:rPr lang="de-DE" smtClean="0"/>
              <a:pPr>
                <a:defRPr/>
              </a:pPr>
              <a:t>14</a:t>
            </a:fld>
            <a:endParaRPr lang="de-DE"/>
          </a:p>
        </p:txBody>
      </p:sp>
    </p:spTree>
    <p:extLst>
      <p:ext uri="{BB962C8B-B14F-4D97-AF65-F5344CB8AC3E}">
        <p14:creationId xmlns:p14="http://schemas.microsoft.com/office/powerpoint/2010/main" val="3891851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817BB43-C314-4B75-A373-E4A9CA2A184B}" type="slidenum">
              <a:rPr lang="de-DE" sz="1100" b="1">
                <a:effectLst>
                  <a:outerShdw blurRad="38100" dist="38100" dir="2700000" algn="tl">
                    <a:srgbClr val="C0C0C0"/>
                  </a:outerShdw>
                </a:effectLst>
              </a:rPr>
              <a:pPr algn="r">
                <a:defRPr/>
              </a:pPr>
              <a:t>15</a:t>
            </a:fld>
            <a:endParaRPr lang="de-DE" sz="1100" b="1">
              <a:effectLst>
                <a:outerShdw blurRad="38100" dist="38100" dir="2700000" algn="tl">
                  <a:srgbClr val="C0C0C0"/>
                </a:outerShdw>
              </a:effectLst>
            </a:endParaRPr>
          </a:p>
        </p:txBody>
      </p:sp>
      <p:sp>
        <p:nvSpPr>
          <p:cNvPr id="14339" name="Text Box 6"/>
          <p:cNvSpPr txBox="1">
            <a:spLocks noChangeArrowheads="1"/>
          </p:cNvSpPr>
          <p:nvPr/>
        </p:nvSpPr>
        <p:spPr bwMode="auto">
          <a:xfrm>
            <a:off x="468313" y="450850"/>
            <a:ext cx="324960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dirty="0"/>
              <a:t>Arten der Preisfindung</a:t>
            </a:r>
            <a:endParaRPr lang="de-DE" altLang="de-DE" sz="2400" b="1" dirty="0"/>
          </a:p>
        </p:txBody>
      </p:sp>
      <p:sp>
        <p:nvSpPr>
          <p:cNvPr id="14340" name="Text Box 7"/>
          <p:cNvSpPr txBox="1">
            <a:spLocks noChangeArrowheads="1"/>
          </p:cNvSpPr>
          <p:nvPr/>
        </p:nvSpPr>
        <p:spPr bwMode="auto">
          <a:xfrm>
            <a:off x="3300413" y="1412875"/>
            <a:ext cx="2355850" cy="3794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b="1"/>
              <a:t>Transaktionsdesign</a:t>
            </a:r>
          </a:p>
        </p:txBody>
      </p:sp>
      <p:sp>
        <p:nvSpPr>
          <p:cNvPr id="14341" name="Text Box 8"/>
          <p:cNvSpPr txBox="1">
            <a:spLocks noChangeArrowheads="1"/>
          </p:cNvSpPr>
          <p:nvPr/>
        </p:nvSpPr>
        <p:spPr bwMode="auto">
          <a:xfrm>
            <a:off x="420688" y="2328863"/>
            <a:ext cx="1593850" cy="6540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Festpreis</a:t>
            </a:r>
          </a:p>
          <a:p>
            <a:pPr algn="ctr">
              <a:spcBef>
                <a:spcPct val="0"/>
              </a:spcBef>
              <a:buFontTx/>
              <a:buNone/>
            </a:pPr>
            <a:r>
              <a:rPr lang="de-DE" altLang="de-DE" sz="1800"/>
              <a:t>(posted price)</a:t>
            </a:r>
          </a:p>
        </p:txBody>
      </p:sp>
      <p:sp>
        <p:nvSpPr>
          <p:cNvPr id="14342" name="Text Box 9"/>
          <p:cNvSpPr txBox="1">
            <a:spLocks noChangeArrowheads="1"/>
          </p:cNvSpPr>
          <p:nvPr/>
        </p:nvSpPr>
        <p:spPr bwMode="auto">
          <a:xfrm>
            <a:off x="2927350" y="2343150"/>
            <a:ext cx="1454150" cy="6540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interaktive</a:t>
            </a:r>
          </a:p>
          <a:p>
            <a:pPr algn="ctr">
              <a:spcBef>
                <a:spcPct val="0"/>
              </a:spcBef>
              <a:buFontTx/>
              <a:buNone/>
            </a:pPr>
            <a:r>
              <a:rPr lang="de-DE" altLang="de-DE" sz="1800"/>
              <a:t>Preisbildung</a:t>
            </a:r>
          </a:p>
        </p:txBody>
      </p:sp>
      <p:sp>
        <p:nvSpPr>
          <p:cNvPr id="14343" name="Text Box 10"/>
          <p:cNvSpPr txBox="1">
            <a:spLocks noChangeArrowheads="1"/>
          </p:cNvSpPr>
          <p:nvPr/>
        </p:nvSpPr>
        <p:spPr bwMode="auto">
          <a:xfrm>
            <a:off x="5100638" y="2343150"/>
            <a:ext cx="958850" cy="6540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reverse</a:t>
            </a:r>
          </a:p>
          <a:p>
            <a:pPr algn="ctr">
              <a:spcBef>
                <a:spcPct val="0"/>
              </a:spcBef>
              <a:buFontTx/>
              <a:buNone/>
            </a:pPr>
            <a:r>
              <a:rPr lang="de-DE" altLang="de-DE" sz="1800"/>
              <a:t>pricing</a:t>
            </a:r>
          </a:p>
        </p:txBody>
      </p:sp>
      <p:sp>
        <p:nvSpPr>
          <p:cNvPr id="14344" name="Text Box 11"/>
          <p:cNvSpPr txBox="1">
            <a:spLocks noChangeArrowheads="1"/>
          </p:cNvSpPr>
          <p:nvPr/>
        </p:nvSpPr>
        <p:spPr bwMode="auto">
          <a:xfrm>
            <a:off x="6684963" y="2343150"/>
            <a:ext cx="1212850" cy="3794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Auktionen</a:t>
            </a:r>
          </a:p>
        </p:txBody>
      </p:sp>
      <p:sp>
        <p:nvSpPr>
          <p:cNvPr id="14345" name="Text Box 12"/>
          <p:cNvSpPr txBox="1">
            <a:spLocks noChangeArrowheads="1"/>
          </p:cNvSpPr>
          <p:nvPr/>
        </p:nvSpPr>
        <p:spPr bwMode="auto">
          <a:xfrm>
            <a:off x="1868488" y="3592513"/>
            <a:ext cx="21701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kundenspezifische</a:t>
            </a:r>
          </a:p>
          <a:p>
            <a:pPr>
              <a:spcBef>
                <a:spcPct val="0"/>
              </a:spcBef>
              <a:buFontTx/>
              <a:buNone/>
            </a:pPr>
            <a:r>
              <a:rPr lang="de-DE" altLang="de-DE" sz="1800"/>
              <a:t>Rabatte</a:t>
            </a:r>
          </a:p>
        </p:txBody>
      </p:sp>
      <p:sp>
        <p:nvSpPr>
          <p:cNvPr id="14346" name="Text Box 13"/>
          <p:cNvSpPr txBox="1">
            <a:spLocks noChangeArrowheads="1"/>
          </p:cNvSpPr>
          <p:nvPr/>
        </p:nvSpPr>
        <p:spPr bwMode="auto">
          <a:xfrm>
            <a:off x="6908800" y="3016250"/>
            <a:ext cx="19113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Verkäuferauktion</a:t>
            </a:r>
          </a:p>
          <a:p>
            <a:pPr>
              <a:spcBef>
                <a:spcPct val="0"/>
              </a:spcBef>
              <a:buFontTx/>
              <a:buNone/>
            </a:pPr>
            <a:endParaRPr lang="de-DE" altLang="de-DE" sz="1800"/>
          </a:p>
          <a:p>
            <a:pPr>
              <a:spcBef>
                <a:spcPct val="0"/>
              </a:spcBef>
              <a:buFontTx/>
              <a:buNone/>
            </a:pPr>
            <a:r>
              <a:rPr lang="de-DE" altLang="de-DE" sz="1800"/>
              <a:t>Einkäuferauktion</a:t>
            </a:r>
          </a:p>
        </p:txBody>
      </p:sp>
      <p:sp>
        <p:nvSpPr>
          <p:cNvPr id="14347" name="Line 14"/>
          <p:cNvSpPr>
            <a:spLocks noChangeShapeType="1"/>
          </p:cNvSpPr>
          <p:nvPr/>
        </p:nvSpPr>
        <p:spPr bwMode="auto">
          <a:xfrm>
            <a:off x="1139825" y="2997200"/>
            <a:ext cx="0" cy="287338"/>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de-DE"/>
          </a:p>
        </p:txBody>
      </p:sp>
      <p:sp>
        <p:nvSpPr>
          <p:cNvPr id="14348" name="Line 15"/>
          <p:cNvSpPr>
            <a:spLocks noChangeShapeType="1"/>
          </p:cNvSpPr>
          <p:nvPr/>
        </p:nvSpPr>
        <p:spPr bwMode="auto">
          <a:xfrm>
            <a:off x="3589338" y="2997200"/>
            <a:ext cx="0" cy="287338"/>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de-DE"/>
          </a:p>
        </p:txBody>
      </p:sp>
      <p:sp>
        <p:nvSpPr>
          <p:cNvPr id="14349" name="Line 16"/>
          <p:cNvSpPr>
            <a:spLocks noChangeShapeType="1"/>
          </p:cNvSpPr>
          <p:nvPr/>
        </p:nvSpPr>
        <p:spPr bwMode="auto">
          <a:xfrm>
            <a:off x="1139825" y="3284538"/>
            <a:ext cx="2449513"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de-DE"/>
          </a:p>
        </p:txBody>
      </p:sp>
      <p:sp>
        <p:nvSpPr>
          <p:cNvPr id="14350" name="Line 17"/>
          <p:cNvSpPr>
            <a:spLocks noChangeShapeType="1"/>
          </p:cNvSpPr>
          <p:nvPr/>
        </p:nvSpPr>
        <p:spPr bwMode="auto">
          <a:xfrm>
            <a:off x="1716088" y="3789363"/>
            <a:ext cx="14446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51" name="Line 18"/>
          <p:cNvSpPr>
            <a:spLocks noChangeShapeType="1"/>
          </p:cNvSpPr>
          <p:nvPr/>
        </p:nvSpPr>
        <p:spPr bwMode="auto">
          <a:xfrm>
            <a:off x="6757988" y="2708275"/>
            <a:ext cx="0" cy="10080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52" name="Line 19"/>
          <p:cNvSpPr>
            <a:spLocks noChangeShapeType="1"/>
          </p:cNvSpPr>
          <p:nvPr/>
        </p:nvSpPr>
        <p:spPr bwMode="auto">
          <a:xfrm>
            <a:off x="6757988" y="3716338"/>
            <a:ext cx="14446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53" name="Line 20"/>
          <p:cNvSpPr>
            <a:spLocks noChangeShapeType="1"/>
          </p:cNvSpPr>
          <p:nvPr/>
        </p:nvSpPr>
        <p:spPr bwMode="auto">
          <a:xfrm>
            <a:off x="6757988" y="3213100"/>
            <a:ext cx="14446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54" name="Line 21"/>
          <p:cNvSpPr>
            <a:spLocks noChangeShapeType="1"/>
          </p:cNvSpPr>
          <p:nvPr/>
        </p:nvSpPr>
        <p:spPr bwMode="auto">
          <a:xfrm flipV="1">
            <a:off x="1139825" y="1825625"/>
            <a:ext cx="2736850" cy="50323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55" name="Line 22"/>
          <p:cNvSpPr>
            <a:spLocks noChangeShapeType="1"/>
          </p:cNvSpPr>
          <p:nvPr/>
        </p:nvSpPr>
        <p:spPr bwMode="auto">
          <a:xfrm flipV="1">
            <a:off x="3589338" y="1825625"/>
            <a:ext cx="719137" cy="50323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56" name="Line 23"/>
          <p:cNvSpPr>
            <a:spLocks noChangeShapeType="1"/>
          </p:cNvSpPr>
          <p:nvPr/>
        </p:nvSpPr>
        <p:spPr bwMode="auto">
          <a:xfrm flipH="1" flipV="1">
            <a:off x="4597400" y="1825625"/>
            <a:ext cx="935038" cy="50323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57" name="Line 24"/>
          <p:cNvSpPr>
            <a:spLocks noChangeShapeType="1"/>
          </p:cNvSpPr>
          <p:nvPr/>
        </p:nvSpPr>
        <p:spPr bwMode="auto">
          <a:xfrm flipH="1" flipV="1">
            <a:off x="5245100" y="1825625"/>
            <a:ext cx="2160588" cy="50323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58" name="Line 25"/>
          <p:cNvSpPr>
            <a:spLocks noChangeShapeType="1"/>
          </p:cNvSpPr>
          <p:nvPr/>
        </p:nvSpPr>
        <p:spPr bwMode="auto">
          <a:xfrm>
            <a:off x="468313" y="4797425"/>
            <a:ext cx="0" cy="71913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59" name="Line 26"/>
          <p:cNvSpPr>
            <a:spLocks noChangeShapeType="1"/>
          </p:cNvSpPr>
          <p:nvPr/>
        </p:nvSpPr>
        <p:spPr bwMode="auto">
          <a:xfrm>
            <a:off x="8029575" y="5013325"/>
            <a:ext cx="0" cy="1444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60" name="Line 27"/>
          <p:cNvSpPr>
            <a:spLocks noChangeShapeType="1"/>
          </p:cNvSpPr>
          <p:nvPr/>
        </p:nvSpPr>
        <p:spPr bwMode="auto">
          <a:xfrm flipV="1">
            <a:off x="468313" y="5156200"/>
            <a:ext cx="7561262" cy="3603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61" name="Line 28"/>
          <p:cNvSpPr>
            <a:spLocks noChangeShapeType="1"/>
          </p:cNvSpPr>
          <p:nvPr/>
        </p:nvSpPr>
        <p:spPr bwMode="auto">
          <a:xfrm>
            <a:off x="468313" y="4797425"/>
            <a:ext cx="7561262" cy="215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4362" name="Text Box 29"/>
          <p:cNvSpPr txBox="1">
            <a:spLocks noChangeArrowheads="1"/>
          </p:cNvSpPr>
          <p:nvPr/>
        </p:nvSpPr>
        <p:spPr bwMode="auto">
          <a:xfrm>
            <a:off x="2018702" y="5445125"/>
            <a:ext cx="517327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dirty="0"/>
              <a:t>Notwendigkeit der Preiskalkulation des Anbieters</a:t>
            </a:r>
          </a:p>
        </p:txBody>
      </p:sp>
      <p:sp>
        <p:nvSpPr>
          <p:cNvPr id="14363" name="Line 30"/>
          <p:cNvSpPr>
            <a:spLocks noChangeShapeType="1"/>
          </p:cNvSpPr>
          <p:nvPr/>
        </p:nvSpPr>
        <p:spPr bwMode="auto">
          <a:xfrm flipV="1">
            <a:off x="1692275" y="3284538"/>
            <a:ext cx="0" cy="5048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 name="Foliennummernplatzhalter 1"/>
          <p:cNvSpPr>
            <a:spLocks noGrp="1"/>
          </p:cNvSpPr>
          <p:nvPr>
            <p:ph type="sldNum" sz="quarter" idx="10"/>
          </p:nvPr>
        </p:nvSpPr>
        <p:spPr/>
        <p:txBody>
          <a:bodyPr/>
          <a:lstStyle/>
          <a:p>
            <a:pPr>
              <a:defRPr/>
            </a:pPr>
            <a:fld id="{D45D98E9-EA3E-47B6-B3C0-73B645A2B0E5}" type="slidenum">
              <a:rPr lang="de-DE" smtClean="0"/>
              <a:pPr>
                <a:defRPr/>
              </a:pPr>
              <a:t>15</a:t>
            </a:fld>
            <a:endParaRPr lang="de-DE"/>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683568" y="3573016"/>
            <a:ext cx="8064896" cy="1656184"/>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Interaktive Preisbildung: Der Preis ist Verhandlungssache zwischen den Transaktionspartnern („Feilschen“; </a:t>
            </a:r>
            <a:r>
              <a:rPr lang="de-DE" dirty="0" err="1"/>
              <a:t>Bargaining</a:t>
            </a:r>
            <a:r>
              <a:rPr lang="de-DE" dirty="0"/>
              <a:t>). Dies gilt häufig im B2B-Bereich.</a:t>
            </a:r>
          </a:p>
          <a:p>
            <a:r>
              <a:rPr lang="de-DE" dirty="0"/>
              <a:t>Durch Fall des Rabattgesetzes in Deutschland ist inzwischen auch im B2C-Bereich es möglich, interaktiv, Preise auszuhandeln (z.B. Höhe des Rabatts).</a:t>
            </a:r>
          </a:p>
        </p:txBody>
      </p:sp>
      <p:sp>
        <p:nvSpPr>
          <p:cNvPr id="24" name="AutoShape 4"/>
          <p:cNvSpPr>
            <a:spLocks noChangeArrowheads="1"/>
          </p:cNvSpPr>
          <p:nvPr/>
        </p:nvSpPr>
        <p:spPr bwMode="auto">
          <a:xfrm>
            <a:off x="683568" y="1340768"/>
            <a:ext cx="7992888" cy="129614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Festpreis (</a:t>
            </a:r>
            <a:r>
              <a:rPr lang="de-DE" dirty="0" err="1"/>
              <a:t>posted</a:t>
            </a:r>
            <a:r>
              <a:rPr lang="de-DE" dirty="0"/>
              <a:t> </a:t>
            </a:r>
            <a:r>
              <a:rPr lang="de-DE" dirty="0" err="1"/>
              <a:t>price</a:t>
            </a:r>
            <a:r>
              <a:rPr lang="de-DE" dirty="0"/>
              <a:t>): Das Unternehmen setzt einen bestimmten Preis für ein fest vorgegebenes Produkt an und der Nachfrager kann das Produkt zu diesem Preis kaufen oder nicht.</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16</a:t>
            </a:fld>
            <a:endParaRPr lang="de-DE"/>
          </a:p>
        </p:txBody>
      </p:sp>
      <p:sp>
        <p:nvSpPr>
          <p:cNvPr id="7" name="Rectangle 2"/>
          <p:cNvSpPr txBox="1">
            <a:spLocks noChangeArrowheads="1"/>
          </p:cNvSpPr>
          <p:nvPr/>
        </p:nvSpPr>
        <p:spPr>
          <a:xfrm>
            <a:off x="446856" y="260648"/>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 (I)</a:t>
            </a:r>
          </a:p>
        </p:txBody>
      </p:sp>
    </p:spTree>
    <p:extLst>
      <p:ext uri="{BB962C8B-B14F-4D97-AF65-F5344CB8AC3E}">
        <p14:creationId xmlns:p14="http://schemas.microsoft.com/office/powerpoint/2010/main" val="2836466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647564" y="3068960"/>
            <a:ext cx="8064896" cy="2376264"/>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1600" dirty="0"/>
              <a:t>Pay-</a:t>
            </a:r>
            <a:r>
              <a:rPr lang="de-DE" sz="1600" dirty="0" err="1"/>
              <a:t>What</a:t>
            </a:r>
            <a:r>
              <a:rPr lang="de-DE" sz="1600" dirty="0"/>
              <a:t>-</a:t>
            </a:r>
            <a:r>
              <a:rPr lang="de-DE" sz="1600" dirty="0" err="1"/>
              <a:t>You</a:t>
            </a:r>
            <a:r>
              <a:rPr lang="de-DE" sz="1600" dirty="0"/>
              <a:t>-Want-Preissetzung: Der Käufer hat die volle Kontrolle über die Preishöhe. Er spezifiziert den Preis, zu dem er das Produkt erwerben will und der Anbieter akzeptiert diesen Preis. Auch der Preis von „Null“ ist erlaubt. Beispiele finden sich in der Gastronomie oder in der Musikindustrie. Ähnlich hierzu ist die Preissetzung bei „kostenlosen“ Unterhaltungsdienstleistungen, auf denen um Spenden gebeten wird.</a:t>
            </a:r>
          </a:p>
          <a:p>
            <a:r>
              <a:rPr lang="de-DE" sz="1600" dirty="0"/>
              <a:t>Der „homo oeconomicus“ erwirbt bei einer solchen Preissetzung das Produkt zum Preis von „Null“, tatsächlich sind aber viele Nachfrager bereit, einen Preis über Null zu entrichten.</a:t>
            </a:r>
          </a:p>
        </p:txBody>
      </p:sp>
      <p:sp>
        <p:nvSpPr>
          <p:cNvPr id="24" name="AutoShape 4"/>
          <p:cNvSpPr>
            <a:spLocks noChangeArrowheads="1"/>
          </p:cNvSpPr>
          <p:nvPr/>
        </p:nvSpPr>
        <p:spPr bwMode="auto">
          <a:xfrm>
            <a:off x="683568" y="1340768"/>
            <a:ext cx="7992888" cy="129614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Reverse </a:t>
            </a:r>
            <a:r>
              <a:rPr lang="de-DE" dirty="0" err="1"/>
              <a:t>Pricing</a:t>
            </a:r>
            <a:r>
              <a:rPr lang="de-DE" dirty="0"/>
              <a:t>: Der Nachfrager legt den Preis für das betreffende Produkt fest und der Anbieter entscheidet dann, ob er dieses Preisgebot annimmt. Verwirklichung dieses Preisfindung im Internet („Wunschpreisanbieter“; </a:t>
            </a:r>
            <a:r>
              <a:rPr lang="de-DE" dirty="0" err="1"/>
              <a:t>name</a:t>
            </a:r>
            <a:r>
              <a:rPr lang="de-DE" dirty="0"/>
              <a:t> </a:t>
            </a:r>
            <a:r>
              <a:rPr lang="de-DE" dirty="0" err="1"/>
              <a:t>your</a:t>
            </a:r>
            <a:r>
              <a:rPr lang="de-DE" dirty="0"/>
              <a:t> </a:t>
            </a:r>
            <a:r>
              <a:rPr lang="de-DE" dirty="0" err="1"/>
              <a:t>price</a:t>
            </a:r>
            <a:r>
              <a:rPr lang="de-DE" dirty="0"/>
              <a:t>).</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17</a:t>
            </a:fld>
            <a:endParaRPr lang="de-DE"/>
          </a:p>
        </p:txBody>
      </p:sp>
      <p:sp>
        <p:nvSpPr>
          <p:cNvPr id="6" name="Rectangle 2"/>
          <p:cNvSpPr txBox="1">
            <a:spLocks noChangeArrowheads="1"/>
          </p:cNvSpPr>
          <p:nvPr/>
        </p:nvSpPr>
        <p:spPr>
          <a:xfrm>
            <a:off x="446856" y="260648"/>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 (II)</a:t>
            </a:r>
          </a:p>
        </p:txBody>
      </p:sp>
    </p:spTree>
    <p:extLst>
      <p:ext uri="{BB962C8B-B14F-4D97-AF65-F5344CB8AC3E}">
        <p14:creationId xmlns:p14="http://schemas.microsoft.com/office/powerpoint/2010/main" val="2409287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683568" y="3573016"/>
            <a:ext cx="8064896" cy="1872208"/>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Bei der Einkäuferauktion schreibt ein Nachfrager (Unternehmen) einen Auftrag aus, für den dann Anbieter Preisgebote nennen (z.B. derjenige Anbieter mit dem niedrigsten Angebotspreis erhält den Zuschlag): Verwirklichung bspw. B2O (Beschaffungen der öffentlichen Hand mit europaweiter Ausschreibung der Aufträge ab einer bestimmten Projektsumme).</a:t>
            </a:r>
          </a:p>
        </p:txBody>
      </p:sp>
      <p:sp>
        <p:nvSpPr>
          <p:cNvPr id="24" name="AutoShape 4"/>
          <p:cNvSpPr>
            <a:spLocks noChangeArrowheads="1"/>
          </p:cNvSpPr>
          <p:nvPr/>
        </p:nvSpPr>
        <p:spPr bwMode="auto">
          <a:xfrm>
            <a:off x="683568" y="1196752"/>
            <a:ext cx="7992888" cy="165618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e-DE" dirty="0"/>
          </a:p>
          <a:p>
            <a:r>
              <a:rPr lang="de-DE" dirty="0"/>
              <a:t>Bei der Verkäuferauktion bieten die Nachfrager innerhalb einer bestimmten Frist mit einem Kaufgebot um den Erhalt einer Ware (z.B. Höchstpreisauktion= derjenige Nachfrager mit dem höchsten Gebot erhält den Zuschlag, wobei der Verkäufer in der Regel ein Mindestgebot voraussetzt).</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18</a:t>
            </a:fld>
            <a:endParaRPr lang="de-DE"/>
          </a:p>
        </p:txBody>
      </p:sp>
      <p:sp>
        <p:nvSpPr>
          <p:cNvPr id="6" name="Rectangle 2"/>
          <p:cNvSpPr txBox="1">
            <a:spLocks noChangeArrowheads="1"/>
          </p:cNvSpPr>
          <p:nvPr/>
        </p:nvSpPr>
        <p:spPr>
          <a:xfrm>
            <a:off x="446856" y="260648"/>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 (III)</a:t>
            </a:r>
          </a:p>
        </p:txBody>
      </p:sp>
    </p:spTree>
    <p:extLst>
      <p:ext uri="{BB962C8B-B14F-4D97-AF65-F5344CB8AC3E}">
        <p14:creationId xmlns:p14="http://schemas.microsoft.com/office/powerpoint/2010/main" val="3536694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39737" y="259557"/>
            <a:ext cx="8229600" cy="576262"/>
          </a:xfrm>
        </p:spPr>
        <p:txBody>
          <a:bodyPr/>
          <a:lstStyle/>
          <a:p>
            <a:r>
              <a:rPr lang="de-DE" altLang="de-DE" dirty="0"/>
              <a:t>Verkäufer-Auktionen</a:t>
            </a:r>
          </a:p>
        </p:txBody>
      </p:sp>
      <p:sp>
        <p:nvSpPr>
          <p:cNvPr id="15363" name="Text Box 3"/>
          <p:cNvSpPr txBox="1">
            <a:spLocks noChangeArrowheads="1"/>
          </p:cNvSpPr>
          <p:nvPr/>
        </p:nvSpPr>
        <p:spPr bwMode="auto">
          <a:xfrm>
            <a:off x="3330575" y="1989138"/>
            <a:ext cx="2447925" cy="719137"/>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000"/>
              <a:t>Arten</a:t>
            </a:r>
          </a:p>
        </p:txBody>
      </p:sp>
      <p:cxnSp>
        <p:nvCxnSpPr>
          <p:cNvPr id="15364" name="AutoShape 4"/>
          <p:cNvCxnSpPr>
            <a:cxnSpLocks noChangeShapeType="1"/>
            <a:stCxn id="15365" idx="0"/>
            <a:endCxn id="15363" idx="2"/>
          </p:cNvCxnSpPr>
          <p:nvPr/>
        </p:nvCxnSpPr>
        <p:spPr bwMode="auto">
          <a:xfrm flipV="1">
            <a:off x="1512888" y="2708275"/>
            <a:ext cx="3041650" cy="72231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365" name="Text Box 6"/>
          <p:cNvSpPr txBox="1">
            <a:spLocks noChangeArrowheads="1"/>
          </p:cNvSpPr>
          <p:nvPr/>
        </p:nvSpPr>
        <p:spPr bwMode="auto">
          <a:xfrm>
            <a:off x="900113" y="3430588"/>
            <a:ext cx="1223962" cy="719137"/>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nchorCtr="1"/>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englische</a:t>
            </a:r>
          </a:p>
          <a:p>
            <a:pPr algn="ctr">
              <a:spcBef>
                <a:spcPct val="0"/>
              </a:spcBef>
              <a:buFontTx/>
              <a:buNone/>
            </a:pPr>
            <a:r>
              <a:rPr lang="de-DE" altLang="de-DE" sz="1600"/>
              <a:t>Auktion</a:t>
            </a:r>
          </a:p>
        </p:txBody>
      </p:sp>
      <p:sp>
        <p:nvSpPr>
          <p:cNvPr id="15366" name="Text Box 12"/>
          <p:cNvSpPr txBox="1">
            <a:spLocks noChangeArrowheads="1"/>
          </p:cNvSpPr>
          <p:nvPr/>
        </p:nvSpPr>
        <p:spPr bwMode="auto">
          <a:xfrm>
            <a:off x="2411413" y="3429000"/>
            <a:ext cx="1223962" cy="7191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nchorCtr="1"/>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Vickrey-</a:t>
            </a:r>
          </a:p>
          <a:p>
            <a:pPr algn="ctr">
              <a:spcBef>
                <a:spcPct val="0"/>
              </a:spcBef>
              <a:buFontTx/>
              <a:buNone/>
            </a:pPr>
            <a:r>
              <a:rPr lang="de-DE" altLang="de-DE" sz="1600"/>
              <a:t>Auktion</a:t>
            </a:r>
          </a:p>
        </p:txBody>
      </p:sp>
      <p:sp>
        <p:nvSpPr>
          <p:cNvPr id="15367" name="Text Box 13"/>
          <p:cNvSpPr txBox="1">
            <a:spLocks noChangeArrowheads="1"/>
          </p:cNvSpPr>
          <p:nvPr/>
        </p:nvSpPr>
        <p:spPr bwMode="auto">
          <a:xfrm>
            <a:off x="3851275" y="3429000"/>
            <a:ext cx="1368425" cy="7191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nchorCtr="1"/>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Höchstpreis-</a:t>
            </a:r>
          </a:p>
          <a:p>
            <a:pPr algn="ctr">
              <a:spcBef>
                <a:spcPct val="0"/>
              </a:spcBef>
              <a:buFontTx/>
              <a:buNone/>
            </a:pPr>
            <a:r>
              <a:rPr lang="de-DE" altLang="de-DE" sz="1600"/>
              <a:t>Auktion</a:t>
            </a:r>
          </a:p>
        </p:txBody>
      </p:sp>
      <p:sp>
        <p:nvSpPr>
          <p:cNvPr id="15368" name="Text Box 14"/>
          <p:cNvSpPr txBox="1">
            <a:spLocks noChangeArrowheads="1"/>
          </p:cNvSpPr>
          <p:nvPr/>
        </p:nvSpPr>
        <p:spPr bwMode="auto">
          <a:xfrm>
            <a:off x="5435600" y="3429000"/>
            <a:ext cx="1223963" cy="7191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nchorCtr="1"/>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California</a:t>
            </a:r>
          </a:p>
          <a:p>
            <a:pPr algn="ctr">
              <a:spcBef>
                <a:spcPct val="0"/>
              </a:spcBef>
              <a:buFontTx/>
              <a:buNone/>
            </a:pPr>
            <a:r>
              <a:rPr lang="de-DE" altLang="de-DE" sz="1600"/>
              <a:t>Auktion</a:t>
            </a:r>
          </a:p>
        </p:txBody>
      </p:sp>
      <p:sp>
        <p:nvSpPr>
          <p:cNvPr id="15369" name="Text Box 16"/>
          <p:cNvSpPr txBox="1">
            <a:spLocks noChangeArrowheads="1"/>
          </p:cNvSpPr>
          <p:nvPr/>
        </p:nvSpPr>
        <p:spPr bwMode="auto">
          <a:xfrm>
            <a:off x="6875463" y="3429000"/>
            <a:ext cx="1368425" cy="7191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nchorCtr="1"/>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holländische</a:t>
            </a:r>
          </a:p>
          <a:p>
            <a:pPr algn="ctr">
              <a:spcBef>
                <a:spcPct val="0"/>
              </a:spcBef>
              <a:buFontTx/>
              <a:buNone/>
            </a:pPr>
            <a:r>
              <a:rPr lang="de-DE" altLang="de-DE" sz="1600"/>
              <a:t>Auktion</a:t>
            </a:r>
          </a:p>
        </p:txBody>
      </p:sp>
      <p:cxnSp>
        <p:nvCxnSpPr>
          <p:cNvPr id="15370" name="AutoShape 20"/>
          <p:cNvCxnSpPr>
            <a:cxnSpLocks noChangeShapeType="1"/>
            <a:stCxn id="15363" idx="2"/>
            <a:endCxn id="15367" idx="0"/>
          </p:cNvCxnSpPr>
          <p:nvPr/>
        </p:nvCxnSpPr>
        <p:spPr bwMode="auto">
          <a:xfrm flipH="1">
            <a:off x="4535488" y="2708275"/>
            <a:ext cx="19050" cy="7207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371" name="AutoShape 21"/>
          <p:cNvCxnSpPr>
            <a:cxnSpLocks noChangeShapeType="1"/>
            <a:stCxn id="15363" idx="2"/>
            <a:endCxn id="15366" idx="0"/>
          </p:cNvCxnSpPr>
          <p:nvPr/>
        </p:nvCxnSpPr>
        <p:spPr bwMode="auto">
          <a:xfrm flipH="1">
            <a:off x="3024188" y="2708275"/>
            <a:ext cx="1530350" cy="7207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372" name="AutoShape 22"/>
          <p:cNvCxnSpPr>
            <a:cxnSpLocks noChangeShapeType="1"/>
            <a:stCxn id="15363" idx="2"/>
            <a:endCxn id="15368" idx="0"/>
          </p:cNvCxnSpPr>
          <p:nvPr/>
        </p:nvCxnSpPr>
        <p:spPr bwMode="auto">
          <a:xfrm>
            <a:off x="4554538" y="2708275"/>
            <a:ext cx="1493837" cy="7207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373" name="AutoShape 23"/>
          <p:cNvCxnSpPr>
            <a:cxnSpLocks noChangeShapeType="1"/>
            <a:stCxn id="15363" idx="2"/>
            <a:endCxn id="15369" idx="0"/>
          </p:cNvCxnSpPr>
          <p:nvPr/>
        </p:nvCxnSpPr>
        <p:spPr bwMode="auto">
          <a:xfrm>
            <a:off x="4554538" y="2708275"/>
            <a:ext cx="3005137" cy="7207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Foliennummernplatzhalter 2"/>
          <p:cNvSpPr>
            <a:spLocks noGrp="1"/>
          </p:cNvSpPr>
          <p:nvPr>
            <p:ph type="sldNum" sz="quarter" idx="10"/>
          </p:nvPr>
        </p:nvSpPr>
        <p:spPr/>
        <p:txBody>
          <a:bodyPr/>
          <a:lstStyle/>
          <a:p>
            <a:pPr>
              <a:defRPr/>
            </a:pPr>
            <a:fld id="{169C37AB-24CC-45A4-85F4-5E5C4516E273}" type="slidenum">
              <a:rPr lang="de-DE" smtClean="0"/>
              <a:pPr>
                <a:defRPr/>
              </a:pPr>
              <a:t>19</a:t>
            </a:fld>
            <a:endParaRPr 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xmlns="" id="{A4D2CA2E-68BC-4EDA-81CC-69442788C4B1}"/>
              </a:ext>
            </a:extLst>
          </p:cNvPr>
          <p:cNvSpPr>
            <a:spLocks noGrp="1"/>
          </p:cNvSpPr>
          <p:nvPr>
            <p:ph type="sldNum" sz="quarter" idx="10"/>
          </p:nvPr>
        </p:nvSpPr>
        <p:spPr/>
        <p:txBody>
          <a:bodyPr/>
          <a:lstStyle/>
          <a:p>
            <a:pPr>
              <a:defRPr/>
            </a:pPr>
            <a:fld id="{326DD3C9-03BA-45CA-863F-780CDC9E4EAD}" type="slidenum">
              <a:rPr lang="de-DE" smtClean="0"/>
              <a:pPr>
                <a:defRPr/>
              </a:pPr>
              <a:t>2</a:t>
            </a:fld>
            <a:endParaRPr lang="de-DE"/>
          </a:p>
        </p:txBody>
      </p:sp>
      <p:sp>
        <p:nvSpPr>
          <p:cNvPr id="5" name="Rechteck 4">
            <a:extLst>
              <a:ext uri="{FF2B5EF4-FFF2-40B4-BE49-F238E27FC236}">
                <a16:creationId xmlns:a16="http://schemas.microsoft.com/office/drawing/2014/main" xmlns="" id="{3ECD5793-44C2-49D5-8308-914A7894AE3C}"/>
              </a:ext>
            </a:extLst>
          </p:cNvPr>
          <p:cNvSpPr/>
          <p:nvPr/>
        </p:nvSpPr>
        <p:spPr>
          <a:xfrm>
            <a:off x="197393" y="1628800"/>
            <a:ext cx="8784975" cy="3024336"/>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Kapitel 1 skizziert die engste Definition des Marketings als optimale Gestaltung von Transaktionen.</a:t>
            </a:r>
          </a:p>
          <a:p>
            <a:r>
              <a:rPr lang="de-DE" dirty="0">
                <a:solidFill>
                  <a:schemeClr val="tx1"/>
                </a:solidFill>
              </a:rPr>
              <a:t>In diesem Kontext wird das ökonomische „Phänomen“ der Transaktion bzw. Transaktionsbeziehung charakterisiert sowie weitere zentrale Konzepte wie Wertschöpfung, Wohlfahrtsgewinn, Produzenten- und Konsumentenrente und ihre Relationen zueinander abgeleitet. Ferner beschäftigt sich das Kapitel mit verschiedenen Produktarten, die wiederum mit unterschiedlichen Marketingobjektdefinitionen korrespondieren.</a:t>
            </a:r>
          </a:p>
          <a:p>
            <a:endParaRPr lang="de-DE" dirty="0">
              <a:solidFill>
                <a:schemeClr val="tx1"/>
              </a:solidFill>
            </a:endParaRPr>
          </a:p>
          <a:p>
            <a:r>
              <a:rPr lang="de-DE" dirty="0">
                <a:solidFill>
                  <a:schemeClr val="tx1"/>
                </a:solidFill>
              </a:rPr>
              <a:t>Lernziel: Grundverständnis dieser Marketinginterpretation.</a:t>
            </a:r>
          </a:p>
        </p:txBody>
      </p:sp>
      <p:sp>
        <p:nvSpPr>
          <p:cNvPr id="6" name="Rectangle 2">
            <a:extLst>
              <a:ext uri="{FF2B5EF4-FFF2-40B4-BE49-F238E27FC236}">
                <a16:creationId xmlns:a16="http://schemas.microsoft.com/office/drawing/2014/main" xmlns="" id="{28A56BBD-A9D2-4AB8-ACCC-BCEC42060BD9}"/>
              </a:ext>
            </a:extLst>
          </p:cNvPr>
          <p:cNvSpPr>
            <a:spLocks noGrp="1" noChangeArrowheads="1"/>
          </p:cNvSpPr>
          <p:nvPr>
            <p:ph type="title"/>
          </p:nvPr>
        </p:nvSpPr>
        <p:spPr>
          <a:xfrm>
            <a:off x="323528" y="260648"/>
            <a:ext cx="8229600" cy="576262"/>
          </a:xfrm>
        </p:spPr>
        <p:txBody>
          <a:bodyPr/>
          <a:lstStyle/>
          <a:p>
            <a:r>
              <a:rPr lang="de-DE" dirty="0"/>
              <a:t>Lernziele der Veranstaltung</a:t>
            </a:r>
          </a:p>
        </p:txBody>
      </p:sp>
    </p:spTree>
    <p:extLst>
      <p:ext uri="{BB962C8B-B14F-4D97-AF65-F5344CB8AC3E}">
        <p14:creationId xmlns:p14="http://schemas.microsoft.com/office/powerpoint/2010/main" val="2875135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846634" y="3140968"/>
            <a:ext cx="8064896" cy="1152128"/>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Bei der Höchstpreis-Auktion geben die Bieter verdeckt nur einmalig ihr Gebot ab. Nach Ablauf der Auktionsfrist erhält der Bieter mit dem höchsten Gebot den Zuschlag. Kaufpreis ist das Höchstgebot.</a:t>
            </a:r>
          </a:p>
        </p:txBody>
      </p:sp>
      <p:sp>
        <p:nvSpPr>
          <p:cNvPr id="24" name="AutoShape 4"/>
          <p:cNvSpPr>
            <a:spLocks noChangeArrowheads="1"/>
          </p:cNvSpPr>
          <p:nvPr/>
        </p:nvSpPr>
        <p:spPr bwMode="auto">
          <a:xfrm>
            <a:off x="846634" y="1196752"/>
            <a:ext cx="7992888" cy="1512168"/>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Bei der englischen Auktion gibt jeder Bieter (Nachfrager) offen sein Preisgebot ab, wobei jeder Bieter innerhalb der Auktionsfrist sein Angebot erhöhen kann. Derjenige Bieter, dessen Angebot nicht mehr überboten wird, erhält den Zuschlag. Kaufpreis ist das höchste Gebot; zumeist wird ein Mindestgebot vorausgesetzt.</a:t>
            </a:r>
          </a:p>
        </p:txBody>
      </p:sp>
      <p:sp>
        <p:nvSpPr>
          <p:cNvPr id="5" name="AutoShape 4"/>
          <p:cNvSpPr>
            <a:spLocks noChangeArrowheads="1"/>
          </p:cNvSpPr>
          <p:nvPr/>
        </p:nvSpPr>
        <p:spPr bwMode="auto">
          <a:xfrm>
            <a:off x="846634" y="4653136"/>
            <a:ext cx="8064896" cy="1224136"/>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Die </a:t>
            </a:r>
            <a:r>
              <a:rPr lang="de-DE" dirty="0" err="1"/>
              <a:t>Vickrey</a:t>
            </a:r>
            <a:r>
              <a:rPr lang="de-DE" dirty="0"/>
              <a:t>-Auktion läuft wie die Höchstpreis-Auktion ab, der zu entrichtende Kaufpreis entspricht aber dem zweithöchsten Gebot. Diese Auktionsart hat nur experimentelle Bedeutung (Messung der maximalen Zahlungsbereitschaft einer Person).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20</a:t>
            </a:fld>
            <a:endParaRPr lang="de-DE"/>
          </a:p>
        </p:txBody>
      </p:sp>
      <p:sp>
        <p:nvSpPr>
          <p:cNvPr id="7" name="Rectangle 2"/>
          <p:cNvSpPr txBox="1">
            <a:spLocks noChangeArrowheads="1"/>
          </p:cNvSpPr>
          <p:nvPr/>
        </p:nvSpPr>
        <p:spPr>
          <a:xfrm>
            <a:off x="446856" y="260648"/>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 (I)</a:t>
            </a:r>
          </a:p>
        </p:txBody>
      </p:sp>
    </p:spTree>
    <p:extLst>
      <p:ext uri="{BB962C8B-B14F-4D97-AF65-F5344CB8AC3E}">
        <p14:creationId xmlns:p14="http://schemas.microsoft.com/office/powerpoint/2010/main" val="10993973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4"/>
          <p:cNvSpPr>
            <a:spLocks noChangeArrowheads="1"/>
          </p:cNvSpPr>
          <p:nvPr/>
        </p:nvSpPr>
        <p:spPr bwMode="auto">
          <a:xfrm>
            <a:off x="169106" y="1053331"/>
            <a:ext cx="8785100" cy="1872208"/>
          </a:xfrm>
          <a:prstGeom prst="wedgeRoundRectCallout">
            <a:avLst>
              <a:gd name="adj1" fmla="val 45552"/>
              <a:gd name="adj2" fmla="val 62445"/>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just" eaLnBrk="1" hangingPunct="1">
              <a:spcBef>
                <a:spcPct val="0"/>
              </a:spcBef>
              <a:buFontTx/>
              <a:buNone/>
            </a:pPr>
            <a:r>
              <a:rPr lang="de-DE" altLang="de-DE" sz="2000" dirty="0"/>
              <a:t>California Auktion (japanische Auktion): Bieter gibt verdeckt sein Maximalgebot ab und ein “</a:t>
            </a:r>
            <a:r>
              <a:rPr lang="de-DE" altLang="de-DE" sz="2000" dirty="0" err="1"/>
              <a:t>Bietsystem</a:t>
            </a:r>
            <a:r>
              <a:rPr lang="de-DE" altLang="de-DE" sz="2000" dirty="0"/>
              <a:t>“ erhöht automatisch in der Auktion das Gebot – bis zum Maximalgebot – um einen bestimmten Mindestbetrag, wenn das eigene Gebot überboten wurde -&gt; Option bei </a:t>
            </a:r>
            <a:r>
              <a:rPr lang="de-DE" altLang="de-DE" sz="2000" dirty="0" err="1"/>
              <a:t>ebay</a:t>
            </a:r>
            <a:r>
              <a:rPr lang="de-DE" altLang="de-DE" sz="2000" dirty="0"/>
              <a:t>. </a:t>
            </a:r>
          </a:p>
        </p:txBody>
      </p:sp>
      <p:sp>
        <p:nvSpPr>
          <p:cNvPr id="2" name="Foliennummernplatzhalter 1"/>
          <p:cNvSpPr>
            <a:spLocks noGrp="1"/>
          </p:cNvSpPr>
          <p:nvPr>
            <p:ph type="sldNum" sz="quarter" idx="10"/>
          </p:nvPr>
        </p:nvSpPr>
        <p:spPr/>
        <p:txBody>
          <a:bodyPr/>
          <a:lstStyle/>
          <a:p>
            <a:pPr>
              <a:defRPr/>
            </a:pPr>
            <a:fld id="{26159F12-9E40-4D75-8E72-70D2F6016DA5}" type="slidenum">
              <a:rPr lang="de-DE" smtClean="0"/>
              <a:pPr>
                <a:defRPr/>
              </a:pPr>
              <a:t>21</a:t>
            </a:fld>
            <a:endParaRPr lang="de-DE"/>
          </a:p>
        </p:txBody>
      </p:sp>
      <p:sp>
        <p:nvSpPr>
          <p:cNvPr id="5" name="Rectangle 2"/>
          <p:cNvSpPr txBox="1">
            <a:spLocks noChangeArrowheads="1"/>
          </p:cNvSpPr>
          <p:nvPr/>
        </p:nvSpPr>
        <p:spPr>
          <a:xfrm>
            <a:off x="446856" y="260648"/>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 (II)</a:t>
            </a:r>
          </a:p>
        </p:txBody>
      </p:sp>
      <p:sp>
        <p:nvSpPr>
          <p:cNvPr id="7" name="AutoShape 4"/>
          <p:cNvSpPr>
            <a:spLocks noChangeArrowheads="1"/>
          </p:cNvSpPr>
          <p:nvPr/>
        </p:nvSpPr>
        <p:spPr bwMode="auto">
          <a:xfrm>
            <a:off x="169106" y="3141960"/>
            <a:ext cx="8785100" cy="2951336"/>
          </a:xfrm>
          <a:prstGeom prst="wedgeRoundRectCallout">
            <a:avLst>
              <a:gd name="adj1" fmla="val 45874"/>
              <a:gd name="adj2" fmla="val 5893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buNone/>
            </a:pPr>
            <a:r>
              <a:rPr lang="de-DE" sz="2000" dirty="0"/>
              <a:t>Bei der holländischen Auktion wird vom Auktionator ein Maximalpreis festgelegt, der sich in bestimmten (kurzen) Zeitabständen um einen bestimmten Betrag reduziert. Es erhält derjenige das Produkt, der als erster „zuschlägt“. Es ist der gerade aktuelle Preis zu bezahlen.</a:t>
            </a:r>
          </a:p>
          <a:p>
            <a:pPr>
              <a:buNone/>
            </a:pPr>
            <a:r>
              <a:rPr lang="de-DE" sz="2000" dirty="0"/>
              <a:t>Wer länger wartet, weil sich dadurch der Preis reduziert, läuft Gefahr, dass ein anderer vor ihm den Zuschlag macht. </a:t>
            </a:r>
            <a:br>
              <a:rPr lang="de-DE" sz="2000" dirty="0"/>
            </a:br>
            <a:r>
              <a:rPr lang="de-DE" sz="2000" dirty="0"/>
              <a:t>Diese Auktionsart erlaubt die zeitlich sehr schnelle Durchführung von Auktionen. </a:t>
            </a:r>
            <a:endParaRPr lang="de-DE" altLang="de-DE"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215454" y="1556792"/>
            <a:ext cx="8713092" cy="3312368"/>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Anbieter und Nachfrager können die Festsetzung des Preis auch an „Dritte“ auslagern. </a:t>
            </a:r>
          </a:p>
          <a:p>
            <a:r>
              <a:rPr lang="de-DE" sz="2000" dirty="0"/>
              <a:t>Beispiel: An der Börse bestimmt ein Software-Programm auf Basis der zu diesem Zeitpunkt vorliegenden Kauf- und Verkaufsaufträge (mit ihren jeweiligen Höchst- und Mindestpreisen) einen aktuellen Preis (Börsenkurs) für eine bestimmte Aktie. Es handelt sich hierbei um den Preis (Börsenkurs), der zu diesem Zeitpunkt den (Stück)</a:t>
            </a:r>
            <a:r>
              <a:rPr lang="de-DE" sz="2000" dirty="0" err="1"/>
              <a:t>umsatz</a:t>
            </a:r>
            <a:r>
              <a:rPr lang="de-DE" sz="2000" dirty="0"/>
              <a:t> maximiert: Es sollen möglichst viele Aktien den Besitzer wechseln. </a:t>
            </a:r>
          </a:p>
          <a:p>
            <a:r>
              <a:rPr lang="de-DE" sz="2000" dirty="0"/>
              <a:t>Große Aktienpakete wechseln allerdings im „</a:t>
            </a:r>
            <a:r>
              <a:rPr lang="de-DE" sz="2000" dirty="0" err="1"/>
              <a:t>Bargaining</a:t>
            </a:r>
            <a:r>
              <a:rPr lang="de-DE" sz="2000" dirty="0"/>
              <a:t>“-Modus den Besitzer; sie „laufen“ nicht über die Börse.</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22</a:t>
            </a:fld>
            <a:endParaRPr lang="de-DE"/>
          </a:p>
        </p:txBody>
      </p:sp>
      <p:sp>
        <p:nvSpPr>
          <p:cNvPr id="5" name="Rectangle 2"/>
          <p:cNvSpPr txBox="1">
            <a:spLocks noChangeArrowheads="1"/>
          </p:cNvSpPr>
          <p:nvPr/>
        </p:nvSpPr>
        <p:spPr>
          <a:xfrm>
            <a:off x="446856" y="260648"/>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Ergänzungen zu Arten der Preisfindung (I)</a:t>
            </a:r>
          </a:p>
        </p:txBody>
      </p:sp>
    </p:spTree>
    <p:extLst>
      <p:ext uri="{BB962C8B-B14F-4D97-AF65-F5344CB8AC3E}">
        <p14:creationId xmlns:p14="http://schemas.microsoft.com/office/powerpoint/2010/main" val="968738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179513" y="1124744"/>
            <a:ext cx="8785100" cy="3960440"/>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Der Marktpreis eines Gutes ist ein volkswirtschaftliches Konstrukt: Im Modell des vollkommenen Marktes gibt es ein Marktgleichgewicht (Gleichgewichtsmenge; Gleichgewichtspreis): Es wird soviel angeboten, wie nachgefragt wird (Markträumungspreis). Dieser Preis wird durch laufende Anpassungsmaßnahmen der Akteure (bei Angebotsüberhang senken die Anbieter den Preis, bei Nachfrageüberhang erhöhen sie den Preis) erreicht.</a:t>
            </a:r>
          </a:p>
          <a:p>
            <a:endParaRPr lang="de-DE" sz="2000" dirty="0"/>
          </a:p>
          <a:p>
            <a:r>
              <a:rPr lang="de-DE" sz="2000" dirty="0"/>
              <a:t>Aus Marketingsicht stellt der „Marktpreis“ für ein Produkt denjenigen Preis dar, der sich zu einem bestimmten Zeitpunkt am häufigsten in den Transaktionsbeziehungen mit dem Produkt als Transaktionsobjekt ergeben hat.</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23</a:t>
            </a:fld>
            <a:endParaRPr lang="de-DE"/>
          </a:p>
        </p:txBody>
      </p:sp>
      <p:sp>
        <p:nvSpPr>
          <p:cNvPr id="5" name="Rectangle 2"/>
          <p:cNvSpPr txBox="1">
            <a:spLocks noChangeArrowheads="1"/>
          </p:cNvSpPr>
          <p:nvPr/>
        </p:nvSpPr>
        <p:spPr>
          <a:xfrm>
            <a:off x="323528" y="232789"/>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Ergänzungen zu Arten der Preisfindung (II)</a:t>
            </a:r>
          </a:p>
        </p:txBody>
      </p:sp>
    </p:spTree>
    <p:extLst>
      <p:ext uri="{BB962C8B-B14F-4D97-AF65-F5344CB8AC3E}">
        <p14:creationId xmlns:p14="http://schemas.microsoft.com/office/powerpoint/2010/main" val="14886847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898575" y="2556321"/>
            <a:ext cx="76326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800" dirty="0"/>
              <a:t>1.1.3 Informationsökonomische </a:t>
            </a:r>
            <a:br>
              <a:rPr lang="de-DE" altLang="de-DE" sz="2800" dirty="0"/>
            </a:br>
            <a:r>
              <a:rPr lang="de-DE" altLang="de-DE" sz="2800" dirty="0"/>
              <a:t>         Charakterisierung einer Transaktion bzw.</a:t>
            </a:r>
            <a:br>
              <a:rPr lang="de-DE" altLang="de-DE" sz="2800" dirty="0"/>
            </a:br>
            <a:r>
              <a:rPr lang="de-DE" altLang="de-DE" sz="2800" dirty="0"/>
              <a:t>         Transaktionsbeziehung</a:t>
            </a:r>
            <a:endParaRPr lang="de-DE" altLang="de-DE" sz="1800" dirty="0"/>
          </a:p>
        </p:txBody>
      </p:sp>
      <p:sp>
        <p:nvSpPr>
          <p:cNvPr id="6148" name="Rectangle 4"/>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19975741-2297-4414-A411-B7F17310E155}" type="slidenum">
              <a:rPr lang="de-DE" smtClean="0"/>
              <a:pPr>
                <a:defRPr/>
              </a:pPr>
              <a:t>24</a:t>
            </a:fld>
            <a:endParaRPr lang="de-DE"/>
          </a:p>
        </p:txBody>
      </p:sp>
    </p:spTree>
    <p:extLst>
      <p:ext uri="{BB962C8B-B14F-4D97-AF65-F5344CB8AC3E}">
        <p14:creationId xmlns:p14="http://schemas.microsoft.com/office/powerpoint/2010/main" val="4897512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E2249B33-B548-4285-A8AA-BF24F6D65865}" type="slidenum">
              <a:rPr lang="de-DE" sz="1100" b="1">
                <a:effectLst>
                  <a:outerShdw blurRad="38100" dist="38100" dir="2700000" algn="tl">
                    <a:srgbClr val="C0C0C0"/>
                  </a:outerShdw>
                </a:effectLst>
              </a:rPr>
              <a:pPr algn="r">
                <a:defRPr/>
              </a:pPr>
              <a:t>25</a:t>
            </a:fld>
            <a:endParaRPr lang="de-DE" sz="1100" b="1">
              <a:effectLst>
                <a:outerShdw blurRad="38100" dist="38100" dir="2700000" algn="tl">
                  <a:srgbClr val="C0C0C0"/>
                </a:outerShdw>
              </a:effectLst>
            </a:endParaRPr>
          </a:p>
        </p:txBody>
      </p:sp>
      <p:sp>
        <p:nvSpPr>
          <p:cNvPr id="17411" name="Rectangle 2"/>
          <p:cNvSpPr>
            <a:spLocks noGrp="1" noChangeArrowheads="1"/>
          </p:cNvSpPr>
          <p:nvPr>
            <p:ph type="title" idx="4294967295"/>
          </p:nvPr>
        </p:nvSpPr>
        <p:spPr>
          <a:xfrm>
            <a:off x="385763" y="101601"/>
            <a:ext cx="8229600" cy="770731"/>
          </a:xfrm>
        </p:spPr>
        <p:txBody>
          <a:bodyPr/>
          <a:lstStyle/>
          <a:p>
            <a:pPr eaLnBrk="1" hangingPunct="1"/>
            <a:r>
              <a:rPr lang="de-DE" altLang="de-DE" dirty="0"/>
              <a:t>Informationsökonomische Charakteristik von Transaktionsbeziehungen</a:t>
            </a:r>
          </a:p>
        </p:txBody>
      </p:sp>
      <p:sp>
        <p:nvSpPr>
          <p:cNvPr id="11" name="Rechteck 10"/>
          <p:cNvSpPr/>
          <p:nvPr/>
        </p:nvSpPr>
        <p:spPr>
          <a:xfrm>
            <a:off x="1928813" y="1643063"/>
            <a:ext cx="5143500" cy="900112"/>
          </a:xfrm>
          <a:prstGeom prst="rect">
            <a:avLst/>
          </a:prstGeom>
          <a:solidFill>
            <a:schemeClr val="bg1"/>
          </a:solidFill>
          <a:ln w="12700"/>
          <a:effectLst>
            <a:outerShdw blurRad="50800" dist="101600" dir="2700000" algn="tl" rotWithShape="0">
              <a:prstClr val="black">
                <a:alpha val="80000"/>
              </a:prstClr>
            </a:outerShdw>
          </a:effectLst>
        </p:spPr>
        <p:style>
          <a:lnRef idx="2">
            <a:schemeClr val="accent6"/>
          </a:lnRef>
          <a:fillRef idx="1">
            <a:schemeClr val="lt1"/>
          </a:fillRef>
          <a:effectRef idx="0">
            <a:schemeClr val="accent6"/>
          </a:effectRef>
          <a:fontRef idx="minor">
            <a:schemeClr val="dk1"/>
          </a:fontRef>
        </p:style>
        <p:txBody>
          <a:bodyPr anchor="ctr"/>
          <a:lstStyle/>
          <a:p>
            <a:pPr algn="ctr">
              <a:defRPr/>
            </a:pPr>
            <a:r>
              <a:rPr lang="de-DE" sz="2000" dirty="0"/>
              <a:t>Tausch zwischen Anbieter und Nachfrager</a:t>
            </a:r>
          </a:p>
        </p:txBody>
      </p:sp>
      <p:sp>
        <p:nvSpPr>
          <p:cNvPr id="17413" name="Textfeld 12"/>
          <p:cNvSpPr txBox="1">
            <a:spLocks noChangeArrowheads="1"/>
          </p:cNvSpPr>
          <p:nvPr/>
        </p:nvSpPr>
        <p:spPr bwMode="auto">
          <a:xfrm>
            <a:off x="2857500" y="3429000"/>
            <a:ext cx="5429250"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lnSpc>
                <a:spcPct val="150000"/>
              </a:lnSpc>
              <a:spcBef>
                <a:spcPct val="0"/>
              </a:spcBef>
              <a:buFontTx/>
              <a:buNone/>
            </a:pPr>
            <a:r>
              <a:rPr lang="de-DE" altLang="de-DE" sz="1800"/>
              <a:t>Produktion für fremden Bedarf</a:t>
            </a:r>
          </a:p>
          <a:p>
            <a:pPr eaLnBrk="1" hangingPunct="1">
              <a:lnSpc>
                <a:spcPct val="150000"/>
              </a:lnSpc>
              <a:spcBef>
                <a:spcPct val="0"/>
              </a:spcBef>
              <a:buFontTx/>
              <a:buNone/>
            </a:pPr>
            <a:r>
              <a:rPr lang="de-DE" altLang="de-DE" sz="1800"/>
              <a:t>Kooperation mit Zielkonflikt</a:t>
            </a:r>
          </a:p>
          <a:p>
            <a:pPr eaLnBrk="1" hangingPunct="1">
              <a:lnSpc>
                <a:spcPct val="150000"/>
              </a:lnSpc>
              <a:spcBef>
                <a:spcPct val="0"/>
              </a:spcBef>
              <a:buFontTx/>
              <a:buNone/>
            </a:pPr>
            <a:r>
              <a:rPr lang="de-DE" altLang="de-DE" sz="1800"/>
              <a:t>Endogene Unsicherheit über Transaktionspartner</a:t>
            </a:r>
          </a:p>
        </p:txBody>
      </p:sp>
      <p:cxnSp>
        <p:nvCxnSpPr>
          <p:cNvPr id="21" name="Gerade Verbindung 20"/>
          <p:cNvCxnSpPr/>
          <p:nvPr/>
        </p:nvCxnSpPr>
        <p:spPr>
          <a:xfrm rot="5400000">
            <a:off x="1570038" y="3571875"/>
            <a:ext cx="2001838" cy="1587"/>
          </a:xfrm>
          <a:prstGeom prst="line">
            <a:avLst/>
          </a:prstGeom>
        </p:spPr>
        <p:style>
          <a:lnRef idx="1">
            <a:schemeClr val="dk1"/>
          </a:lnRef>
          <a:fillRef idx="0">
            <a:schemeClr val="dk1"/>
          </a:fillRef>
          <a:effectRef idx="0">
            <a:schemeClr val="dk1"/>
          </a:effectRef>
          <a:fontRef idx="minor">
            <a:schemeClr val="tx1"/>
          </a:fontRef>
        </p:style>
      </p:cxnSp>
      <p:cxnSp>
        <p:nvCxnSpPr>
          <p:cNvPr id="28" name="Gerade Verbindung 27"/>
          <p:cNvCxnSpPr/>
          <p:nvPr/>
        </p:nvCxnSpPr>
        <p:spPr>
          <a:xfrm>
            <a:off x="2571750" y="3714750"/>
            <a:ext cx="214313" cy="1588"/>
          </a:xfrm>
          <a:prstGeom prst="line">
            <a:avLst/>
          </a:prstGeom>
        </p:spPr>
        <p:style>
          <a:lnRef idx="1">
            <a:schemeClr val="dk1"/>
          </a:lnRef>
          <a:fillRef idx="0">
            <a:schemeClr val="dk1"/>
          </a:fillRef>
          <a:effectRef idx="0">
            <a:schemeClr val="dk1"/>
          </a:effectRef>
          <a:fontRef idx="minor">
            <a:schemeClr val="tx1"/>
          </a:fontRef>
        </p:style>
      </p:cxnSp>
      <p:cxnSp>
        <p:nvCxnSpPr>
          <p:cNvPr id="29" name="Gerade Verbindung 28"/>
          <p:cNvCxnSpPr/>
          <p:nvPr/>
        </p:nvCxnSpPr>
        <p:spPr>
          <a:xfrm>
            <a:off x="2571750" y="4141788"/>
            <a:ext cx="214313" cy="1587"/>
          </a:xfrm>
          <a:prstGeom prst="line">
            <a:avLst/>
          </a:prstGeom>
        </p:spPr>
        <p:style>
          <a:lnRef idx="1">
            <a:schemeClr val="dk1"/>
          </a:lnRef>
          <a:fillRef idx="0">
            <a:schemeClr val="dk1"/>
          </a:fillRef>
          <a:effectRef idx="0">
            <a:schemeClr val="dk1"/>
          </a:effectRef>
          <a:fontRef idx="minor">
            <a:schemeClr val="tx1"/>
          </a:fontRef>
        </p:style>
      </p:cxnSp>
      <p:cxnSp>
        <p:nvCxnSpPr>
          <p:cNvPr id="30" name="Gerade Verbindung 29"/>
          <p:cNvCxnSpPr/>
          <p:nvPr/>
        </p:nvCxnSpPr>
        <p:spPr>
          <a:xfrm>
            <a:off x="2571750" y="4570413"/>
            <a:ext cx="214313" cy="1587"/>
          </a:xfrm>
          <a:prstGeom prst="line">
            <a:avLst/>
          </a:prstGeom>
        </p:spPr>
        <p:style>
          <a:lnRef idx="1">
            <a:schemeClr val="dk1"/>
          </a:lnRef>
          <a:fillRef idx="0">
            <a:schemeClr val="dk1"/>
          </a:fillRef>
          <a:effectRef idx="0">
            <a:schemeClr val="dk1"/>
          </a:effectRef>
          <a:fontRef idx="minor">
            <a:schemeClr val="tx1"/>
          </a:fontRef>
        </p:style>
      </p:cxnSp>
      <p:sp>
        <p:nvSpPr>
          <p:cNvPr id="2" name="Foliennummernplatzhalter 1"/>
          <p:cNvSpPr>
            <a:spLocks noGrp="1"/>
          </p:cNvSpPr>
          <p:nvPr>
            <p:ph type="sldNum" sz="quarter" idx="10"/>
          </p:nvPr>
        </p:nvSpPr>
        <p:spPr/>
        <p:txBody>
          <a:bodyPr/>
          <a:lstStyle/>
          <a:p>
            <a:pPr>
              <a:defRPr/>
            </a:pPr>
            <a:fld id="{3954114B-0559-4050-B7B2-EBF8252D4A0E}" type="slidenum">
              <a:rPr lang="de-DE" smtClean="0"/>
              <a:pPr>
                <a:defRPr/>
              </a:pPr>
              <a:t>25</a:t>
            </a:fld>
            <a:endParaRPr lang="de-DE"/>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43980" y="163598"/>
            <a:ext cx="8229600" cy="576262"/>
          </a:xfrm>
        </p:spPr>
        <p:txBody>
          <a:bodyPr/>
          <a:lstStyle/>
          <a:p>
            <a:r>
              <a:rPr lang="de-DE" dirty="0"/>
              <a:t>Produktion für fremden Bedarf</a:t>
            </a:r>
          </a:p>
        </p:txBody>
      </p:sp>
      <p:sp>
        <p:nvSpPr>
          <p:cNvPr id="13379" name="Text Box 67"/>
          <p:cNvSpPr txBox="1">
            <a:spLocks noChangeArrowheads="1"/>
          </p:cNvSpPr>
          <p:nvPr/>
        </p:nvSpPr>
        <p:spPr bwMode="auto">
          <a:xfrm>
            <a:off x="314399" y="126957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Charakteristika</a:t>
            </a:r>
          </a:p>
        </p:txBody>
      </p:sp>
      <p:cxnSp>
        <p:nvCxnSpPr>
          <p:cNvPr id="21" name="Gerade Verbindung 20"/>
          <p:cNvCxnSpPr/>
          <p:nvPr/>
        </p:nvCxnSpPr>
        <p:spPr>
          <a:xfrm>
            <a:off x="323528" y="220486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539552" y="1595318"/>
            <a:ext cx="8131894" cy="3970318"/>
          </a:xfrm>
          <a:prstGeom prst="rect">
            <a:avLst/>
          </a:prstGeom>
          <a:noFill/>
        </p:spPr>
        <p:txBody>
          <a:bodyPr wrap="square" rtlCol="0">
            <a:spAutoFit/>
          </a:bodyPr>
          <a:lstStyle/>
          <a:p>
            <a:endParaRPr lang="de-DE" sz="1400" dirty="0"/>
          </a:p>
          <a:p>
            <a:endParaRPr lang="de-DE" sz="1400" dirty="0"/>
          </a:p>
          <a:p>
            <a:r>
              <a:rPr lang="de-DE" sz="1400" dirty="0"/>
              <a:t>Derjenige, der das Produkt herstellt, konsumiert dieses Produkt nicht.</a:t>
            </a:r>
          </a:p>
          <a:p>
            <a:endParaRPr lang="de-DE" sz="1400" dirty="0"/>
          </a:p>
          <a:p>
            <a:r>
              <a:rPr lang="de-DE" sz="1400" dirty="0"/>
              <a:t>Dies führt zu einer asymmetrischen Informationsverteilung zwischen Anbieter und Nachfrager.</a:t>
            </a:r>
          </a:p>
          <a:p>
            <a:endParaRPr lang="de-DE" sz="1400" dirty="0"/>
          </a:p>
          <a:p>
            <a:r>
              <a:rPr lang="de-DE" sz="1400" dirty="0"/>
              <a:t>Informationsasymmetrien auf der Anbieterseite</a:t>
            </a:r>
          </a:p>
          <a:p>
            <a:r>
              <a:rPr lang="de-DE" sz="1400" dirty="0"/>
              <a:t>	Nachfrager wissen besser über ihre Vorstellungen, Wünsche bezüglich des Produkts</a:t>
            </a:r>
            <a:br>
              <a:rPr lang="de-DE" sz="1400" dirty="0"/>
            </a:br>
            <a:r>
              <a:rPr lang="de-DE" sz="1400" dirty="0"/>
              <a:t>                   (Produktanforderungen) Bescheid als Anbieter.</a:t>
            </a:r>
          </a:p>
          <a:p>
            <a:r>
              <a:rPr lang="de-DE" sz="1400" dirty="0"/>
              <a:t>	Anbieter weiß nicht so genau, ob sein Produkt den Vorstellungen der Nachfrager</a:t>
            </a:r>
            <a:br>
              <a:rPr lang="de-DE" sz="1400" dirty="0"/>
            </a:br>
            <a:r>
              <a:rPr lang="de-DE" sz="1400" dirty="0"/>
              <a:t>                   entspricht: Höhere Konsumkenntnis der Nachfrager.</a:t>
            </a:r>
          </a:p>
          <a:p>
            <a:r>
              <a:rPr lang="de-DE" sz="1400" dirty="0"/>
              <a:t>	</a:t>
            </a:r>
          </a:p>
          <a:p>
            <a:r>
              <a:rPr lang="de-DE" sz="1400" dirty="0"/>
              <a:t>Informationsasymmetrien auf der </a:t>
            </a:r>
            <a:r>
              <a:rPr lang="de-DE" sz="1400" dirty="0" err="1"/>
              <a:t>Nachfragerseite</a:t>
            </a:r>
            <a:endParaRPr lang="de-DE" sz="1400" dirty="0"/>
          </a:p>
          <a:p>
            <a:r>
              <a:rPr lang="de-DE" sz="1400" dirty="0"/>
              <a:t>	Nachfrager wissen oftmals nicht, dass es ein Produkt (einen Hersteller dieses Produkts)</a:t>
            </a:r>
            <a:br>
              <a:rPr lang="de-DE" sz="1400" dirty="0"/>
            </a:br>
            <a:r>
              <a:rPr lang="de-DE" sz="1400" dirty="0"/>
              <a:t>                   überhaupt gibt (Marktintransparenz): Dies ist um so eher gegeben, je mehr </a:t>
            </a:r>
            <a:br>
              <a:rPr lang="de-DE" sz="1400" dirty="0"/>
            </a:br>
            <a:r>
              <a:rPr lang="de-DE" sz="1400" dirty="0"/>
              <a:t>	Anbieter es gibt und je weniger sich die Nachfrager informieren wollen oder können.</a:t>
            </a:r>
          </a:p>
          <a:p>
            <a:r>
              <a:rPr lang="de-DE" sz="1400" dirty="0"/>
              <a:t>	Anbieter kennt den Produktionsprozess und die Leistungsfähigkeit seiner Produkte</a:t>
            </a:r>
            <a:br>
              <a:rPr lang="de-DE" sz="1400" dirty="0"/>
            </a:br>
            <a:r>
              <a:rPr lang="de-DE" sz="1400" dirty="0"/>
              <a:t>	besser als der Nachfrager: Höhere Produktkenntnis der Anbieter.</a:t>
            </a:r>
          </a:p>
        </p:txBody>
      </p:sp>
      <p:cxnSp>
        <p:nvCxnSpPr>
          <p:cNvPr id="18" name="Gerade Verbindung 17"/>
          <p:cNvCxnSpPr/>
          <p:nvPr/>
        </p:nvCxnSpPr>
        <p:spPr>
          <a:xfrm>
            <a:off x="323528" y="3061345"/>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rot="5400000">
            <a:off x="-684584" y="2780928"/>
            <a:ext cx="20162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rot="5400000">
            <a:off x="-684584" y="3284984"/>
            <a:ext cx="20162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323528" y="429309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335968" y="2636912"/>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26</a:t>
            </a:fld>
            <a:endParaRPr lang="de-DE"/>
          </a:p>
        </p:txBody>
      </p:sp>
    </p:spTree>
    <p:extLst>
      <p:ext uri="{BB962C8B-B14F-4D97-AF65-F5344CB8AC3E}">
        <p14:creationId xmlns:p14="http://schemas.microsoft.com/office/powerpoint/2010/main" val="39108199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1592" y="179349"/>
            <a:ext cx="8229600" cy="576262"/>
          </a:xfrm>
        </p:spPr>
        <p:txBody>
          <a:bodyPr/>
          <a:lstStyle/>
          <a:p>
            <a:r>
              <a:rPr lang="de-DE" dirty="0"/>
              <a:t>Kooperation mit Zielkonflikt</a:t>
            </a:r>
          </a:p>
        </p:txBody>
      </p:sp>
      <p:sp>
        <p:nvSpPr>
          <p:cNvPr id="13379" name="Text Box 67"/>
          <p:cNvSpPr txBox="1">
            <a:spLocks noChangeArrowheads="1"/>
          </p:cNvSpPr>
          <p:nvPr/>
        </p:nvSpPr>
        <p:spPr bwMode="auto">
          <a:xfrm>
            <a:off x="314399" y="126957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Charakteristika</a:t>
            </a:r>
          </a:p>
        </p:txBody>
      </p:sp>
      <p:cxnSp>
        <p:nvCxnSpPr>
          <p:cNvPr id="21" name="Gerade Verbindung 20"/>
          <p:cNvCxnSpPr/>
          <p:nvPr/>
        </p:nvCxnSpPr>
        <p:spPr>
          <a:xfrm>
            <a:off x="314399" y="258246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539552" y="1595318"/>
            <a:ext cx="8131894" cy="3908762"/>
          </a:xfrm>
          <a:prstGeom prst="rect">
            <a:avLst/>
          </a:prstGeom>
          <a:noFill/>
        </p:spPr>
        <p:txBody>
          <a:bodyPr wrap="square" rtlCol="0">
            <a:spAutoFit/>
          </a:bodyPr>
          <a:lstStyle/>
          <a:p>
            <a:endParaRPr lang="de-DE" sz="1400" dirty="0"/>
          </a:p>
          <a:p>
            <a:endParaRPr lang="de-DE" sz="1400" dirty="0"/>
          </a:p>
          <a:p>
            <a:endParaRPr lang="de-DE" sz="1400" dirty="0"/>
          </a:p>
          <a:p>
            <a:endParaRPr lang="de-DE" sz="1400" dirty="0"/>
          </a:p>
          <a:p>
            <a:r>
              <a:rPr lang="de-DE" sz="1600" dirty="0"/>
              <a:t>Anbieter und Nachfrager sind am Zustandekommen einer Transaktion (eines Tausches) interessiert.</a:t>
            </a:r>
          </a:p>
          <a:p>
            <a:r>
              <a:rPr lang="de-DE" sz="1600" dirty="0"/>
              <a:t>	</a:t>
            </a:r>
          </a:p>
          <a:p>
            <a:r>
              <a:rPr lang="de-DE" sz="1600" dirty="0"/>
              <a:t>	Konsumenten wollen Produkte, um damit ihre Bedürfnisse zu befriedigen; </a:t>
            </a:r>
            <a:br>
              <a:rPr lang="de-DE" sz="1600" dirty="0"/>
            </a:br>
            <a:r>
              <a:rPr lang="de-DE" sz="1600" dirty="0"/>
              <a:t>                analoges gilt für den </a:t>
            </a:r>
            <a:r>
              <a:rPr lang="de-DE" sz="1600" dirty="0" err="1"/>
              <a:t>Weiterverarbeiter</a:t>
            </a:r>
            <a:r>
              <a:rPr lang="de-DE" sz="1600" dirty="0"/>
              <a:t>, der Zulieferprodukte benötigt.</a:t>
            </a:r>
          </a:p>
          <a:p>
            <a:r>
              <a:rPr lang="de-DE" sz="1600" dirty="0"/>
              <a:t>	</a:t>
            </a:r>
          </a:p>
          <a:p>
            <a:r>
              <a:rPr lang="de-DE" sz="1600" dirty="0"/>
              <a:t>	Anbieter wollen Gegenleistungen für ihre Produktionstätigkeit erhalten, </a:t>
            </a:r>
            <a:br>
              <a:rPr lang="de-DE" sz="1600" dirty="0"/>
            </a:br>
            <a:r>
              <a:rPr lang="de-DE" sz="1600" dirty="0"/>
              <a:t>	da sie die Produkte nicht selbst konsumieren.</a:t>
            </a:r>
          </a:p>
          <a:p>
            <a:endParaRPr lang="de-DE" sz="1600" dirty="0"/>
          </a:p>
          <a:p>
            <a:endParaRPr lang="de-DE" sz="1600" dirty="0"/>
          </a:p>
          <a:p>
            <a:r>
              <a:rPr lang="de-DE" sz="1600" dirty="0"/>
              <a:t>Zielkonflikt zwischen Anbieter und Nachfrager, da beide unterschiedliche Vorstellungen über die Transaktionsbedingungen haben.</a:t>
            </a:r>
          </a:p>
        </p:txBody>
      </p:sp>
      <p:cxnSp>
        <p:nvCxnSpPr>
          <p:cNvPr id="16" name="Gerade Verbindung 15"/>
          <p:cNvCxnSpPr/>
          <p:nvPr/>
        </p:nvCxnSpPr>
        <p:spPr>
          <a:xfrm rot="5400000">
            <a:off x="-684584" y="2780928"/>
            <a:ext cx="20162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323528" y="2276872"/>
            <a:ext cx="0" cy="27363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323528" y="501317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27</a:t>
            </a:fld>
            <a:endParaRPr lang="de-DE"/>
          </a:p>
        </p:txBody>
      </p:sp>
    </p:spTree>
    <p:extLst>
      <p:ext uri="{BB962C8B-B14F-4D97-AF65-F5344CB8AC3E}">
        <p14:creationId xmlns:p14="http://schemas.microsoft.com/office/powerpoint/2010/main" val="4760629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028A141F-18CD-42AF-84CF-C9DF54187A3D}" type="slidenum">
              <a:rPr lang="de-DE" sz="1100" b="1">
                <a:effectLst>
                  <a:outerShdw blurRad="38100" dist="38100" dir="2700000" algn="tl">
                    <a:srgbClr val="C0C0C0"/>
                  </a:outerShdw>
                </a:effectLst>
              </a:rPr>
              <a:pPr algn="r">
                <a:defRPr/>
              </a:pPr>
              <a:t>28</a:t>
            </a:fld>
            <a:endParaRPr lang="de-DE" sz="1100" b="1">
              <a:effectLst>
                <a:outerShdw blurRad="38100" dist="38100" dir="2700000" algn="tl">
                  <a:srgbClr val="C0C0C0"/>
                </a:outerShdw>
              </a:effectLst>
            </a:endParaRPr>
          </a:p>
        </p:txBody>
      </p:sp>
      <p:sp>
        <p:nvSpPr>
          <p:cNvPr id="18435" name="Rectangle 6"/>
          <p:cNvSpPr>
            <a:spLocks noChangeArrowheads="1"/>
          </p:cNvSpPr>
          <p:nvPr/>
        </p:nvSpPr>
        <p:spPr bwMode="auto">
          <a:xfrm>
            <a:off x="471488" y="204295"/>
            <a:ext cx="5472112"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dirty="0"/>
              <a:t>Zielkonflikte einer Transaktion</a:t>
            </a:r>
          </a:p>
        </p:txBody>
      </p:sp>
      <p:sp>
        <p:nvSpPr>
          <p:cNvPr id="18436" name="Text Box 7"/>
          <p:cNvSpPr txBox="1">
            <a:spLocks noChangeArrowheads="1"/>
          </p:cNvSpPr>
          <p:nvPr/>
        </p:nvSpPr>
        <p:spPr bwMode="auto">
          <a:xfrm>
            <a:off x="4327525" y="11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endParaRPr lang="de-DE" altLang="de-DE" sz="2400">
              <a:latin typeface="Times New Roman" pitchFamily="18" charset="0"/>
            </a:endParaRPr>
          </a:p>
        </p:txBody>
      </p:sp>
      <p:sp>
        <p:nvSpPr>
          <p:cNvPr id="18437" name="Text Box 8"/>
          <p:cNvSpPr txBox="1">
            <a:spLocks noChangeArrowheads="1"/>
          </p:cNvSpPr>
          <p:nvPr/>
        </p:nvSpPr>
        <p:spPr bwMode="auto">
          <a:xfrm>
            <a:off x="1143000" y="1097757"/>
            <a:ext cx="1285875" cy="58420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800" dirty="0"/>
          </a:p>
          <a:p>
            <a:pPr>
              <a:spcBef>
                <a:spcPct val="0"/>
              </a:spcBef>
              <a:buFontTx/>
              <a:buNone/>
            </a:pPr>
            <a:r>
              <a:rPr lang="de-DE" altLang="de-DE" sz="1600" dirty="0"/>
              <a:t>   Anbieter   </a:t>
            </a:r>
          </a:p>
          <a:p>
            <a:pPr>
              <a:spcBef>
                <a:spcPct val="0"/>
              </a:spcBef>
              <a:buFontTx/>
              <a:buNone/>
            </a:pPr>
            <a:endParaRPr lang="de-DE" altLang="de-DE" sz="800" dirty="0"/>
          </a:p>
        </p:txBody>
      </p:sp>
      <p:sp>
        <p:nvSpPr>
          <p:cNvPr id="18438" name="Text Box 9"/>
          <p:cNvSpPr txBox="1">
            <a:spLocks noChangeArrowheads="1"/>
          </p:cNvSpPr>
          <p:nvPr/>
        </p:nvSpPr>
        <p:spPr bwMode="auto">
          <a:xfrm>
            <a:off x="5295900" y="1095375"/>
            <a:ext cx="1535113" cy="58420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endParaRPr lang="de-DE" altLang="de-DE" sz="800"/>
          </a:p>
          <a:p>
            <a:pPr>
              <a:spcBef>
                <a:spcPct val="0"/>
              </a:spcBef>
              <a:buFontTx/>
              <a:buNone/>
            </a:pPr>
            <a:r>
              <a:rPr lang="de-DE" altLang="de-DE" sz="1600"/>
              <a:t>   Nachfrager   </a:t>
            </a:r>
          </a:p>
          <a:p>
            <a:pPr>
              <a:spcBef>
                <a:spcPct val="0"/>
              </a:spcBef>
              <a:buFontTx/>
              <a:buNone/>
            </a:pPr>
            <a:endParaRPr lang="de-DE" altLang="de-DE" sz="800"/>
          </a:p>
        </p:txBody>
      </p:sp>
      <p:sp>
        <p:nvSpPr>
          <p:cNvPr id="18439" name="Text Box 10"/>
          <p:cNvSpPr txBox="1">
            <a:spLocks noChangeArrowheads="1"/>
          </p:cNvSpPr>
          <p:nvPr/>
        </p:nvSpPr>
        <p:spPr bwMode="auto">
          <a:xfrm>
            <a:off x="1143000" y="2151137"/>
            <a:ext cx="3438525"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dirty="0"/>
              <a:t>möglichst hoher Preis für</a:t>
            </a:r>
          </a:p>
          <a:p>
            <a:pPr>
              <a:spcBef>
                <a:spcPct val="0"/>
              </a:spcBef>
              <a:buFontTx/>
              <a:buNone/>
            </a:pPr>
            <a:r>
              <a:rPr lang="de-DE" altLang="de-DE" sz="1400" dirty="0"/>
              <a:t>eine bestimmte Produktleistung</a:t>
            </a:r>
          </a:p>
          <a:p>
            <a:pPr>
              <a:spcBef>
                <a:spcPct val="0"/>
              </a:spcBef>
              <a:buFontTx/>
              <a:buNone/>
            </a:pPr>
            <a:r>
              <a:rPr lang="de-DE" altLang="de-DE" sz="1400" dirty="0"/>
              <a:t>(Maximierung der </a:t>
            </a:r>
          </a:p>
          <a:p>
            <a:pPr>
              <a:spcBef>
                <a:spcPct val="0"/>
              </a:spcBef>
              <a:buFontTx/>
              <a:buNone/>
            </a:pPr>
            <a:r>
              <a:rPr lang="de-DE" altLang="de-DE" sz="1400" dirty="0"/>
              <a:t>Produzentenrente)</a:t>
            </a:r>
          </a:p>
          <a:p>
            <a:pPr>
              <a:spcBef>
                <a:spcPct val="0"/>
              </a:spcBef>
              <a:buFontTx/>
              <a:buNone/>
            </a:pPr>
            <a:endParaRPr lang="de-DE" altLang="de-DE" sz="1400" dirty="0"/>
          </a:p>
          <a:p>
            <a:pPr>
              <a:spcBef>
                <a:spcPct val="0"/>
              </a:spcBef>
              <a:buFontTx/>
              <a:buNone/>
            </a:pPr>
            <a:r>
              <a:rPr lang="de-DE" altLang="de-DE" sz="1400" dirty="0"/>
              <a:t>möglichst günstige Rahmen-</a:t>
            </a:r>
          </a:p>
          <a:p>
            <a:pPr>
              <a:spcBef>
                <a:spcPct val="0"/>
              </a:spcBef>
              <a:buFontTx/>
              <a:buNone/>
            </a:pPr>
            <a:r>
              <a:rPr lang="de-DE" altLang="de-DE" sz="1400" dirty="0" err="1"/>
              <a:t>bedingungen</a:t>
            </a:r>
            <a:endParaRPr lang="de-DE" altLang="de-DE" sz="1400" dirty="0"/>
          </a:p>
          <a:p>
            <a:pPr>
              <a:spcBef>
                <a:spcPct val="0"/>
              </a:spcBef>
              <a:buFontTx/>
              <a:buNone/>
            </a:pPr>
            <a:endParaRPr lang="de-DE" altLang="de-DE" sz="1400" dirty="0"/>
          </a:p>
          <a:p>
            <a:pPr>
              <a:spcBef>
                <a:spcPct val="0"/>
              </a:spcBef>
              <a:buFontTx/>
              <a:buNone/>
            </a:pPr>
            <a:r>
              <a:rPr lang="de-DE" altLang="de-DE" sz="1400" dirty="0"/>
              <a:t>	lange Lieferzeit</a:t>
            </a:r>
          </a:p>
          <a:p>
            <a:pPr>
              <a:spcBef>
                <a:spcPct val="0"/>
              </a:spcBef>
              <a:buFontTx/>
              <a:buNone/>
            </a:pPr>
            <a:r>
              <a:rPr lang="de-DE" altLang="de-DE" sz="1400" dirty="0"/>
              <a:t>	geringe Haftung des Herstellers</a:t>
            </a:r>
          </a:p>
          <a:p>
            <a:pPr>
              <a:spcBef>
                <a:spcPct val="0"/>
              </a:spcBef>
              <a:buFontTx/>
              <a:buNone/>
            </a:pPr>
            <a:r>
              <a:rPr lang="de-DE" altLang="de-DE" sz="1400" dirty="0"/>
              <a:t>	schnelle Bezahlung</a:t>
            </a:r>
          </a:p>
        </p:txBody>
      </p:sp>
      <p:sp>
        <p:nvSpPr>
          <p:cNvPr id="18440" name="Text Box 11"/>
          <p:cNvSpPr txBox="1">
            <a:spLocks noChangeArrowheads="1"/>
          </p:cNvSpPr>
          <p:nvPr/>
        </p:nvSpPr>
        <p:spPr bwMode="auto">
          <a:xfrm>
            <a:off x="5362575" y="2041841"/>
            <a:ext cx="3241675"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dirty="0"/>
              <a:t>möglichst günstiges</a:t>
            </a:r>
          </a:p>
          <a:p>
            <a:pPr>
              <a:spcBef>
                <a:spcPct val="0"/>
              </a:spcBef>
              <a:buFontTx/>
              <a:buNone/>
            </a:pPr>
            <a:r>
              <a:rPr lang="de-DE" altLang="de-DE" sz="1400" dirty="0"/>
              <a:t>Preis-Leistungsverhältnis</a:t>
            </a:r>
          </a:p>
          <a:p>
            <a:pPr>
              <a:spcBef>
                <a:spcPct val="0"/>
              </a:spcBef>
              <a:buFontTx/>
              <a:buNone/>
            </a:pPr>
            <a:r>
              <a:rPr lang="de-DE" altLang="de-DE" sz="1400" dirty="0"/>
              <a:t>(Maximierung der</a:t>
            </a:r>
          </a:p>
          <a:p>
            <a:pPr>
              <a:spcBef>
                <a:spcPct val="0"/>
              </a:spcBef>
              <a:buFontTx/>
              <a:buNone/>
            </a:pPr>
            <a:r>
              <a:rPr lang="de-DE" altLang="de-DE" sz="1400" dirty="0"/>
              <a:t>Konsumentenrente)</a:t>
            </a:r>
          </a:p>
          <a:p>
            <a:pPr>
              <a:spcBef>
                <a:spcPct val="0"/>
              </a:spcBef>
              <a:buFontTx/>
              <a:buNone/>
            </a:pPr>
            <a:endParaRPr lang="de-DE" altLang="de-DE" sz="1400" dirty="0"/>
          </a:p>
          <a:p>
            <a:pPr>
              <a:spcBef>
                <a:spcPct val="0"/>
              </a:spcBef>
              <a:buFontTx/>
              <a:buNone/>
            </a:pPr>
            <a:r>
              <a:rPr lang="de-DE" altLang="de-DE" sz="1400" dirty="0"/>
              <a:t>möglichst günstige </a:t>
            </a:r>
          </a:p>
          <a:p>
            <a:pPr>
              <a:spcBef>
                <a:spcPct val="0"/>
              </a:spcBef>
              <a:buFontTx/>
              <a:buNone/>
            </a:pPr>
            <a:r>
              <a:rPr lang="de-DE" altLang="de-DE" sz="1400" dirty="0"/>
              <a:t>Rahmenbedingungen</a:t>
            </a:r>
          </a:p>
          <a:p>
            <a:pPr>
              <a:spcBef>
                <a:spcPct val="0"/>
              </a:spcBef>
              <a:buFontTx/>
              <a:buNone/>
            </a:pPr>
            <a:endParaRPr lang="de-DE" altLang="de-DE" sz="1400" dirty="0"/>
          </a:p>
          <a:p>
            <a:pPr>
              <a:spcBef>
                <a:spcPct val="0"/>
              </a:spcBef>
              <a:buFontTx/>
              <a:buNone/>
            </a:pPr>
            <a:r>
              <a:rPr lang="de-DE" altLang="de-DE" sz="1400" dirty="0"/>
              <a:t>	kurze Lieferzeit</a:t>
            </a:r>
          </a:p>
          <a:p>
            <a:pPr>
              <a:spcBef>
                <a:spcPct val="0"/>
              </a:spcBef>
              <a:buFontTx/>
              <a:buNone/>
            </a:pPr>
            <a:r>
              <a:rPr lang="de-DE" altLang="de-DE" sz="1400" dirty="0"/>
              <a:t>	hohe Haftung des Herstellers</a:t>
            </a:r>
          </a:p>
          <a:p>
            <a:pPr>
              <a:spcBef>
                <a:spcPct val="0"/>
              </a:spcBef>
              <a:buFontTx/>
              <a:buNone/>
            </a:pPr>
            <a:r>
              <a:rPr lang="de-DE" altLang="de-DE" sz="1400" dirty="0"/>
              <a:t>	langes Zahlungsziel</a:t>
            </a:r>
          </a:p>
        </p:txBody>
      </p:sp>
      <p:sp>
        <p:nvSpPr>
          <p:cNvPr id="18441" name="Line 12"/>
          <p:cNvSpPr>
            <a:spLocks noChangeShapeType="1"/>
          </p:cNvSpPr>
          <p:nvPr/>
        </p:nvSpPr>
        <p:spPr bwMode="auto">
          <a:xfrm>
            <a:off x="1143000" y="1772816"/>
            <a:ext cx="0" cy="4572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18442" name="Line 13"/>
          <p:cNvSpPr>
            <a:spLocks noChangeShapeType="1"/>
          </p:cNvSpPr>
          <p:nvPr/>
        </p:nvSpPr>
        <p:spPr bwMode="auto">
          <a:xfrm>
            <a:off x="5295900" y="1679575"/>
            <a:ext cx="0" cy="4572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 name="Foliennummernplatzhalter 1"/>
          <p:cNvSpPr>
            <a:spLocks noGrp="1"/>
          </p:cNvSpPr>
          <p:nvPr>
            <p:ph type="sldNum" sz="quarter" idx="10"/>
          </p:nvPr>
        </p:nvSpPr>
        <p:spPr/>
        <p:txBody>
          <a:bodyPr/>
          <a:lstStyle/>
          <a:p>
            <a:pPr>
              <a:defRPr/>
            </a:pPr>
            <a:fld id="{E0F0D53F-71AD-4BBF-B9B4-C35CEE051BE7}" type="slidenum">
              <a:rPr lang="de-DE" smtClean="0"/>
              <a:pPr>
                <a:defRPr/>
              </a:pPr>
              <a:t>28</a:t>
            </a:fld>
            <a:endParaRPr lang="de-DE"/>
          </a:p>
        </p:txBody>
      </p:sp>
      <p:sp>
        <p:nvSpPr>
          <p:cNvPr id="20" name="Abgerundete rechteckige Legende 3">
            <a:extLst>
              <a:ext uri="{FF2B5EF4-FFF2-40B4-BE49-F238E27FC236}">
                <a16:creationId xmlns:a16="http://schemas.microsoft.com/office/drawing/2014/main" xmlns="" id="{546C2080-AD9A-4D18-9A36-97AF6071EBCD}"/>
              </a:ext>
            </a:extLst>
          </p:cNvPr>
          <p:cNvSpPr/>
          <p:nvPr/>
        </p:nvSpPr>
        <p:spPr>
          <a:xfrm>
            <a:off x="273021" y="4747229"/>
            <a:ext cx="8713093" cy="1288157"/>
          </a:xfrm>
          <a:prstGeom prst="wedgeRoundRectCallout">
            <a:avLst>
              <a:gd name="adj1" fmla="val 46037"/>
              <a:gd name="adj2" fmla="val 6204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000" dirty="0">
                <a:solidFill>
                  <a:schemeClr val="tx1"/>
                </a:solidFill>
              </a:rPr>
              <a:t>Eine Transaktion (Vertragsabschluss) kommt nur dann zustande, wenn die Transaktionsbedingungen für beide Transaktionspartner akzeptabel sind (Kompromiss im Zielkonflikt).</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60648"/>
            <a:ext cx="8229600" cy="576262"/>
          </a:xfrm>
        </p:spPr>
        <p:txBody>
          <a:bodyPr/>
          <a:lstStyle/>
          <a:p>
            <a:r>
              <a:rPr lang="de-DE" dirty="0"/>
              <a:t>Unsicherheit in Transaktionen: Vorbemerkungen</a:t>
            </a:r>
          </a:p>
        </p:txBody>
      </p:sp>
      <p:sp>
        <p:nvSpPr>
          <p:cNvPr id="13377" name="Text Box 65"/>
          <p:cNvSpPr txBox="1">
            <a:spLocks noChangeArrowheads="1"/>
          </p:cNvSpPr>
          <p:nvPr/>
        </p:nvSpPr>
        <p:spPr bwMode="auto">
          <a:xfrm>
            <a:off x="2339752" y="1052736"/>
            <a:ext cx="3960813" cy="574675"/>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p>
            <a:pPr algn="ctr"/>
            <a:r>
              <a:rPr lang="de-DE" dirty="0"/>
              <a:t>Ausprägungen</a:t>
            </a:r>
          </a:p>
        </p:txBody>
      </p:sp>
      <p:sp>
        <p:nvSpPr>
          <p:cNvPr id="13379" name="Text Box 67"/>
          <p:cNvSpPr txBox="1">
            <a:spLocks noChangeArrowheads="1"/>
          </p:cNvSpPr>
          <p:nvPr/>
        </p:nvSpPr>
        <p:spPr bwMode="auto">
          <a:xfrm>
            <a:off x="396453" y="2060128"/>
            <a:ext cx="2519363" cy="79280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r>
              <a:rPr lang="de-DE" dirty="0"/>
              <a:t> exogene Unsicherheit</a:t>
            </a:r>
          </a:p>
        </p:txBody>
      </p:sp>
      <p:sp>
        <p:nvSpPr>
          <p:cNvPr id="25" name="Text Box 67"/>
          <p:cNvSpPr txBox="1">
            <a:spLocks noChangeArrowheads="1"/>
          </p:cNvSpPr>
          <p:nvPr/>
        </p:nvSpPr>
        <p:spPr bwMode="auto">
          <a:xfrm>
            <a:off x="5148064" y="2060128"/>
            <a:ext cx="2736304" cy="79280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r>
              <a:rPr lang="de-DE" dirty="0"/>
              <a:t>  endogene Unsicherheit</a:t>
            </a:r>
          </a:p>
        </p:txBody>
      </p:sp>
      <p:sp>
        <p:nvSpPr>
          <p:cNvPr id="26" name="Rechteck 25"/>
          <p:cNvSpPr/>
          <p:nvPr/>
        </p:nvSpPr>
        <p:spPr>
          <a:xfrm>
            <a:off x="539552" y="3068960"/>
            <a:ext cx="4572000" cy="307777"/>
          </a:xfrm>
          <a:prstGeom prst="rect">
            <a:avLst/>
          </a:prstGeom>
        </p:spPr>
        <p:txBody>
          <a:bodyPr wrap="square">
            <a:spAutoFit/>
          </a:bodyPr>
          <a:lstStyle/>
          <a:p>
            <a:r>
              <a:rPr lang="de-DE" sz="1400" dirty="0"/>
              <a:t>Ereignisunsicherheit</a:t>
            </a:r>
          </a:p>
        </p:txBody>
      </p:sp>
      <p:sp>
        <p:nvSpPr>
          <p:cNvPr id="27" name="Rechteck 26"/>
          <p:cNvSpPr/>
          <p:nvPr/>
        </p:nvSpPr>
        <p:spPr>
          <a:xfrm>
            <a:off x="524719" y="3412962"/>
            <a:ext cx="4572000" cy="3108543"/>
          </a:xfrm>
          <a:prstGeom prst="rect">
            <a:avLst/>
          </a:prstGeom>
        </p:spPr>
        <p:txBody>
          <a:bodyPr>
            <a:spAutoFit/>
          </a:bodyPr>
          <a:lstStyle/>
          <a:p>
            <a:r>
              <a:rPr lang="de-DE" sz="1400" dirty="0"/>
              <a:t>Unsicherheit über zukünftige Entwicklung von Umweltzuständen bzw. Rahmenbedingungen des Markts (z.B. technischer Fortschritt; Konjunktur; rechtlicher Rahmen), die auf Transaktionsbeziehungen indirekt Einfluss haben.</a:t>
            </a:r>
          </a:p>
          <a:p>
            <a:endParaRPr lang="de-DE" sz="1400" dirty="0"/>
          </a:p>
          <a:p>
            <a:r>
              <a:rPr lang="de-DE" sz="1400" dirty="0"/>
              <a:t>auf die Ursachen der exogenen Unsicherheit können die Transaktionspartner durch ihr Verhalten nicht einwirken, sie können sich aber gegen die Folgen</a:t>
            </a:r>
          </a:p>
          <a:p>
            <a:r>
              <a:rPr lang="de-DE" sz="1400" dirty="0"/>
              <a:t>wappnen (Risikomanagement).</a:t>
            </a:r>
          </a:p>
          <a:p>
            <a:endParaRPr lang="de-DE" sz="1400" dirty="0"/>
          </a:p>
          <a:p>
            <a:endParaRPr lang="de-DE" sz="1400" dirty="0"/>
          </a:p>
          <a:p>
            <a:endParaRPr lang="de-DE" sz="1400" dirty="0"/>
          </a:p>
          <a:p>
            <a:endParaRPr lang="de-DE" sz="1400" dirty="0"/>
          </a:p>
        </p:txBody>
      </p:sp>
      <p:cxnSp>
        <p:nvCxnSpPr>
          <p:cNvPr id="56" name="Gerade Verbindung 55"/>
          <p:cNvCxnSpPr/>
          <p:nvPr/>
        </p:nvCxnSpPr>
        <p:spPr>
          <a:xfrm rot="5400000">
            <a:off x="-612576" y="3861048"/>
            <a:ext cx="20162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Gerade Verbindung 59"/>
          <p:cNvCxnSpPr/>
          <p:nvPr/>
        </p:nvCxnSpPr>
        <p:spPr>
          <a:xfrm>
            <a:off x="395536" y="3212976"/>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Gerade Verbindung 61"/>
          <p:cNvCxnSpPr/>
          <p:nvPr/>
        </p:nvCxnSpPr>
        <p:spPr>
          <a:xfrm>
            <a:off x="395536" y="3583682"/>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Gerade Verbindung 62"/>
          <p:cNvCxnSpPr/>
          <p:nvPr/>
        </p:nvCxnSpPr>
        <p:spPr>
          <a:xfrm>
            <a:off x="395536" y="4869160"/>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Rechteck 66"/>
          <p:cNvSpPr/>
          <p:nvPr/>
        </p:nvSpPr>
        <p:spPr>
          <a:xfrm>
            <a:off x="5220072" y="3059224"/>
            <a:ext cx="4572000" cy="2893100"/>
          </a:xfrm>
          <a:prstGeom prst="rect">
            <a:avLst/>
          </a:prstGeom>
        </p:spPr>
        <p:txBody>
          <a:bodyPr>
            <a:spAutoFit/>
          </a:bodyPr>
          <a:lstStyle/>
          <a:p>
            <a:r>
              <a:rPr lang="de-DE" sz="1400" dirty="0"/>
              <a:t>Marktunsicherheit (Unsicherheit über den Transaktionspartner)</a:t>
            </a:r>
          </a:p>
          <a:p>
            <a:endParaRPr lang="de-DE" sz="1400" dirty="0"/>
          </a:p>
          <a:p>
            <a:r>
              <a:rPr lang="de-DE" sz="1400" dirty="0"/>
              <a:t>es besteht aber keine vollkommene Sicher-</a:t>
            </a:r>
          </a:p>
          <a:p>
            <a:r>
              <a:rPr lang="de-DE" sz="1400" dirty="0" err="1"/>
              <a:t>heit</a:t>
            </a:r>
            <a:r>
              <a:rPr lang="de-DE" sz="1400" dirty="0"/>
              <a:t> darüber, dass der Transaktionspartner </a:t>
            </a:r>
            <a:br>
              <a:rPr lang="de-DE" sz="1400" dirty="0"/>
            </a:br>
            <a:r>
              <a:rPr lang="de-DE" sz="1400" dirty="0"/>
              <a:t>seine eingegangenen „Tausch-</a:t>
            </a:r>
            <a:br>
              <a:rPr lang="de-DE" sz="1400" dirty="0"/>
            </a:br>
            <a:r>
              <a:rPr lang="de-DE" sz="1400" dirty="0" err="1"/>
              <a:t>verpflichtungen</a:t>
            </a:r>
            <a:r>
              <a:rPr lang="de-DE" sz="1400" dirty="0"/>
              <a:t>“ auch ordnungsgemäß erfüllt.</a:t>
            </a:r>
          </a:p>
          <a:p>
            <a:endParaRPr lang="de-DE" sz="1400" dirty="0"/>
          </a:p>
          <a:p>
            <a:r>
              <a:rPr lang="de-DE" sz="1400" dirty="0"/>
              <a:t>Transaktionspartner haben noch </a:t>
            </a:r>
            <a:br>
              <a:rPr lang="de-DE" sz="1400" dirty="0"/>
            </a:br>
            <a:r>
              <a:rPr lang="de-DE" sz="1400" dirty="0"/>
              <a:t>„Handlungsfreiheit“ in der Erfüllung der Transaktionsbedingungen.</a:t>
            </a:r>
          </a:p>
          <a:p>
            <a:endParaRPr lang="de-DE" sz="1400" dirty="0"/>
          </a:p>
          <a:p>
            <a:endParaRPr lang="de-DE" sz="1400" dirty="0"/>
          </a:p>
        </p:txBody>
      </p:sp>
      <p:cxnSp>
        <p:nvCxnSpPr>
          <p:cNvPr id="72" name="Gerade Verbindung 71"/>
          <p:cNvCxnSpPr/>
          <p:nvPr/>
        </p:nvCxnSpPr>
        <p:spPr>
          <a:xfrm>
            <a:off x="5148064" y="3212976"/>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Gerade Verbindung 76"/>
          <p:cNvCxnSpPr/>
          <p:nvPr/>
        </p:nvCxnSpPr>
        <p:spPr>
          <a:xfrm>
            <a:off x="5148064" y="4221088"/>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Gerade Verbindung 88"/>
          <p:cNvCxnSpPr/>
          <p:nvPr/>
        </p:nvCxnSpPr>
        <p:spPr>
          <a:xfrm>
            <a:off x="4283968" y="1628800"/>
            <a:ext cx="2232248" cy="4320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Gerade Verbindung 92"/>
          <p:cNvCxnSpPr>
            <a:stCxn id="13377" idx="2"/>
            <a:endCxn id="13379" idx="0"/>
          </p:cNvCxnSpPr>
          <p:nvPr/>
        </p:nvCxnSpPr>
        <p:spPr>
          <a:xfrm rot="5400000">
            <a:off x="2771789" y="511757"/>
            <a:ext cx="432717" cy="2664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Gerade Verbindung 94"/>
          <p:cNvCxnSpPr/>
          <p:nvPr/>
        </p:nvCxnSpPr>
        <p:spPr>
          <a:xfrm>
            <a:off x="5148064" y="2816932"/>
            <a:ext cx="0" cy="20882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5148064" y="4906466"/>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29</a:t>
            </a:fld>
            <a:endParaRPr lang="de-DE"/>
          </a:p>
        </p:txBody>
      </p:sp>
    </p:spTree>
    <p:extLst>
      <p:ext uri="{BB962C8B-B14F-4D97-AF65-F5344CB8AC3E}">
        <p14:creationId xmlns:p14="http://schemas.microsoft.com/office/powerpoint/2010/main" val="561697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971600" y="2690917"/>
            <a:ext cx="684076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800" dirty="0"/>
              <a:t>1.1. Transaktionen und </a:t>
            </a:r>
          </a:p>
          <a:p>
            <a:pPr algn="ctr" eaLnBrk="1" hangingPunct="1">
              <a:spcBef>
                <a:spcPct val="0"/>
              </a:spcBef>
              <a:buFontTx/>
              <a:buNone/>
            </a:pPr>
            <a:r>
              <a:rPr lang="de-DE" altLang="de-DE" sz="2800" dirty="0"/>
              <a:t>                   Transaktionsbeziehungen</a:t>
            </a:r>
            <a:endParaRPr lang="de-DE" altLang="de-DE" sz="1800" dirty="0"/>
          </a:p>
        </p:txBody>
      </p:sp>
      <p:sp>
        <p:nvSpPr>
          <p:cNvPr id="6148" name="Rectangle 4"/>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19975741-2297-4414-A411-B7F17310E155}" type="slidenum">
              <a:rPr lang="de-DE" smtClean="0"/>
              <a:pPr>
                <a:defRPr/>
              </a:pPr>
              <a:t>3</a:t>
            </a:fld>
            <a:endParaRPr lang="de-DE"/>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565212" y="1412875"/>
            <a:ext cx="7992888" cy="1584176"/>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Idealfall: Anbieter liefert das Produkt in der versprochenen Leistung (vereinbarten Qualität) und zum vereinbarten Termin; Nachfrager begleicht seine Gegenleistung gemäß der Vereinbarung (innerhalb des Zahlungsziels).</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30</a:t>
            </a:fld>
            <a:endParaRPr lang="de-DE"/>
          </a:p>
        </p:txBody>
      </p:sp>
      <p:sp>
        <p:nvSpPr>
          <p:cNvPr id="5" name="Rectangle 2"/>
          <p:cNvSpPr txBox="1">
            <a:spLocks noChangeArrowheads="1"/>
          </p:cNvSpPr>
          <p:nvPr/>
        </p:nvSpPr>
        <p:spPr>
          <a:xfrm>
            <a:off x="446856" y="260648"/>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a:t>
            </a:r>
          </a:p>
        </p:txBody>
      </p:sp>
      <p:sp>
        <p:nvSpPr>
          <p:cNvPr id="6" name="AutoShape 4">
            <a:extLst>
              <a:ext uri="{FF2B5EF4-FFF2-40B4-BE49-F238E27FC236}">
                <a16:creationId xmlns:a16="http://schemas.microsoft.com/office/drawing/2014/main" xmlns="" id="{5E545564-8278-44E1-BD50-5A94F7B00D3A}"/>
              </a:ext>
            </a:extLst>
          </p:cNvPr>
          <p:cNvSpPr>
            <a:spLocks noChangeArrowheads="1"/>
          </p:cNvSpPr>
          <p:nvPr/>
        </p:nvSpPr>
        <p:spPr bwMode="auto">
          <a:xfrm>
            <a:off x="565212" y="3573016"/>
            <a:ext cx="7992888" cy="1584176"/>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Unsicherheit tritt dann auf, wenn sich die Transaktionspartner nicht sicher sind, dass dieser Idealfall tatsächlich eintreten wird. Exogene Tatbestände und/oder das Verhalten des Transaktionspartners verhindern den Eintritt des Idealfalls.</a:t>
            </a:r>
          </a:p>
        </p:txBody>
      </p:sp>
    </p:spTree>
    <p:extLst>
      <p:ext uri="{BB962C8B-B14F-4D97-AF65-F5344CB8AC3E}">
        <p14:creationId xmlns:p14="http://schemas.microsoft.com/office/powerpoint/2010/main" val="1108415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F5C23CA3-8FC4-4F86-82D8-B8AFC2395E71}" type="slidenum">
              <a:rPr lang="de-DE" sz="1100" b="1">
                <a:effectLst>
                  <a:outerShdw blurRad="38100" dist="38100" dir="2700000" algn="tl">
                    <a:srgbClr val="C0C0C0"/>
                  </a:outerShdw>
                </a:effectLst>
              </a:rPr>
              <a:pPr algn="r">
                <a:defRPr/>
              </a:pPr>
              <a:t>31</a:t>
            </a:fld>
            <a:endParaRPr lang="de-DE" sz="1100" b="1">
              <a:effectLst>
                <a:outerShdw blurRad="38100" dist="38100" dir="2700000" algn="tl">
                  <a:srgbClr val="C0C0C0"/>
                </a:outerShdw>
              </a:effectLst>
            </a:endParaRPr>
          </a:p>
        </p:txBody>
      </p:sp>
      <p:sp>
        <p:nvSpPr>
          <p:cNvPr id="20483" name="Text Box 2"/>
          <p:cNvSpPr txBox="1">
            <a:spLocks noChangeArrowheads="1"/>
          </p:cNvSpPr>
          <p:nvPr/>
        </p:nvSpPr>
        <p:spPr bwMode="auto">
          <a:xfrm>
            <a:off x="468313" y="450850"/>
            <a:ext cx="8424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endogene Unsicherheiten über den Transaktionspartner</a:t>
            </a:r>
          </a:p>
        </p:txBody>
      </p:sp>
      <p:sp>
        <p:nvSpPr>
          <p:cNvPr id="20484" name="Text Box 3"/>
          <p:cNvSpPr txBox="1">
            <a:spLocks noChangeArrowheads="1"/>
          </p:cNvSpPr>
          <p:nvPr/>
        </p:nvSpPr>
        <p:spPr bwMode="auto">
          <a:xfrm>
            <a:off x="3490913" y="1196975"/>
            <a:ext cx="2232025" cy="539750"/>
          </a:xfrm>
          <a:prstGeom prst="rect">
            <a:avLst/>
          </a:prstGeom>
          <a:solidFill>
            <a:schemeClr val="bg1"/>
          </a:solidFill>
          <a:ln w="9525">
            <a:solidFill>
              <a:schemeClr val="tx1"/>
            </a:solidFill>
            <a:miter lim="800000"/>
            <a:headEnd/>
            <a:tailEnd/>
          </a:ln>
          <a:effectLst>
            <a:outerShdw dist="107763" dir="2700000" algn="ctr" rotWithShape="0">
              <a:srgbClr val="C0C0C0">
                <a:alpha val="50000"/>
              </a:srgb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Arten</a:t>
            </a:r>
            <a:endParaRPr lang="de-DE" altLang="de-DE" sz="2000">
              <a:latin typeface="Times New Roman" pitchFamily="18" charset="0"/>
            </a:endParaRPr>
          </a:p>
        </p:txBody>
      </p:sp>
      <p:sp>
        <p:nvSpPr>
          <p:cNvPr id="20485" name="Text Box 4"/>
          <p:cNvSpPr txBox="1">
            <a:spLocks noChangeArrowheads="1"/>
          </p:cNvSpPr>
          <p:nvPr/>
        </p:nvSpPr>
        <p:spPr bwMode="auto">
          <a:xfrm>
            <a:off x="3706813" y="3422650"/>
            <a:ext cx="172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800"/>
              <a:t>Moral Hazard</a:t>
            </a:r>
          </a:p>
        </p:txBody>
      </p:sp>
      <p:cxnSp>
        <p:nvCxnSpPr>
          <p:cNvPr id="20486" name="AutoShape 5"/>
          <p:cNvCxnSpPr>
            <a:cxnSpLocks noChangeShapeType="1"/>
            <a:stCxn id="20490" idx="1"/>
            <a:endCxn id="20485" idx="1"/>
          </p:cNvCxnSpPr>
          <p:nvPr/>
        </p:nvCxnSpPr>
        <p:spPr bwMode="auto">
          <a:xfrm>
            <a:off x="3706813" y="2617788"/>
            <a:ext cx="0" cy="98901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0487" name="AutoShape 6"/>
          <p:cNvCxnSpPr>
            <a:cxnSpLocks noChangeShapeType="1"/>
            <a:stCxn id="20489" idx="0"/>
            <a:endCxn id="20484" idx="2"/>
          </p:cNvCxnSpPr>
          <p:nvPr/>
        </p:nvCxnSpPr>
        <p:spPr bwMode="auto">
          <a:xfrm flipV="1">
            <a:off x="2051050" y="1736725"/>
            <a:ext cx="2555875" cy="6111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0488" name="AutoShape 7"/>
          <p:cNvCxnSpPr>
            <a:cxnSpLocks noChangeShapeType="1"/>
            <a:stCxn id="20484" idx="2"/>
            <a:endCxn id="20491" idx="0"/>
          </p:cNvCxnSpPr>
          <p:nvPr/>
        </p:nvCxnSpPr>
        <p:spPr bwMode="auto">
          <a:xfrm>
            <a:off x="4606925" y="1736725"/>
            <a:ext cx="2378075" cy="6111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89" name="Text Box 8"/>
          <p:cNvSpPr txBox="1">
            <a:spLocks noChangeArrowheads="1"/>
          </p:cNvSpPr>
          <p:nvPr/>
        </p:nvSpPr>
        <p:spPr bwMode="auto">
          <a:xfrm>
            <a:off x="611188" y="2347913"/>
            <a:ext cx="2879725" cy="5397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en-US" altLang="de-DE" sz="2000"/>
              <a:t>Hidden Characteristics</a:t>
            </a:r>
          </a:p>
        </p:txBody>
      </p:sp>
      <p:sp>
        <p:nvSpPr>
          <p:cNvPr id="20490" name="Text Box 9"/>
          <p:cNvSpPr txBox="1">
            <a:spLocks noChangeArrowheads="1"/>
          </p:cNvSpPr>
          <p:nvPr/>
        </p:nvSpPr>
        <p:spPr bwMode="auto">
          <a:xfrm>
            <a:off x="3706813" y="2347913"/>
            <a:ext cx="1800225" cy="5397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en-US" altLang="de-DE" sz="2000"/>
              <a:t>Hidden Action</a:t>
            </a:r>
          </a:p>
        </p:txBody>
      </p:sp>
      <p:sp>
        <p:nvSpPr>
          <p:cNvPr id="20491" name="Text Box 10"/>
          <p:cNvSpPr txBox="1">
            <a:spLocks noChangeArrowheads="1"/>
          </p:cNvSpPr>
          <p:nvPr/>
        </p:nvSpPr>
        <p:spPr bwMode="auto">
          <a:xfrm>
            <a:off x="5724525" y="2347913"/>
            <a:ext cx="2519363" cy="5397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en-US" altLang="de-DE" sz="2000"/>
              <a:t>Hidden Intentions</a:t>
            </a:r>
          </a:p>
        </p:txBody>
      </p:sp>
      <p:sp>
        <p:nvSpPr>
          <p:cNvPr id="20492" name="Text Box 11"/>
          <p:cNvSpPr txBox="1">
            <a:spLocks noChangeArrowheads="1"/>
          </p:cNvSpPr>
          <p:nvPr/>
        </p:nvSpPr>
        <p:spPr bwMode="auto">
          <a:xfrm>
            <a:off x="5724525" y="3422650"/>
            <a:ext cx="21605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800"/>
              <a:t> Hold-up-Situation</a:t>
            </a:r>
          </a:p>
        </p:txBody>
      </p:sp>
      <p:cxnSp>
        <p:nvCxnSpPr>
          <p:cNvPr id="20493" name="AutoShape 12"/>
          <p:cNvCxnSpPr>
            <a:cxnSpLocks noChangeShapeType="1"/>
          </p:cNvCxnSpPr>
          <p:nvPr/>
        </p:nvCxnSpPr>
        <p:spPr bwMode="auto">
          <a:xfrm flipH="1" flipV="1">
            <a:off x="5722938" y="2835275"/>
            <a:ext cx="1587" cy="88106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0494" name="AutoShape 13"/>
          <p:cNvCxnSpPr>
            <a:cxnSpLocks noChangeShapeType="1"/>
            <a:stCxn id="20484" idx="2"/>
            <a:endCxn id="20490" idx="0"/>
          </p:cNvCxnSpPr>
          <p:nvPr/>
        </p:nvCxnSpPr>
        <p:spPr bwMode="auto">
          <a:xfrm>
            <a:off x="4606925" y="1736725"/>
            <a:ext cx="0" cy="6111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95" name="Text Box 14"/>
          <p:cNvSpPr txBox="1">
            <a:spLocks noChangeArrowheads="1"/>
          </p:cNvSpPr>
          <p:nvPr/>
        </p:nvSpPr>
        <p:spPr bwMode="auto">
          <a:xfrm>
            <a:off x="3886994" y="5300663"/>
            <a:ext cx="32400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800" dirty="0"/>
              <a:t>Opportunistisches Verhalten</a:t>
            </a:r>
          </a:p>
        </p:txBody>
      </p:sp>
      <p:cxnSp>
        <p:nvCxnSpPr>
          <p:cNvPr id="20496" name="AutoShape 15"/>
          <p:cNvCxnSpPr>
            <a:cxnSpLocks noChangeShapeType="1"/>
            <a:stCxn id="20489" idx="1"/>
          </p:cNvCxnSpPr>
          <p:nvPr/>
        </p:nvCxnSpPr>
        <p:spPr bwMode="auto">
          <a:xfrm>
            <a:off x="611188" y="2617788"/>
            <a:ext cx="0" cy="2540000"/>
          </a:xfrm>
          <a:prstGeom prst="straightConnector1">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cxnSp>
      <p:cxnSp>
        <p:nvCxnSpPr>
          <p:cNvPr id="20497" name="AutoShape 16"/>
          <p:cNvCxnSpPr>
            <a:cxnSpLocks noChangeShapeType="1"/>
            <a:stCxn id="20492" idx="1"/>
          </p:cNvCxnSpPr>
          <p:nvPr/>
        </p:nvCxnSpPr>
        <p:spPr bwMode="auto">
          <a:xfrm>
            <a:off x="5724525" y="3606800"/>
            <a:ext cx="1588" cy="1550988"/>
          </a:xfrm>
          <a:prstGeom prst="straightConnector1">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cxnSp>
      <p:cxnSp>
        <p:nvCxnSpPr>
          <p:cNvPr id="20498" name="AutoShape 17"/>
          <p:cNvCxnSpPr>
            <a:cxnSpLocks noChangeShapeType="1"/>
          </p:cNvCxnSpPr>
          <p:nvPr/>
        </p:nvCxnSpPr>
        <p:spPr bwMode="auto">
          <a:xfrm>
            <a:off x="611188" y="5157788"/>
            <a:ext cx="5113337" cy="0"/>
          </a:xfrm>
          <a:prstGeom prst="straightConnector1">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cxnSp>
      <p:sp>
        <p:nvSpPr>
          <p:cNvPr id="20499" name="Line 18"/>
          <p:cNvSpPr>
            <a:spLocks noChangeShapeType="1"/>
          </p:cNvSpPr>
          <p:nvPr/>
        </p:nvSpPr>
        <p:spPr bwMode="auto">
          <a:xfrm>
            <a:off x="3706813" y="5159376"/>
            <a:ext cx="0" cy="4318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2" name="Foliennummernplatzhalter 1"/>
          <p:cNvSpPr>
            <a:spLocks noGrp="1"/>
          </p:cNvSpPr>
          <p:nvPr>
            <p:ph type="sldNum" sz="quarter" idx="10"/>
          </p:nvPr>
        </p:nvSpPr>
        <p:spPr/>
        <p:txBody>
          <a:bodyPr/>
          <a:lstStyle/>
          <a:p>
            <a:pPr>
              <a:defRPr/>
            </a:pPr>
            <a:fld id="{9A57DF19-E694-49F0-962E-054411101F62}" type="slidenum">
              <a:rPr lang="de-DE" smtClean="0"/>
              <a:pPr>
                <a:defRPr/>
              </a:pPr>
              <a:t>31</a:t>
            </a:fld>
            <a:endParaRPr lang="de-DE"/>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58855"/>
            <a:ext cx="8229600" cy="576262"/>
          </a:xfrm>
        </p:spPr>
        <p:txBody>
          <a:bodyPr/>
          <a:lstStyle/>
          <a:p>
            <a:r>
              <a:rPr lang="de-DE" dirty="0"/>
              <a:t>Arten von endogener Unsicherheit (I)</a:t>
            </a:r>
          </a:p>
        </p:txBody>
      </p:sp>
      <p:sp>
        <p:nvSpPr>
          <p:cNvPr id="4" name="AutoShape 4"/>
          <p:cNvSpPr>
            <a:spLocks noChangeArrowheads="1"/>
          </p:cNvSpPr>
          <p:nvPr/>
        </p:nvSpPr>
        <p:spPr bwMode="auto">
          <a:xfrm>
            <a:off x="693912" y="2674696"/>
            <a:ext cx="8064896" cy="1584176"/>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Hidden Action: Das Produkt wird erst nach dem Kauf des Nachfragers produziert (z.B. Dienstleistung): Der Nachfrager kann nicht sicher sein, ob der Anbieter die versprochenen Leistungen auch erfüllt bzw. der Anbieter kann nachträglich seine eigene Leistung mindern, ohne dass dies der Nachfrager bemerken muss (Moral </a:t>
            </a:r>
            <a:r>
              <a:rPr lang="de-DE" dirty="0" err="1"/>
              <a:t>Hazard</a:t>
            </a:r>
            <a:r>
              <a:rPr lang="de-DE" dirty="0"/>
              <a:t>).</a:t>
            </a:r>
          </a:p>
        </p:txBody>
      </p:sp>
      <p:sp>
        <p:nvSpPr>
          <p:cNvPr id="24" name="AutoShape 4"/>
          <p:cNvSpPr>
            <a:spLocks noChangeArrowheads="1"/>
          </p:cNvSpPr>
          <p:nvPr/>
        </p:nvSpPr>
        <p:spPr bwMode="auto">
          <a:xfrm>
            <a:off x="693912" y="990050"/>
            <a:ext cx="7992888" cy="1512168"/>
          </a:xfrm>
          <a:prstGeom prst="wedgeRoundRectCallout">
            <a:avLst>
              <a:gd name="adj1" fmla="val 44812"/>
              <a:gd name="adj2" fmla="val 5840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Hidden </a:t>
            </a:r>
            <a:r>
              <a:rPr lang="de-DE" dirty="0" err="1"/>
              <a:t>Characteristics</a:t>
            </a:r>
            <a:r>
              <a:rPr lang="de-DE" dirty="0"/>
              <a:t>: Das Produkt ist bereits erstellt, der Nachfrager weiß aber (ex-ante) nicht, ob das Produkt die vom Anbieter (z.B. in der Werbung) versprochenen Eigenschaften aufweist (z.B. Gemüse aus biologischem Anbau).</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32</a:t>
            </a:fld>
            <a:endParaRPr lang="de-DE"/>
          </a:p>
        </p:txBody>
      </p:sp>
      <p:sp>
        <p:nvSpPr>
          <p:cNvPr id="6" name="AutoShape 4"/>
          <p:cNvSpPr>
            <a:spLocks noChangeArrowheads="1"/>
          </p:cNvSpPr>
          <p:nvPr/>
        </p:nvSpPr>
        <p:spPr bwMode="auto">
          <a:xfrm>
            <a:off x="693912" y="4513805"/>
            <a:ext cx="7920880" cy="1512168"/>
          </a:xfrm>
          <a:prstGeom prst="wedgeRoundRectCallout">
            <a:avLst>
              <a:gd name="adj1" fmla="val 41571"/>
              <a:gd name="adj2" fmla="val 6419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latin typeface="Arial" panose="020B0604020202020204" pitchFamily="34" charset="0"/>
                <a:cs typeface="Arial" panose="020B0604020202020204" pitchFamily="34" charset="0"/>
              </a:rPr>
              <a:t>Beispiel für Hidden Action: </a:t>
            </a:r>
            <a:r>
              <a:rPr lang="de-DE" dirty="0"/>
              <a:t>Autoreparatur: Der Kunde schließt einen Vertrag zur Wartung seines Autos, er kann sich aber nicht sicher sein, ob – wie von der Werkstatt versprochen – alle Wartungsarbeiten und Überprüfungen tatsächlich durchgeführt wurde.</a:t>
            </a:r>
            <a:r>
              <a:rPr lang="de-DE"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0883198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188640"/>
            <a:ext cx="8229600" cy="576262"/>
          </a:xfrm>
        </p:spPr>
        <p:txBody>
          <a:bodyPr/>
          <a:lstStyle/>
          <a:p>
            <a:r>
              <a:rPr lang="de-DE" dirty="0"/>
              <a:t>Arten von endogener Unsicherheit (II)</a:t>
            </a:r>
          </a:p>
        </p:txBody>
      </p:sp>
      <p:sp>
        <p:nvSpPr>
          <p:cNvPr id="24" name="AutoShape 4"/>
          <p:cNvSpPr>
            <a:spLocks noChangeArrowheads="1"/>
          </p:cNvSpPr>
          <p:nvPr/>
        </p:nvSpPr>
        <p:spPr bwMode="auto">
          <a:xfrm>
            <a:off x="467543" y="1124744"/>
            <a:ext cx="8497069" cy="2196244"/>
          </a:xfrm>
          <a:prstGeom prst="wedgeRoundRectCallout">
            <a:avLst>
              <a:gd name="adj1" fmla="val 46109"/>
              <a:gd name="adj2" fmla="val 6274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Hidden Intention (Verhaltensunsicherheit): Ein Transaktionspartner weiß, dass er den anderen Transaktionspartner nicht vollständig hinsichtlich der Erfüllung seiner Leistungsverpflichtungen kontrollieren kann, da dies technisch (Wissen) unmöglich oder ökonomisch zu teuer ist. Es besteht Unsicherheit darüber, ob der Transaktionspartner dies zu seinem Vorteil ausnutzt, d.h. sich opportunistisch verhält.</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33</a:t>
            </a:fld>
            <a:endParaRPr lang="de-DE"/>
          </a:p>
        </p:txBody>
      </p:sp>
      <p:sp>
        <p:nvSpPr>
          <p:cNvPr id="5" name="AutoShape 4"/>
          <p:cNvSpPr>
            <a:spLocks noChangeArrowheads="1"/>
          </p:cNvSpPr>
          <p:nvPr/>
        </p:nvSpPr>
        <p:spPr bwMode="auto">
          <a:xfrm>
            <a:off x="467543" y="3679502"/>
            <a:ext cx="8474253" cy="1692188"/>
          </a:xfrm>
          <a:prstGeom prst="wedgeRoundRectCallout">
            <a:avLst>
              <a:gd name="adj1" fmla="val 45652"/>
              <a:gd name="adj2" fmla="val 6310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Opportunistisches Verhalten: Ein Transaktionspartner nutzt seinen Informationsvorsprung oder seine Handlungsfreiheit bzw. die Hold-</a:t>
            </a:r>
            <a:r>
              <a:rPr lang="de-DE" sz="2000" dirty="0" err="1"/>
              <a:t>Up</a:t>
            </a:r>
            <a:r>
              <a:rPr lang="de-DE" sz="2000" dirty="0"/>
              <a:t>-Situation des anderen Transaktionspartners zum eigenen Vorteil aus: Bewusste Schädigung des Transaktionspartners.</a:t>
            </a:r>
          </a:p>
        </p:txBody>
      </p:sp>
    </p:spTree>
    <p:extLst>
      <p:ext uri="{BB962C8B-B14F-4D97-AF65-F5344CB8AC3E}">
        <p14:creationId xmlns:p14="http://schemas.microsoft.com/office/powerpoint/2010/main" val="33794244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0DDC7DCD-AEB5-4543-B92C-6F2AA604289E}" type="slidenum">
              <a:rPr lang="de-DE" sz="1100" b="1">
                <a:effectLst>
                  <a:outerShdw blurRad="38100" dist="38100" dir="2700000" algn="tl">
                    <a:srgbClr val="C0C0C0"/>
                  </a:outerShdw>
                </a:effectLst>
              </a:rPr>
              <a:pPr algn="r">
                <a:defRPr/>
              </a:pPr>
              <a:t>34</a:t>
            </a:fld>
            <a:endParaRPr lang="de-DE" sz="1100" b="1">
              <a:effectLst>
                <a:outerShdw blurRad="38100" dist="38100" dir="2700000" algn="tl">
                  <a:srgbClr val="C0C0C0"/>
                </a:outerShdw>
              </a:effectLst>
            </a:endParaRPr>
          </a:p>
        </p:txBody>
      </p:sp>
      <p:sp>
        <p:nvSpPr>
          <p:cNvPr id="21507" name="Text Box 2"/>
          <p:cNvSpPr txBox="1">
            <a:spLocks noChangeArrowheads="1"/>
          </p:cNvSpPr>
          <p:nvPr/>
        </p:nvSpPr>
        <p:spPr bwMode="auto">
          <a:xfrm>
            <a:off x="468313" y="404813"/>
            <a:ext cx="691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a:t>Hold-up-Situation</a:t>
            </a:r>
          </a:p>
        </p:txBody>
      </p:sp>
      <p:sp>
        <p:nvSpPr>
          <p:cNvPr id="21508" name="AutoShape 3"/>
          <p:cNvSpPr>
            <a:spLocks noChangeArrowheads="1"/>
          </p:cNvSpPr>
          <p:nvPr/>
        </p:nvSpPr>
        <p:spPr bwMode="auto">
          <a:xfrm>
            <a:off x="179512" y="1381208"/>
            <a:ext cx="7921625" cy="1296144"/>
          </a:xfrm>
          <a:prstGeom prst="wedgeRoundRectCallout">
            <a:avLst>
              <a:gd name="adj1" fmla="val 47035"/>
              <a:gd name="adj2" fmla="val 72099"/>
              <a:gd name="adj3" fmla="val 16667"/>
            </a:avLst>
          </a:prstGeom>
          <a:solidFill>
            <a:schemeClr val="accent1"/>
          </a:solidFill>
          <a:ln w="9525">
            <a:solidFill>
              <a:schemeClr val="tx1"/>
            </a:solidFill>
            <a:miter lim="800000"/>
            <a:headEnd/>
            <a:tailEnd/>
          </a:ln>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just" eaLnBrk="1" hangingPunct="1">
              <a:spcBef>
                <a:spcPct val="0"/>
              </a:spcBef>
              <a:buFontTx/>
              <a:buNone/>
            </a:pPr>
            <a:r>
              <a:rPr lang="de-DE" altLang="de-DE" sz="2000" dirty="0"/>
              <a:t>Die Handlungsmöglichkeit eines Transaktionspartners sind aus rechtlichen oder ökonomischen Gründen eingeschränkt, weshalb er der ‚Willkür‘ seines Transaktionspartners ausgeliefert ist.</a:t>
            </a:r>
          </a:p>
        </p:txBody>
      </p:sp>
      <p:sp>
        <p:nvSpPr>
          <p:cNvPr id="2" name="Foliennummernplatzhalter 1"/>
          <p:cNvSpPr>
            <a:spLocks noGrp="1"/>
          </p:cNvSpPr>
          <p:nvPr>
            <p:ph type="sldNum" sz="quarter" idx="10"/>
          </p:nvPr>
        </p:nvSpPr>
        <p:spPr/>
        <p:txBody>
          <a:bodyPr/>
          <a:lstStyle/>
          <a:p>
            <a:pPr>
              <a:defRPr/>
            </a:pPr>
            <a:fld id="{33C3E3E5-DCCB-425B-94E1-87C924A73423}" type="slidenum">
              <a:rPr lang="de-DE" smtClean="0"/>
              <a:pPr>
                <a:defRPr/>
              </a:pPr>
              <a:t>34</a:t>
            </a:fld>
            <a:endParaRPr lang="de-DE"/>
          </a:p>
        </p:txBody>
      </p:sp>
      <p:sp>
        <p:nvSpPr>
          <p:cNvPr id="6" name="AutoShape 4"/>
          <p:cNvSpPr>
            <a:spLocks noChangeArrowheads="1"/>
          </p:cNvSpPr>
          <p:nvPr/>
        </p:nvSpPr>
        <p:spPr bwMode="auto">
          <a:xfrm>
            <a:off x="180257" y="3140968"/>
            <a:ext cx="7920880" cy="2160240"/>
          </a:xfrm>
          <a:prstGeom prst="wedgeRoundRectCallout">
            <a:avLst>
              <a:gd name="adj1" fmla="val 42773"/>
              <a:gd name="adj2" fmla="val 5402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latin typeface="Arial" panose="020B0604020202020204" pitchFamily="34" charset="0"/>
                <a:cs typeface="Arial" panose="020B0604020202020204" pitchFamily="34" charset="0"/>
              </a:rPr>
              <a:t>Beispiel für eine Hold-</a:t>
            </a:r>
            <a:r>
              <a:rPr lang="de-DE" sz="2000" dirty="0" err="1">
                <a:latin typeface="Arial" panose="020B0604020202020204" pitchFamily="34" charset="0"/>
                <a:cs typeface="Arial" panose="020B0604020202020204" pitchFamily="34" charset="0"/>
              </a:rPr>
              <a:t>Up</a:t>
            </a:r>
            <a:r>
              <a:rPr lang="de-DE" sz="2000" dirty="0">
                <a:latin typeface="Arial" panose="020B0604020202020204" pitchFamily="34" charset="0"/>
                <a:cs typeface="Arial" panose="020B0604020202020204" pitchFamily="34" charset="0"/>
              </a:rPr>
              <a:t>-Situation: </a:t>
            </a:r>
            <a:r>
              <a:rPr lang="de-DE" sz="2000" dirty="0"/>
              <a:t>Ein Kunde bezahlt die Rechnung einer Bestellung nicht voll, da er weiß, dass der Anbieter nicht den Rechtsweg schlagen wird, das fehlende Geld einzuklagen, weil die Kosten hierfür deutlich höher sind als der ausstehende Geldbetrag (ökonomische Hold-</a:t>
            </a:r>
            <a:r>
              <a:rPr lang="de-DE" sz="2000" dirty="0" err="1"/>
              <a:t>Up</a:t>
            </a:r>
            <a:r>
              <a:rPr lang="de-DE" sz="2000" dirty="0"/>
              <a:t>-Situation für den Anbieter).</a:t>
            </a:r>
            <a:endParaRPr lang="de-DE" sz="2000" dirty="0">
              <a:latin typeface="Arial" panose="020B0604020202020204" pitchFamily="34" charset="0"/>
              <a:cs typeface="Arial" panose="020B06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798E3F1C-BC86-4E09-B14E-974A49E4F522}" type="slidenum">
              <a:rPr lang="de-DE" sz="1100" b="1">
                <a:effectLst>
                  <a:outerShdw blurRad="38100" dist="38100" dir="2700000" algn="tl">
                    <a:srgbClr val="C0C0C0"/>
                  </a:outerShdw>
                </a:effectLst>
              </a:rPr>
              <a:pPr algn="r">
                <a:defRPr/>
              </a:pPr>
              <a:t>35</a:t>
            </a:fld>
            <a:endParaRPr lang="de-DE" sz="1100" b="1">
              <a:effectLst>
                <a:outerShdw blurRad="38100" dist="38100" dir="2700000" algn="tl">
                  <a:srgbClr val="C0C0C0"/>
                </a:outerShdw>
              </a:effectLst>
            </a:endParaRPr>
          </a:p>
        </p:txBody>
      </p:sp>
      <p:sp>
        <p:nvSpPr>
          <p:cNvPr id="22531" name="Rectangle 6"/>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2532" name="Text Box 7"/>
          <p:cNvSpPr txBox="1">
            <a:spLocks noChangeArrowheads="1"/>
          </p:cNvSpPr>
          <p:nvPr/>
        </p:nvSpPr>
        <p:spPr bwMode="auto">
          <a:xfrm>
            <a:off x="381000" y="0"/>
            <a:ext cx="876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dirty="0"/>
              <a:t>Informationsökonomische Einteilung von Produkteigenschaften/ Produkten - Übersicht</a:t>
            </a:r>
            <a:endParaRPr lang="de-DE" altLang="de-DE" sz="2400" b="1" dirty="0"/>
          </a:p>
        </p:txBody>
      </p:sp>
      <p:sp>
        <p:nvSpPr>
          <p:cNvPr id="22533" name="Rectangle 8"/>
          <p:cNvSpPr>
            <a:spLocks noChangeArrowheads="1"/>
          </p:cNvSpPr>
          <p:nvPr/>
        </p:nvSpPr>
        <p:spPr bwMode="auto">
          <a:xfrm>
            <a:off x="3276600" y="1447800"/>
            <a:ext cx="2362200" cy="83820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Kategorien</a:t>
            </a:r>
          </a:p>
        </p:txBody>
      </p:sp>
      <p:sp>
        <p:nvSpPr>
          <p:cNvPr id="22534" name="Rectangle 9"/>
          <p:cNvSpPr>
            <a:spLocks noChangeArrowheads="1"/>
          </p:cNvSpPr>
          <p:nvPr/>
        </p:nvSpPr>
        <p:spPr bwMode="auto">
          <a:xfrm>
            <a:off x="179389" y="2933700"/>
            <a:ext cx="2448396" cy="164742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dirty="0"/>
              <a:t>Sucheigenschaften/</a:t>
            </a:r>
          </a:p>
          <a:p>
            <a:pPr algn="ctr">
              <a:lnSpc>
                <a:spcPct val="60000"/>
              </a:lnSpc>
              <a:spcBef>
                <a:spcPct val="0"/>
              </a:spcBef>
              <a:buFontTx/>
              <a:buNone/>
            </a:pPr>
            <a:endParaRPr lang="de-DE" altLang="de-DE" sz="2000" dirty="0"/>
          </a:p>
          <a:p>
            <a:pPr algn="ctr">
              <a:spcBef>
                <a:spcPct val="0"/>
              </a:spcBef>
              <a:buFontTx/>
              <a:buNone/>
            </a:pPr>
            <a:r>
              <a:rPr lang="de-DE" altLang="de-DE" sz="2000" dirty="0"/>
              <a:t>Suchgüter</a:t>
            </a:r>
          </a:p>
          <a:p>
            <a:pPr algn="ctr">
              <a:spcBef>
                <a:spcPct val="0"/>
              </a:spcBef>
              <a:buNone/>
            </a:pPr>
            <a:r>
              <a:rPr lang="de-DE" altLang="de-DE" sz="2000" dirty="0"/>
              <a:t>(z.B. Preis, Größe)</a:t>
            </a:r>
          </a:p>
        </p:txBody>
      </p:sp>
      <p:sp>
        <p:nvSpPr>
          <p:cNvPr id="22535" name="Rectangle 10"/>
          <p:cNvSpPr>
            <a:spLocks noChangeArrowheads="1"/>
          </p:cNvSpPr>
          <p:nvPr/>
        </p:nvSpPr>
        <p:spPr bwMode="auto">
          <a:xfrm>
            <a:off x="6228184" y="2933700"/>
            <a:ext cx="2591966" cy="164742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dirty="0"/>
              <a:t>Vertrauens-</a:t>
            </a:r>
          </a:p>
          <a:p>
            <a:pPr algn="ctr">
              <a:spcBef>
                <a:spcPct val="0"/>
              </a:spcBef>
              <a:buFontTx/>
              <a:buNone/>
            </a:pPr>
            <a:r>
              <a:rPr lang="de-DE" altLang="de-DE" sz="2000" dirty="0" err="1"/>
              <a:t>eigenschaften</a:t>
            </a:r>
            <a:r>
              <a:rPr lang="de-DE" altLang="de-DE" sz="2000" dirty="0"/>
              <a:t>/ </a:t>
            </a:r>
          </a:p>
          <a:p>
            <a:pPr algn="ctr">
              <a:lnSpc>
                <a:spcPct val="85000"/>
              </a:lnSpc>
              <a:spcBef>
                <a:spcPct val="0"/>
              </a:spcBef>
              <a:buFontTx/>
              <a:buNone/>
            </a:pPr>
            <a:r>
              <a:rPr lang="de-DE" altLang="de-DE" sz="2000" dirty="0"/>
              <a:t>Vertrauensgüter</a:t>
            </a:r>
          </a:p>
          <a:p>
            <a:pPr algn="ctr">
              <a:lnSpc>
                <a:spcPct val="85000"/>
              </a:lnSpc>
              <a:spcBef>
                <a:spcPct val="0"/>
              </a:spcBef>
              <a:buFontTx/>
              <a:buNone/>
            </a:pPr>
            <a:r>
              <a:rPr lang="de-DE" altLang="de-DE" sz="2000" dirty="0"/>
              <a:t>(z.B. </a:t>
            </a:r>
            <a:r>
              <a:rPr lang="de-DE" altLang="de-DE" sz="2000" dirty="0" err="1"/>
              <a:t>credence</a:t>
            </a:r>
            <a:r>
              <a:rPr lang="de-DE" altLang="de-DE" sz="2000" dirty="0"/>
              <a:t> </a:t>
            </a:r>
            <a:r>
              <a:rPr lang="de-DE" altLang="de-DE" sz="2000" dirty="0" err="1"/>
              <a:t>goods</a:t>
            </a:r>
            <a:r>
              <a:rPr lang="de-DE" altLang="de-DE" sz="2000" dirty="0"/>
              <a:t>, </a:t>
            </a:r>
          </a:p>
          <a:p>
            <a:pPr algn="ctr">
              <a:lnSpc>
                <a:spcPct val="85000"/>
              </a:lnSpc>
              <a:spcBef>
                <a:spcPct val="0"/>
              </a:spcBef>
              <a:buFontTx/>
              <a:buNone/>
            </a:pPr>
            <a:r>
              <a:rPr lang="de-DE" altLang="de-DE" sz="2000" dirty="0"/>
              <a:t>high </a:t>
            </a:r>
            <a:r>
              <a:rPr lang="de-DE" altLang="de-DE" sz="2000" dirty="0" err="1"/>
              <a:t>impact</a:t>
            </a:r>
            <a:r>
              <a:rPr lang="de-DE" altLang="de-DE" sz="2000" dirty="0"/>
              <a:t> </a:t>
            </a:r>
            <a:r>
              <a:rPr lang="de-DE" altLang="de-DE" sz="2000" dirty="0" err="1"/>
              <a:t>goods</a:t>
            </a:r>
            <a:r>
              <a:rPr lang="de-DE" altLang="de-DE" sz="2000" dirty="0"/>
              <a:t>)</a:t>
            </a:r>
          </a:p>
        </p:txBody>
      </p:sp>
      <p:sp>
        <p:nvSpPr>
          <p:cNvPr id="22536" name="Rectangle 11"/>
          <p:cNvSpPr>
            <a:spLocks noChangeArrowheads="1"/>
          </p:cNvSpPr>
          <p:nvPr/>
        </p:nvSpPr>
        <p:spPr bwMode="auto">
          <a:xfrm>
            <a:off x="2843808" y="2933700"/>
            <a:ext cx="3072805" cy="164742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dirty="0"/>
              <a:t>Erfahrungseigenschaften/ </a:t>
            </a:r>
          </a:p>
          <a:p>
            <a:pPr algn="ctr">
              <a:lnSpc>
                <a:spcPct val="65000"/>
              </a:lnSpc>
              <a:spcBef>
                <a:spcPct val="0"/>
              </a:spcBef>
              <a:buFontTx/>
              <a:buNone/>
            </a:pPr>
            <a:endParaRPr lang="de-DE" altLang="de-DE" sz="2000" dirty="0"/>
          </a:p>
          <a:p>
            <a:pPr algn="ctr">
              <a:spcBef>
                <a:spcPct val="0"/>
              </a:spcBef>
              <a:buFontTx/>
              <a:buNone/>
            </a:pPr>
            <a:r>
              <a:rPr lang="de-DE" altLang="de-DE" sz="2000" dirty="0"/>
              <a:t>Erfahrungsgüter</a:t>
            </a:r>
          </a:p>
          <a:p>
            <a:pPr algn="ctr">
              <a:spcBef>
                <a:spcPct val="0"/>
              </a:spcBef>
              <a:buNone/>
            </a:pPr>
            <a:r>
              <a:rPr lang="de-DE" altLang="de-DE" sz="2000" dirty="0"/>
              <a:t>(z.B. Geschmack)</a:t>
            </a:r>
          </a:p>
        </p:txBody>
      </p:sp>
      <p:cxnSp>
        <p:nvCxnSpPr>
          <p:cNvPr id="22540" name="AutoShape 21"/>
          <p:cNvCxnSpPr>
            <a:cxnSpLocks noChangeShapeType="1"/>
            <a:stCxn id="22534" idx="0"/>
            <a:endCxn id="22533" idx="2"/>
          </p:cNvCxnSpPr>
          <p:nvPr/>
        </p:nvCxnSpPr>
        <p:spPr bwMode="auto">
          <a:xfrm flipV="1">
            <a:off x="1403587" y="2286000"/>
            <a:ext cx="3054113" cy="6477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2541" name="AutoShape 22"/>
          <p:cNvCxnSpPr>
            <a:cxnSpLocks noChangeShapeType="1"/>
            <a:endCxn id="22533" idx="2"/>
          </p:cNvCxnSpPr>
          <p:nvPr/>
        </p:nvCxnSpPr>
        <p:spPr bwMode="auto">
          <a:xfrm flipV="1">
            <a:off x="4457700" y="2286000"/>
            <a:ext cx="0" cy="6477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2542" name="AutoShape 23"/>
          <p:cNvCxnSpPr>
            <a:cxnSpLocks noChangeShapeType="1"/>
            <a:stCxn id="22535" idx="0"/>
            <a:endCxn id="22533" idx="2"/>
          </p:cNvCxnSpPr>
          <p:nvPr/>
        </p:nvCxnSpPr>
        <p:spPr bwMode="auto">
          <a:xfrm flipH="1" flipV="1">
            <a:off x="4457700" y="2286000"/>
            <a:ext cx="3066467" cy="6477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 name="Foliennummernplatzhalter 1"/>
          <p:cNvSpPr>
            <a:spLocks noGrp="1"/>
          </p:cNvSpPr>
          <p:nvPr>
            <p:ph type="sldNum" sz="quarter" idx="10"/>
          </p:nvPr>
        </p:nvSpPr>
        <p:spPr/>
        <p:txBody>
          <a:bodyPr/>
          <a:lstStyle/>
          <a:p>
            <a:pPr>
              <a:defRPr/>
            </a:pPr>
            <a:fld id="{7EB21917-E3B3-4311-AD51-42C440E673D5}" type="slidenum">
              <a:rPr lang="de-DE" smtClean="0"/>
              <a:pPr>
                <a:defRPr/>
              </a:pPr>
              <a:t>35</a:t>
            </a:fld>
            <a:endParaRPr lang="de-DE"/>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C7F92053-F1AB-44D8-A6F8-B59551340962}" type="slidenum">
              <a:rPr lang="de-DE" sz="1100" b="1">
                <a:effectLst>
                  <a:outerShdw blurRad="38100" dist="38100" dir="2700000" algn="tl">
                    <a:srgbClr val="C0C0C0"/>
                  </a:outerShdw>
                </a:effectLst>
              </a:rPr>
              <a:pPr algn="r">
                <a:defRPr/>
              </a:pPr>
              <a:t>36</a:t>
            </a:fld>
            <a:endParaRPr lang="de-DE" sz="1100" b="1">
              <a:effectLst>
                <a:outerShdw blurRad="38100" dist="38100" dir="2700000" algn="tl">
                  <a:srgbClr val="C0C0C0"/>
                </a:outerShdw>
              </a:effectLst>
            </a:endParaRPr>
          </a:p>
        </p:txBody>
      </p:sp>
      <p:sp>
        <p:nvSpPr>
          <p:cNvPr id="23555" name="Text Box 6"/>
          <p:cNvSpPr txBox="1">
            <a:spLocks noChangeArrowheads="1"/>
          </p:cNvSpPr>
          <p:nvPr/>
        </p:nvSpPr>
        <p:spPr bwMode="auto">
          <a:xfrm>
            <a:off x="395288" y="247651"/>
            <a:ext cx="8274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dirty="0"/>
              <a:t>Beispiel für informationsökonomische Produkteigenschaften</a:t>
            </a:r>
            <a:endParaRPr lang="de-DE" altLang="de-DE" sz="2400" b="1" dirty="0"/>
          </a:p>
        </p:txBody>
      </p:sp>
      <p:sp>
        <p:nvSpPr>
          <p:cNvPr id="23556" name="Rectangle 7"/>
          <p:cNvSpPr>
            <a:spLocks noChangeArrowheads="1"/>
          </p:cNvSpPr>
          <p:nvPr/>
        </p:nvSpPr>
        <p:spPr bwMode="auto">
          <a:xfrm>
            <a:off x="3708400" y="1773238"/>
            <a:ext cx="1295400" cy="503237"/>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Milch</a:t>
            </a:r>
          </a:p>
        </p:txBody>
      </p:sp>
      <p:sp>
        <p:nvSpPr>
          <p:cNvPr id="23557" name="Rectangle 8"/>
          <p:cNvSpPr>
            <a:spLocks noChangeArrowheads="1"/>
          </p:cNvSpPr>
          <p:nvPr/>
        </p:nvSpPr>
        <p:spPr bwMode="auto">
          <a:xfrm>
            <a:off x="250825" y="2997200"/>
            <a:ext cx="2520950" cy="576263"/>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Sucheigenschaften</a:t>
            </a:r>
          </a:p>
        </p:txBody>
      </p:sp>
      <p:sp>
        <p:nvSpPr>
          <p:cNvPr id="23558" name="Rectangle 9"/>
          <p:cNvSpPr>
            <a:spLocks noChangeArrowheads="1"/>
          </p:cNvSpPr>
          <p:nvPr/>
        </p:nvSpPr>
        <p:spPr bwMode="auto">
          <a:xfrm>
            <a:off x="2987675" y="2997200"/>
            <a:ext cx="2881313" cy="576263"/>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Erfahrungseigenschaft</a:t>
            </a:r>
          </a:p>
        </p:txBody>
      </p:sp>
      <p:sp>
        <p:nvSpPr>
          <p:cNvPr id="23559" name="Rectangle 10"/>
          <p:cNvSpPr>
            <a:spLocks noChangeArrowheads="1"/>
          </p:cNvSpPr>
          <p:nvPr/>
        </p:nvSpPr>
        <p:spPr bwMode="auto">
          <a:xfrm>
            <a:off x="6083300" y="2997200"/>
            <a:ext cx="2881313" cy="576263"/>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Vertrauenseigenschaft</a:t>
            </a:r>
          </a:p>
        </p:txBody>
      </p:sp>
      <p:sp>
        <p:nvSpPr>
          <p:cNvPr id="23560" name="Line 11"/>
          <p:cNvSpPr>
            <a:spLocks noChangeShapeType="1"/>
          </p:cNvSpPr>
          <p:nvPr/>
        </p:nvSpPr>
        <p:spPr bwMode="auto">
          <a:xfrm>
            <a:off x="395288" y="3573463"/>
            <a:ext cx="0" cy="122396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3561" name="Text Box 12"/>
          <p:cNvSpPr txBox="1">
            <a:spLocks noChangeArrowheads="1"/>
          </p:cNvSpPr>
          <p:nvPr/>
        </p:nvSpPr>
        <p:spPr bwMode="auto">
          <a:xfrm>
            <a:off x="611188" y="4005263"/>
            <a:ext cx="1963737"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a:t>Packungsgröße</a:t>
            </a:r>
          </a:p>
          <a:p>
            <a:pPr>
              <a:spcBef>
                <a:spcPct val="0"/>
              </a:spcBef>
              <a:buFontTx/>
              <a:buNone/>
            </a:pPr>
            <a:endParaRPr lang="de-DE" altLang="de-DE" sz="2000"/>
          </a:p>
          <a:p>
            <a:pPr>
              <a:spcBef>
                <a:spcPct val="0"/>
              </a:spcBef>
              <a:buFontTx/>
              <a:buNone/>
            </a:pPr>
            <a:r>
              <a:rPr lang="de-DE" altLang="de-DE" sz="2000"/>
              <a:t>Preis</a:t>
            </a:r>
          </a:p>
        </p:txBody>
      </p:sp>
      <p:sp>
        <p:nvSpPr>
          <p:cNvPr id="23562" name="Line 13"/>
          <p:cNvSpPr>
            <a:spLocks noChangeShapeType="1"/>
          </p:cNvSpPr>
          <p:nvPr/>
        </p:nvSpPr>
        <p:spPr bwMode="auto">
          <a:xfrm>
            <a:off x="3132138" y="3573463"/>
            <a:ext cx="0" cy="6477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3563" name="Text Box 14"/>
          <p:cNvSpPr txBox="1">
            <a:spLocks noChangeArrowheads="1"/>
          </p:cNvSpPr>
          <p:nvPr/>
        </p:nvSpPr>
        <p:spPr bwMode="auto">
          <a:xfrm>
            <a:off x="3348038" y="4005263"/>
            <a:ext cx="10175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a:t>Frische</a:t>
            </a:r>
          </a:p>
        </p:txBody>
      </p:sp>
      <p:sp>
        <p:nvSpPr>
          <p:cNvPr id="23564" name="Line 15"/>
          <p:cNvSpPr>
            <a:spLocks noChangeShapeType="1"/>
          </p:cNvSpPr>
          <p:nvPr/>
        </p:nvSpPr>
        <p:spPr bwMode="auto">
          <a:xfrm>
            <a:off x="6227763" y="3573463"/>
            <a:ext cx="0" cy="6477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3565" name="Text Box 16"/>
          <p:cNvSpPr txBox="1">
            <a:spLocks noChangeArrowheads="1"/>
          </p:cNvSpPr>
          <p:nvPr/>
        </p:nvSpPr>
        <p:spPr bwMode="auto">
          <a:xfrm>
            <a:off x="6372225" y="4005263"/>
            <a:ext cx="274002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a:t>aus biologisch / </a:t>
            </a:r>
          </a:p>
          <a:p>
            <a:pPr>
              <a:spcBef>
                <a:spcPct val="0"/>
              </a:spcBef>
              <a:buFontTx/>
              <a:buNone/>
            </a:pPr>
            <a:r>
              <a:rPr lang="de-DE" altLang="de-DE" sz="2000"/>
              <a:t>ökologisch betriebener</a:t>
            </a:r>
          </a:p>
          <a:p>
            <a:pPr>
              <a:spcBef>
                <a:spcPct val="0"/>
              </a:spcBef>
              <a:buFontTx/>
              <a:buNone/>
            </a:pPr>
            <a:r>
              <a:rPr lang="de-DE" altLang="de-DE" sz="2000"/>
              <a:t>Landwirtschaft</a:t>
            </a:r>
          </a:p>
        </p:txBody>
      </p:sp>
      <p:sp>
        <p:nvSpPr>
          <p:cNvPr id="23566" name="Line 17"/>
          <p:cNvSpPr>
            <a:spLocks noChangeShapeType="1"/>
          </p:cNvSpPr>
          <p:nvPr/>
        </p:nvSpPr>
        <p:spPr bwMode="auto">
          <a:xfrm>
            <a:off x="395288" y="4797425"/>
            <a:ext cx="14446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3567" name="Line 18"/>
          <p:cNvSpPr>
            <a:spLocks noChangeShapeType="1"/>
          </p:cNvSpPr>
          <p:nvPr/>
        </p:nvSpPr>
        <p:spPr bwMode="auto">
          <a:xfrm>
            <a:off x="395288" y="4221163"/>
            <a:ext cx="14446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3568" name="Line 19"/>
          <p:cNvSpPr>
            <a:spLocks noChangeShapeType="1"/>
          </p:cNvSpPr>
          <p:nvPr/>
        </p:nvSpPr>
        <p:spPr bwMode="auto">
          <a:xfrm>
            <a:off x="3132138" y="4221163"/>
            <a:ext cx="14446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3569" name="Line 20"/>
          <p:cNvSpPr>
            <a:spLocks noChangeShapeType="1"/>
          </p:cNvSpPr>
          <p:nvPr/>
        </p:nvSpPr>
        <p:spPr bwMode="auto">
          <a:xfrm>
            <a:off x="6227763" y="4221163"/>
            <a:ext cx="14446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3570" name="Line 21"/>
          <p:cNvSpPr>
            <a:spLocks noChangeShapeType="1"/>
          </p:cNvSpPr>
          <p:nvPr/>
        </p:nvSpPr>
        <p:spPr bwMode="auto">
          <a:xfrm flipV="1">
            <a:off x="1403350" y="2276475"/>
            <a:ext cx="2520950" cy="7207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3571" name="Line 22"/>
          <p:cNvSpPr>
            <a:spLocks noChangeShapeType="1"/>
          </p:cNvSpPr>
          <p:nvPr/>
        </p:nvSpPr>
        <p:spPr bwMode="auto">
          <a:xfrm flipV="1">
            <a:off x="4356100" y="2276475"/>
            <a:ext cx="0" cy="7207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3572" name="Line 23"/>
          <p:cNvSpPr>
            <a:spLocks noChangeShapeType="1"/>
          </p:cNvSpPr>
          <p:nvPr/>
        </p:nvSpPr>
        <p:spPr bwMode="auto">
          <a:xfrm>
            <a:off x="4787900" y="2276475"/>
            <a:ext cx="2520950" cy="7207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 name="Foliennummernplatzhalter 1"/>
          <p:cNvSpPr>
            <a:spLocks noGrp="1"/>
          </p:cNvSpPr>
          <p:nvPr>
            <p:ph type="sldNum" sz="quarter" idx="10"/>
          </p:nvPr>
        </p:nvSpPr>
        <p:spPr/>
        <p:txBody>
          <a:bodyPr/>
          <a:lstStyle/>
          <a:p>
            <a:pPr>
              <a:defRPr/>
            </a:pPr>
            <a:fld id="{1077E398-C935-428F-BD39-860057A62798}" type="slidenum">
              <a:rPr lang="de-DE" smtClean="0"/>
              <a:pPr>
                <a:defRPr/>
              </a:pPr>
              <a:t>36</a:t>
            </a:fld>
            <a:endParaRPr lang="de-DE"/>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39552" y="188640"/>
            <a:ext cx="8229600" cy="576262"/>
          </a:xfrm>
        </p:spPr>
        <p:txBody>
          <a:bodyPr/>
          <a:lstStyle/>
          <a:p>
            <a:r>
              <a:rPr lang="de-DE" dirty="0"/>
              <a:t>Arten von endogener Unsicherheit bei Produkten (I)</a:t>
            </a:r>
          </a:p>
        </p:txBody>
      </p:sp>
      <p:sp>
        <p:nvSpPr>
          <p:cNvPr id="4" name="AutoShape 4"/>
          <p:cNvSpPr>
            <a:spLocks noChangeArrowheads="1"/>
          </p:cNvSpPr>
          <p:nvPr/>
        </p:nvSpPr>
        <p:spPr bwMode="auto">
          <a:xfrm>
            <a:off x="251520" y="4077072"/>
            <a:ext cx="8674099" cy="1368152"/>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Erfahrungseigenschaften (Erfahrungsgut): Der Nachfrager kann die betreffende Produkteigenschaften erst durch den Konsum (ex-post) in Erfahrung bringen (z.B. Essen in einem Restaurant; Kinofilm).</a:t>
            </a:r>
          </a:p>
        </p:txBody>
      </p:sp>
      <p:sp>
        <p:nvSpPr>
          <p:cNvPr id="24" name="AutoShape 4"/>
          <p:cNvSpPr>
            <a:spLocks noChangeArrowheads="1"/>
          </p:cNvSpPr>
          <p:nvPr/>
        </p:nvSpPr>
        <p:spPr bwMode="auto">
          <a:xfrm>
            <a:off x="251520" y="1196752"/>
            <a:ext cx="8588002" cy="201622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Sucheigenschaften (</a:t>
            </a:r>
            <a:r>
              <a:rPr lang="de-DE" sz="2000" dirty="0" err="1"/>
              <a:t>Suchgut</a:t>
            </a:r>
            <a:r>
              <a:rPr lang="de-DE" sz="2000" dirty="0"/>
              <a:t>): Der Nachfrager kann vor dem Kauf (ex-ante) die betreffende Produkteigenschaft (Produktqualität) durch eigene Informationsaktivitäten (Suche) bestimmen bzw. prüfen (=die Informationsasymmetrie abbauen). Dies verursacht allerdings Kosten (Informations- bzw. Transaktionskosten).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37</a:t>
            </a:fld>
            <a:endParaRPr lang="de-DE"/>
          </a:p>
        </p:txBody>
      </p:sp>
    </p:spTree>
    <p:extLst>
      <p:ext uri="{BB962C8B-B14F-4D97-AF65-F5344CB8AC3E}">
        <p14:creationId xmlns:p14="http://schemas.microsoft.com/office/powerpoint/2010/main" val="6066262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179511" y="1124744"/>
            <a:ext cx="8785101" cy="4104456"/>
          </a:xfrm>
          <a:prstGeom prst="wedgeRoundRectCallout">
            <a:avLst>
              <a:gd name="adj1" fmla="val 46750"/>
              <a:gd name="adj2" fmla="val 5806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Vertrauenseigenschaften (Vertrauensgut I: Glaubensgüter  - </a:t>
            </a:r>
            <a:r>
              <a:rPr lang="de-DE" sz="2000" dirty="0" err="1"/>
              <a:t>Credence</a:t>
            </a:r>
            <a:r>
              <a:rPr lang="de-DE" sz="2000" dirty="0"/>
              <a:t> </a:t>
            </a:r>
            <a:r>
              <a:rPr lang="de-DE" sz="2000" dirty="0" err="1"/>
              <a:t>Goods</a:t>
            </a:r>
            <a:r>
              <a:rPr lang="de-DE" sz="2000" dirty="0"/>
              <a:t>)</a:t>
            </a:r>
          </a:p>
          <a:p>
            <a:endParaRPr lang="de-DE" sz="2000" dirty="0"/>
          </a:p>
          <a:p>
            <a:r>
              <a:rPr lang="de-DE" sz="2000" dirty="0"/>
              <a:t>Der Nachfrager kann die Produktleistung weder vor noch nach dem Kauf zweifelsfrei beurteilen (z.B. Arztbesuch; Beratungsleistung eines Anwalts; biologisches Gemüse) bzw. eine solche Überprüfung wäre nur unter erheblichen Kosten möglich, so dass sie unterbleibt. Nachfrager muss dem Anbieter diesbezüglich vertrauen.</a:t>
            </a:r>
          </a:p>
          <a:p>
            <a:endParaRPr lang="de-DE" sz="2000" dirty="0"/>
          </a:p>
          <a:p>
            <a:r>
              <a:rPr lang="de-DE" sz="2000" dirty="0"/>
              <a:t>Eine Qualitätsbeurteilung ist ex </a:t>
            </a:r>
            <a:r>
              <a:rPr lang="de-DE" sz="2000" dirty="0" err="1"/>
              <a:t>post</a:t>
            </a:r>
            <a:r>
              <a:rPr lang="de-DE" sz="2000" dirty="0"/>
              <a:t> oftmals deshalb nicht möglich, da es keinen objektiven Vergleichsstandard für eine „gute“ Qualität gibt (z.B. Steuerberater).</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38</a:t>
            </a:fld>
            <a:endParaRPr lang="de-DE"/>
          </a:p>
        </p:txBody>
      </p:sp>
      <p:sp>
        <p:nvSpPr>
          <p:cNvPr id="6" name="Rectangle 2"/>
          <p:cNvSpPr>
            <a:spLocks noGrp="1" noChangeArrowheads="1"/>
          </p:cNvSpPr>
          <p:nvPr>
            <p:ph type="title"/>
          </p:nvPr>
        </p:nvSpPr>
        <p:spPr>
          <a:xfrm>
            <a:off x="539552" y="188640"/>
            <a:ext cx="8229600" cy="576262"/>
          </a:xfrm>
        </p:spPr>
        <p:txBody>
          <a:bodyPr/>
          <a:lstStyle/>
          <a:p>
            <a:r>
              <a:rPr lang="de-DE" dirty="0"/>
              <a:t>Arten von endogener Unsicherheit bei Produkten (II)</a:t>
            </a:r>
          </a:p>
        </p:txBody>
      </p:sp>
    </p:spTree>
    <p:extLst>
      <p:ext uri="{BB962C8B-B14F-4D97-AF65-F5344CB8AC3E}">
        <p14:creationId xmlns:p14="http://schemas.microsoft.com/office/powerpoint/2010/main" val="38513789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467544" y="1628800"/>
            <a:ext cx="7992888" cy="2880320"/>
          </a:xfrm>
          <a:prstGeom prst="wedgeRoundRectCallout">
            <a:avLst>
              <a:gd name="adj1" fmla="val 45401"/>
              <a:gd name="adj2" fmla="val 6076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Vertrauenseigenschaften (Vertrauensgut II: High Impact Products) </a:t>
            </a:r>
          </a:p>
          <a:p>
            <a:endParaRPr lang="de-DE" sz="2000" dirty="0"/>
          </a:p>
          <a:p>
            <a:r>
              <a:rPr lang="de-DE" sz="2000" dirty="0"/>
              <a:t>Eine vollständige Qualitätsbeurteilung ist ex ante – auch für den Anbieter -  nur unter prohibitiv hohen Kosten möglich, ein Qualitätsmangel hat aber weitreichende Folgen (z.B. Kernkraftwerk; Flugzeug) und ist unmittelbar wahrnehmbar (z.B. Absturz). </a:t>
            </a:r>
          </a:p>
          <a:p>
            <a:r>
              <a:rPr lang="de-DE" sz="2000" dirty="0"/>
              <a:t>Dies sind Produkte mit Sicherheits-Restrisiko. </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39</a:t>
            </a:fld>
            <a:endParaRPr lang="de-DE"/>
          </a:p>
        </p:txBody>
      </p:sp>
      <p:sp>
        <p:nvSpPr>
          <p:cNvPr id="6" name="Rectangle 2"/>
          <p:cNvSpPr>
            <a:spLocks noGrp="1" noChangeArrowheads="1"/>
          </p:cNvSpPr>
          <p:nvPr>
            <p:ph type="title"/>
          </p:nvPr>
        </p:nvSpPr>
        <p:spPr>
          <a:xfrm>
            <a:off x="539552" y="188640"/>
            <a:ext cx="8229600" cy="576262"/>
          </a:xfrm>
        </p:spPr>
        <p:txBody>
          <a:bodyPr/>
          <a:lstStyle/>
          <a:p>
            <a:r>
              <a:rPr lang="de-DE" dirty="0"/>
              <a:t>Arten von endogener Unsicherheit bei Produkten (III)</a:t>
            </a:r>
          </a:p>
        </p:txBody>
      </p:sp>
    </p:spTree>
    <p:extLst>
      <p:ext uri="{BB962C8B-B14F-4D97-AF65-F5344CB8AC3E}">
        <p14:creationId xmlns:p14="http://schemas.microsoft.com/office/powerpoint/2010/main" val="3915018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79512" y="1844824"/>
            <a:ext cx="8784975" cy="3096344"/>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In Kapitel 1.1 werden wesentliche Elemente des Konzepts der Transaktion dargestellt. Schwerpunkt der Ausführungen ist eine informationsökonomische Betrachtung des Konzepts der Transaktion. Ferner werden im Sinne eines Exkurses werden verschiedene Arten der Preisfindung als spezielle Transaktionsdesign näher betrachtet. Aus dem Charakter einer Transaktion lassen sich Ansatzpunkte für optimale Gestaltung einer Transaktion ableiten, was zugleich eine erste Interpretation des Begriffsinhalts des Marketings konstituiert.</a:t>
            </a:r>
          </a:p>
          <a:p>
            <a:endParaRPr lang="de-DE" dirty="0">
              <a:solidFill>
                <a:schemeClr val="tx1"/>
              </a:solidFill>
            </a:endParaRPr>
          </a:p>
          <a:p>
            <a:r>
              <a:rPr lang="de-DE" dirty="0">
                <a:solidFill>
                  <a:schemeClr val="tx1"/>
                </a:solidFill>
              </a:rPr>
              <a:t>Lernziel: Grundverständnis zum (informationsökonomischen) Konzept der Transaktion und Preisfindungsarten.</a:t>
            </a:r>
          </a:p>
        </p:txBody>
      </p:sp>
      <p:sp>
        <p:nvSpPr>
          <p:cNvPr id="21506" name="Rectangle 2"/>
          <p:cNvSpPr>
            <a:spLocks noGrp="1" noChangeArrowheads="1"/>
          </p:cNvSpPr>
          <p:nvPr>
            <p:ph type="title"/>
          </p:nvPr>
        </p:nvSpPr>
        <p:spPr>
          <a:xfrm>
            <a:off x="323528" y="260648"/>
            <a:ext cx="8229600" cy="576262"/>
          </a:xfrm>
        </p:spPr>
        <p:txBody>
          <a:bodyPr/>
          <a:lstStyle/>
          <a:p>
            <a:r>
              <a:rPr lang="de-DE" dirty="0"/>
              <a:t>Lernziele der Veranstaltung</a:t>
            </a:r>
          </a:p>
        </p:txBody>
      </p:sp>
    </p:spTree>
    <p:extLst>
      <p:ext uri="{BB962C8B-B14F-4D97-AF65-F5344CB8AC3E}">
        <p14:creationId xmlns:p14="http://schemas.microsoft.com/office/powerpoint/2010/main" val="123234079"/>
      </p:ext>
    </p:extLst>
  </p:cSld>
  <p:clrMapOvr>
    <a:masterClrMapping/>
  </p:clrMapOvr>
  <mc:AlternateContent xmlns:mc="http://schemas.openxmlformats.org/markup-compatibility/2006" xmlns:p14="http://schemas.microsoft.com/office/powerpoint/2010/main">
    <mc:Choice Requires="p14">
      <p:transition spd="slow" p14:dur="2000" advTm="7215"/>
    </mc:Choice>
    <mc:Fallback xmlns="">
      <p:transition spd="slow" advTm="7215"/>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539750" y="2924175"/>
            <a:ext cx="820896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800" dirty="0"/>
              <a:t>1.1.4 Marketing als optimale Gestaltung von Transaktionen</a:t>
            </a:r>
            <a:endParaRPr lang="de-DE" altLang="de-DE" sz="1800" dirty="0"/>
          </a:p>
        </p:txBody>
      </p:sp>
      <p:sp>
        <p:nvSpPr>
          <p:cNvPr id="6148" name="Rectangle 4"/>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19975741-2297-4414-A411-B7F17310E155}" type="slidenum">
              <a:rPr lang="de-DE" smtClean="0"/>
              <a:pPr>
                <a:defRPr/>
              </a:pPr>
              <a:t>40</a:t>
            </a:fld>
            <a:endParaRPr lang="de-DE"/>
          </a:p>
        </p:txBody>
      </p:sp>
    </p:spTree>
    <p:extLst>
      <p:ext uri="{BB962C8B-B14F-4D97-AF65-F5344CB8AC3E}">
        <p14:creationId xmlns:p14="http://schemas.microsoft.com/office/powerpoint/2010/main" val="33784193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35927" y="125965"/>
            <a:ext cx="8229600" cy="576262"/>
          </a:xfrm>
        </p:spPr>
        <p:txBody>
          <a:bodyPr/>
          <a:lstStyle/>
          <a:p>
            <a:r>
              <a:rPr lang="de-DE" dirty="0"/>
              <a:t>Erste Begriffsinterpretation des Marketings</a:t>
            </a:r>
          </a:p>
        </p:txBody>
      </p:sp>
      <p:sp>
        <p:nvSpPr>
          <p:cNvPr id="24" name="AutoShape 4"/>
          <p:cNvSpPr>
            <a:spLocks noChangeArrowheads="1"/>
          </p:cNvSpPr>
          <p:nvPr/>
        </p:nvSpPr>
        <p:spPr bwMode="auto">
          <a:xfrm>
            <a:off x="293897" y="1473724"/>
            <a:ext cx="8341999" cy="1732660"/>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sz="2000" dirty="0"/>
              <a:t>Klassische Lehrbuchdefinition: Marketing befasst sich mit allen Aktivitäten und Prozessen zur Schaffung, Durchführung und Erhaltung von Transaktionsbeziehungen, um die erstellten Produkte im Sinne des Unternehmensziels zu möglichst günstigen Austauschbedingungen verkaufen zu können. </a:t>
            </a:r>
            <a:endParaRPr lang="de-DE" sz="2000" dirty="0"/>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41</a:t>
            </a:fld>
            <a:endParaRPr lang="de-DE"/>
          </a:p>
        </p:txBody>
      </p:sp>
      <p:sp>
        <p:nvSpPr>
          <p:cNvPr id="5" name="AutoShape 4"/>
          <p:cNvSpPr>
            <a:spLocks noChangeArrowheads="1"/>
          </p:cNvSpPr>
          <p:nvPr/>
        </p:nvSpPr>
        <p:spPr bwMode="auto">
          <a:xfrm>
            <a:off x="300794" y="4005064"/>
            <a:ext cx="8364732" cy="93610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sz="2000" dirty="0"/>
              <a:t>Kurzfassung: Marketing - Optimale Gestaltung von Transaktionen.</a:t>
            </a:r>
            <a:endParaRPr lang="de-DE" sz="2000" dirty="0"/>
          </a:p>
        </p:txBody>
      </p:sp>
    </p:spTree>
    <p:extLst>
      <p:ext uri="{BB962C8B-B14F-4D97-AF65-F5344CB8AC3E}">
        <p14:creationId xmlns:p14="http://schemas.microsoft.com/office/powerpoint/2010/main" val="7486015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43980" y="211566"/>
            <a:ext cx="8229600" cy="576262"/>
          </a:xfrm>
        </p:spPr>
        <p:txBody>
          <a:bodyPr/>
          <a:lstStyle/>
          <a:p>
            <a:r>
              <a:rPr lang="de-DE" dirty="0"/>
              <a:t>Optimale Gestaltung von Transaktionen</a:t>
            </a:r>
          </a:p>
        </p:txBody>
      </p:sp>
      <p:sp>
        <p:nvSpPr>
          <p:cNvPr id="13379" name="Text Box 67"/>
          <p:cNvSpPr txBox="1">
            <a:spLocks noChangeArrowheads="1"/>
          </p:cNvSpPr>
          <p:nvPr/>
        </p:nvSpPr>
        <p:spPr bwMode="auto">
          <a:xfrm>
            <a:off x="314399" y="126957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Implikationen</a:t>
            </a:r>
          </a:p>
        </p:txBody>
      </p:sp>
      <p:cxnSp>
        <p:nvCxnSpPr>
          <p:cNvPr id="21" name="Gerade Verbindung 20"/>
          <p:cNvCxnSpPr/>
          <p:nvPr/>
        </p:nvCxnSpPr>
        <p:spPr>
          <a:xfrm>
            <a:off x="323528" y="220486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539552" y="1595318"/>
            <a:ext cx="8131894" cy="3754874"/>
          </a:xfrm>
          <a:prstGeom prst="rect">
            <a:avLst/>
          </a:prstGeom>
          <a:noFill/>
        </p:spPr>
        <p:txBody>
          <a:bodyPr wrap="square" rtlCol="0">
            <a:spAutoFit/>
          </a:bodyPr>
          <a:lstStyle/>
          <a:p>
            <a:endParaRPr lang="de-DE" sz="1400" dirty="0"/>
          </a:p>
          <a:p>
            <a:endParaRPr lang="de-DE" sz="1400" dirty="0"/>
          </a:p>
          <a:p>
            <a:r>
              <a:rPr lang="de-DE" sz="1400" dirty="0"/>
              <a:t>Zur Gestaltung der Transaktionen setzt das Marketing seine Marketing-Instrumente ein.</a:t>
            </a:r>
          </a:p>
          <a:p>
            <a:endParaRPr lang="de-DE" sz="1400" dirty="0"/>
          </a:p>
          <a:p>
            <a:endParaRPr lang="de-DE" sz="1400" dirty="0"/>
          </a:p>
          <a:p>
            <a:r>
              <a:rPr lang="de-DE" sz="1400" dirty="0"/>
              <a:t>Zielsetzung ist die Gestaltung der Transaktionen im Sinne einer bestmöglichen Erfüllung der Unternehmensziele.</a:t>
            </a:r>
          </a:p>
          <a:p>
            <a:endParaRPr lang="de-DE" sz="1400" dirty="0"/>
          </a:p>
          <a:p>
            <a:endParaRPr lang="de-DE" sz="1400" dirty="0"/>
          </a:p>
          <a:p>
            <a:r>
              <a:rPr lang="de-DE" sz="1400" dirty="0"/>
              <a:t>Marketing ergreift im Zielkonflikt der Transaktionspartner eindeutig Partei für den Anbieter: Marketing ist ein Funktionsbereich im Unternehmen, der zur bestmöglichen Erfüllung der Unternehmensziele beitragen soll.</a:t>
            </a:r>
          </a:p>
          <a:p>
            <a:endParaRPr lang="de-DE" sz="1400" dirty="0"/>
          </a:p>
          <a:p>
            <a:endParaRPr lang="de-DE" sz="1400" dirty="0"/>
          </a:p>
          <a:p>
            <a:r>
              <a:rPr lang="de-DE" sz="1400" dirty="0"/>
              <a:t>Aufgabe des Marketings ist, den optimalen Einsatzes der Marketing-Instrumente zu bestimmen, um die Ziele bestmöglich zu erreichen (z.B. gewinnmaximaler Preis, optimale Werbekampagne, optimaler Vertriebsweg).</a:t>
            </a:r>
          </a:p>
        </p:txBody>
      </p:sp>
      <p:cxnSp>
        <p:nvCxnSpPr>
          <p:cNvPr id="18" name="Gerade Verbindung 17"/>
          <p:cNvCxnSpPr/>
          <p:nvPr/>
        </p:nvCxnSpPr>
        <p:spPr>
          <a:xfrm>
            <a:off x="335968" y="364502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rot="5400000">
            <a:off x="-684584" y="2780928"/>
            <a:ext cx="20162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323528" y="2276872"/>
            <a:ext cx="12440" cy="24482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323528" y="472514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335968" y="2780928"/>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42</a:t>
            </a:fld>
            <a:endParaRPr lang="de-DE"/>
          </a:p>
        </p:txBody>
      </p:sp>
    </p:spTree>
    <p:extLst>
      <p:ext uri="{BB962C8B-B14F-4D97-AF65-F5344CB8AC3E}">
        <p14:creationId xmlns:p14="http://schemas.microsoft.com/office/powerpoint/2010/main" val="3734529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F0C00DB0-7A1C-4DC8-B81E-EC3320485EA1}" type="slidenum">
              <a:rPr lang="de-DE" sz="1100" b="1">
                <a:effectLst>
                  <a:outerShdw blurRad="38100" dist="38100" dir="2700000" algn="tl">
                    <a:srgbClr val="C0C0C0"/>
                  </a:outerShdw>
                </a:effectLst>
              </a:rPr>
              <a:pPr algn="r">
                <a:defRPr/>
              </a:pPr>
              <a:t>43</a:t>
            </a:fld>
            <a:endParaRPr lang="de-DE" sz="1100" b="1">
              <a:effectLst>
                <a:outerShdw blurRad="38100" dist="38100" dir="2700000" algn="tl">
                  <a:srgbClr val="C0C0C0"/>
                </a:outerShdw>
              </a:effectLst>
            </a:endParaRPr>
          </a:p>
        </p:txBody>
      </p:sp>
      <p:sp>
        <p:nvSpPr>
          <p:cNvPr id="26627" name="Rectangle 6"/>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28" name="Text Box 7"/>
          <p:cNvSpPr txBox="1">
            <a:spLocks noChangeArrowheads="1"/>
          </p:cNvSpPr>
          <p:nvPr/>
        </p:nvSpPr>
        <p:spPr bwMode="auto">
          <a:xfrm>
            <a:off x="1219200" y="1143000"/>
            <a:ext cx="7010400" cy="4860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nSpc>
                <a:spcPct val="130000"/>
              </a:lnSpc>
              <a:spcBef>
                <a:spcPct val="0"/>
              </a:spcBef>
              <a:buFontTx/>
              <a:buNone/>
            </a:pPr>
            <a:r>
              <a:rPr lang="de-DE" altLang="de-DE" sz="1600" dirty="0"/>
              <a:t>branchenüblicher Gewinn</a:t>
            </a:r>
          </a:p>
          <a:p>
            <a:pPr>
              <a:lnSpc>
                <a:spcPct val="130000"/>
              </a:lnSpc>
              <a:spcBef>
                <a:spcPct val="0"/>
              </a:spcBef>
              <a:buFontTx/>
              <a:buNone/>
            </a:pPr>
            <a:r>
              <a:rPr lang="de-DE" altLang="de-DE" sz="1600" dirty="0"/>
              <a:t>maximaler Gewinn auf kurze oder lange Sicht</a:t>
            </a:r>
          </a:p>
          <a:p>
            <a:pPr>
              <a:lnSpc>
                <a:spcPct val="130000"/>
              </a:lnSpc>
              <a:spcBef>
                <a:spcPct val="0"/>
              </a:spcBef>
              <a:buFontTx/>
              <a:buNone/>
            </a:pPr>
            <a:r>
              <a:rPr lang="de-DE" altLang="de-DE" sz="1600" dirty="0"/>
              <a:t>maximale Rentabilität des Eigenkapitals</a:t>
            </a:r>
          </a:p>
          <a:p>
            <a:pPr>
              <a:lnSpc>
                <a:spcPct val="130000"/>
              </a:lnSpc>
              <a:spcBef>
                <a:spcPct val="0"/>
              </a:spcBef>
              <a:buFontTx/>
              <a:buNone/>
            </a:pPr>
            <a:r>
              <a:rPr lang="de-DE" altLang="de-DE" sz="1600" dirty="0"/>
              <a:t>Unternehmenswert (Shareholder Value) steigern</a:t>
            </a:r>
          </a:p>
          <a:p>
            <a:pPr>
              <a:lnSpc>
                <a:spcPct val="130000"/>
              </a:lnSpc>
              <a:spcBef>
                <a:spcPct val="0"/>
              </a:spcBef>
              <a:buFontTx/>
              <a:buNone/>
            </a:pPr>
            <a:r>
              <a:rPr lang="de-DE" altLang="de-DE" sz="1600" dirty="0"/>
              <a:t>Verbesserung der Liquidität</a:t>
            </a:r>
          </a:p>
          <a:p>
            <a:pPr>
              <a:lnSpc>
                <a:spcPct val="130000"/>
              </a:lnSpc>
              <a:spcBef>
                <a:spcPct val="0"/>
              </a:spcBef>
              <a:buFontTx/>
              <a:buNone/>
            </a:pPr>
            <a:r>
              <a:rPr lang="de-DE" altLang="de-DE" sz="1600" dirty="0"/>
              <a:t>Verbesserung der Eigenkapitalquote</a:t>
            </a:r>
          </a:p>
          <a:p>
            <a:pPr>
              <a:lnSpc>
                <a:spcPct val="130000"/>
              </a:lnSpc>
              <a:spcBef>
                <a:spcPct val="0"/>
              </a:spcBef>
              <a:buFontTx/>
              <a:buNone/>
            </a:pPr>
            <a:r>
              <a:rPr lang="de-DE" altLang="de-DE" sz="1600" dirty="0"/>
              <a:t>Vergrößerung des Marktanteils</a:t>
            </a:r>
          </a:p>
          <a:p>
            <a:pPr>
              <a:lnSpc>
                <a:spcPct val="130000"/>
              </a:lnSpc>
              <a:spcBef>
                <a:spcPct val="0"/>
              </a:spcBef>
              <a:buFontTx/>
              <a:buNone/>
            </a:pPr>
            <a:r>
              <a:rPr lang="de-DE" altLang="de-DE" sz="1600" dirty="0"/>
              <a:t>Kapazitätsauslastung</a:t>
            </a:r>
          </a:p>
          <a:p>
            <a:pPr>
              <a:lnSpc>
                <a:spcPct val="130000"/>
              </a:lnSpc>
              <a:spcBef>
                <a:spcPct val="0"/>
              </a:spcBef>
              <a:buFontTx/>
              <a:buNone/>
            </a:pPr>
            <a:r>
              <a:rPr lang="de-DE" altLang="de-DE" sz="1600" dirty="0"/>
              <a:t>Marktmacht, politischer und/oder gesellschaftlicher Einfluss</a:t>
            </a:r>
          </a:p>
          <a:p>
            <a:pPr>
              <a:lnSpc>
                <a:spcPct val="130000"/>
              </a:lnSpc>
              <a:spcBef>
                <a:spcPct val="0"/>
              </a:spcBef>
              <a:buFontTx/>
              <a:buNone/>
            </a:pPr>
            <a:r>
              <a:rPr lang="de-DE" altLang="de-DE" sz="1600" dirty="0"/>
              <a:t>Sicherheit des Unternehmens als Vermögensanlage oder Erwerbsquelle</a:t>
            </a:r>
          </a:p>
          <a:p>
            <a:pPr>
              <a:lnSpc>
                <a:spcPct val="130000"/>
              </a:lnSpc>
              <a:spcBef>
                <a:spcPct val="0"/>
              </a:spcBef>
              <a:buFontTx/>
              <a:buNone/>
            </a:pPr>
            <a:r>
              <a:rPr lang="de-DE" altLang="de-DE" sz="1600" dirty="0"/>
              <a:t>Sicherheit der Arbeitsplätze</a:t>
            </a:r>
          </a:p>
          <a:p>
            <a:pPr>
              <a:lnSpc>
                <a:spcPct val="130000"/>
              </a:lnSpc>
              <a:spcBef>
                <a:spcPct val="0"/>
              </a:spcBef>
              <a:buFontTx/>
              <a:buNone/>
            </a:pPr>
            <a:r>
              <a:rPr lang="de-DE" altLang="de-DE" sz="1600" dirty="0"/>
              <a:t>Wahrung von Unabhängigkeit</a:t>
            </a:r>
          </a:p>
          <a:p>
            <a:pPr>
              <a:lnSpc>
                <a:spcPct val="130000"/>
              </a:lnSpc>
              <a:spcBef>
                <a:spcPct val="0"/>
              </a:spcBef>
              <a:buFontTx/>
              <a:buNone/>
            </a:pPr>
            <a:r>
              <a:rPr lang="de-DE" altLang="de-DE" sz="1600" dirty="0"/>
              <a:t>Fortführung einer Tradition</a:t>
            </a:r>
          </a:p>
          <a:p>
            <a:pPr>
              <a:lnSpc>
                <a:spcPct val="130000"/>
              </a:lnSpc>
              <a:spcBef>
                <a:spcPct val="0"/>
              </a:spcBef>
              <a:buFontTx/>
              <a:buNone/>
            </a:pPr>
            <a:r>
              <a:rPr lang="de-DE" altLang="de-DE" sz="1600" dirty="0"/>
              <a:t>soziale Verantwortung</a:t>
            </a:r>
          </a:p>
          <a:p>
            <a:pPr>
              <a:lnSpc>
                <a:spcPct val="130000"/>
              </a:lnSpc>
              <a:spcBef>
                <a:spcPct val="0"/>
              </a:spcBef>
              <a:buFontTx/>
              <a:buNone/>
            </a:pPr>
            <a:r>
              <a:rPr lang="de-DE" altLang="de-DE" sz="1600" dirty="0"/>
              <a:t>(nicht klausurrelevant)</a:t>
            </a:r>
          </a:p>
        </p:txBody>
      </p:sp>
      <p:grpSp>
        <p:nvGrpSpPr>
          <p:cNvPr id="26629" name="Group 8"/>
          <p:cNvGrpSpPr>
            <a:grpSpLocks/>
          </p:cNvGrpSpPr>
          <p:nvPr/>
        </p:nvGrpSpPr>
        <p:grpSpPr bwMode="auto">
          <a:xfrm>
            <a:off x="1143000" y="1295400"/>
            <a:ext cx="76200" cy="4191000"/>
            <a:chOff x="768" y="912"/>
            <a:chExt cx="48" cy="2640"/>
          </a:xfrm>
        </p:grpSpPr>
        <p:sp>
          <p:nvSpPr>
            <p:cNvPr id="26632" name="Oval 9"/>
            <p:cNvSpPr>
              <a:spLocks noChangeArrowheads="1"/>
            </p:cNvSpPr>
            <p:nvPr/>
          </p:nvSpPr>
          <p:spPr bwMode="auto">
            <a:xfrm>
              <a:off x="768" y="912"/>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33" name="Oval 10"/>
            <p:cNvSpPr>
              <a:spLocks noChangeArrowheads="1"/>
            </p:cNvSpPr>
            <p:nvPr/>
          </p:nvSpPr>
          <p:spPr bwMode="auto">
            <a:xfrm>
              <a:off x="768" y="1152"/>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34" name="Oval 11"/>
            <p:cNvSpPr>
              <a:spLocks noChangeArrowheads="1"/>
            </p:cNvSpPr>
            <p:nvPr/>
          </p:nvSpPr>
          <p:spPr bwMode="auto">
            <a:xfrm>
              <a:off x="768" y="1344"/>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35" name="Oval 12"/>
            <p:cNvSpPr>
              <a:spLocks noChangeArrowheads="1"/>
            </p:cNvSpPr>
            <p:nvPr/>
          </p:nvSpPr>
          <p:spPr bwMode="auto">
            <a:xfrm>
              <a:off x="768" y="1536"/>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36" name="Oval 13"/>
            <p:cNvSpPr>
              <a:spLocks noChangeArrowheads="1"/>
            </p:cNvSpPr>
            <p:nvPr/>
          </p:nvSpPr>
          <p:spPr bwMode="auto">
            <a:xfrm>
              <a:off x="768" y="1728"/>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37" name="Oval 14"/>
            <p:cNvSpPr>
              <a:spLocks noChangeArrowheads="1"/>
            </p:cNvSpPr>
            <p:nvPr/>
          </p:nvSpPr>
          <p:spPr bwMode="auto">
            <a:xfrm>
              <a:off x="768" y="1920"/>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38" name="Oval 15"/>
            <p:cNvSpPr>
              <a:spLocks noChangeArrowheads="1"/>
            </p:cNvSpPr>
            <p:nvPr/>
          </p:nvSpPr>
          <p:spPr bwMode="auto">
            <a:xfrm>
              <a:off x="768" y="2112"/>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39" name="Oval 16"/>
            <p:cNvSpPr>
              <a:spLocks noChangeArrowheads="1"/>
            </p:cNvSpPr>
            <p:nvPr/>
          </p:nvSpPr>
          <p:spPr bwMode="auto">
            <a:xfrm>
              <a:off x="768" y="2304"/>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40" name="Oval 17"/>
            <p:cNvSpPr>
              <a:spLocks noChangeArrowheads="1"/>
            </p:cNvSpPr>
            <p:nvPr/>
          </p:nvSpPr>
          <p:spPr bwMode="auto">
            <a:xfrm>
              <a:off x="768" y="2544"/>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41" name="Oval 18"/>
            <p:cNvSpPr>
              <a:spLocks noChangeArrowheads="1"/>
            </p:cNvSpPr>
            <p:nvPr/>
          </p:nvSpPr>
          <p:spPr bwMode="auto">
            <a:xfrm>
              <a:off x="768" y="2736"/>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42" name="Oval 19"/>
            <p:cNvSpPr>
              <a:spLocks noChangeArrowheads="1"/>
            </p:cNvSpPr>
            <p:nvPr/>
          </p:nvSpPr>
          <p:spPr bwMode="auto">
            <a:xfrm>
              <a:off x="768" y="2928"/>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43" name="Oval 20"/>
            <p:cNvSpPr>
              <a:spLocks noChangeArrowheads="1"/>
            </p:cNvSpPr>
            <p:nvPr/>
          </p:nvSpPr>
          <p:spPr bwMode="auto">
            <a:xfrm>
              <a:off x="768" y="3120"/>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44" name="Oval 21"/>
            <p:cNvSpPr>
              <a:spLocks noChangeArrowheads="1"/>
            </p:cNvSpPr>
            <p:nvPr/>
          </p:nvSpPr>
          <p:spPr bwMode="auto">
            <a:xfrm>
              <a:off x="768" y="3312"/>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45" name="Oval 22"/>
            <p:cNvSpPr>
              <a:spLocks noChangeArrowheads="1"/>
            </p:cNvSpPr>
            <p:nvPr/>
          </p:nvSpPr>
          <p:spPr bwMode="auto">
            <a:xfrm>
              <a:off x="768" y="3504"/>
              <a:ext cx="48" cy="48"/>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grpSp>
      <p:sp>
        <p:nvSpPr>
          <p:cNvPr id="26630" name="Text Box 23"/>
          <p:cNvSpPr txBox="1">
            <a:spLocks noChangeArrowheads="1"/>
          </p:cNvSpPr>
          <p:nvPr/>
        </p:nvSpPr>
        <p:spPr bwMode="auto">
          <a:xfrm>
            <a:off x="395536" y="259916"/>
            <a:ext cx="73757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dirty="0"/>
              <a:t>Wichtige Unternehmensziele in der Praxis: Übersicht</a:t>
            </a:r>
          </a:p>
        </p:txBody>
      </p:sp>
      <p:sp>
        <p:nvSpPr>
          <p:cNvPr id="2" name="Foliennummernplatzhalter 1"/>
          <p:cNvSpPr>
            <a:spLocks noGrp="1"/>
          </p:cNvSpPr>
          <p:nvPr>
            <p:ph type="sldNum" sz="quarter" idx="10"/>
          </p:nvPr>
        </p:nvSpPr>
        <p:spPr/>
        <p:txBody>
          <a:bodyPr/>
          <a:lstStyle/>
          <a:p>
            <a:pPr>
              <a:defRPr/>
            </a:pPr>
            <a:fld id="{F8EECC06-A583-40D0-9946-2DEDEF9ADD2A}" type="slidenum">
              <a:rPr lang="de-DE" smtClean="0"/>
              <a:pPr>
                <a:defRPr/>
              </a:pPr>
              <a:t>43</a:t>
            </a:fld>
            <a:endParaRPr lang="de-DE"/>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FD3067C1-73B0-40AF-83EE-3F563502FA6B}" type="slidenum">
              <a:rPr lang="de-DE" sz="1100" b="1">
                <a:effectLst>
                  <a:outerShdw blurRad="38100" dist="38100" dir="2700000" algn="tl">
                    <a:srgbClr val="C0C0C0"/>
                  </a:outerShdw>
                </a:effectLst>
              </a:rPr>
              <a:pPr algn="r">
                <a:defRPr/>
              </a:pPr>
              <a:t>44</a:t>
            </a:fld>
            <a:endParaRPr lang="de-DE" sz="1100" b="1">
              <a:effectLst>
                <a:outerShdw blurRad="38100" dist="38100" dir="2700000" algn="tl">
                  <a:srgbClr val="C0C0C0"/>
                </a:outerShdw>
              </a:effectLst>
            </a:endParaRPr>
          </a:p>
        </p:txBody>
      </p:sp>
      <p:sp>
        <p:nvSpPr>
          <p:cNvPr id="27651" name="Text Box 2"/>
          <p:cNvSpPr txBox="1">
            <a:spLocks noChangeArrowheads="1"/>
          </p:cNvSpPr>
          <p:nvPr/>
        </p:nvSpPr>
        <p:spPr bwMode="auto">
          <a:xfrm>
            <a:off x="358775" y="40967"/>
            <a:ext cx="87852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Charakteristik von Transaktionen und Implikationen für das Marketing</a:t>
            </a:r>
          </a:p>
        </p:txBody>
      </p:sp>
      <p:sp>
        <p:nvSpPr>
          <p:cNvPr id="27652" name="Text Box 3"/>
          <p:cNvSpPr txBox="1">
            <a:spLocks noChangeArrowheads="1"/>
          </p:cNvSpPr>
          <p:nvPr/>
        </p:nvSpPr>
        <p:spPr bwMode="auto">
          <a:xfrm>
            <a:off x="468313" y="2565400"/>
            <a:ext cx="2519362" cy="935038"/>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nchor="ct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600"/>
              <a:t> </a:t>
            </a:r>
          </a:p>
          <a:p>
            <a:pPr algn="ctr">
              <a:spcBef>
                <a:spcPct val="0"/>
              </a:spcBef>
              <a:buFontTx/>
              <a:buNone/>
            </a:pPr>
            <a:r>
              <a:rPr lang="de-DE" altLang="de-DE" sz="1400"/>
              <a:t>Produktion für fremden </a:t>
            </a:r>
          </a:p>
          <a:p>
            <a:pPr algn="ctr">
              <a:spcBef>
                <a:spcPct val="0"/>
              </a:spcBef>
              <a:buFontTx/>
              <a:buNone/>
            </a:pPr>
            <a:r>
              <a:rPr lang="de-DE" altLang="de-DE" sz="1400"/>
              <a:t>Bedarf = asymmetrische </a:t>
            </a:r>
          </a:p>
          <a:p>
            <a:pPr algn="ctr">
              <a:spcBef>
                <a:spcPct val="0"/>
              </a:spcBef>
              <a:buFontTx/>
              <a:buNone/>
            </a:pPr>
            <a:r>
              <a:rPr lang="de-DE" altLang="de-DE" sz="1400"/>
              <a:t>Informationsverteilung</a:t>
            </a:r>
          </a:p>
          <a:p>
            <a:pPr algn="ctr">
              <a:spcBef>
                <a:spcPct val="0"/>
              </a:spcBef>
              <a:buFontTx/>
              <a:buNone/>
            </a:pPr>
            <a:r>
              <a:rPr lang="de-DE" altLang="de-DE" sz="600"/>
              <a:t> </a:t>
            </a:r>
          </a:p>
        </p:txBody>
      </p:sp>
      <p:sp>
        <p:nvSpPr>
          <p:cNvPr id="27653" name="Text Box 4"/>
          <p:cNvSpPr txBox="1">
            <a:spLocks noChangeArrowheads="1"/>
          </p:cNvSpPr>
          <p:nvPr/>
        </p:nvSpPr>
        <p:spPr bwMode="auto">
          <a:xfrm>
            <a:off x="468313" y="1268413"/>
            <a:ext cx="2519362" cy="53975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nchor="ct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600"/>
              <a:t>    </a:t>
            </a:r>
            <a:r>
              <a:rPr lang="de-DE" altLang="de-DE" sz="1300"/>
              <a:t>  </a:t>
            </a:r>
          </a:p>
          <a:p>
            <a:pPr algn="ctr">
              <a:spcBef>
                <a:spcPct val="0"/>
              </a:spcBef>
              <a:buFontTx/>
              <a:buNone/>
            </a:pPr>
            <a:r>
              <a:rPr lang="de-DE" altLang="de-DE" sz="1400"/>
              <a:t>        Kooperation mit Zielkonflikt         </a:t>
            </a:r>
          </a:p>
          <a:p>
            <a:pPr algn="ctr">
              <a:spcBef>
                <a:spcPct val="0"/>
              </a:spcBef>
              <a:buFontTx/>
              <a:buNone/>
            </a:pPr>
            <a:r>
              <a:rPr lang="de-DE" altLang="de-DE" sz="600"/>
              <a:t> </a:t>
            </a:r>
            <a:r>
              <a:rPr lang="de-DE" altLang="de-DE" sz="1300"/>
              <a:t> </a:t>
            </a:r>
          </a:p>
        </p:txBody>
      </p:sp>
      <p:sp>
        <p:nvSpPr>
          <p:cNvPr id="27654" name="Text Box 5"/>
          <p:cNvSpPr txBox="1">
            <a:spLocks noChangeArrowheads="1"/>
          </p:cNvSpPr>
          <p:nvPr/>
        </p:nvSpPr>
        <p:spPr bwMode="auto">
          <a:xfrm>
            <a:off x="468313" y="4292600"/>
            <a:ext cx="2519362" cy="53975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nchor="ct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600"/>
              <a:t> </a:t>
            </a:r>
          </a:p>
          <a:p>
            <a:pPr algn="ctr">
              <a:spcBef>
                <a:spcPct val="0"/>
              </a:spcBef>
              <a:buFontTx/>
              <a:buNone/>
            </a:pPr>
            <a:r>
              <a:rPr lang="de-DE" altLang="de-DE" sz="1400"/>
              <a:t>Endogene Unsicherheit </a:t>
            </a:r>
          </a:p>
          <a:p>
            <a:pPr algn="ctr">
              <a:spcBef>
                <a:spcPct val="0"/>
              </a:spcBef>
              <a:buFontTx/>
              <a:buNone/>
            </a:pPr>
            <a:r>
              <a:rPr lang="de-DE" altLang="de-DE" sz="1400"/>
              <a:t>          über Transaktionspartner           </a:t>
            </a:r>
          </a:p>
          <a:p>
            <a:pPr algn="ctr">
              <a:spcBef>
                <a:spcPct val="0"/>
              </a:spcBef>
              <a:buFontTx/>
              <a:buNone/>
            </a:pPr>
            <a:r>
              <a:rPr lang="de-DE" altLang="de-DE" sz="600"/>
              <a:t> </a:t>
            </a:r>
          </a:p>
        </p:txBody>
      </p:sp>
      <p:sp>
        <p:nvSpPr>
          <p:cNvPr id="27655" name="Text Box 6"/>
          <p:cNvSpPr txBox="1">
            <a:spLocks noChangeArrowheads="1"/>
          </p:cNvSpPr>
          <p:nvPr/>
        </p:nvSpPr>
        <p:spPr bwMode="auto">
          <a:xfrm>
            <a:off x="3708400" y="2508250"/>
            <a:ext cx="2519363"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t>Produktanforderung der </a:t>
            </a:r>
          </a:p>
          <a:p>
            <a:pPr>
              <a:spcBef>
                <a:spcPct val="0"/>
              </a:spcBef>
              <a:buFontTx/>
              <a:buNone/>
            </a:pPr>
            <a:r>
              <a:rPr lang="de-DE" altLang="de-DE" sz="1400"/>
              <a:t>Nachfrager</a:t>
            </a:r>
          </a:p>
        </p:txBody>
      </p:sp>
      <p:sp>
        <p:nvSpPr>
          <p:cNvPr id="27656" name="Text Box 7"/>
          <p:cNvSpPr txBox="1">
            <a:spLocks noChangeArrowheads="1"/>
          </p:cNvSpPr>
          <p:nvPr/>
        </p:nvSpPr>
        <p:spPr bwMode="auto">
          <a:xfrm>
            <a:off x="3708400" y="3022600"/>
            <a:ext cx="2519363"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t>Produktexistenz, -leistung</a:t>
            </a:r>
          </a:p>
        </p:txBody>
      </p:sp>
      <p:sp>
        <p:nvSpPr>
          <p:cNvPr id="27657" name="Text Box 8"/>
          <p:cNvSpPr txBox="1">
            <a:spLocks noChangeArrowheads="1"/>
          </p:cNvSpPr>
          <p:nvPr/>
        </p:nvSpPr>
        <p:spPr bwMode="auto">
          <a:xfrm>
            <a:off x="3708400" y="1268413"/>
            <a:ext cx="2519363"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t>Aus Sicht der Unternehmensziele</a:t>
            </a:r>
          </a:p>
          <a:p>
            <a:pPr>
              <a:spcBef>
                <a:spcPct val="0"/>
              </a:spcBef>
              <a:buFontTx/>
              <a:buNone/>
            </a:pPr>
            <a:r>
              <a:rPr lang="de-DE" altLang="de-DE" sz="1400"/>
              <a:t>optimale Gestaltung der Transaktionen</a:t>
            </a:r>
          </a:p>
        </p:txBody>
      </p:sp>
      <p:sp>
        <p:nvSpPr>
          <p:cNvPr id="27658" name="Text Box 9"/>
          <p:cNvSpPr txBox="1">
            <a:spLocks noChangeArrowheads="1"/>
          </p:cNvSpPr>
          <p:nvPr/>
        </p:nvSpPr>
        <p:spPr bwMode="auto">
          <a:xfrm>
            <a:off x="3683000" y="4029075"/>
            <a:ext cx="2519363"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t>Commitment bei den </a:t>
            </a:r>
          </a:p>
          <a:p>
            <a:pPr>
              <a:spcBef>
                <a:spcPct val="0"/>
              </a:spcBef>
              <a:buFontTx/>
              <a:buNone/>
            </a:pPr>
            <a:r>
              <a:rPr lang="de-DE" altLang="de-DE" sz="1400"/>
              <a:t>Nachfragern schaffen</a:t>
            </a:r>
          </a:p>
        </p:txBody>
      </p:sp>
      <p:sp>
        <p:nvSpPr>
          <p:cNvPr id="27659" name="Text Box 10"/>
          <p:cNvSpPr txBox="1">
            <a:spLocks noChangeArrowheads="1"/>
          </p:cNvSpPr>
          <p:nvPr/>
        </p:nvSpPr>
        <p:spPr bwMode="auto">
          <a:xfrm>
            <a:off x="3683000" y="4498975"/>
            <a:ext cx="2519363"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t>Glaubwürdigkeit/ Vertrauen </a:t>
            </a:r>
          </a:p>
          <a:p>
            <a:pPr>
              <a:spcBef>
                <a:spcPct val="0"/>
              </a:spcBef>
              <a:buFontTx/>
              <a:buNone/>
            </a:pPr>
            <a:r>
              <a:rPr lang="de-DE" altLang="de-DE" sz="1400"/>
              <a:t>(Reputation) des Unternehmens </a:t>
            </a:r>
          </a:p>
          <a:p>
            <a:pPr>
              <a:spcBef>
                <a:spcPct val="0"/>
              </a:spcBef>
              <a:buFontTx/>
              <a:buNone/>
            </a:pPr>
            <a:r>
              <a:rPr lang="de-DE" altLang="de-DE" sz="1400"/>
              <a:t>bei den Nachfragern schaffen</a:t>
            </a:r>
          </a:p>
        </p:txBody>
      </p:sp>
      <p:sp>
        <p:nvSpPr>
          <p:cNvPr id="27660" name="Text Box 11"/>
          <p:cNvSpPr txBox="1">
            <a:spLocks noChangeArrowheads="1"/>
          </p:cNvSpPr>
          <p:nvPr/>
        </p:nvSpPr>
        <p:spPr bwMode="auto">
          <a:xfrm>
            <a:off x="6950075" y="2349500"/>
            <a:ext cx="1800225" cy="53975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t>Screening:</a:t>
            </a:r>
          </a:p>
          <a:p>
            <a:pPr>
              <a:spcBef>
                <a:spcPct val="0"/>
              </a:spcBef>
              <a:buFontTx/>
              <a:buNone/>
            </a:pPr>
            <a:r>
              <a:rPr lang="de-DE" altLang="de-DE" sz="1400"/>
              <a:t>Marktforschung</a:t>
            </a:r>
          </a:p>
        </p:txBody>
      </p:sp>
      <p:sp>
        <p:nvSpPr>
          <p:cNvPr id="27661" name="Text Box 12"/>
          <p:cNvSpPr txBox="1">
            <a:spLocks noChangeArrowheads="1"/>
          </p:cNvSpPr>
          <p:nvPr/>
        </p:nvSpPr>
        <p:spPr bwMode="auto">
          <a:xfrm>
            <a:off x="6950075" y="2997200"/>
            <a:ext cx="1800225" cy="971551"/>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dirty="0" err="1"/>
              <a:t>Signalling</a:t>
            </a:r>
            <a:r>
              <a:rPr lang="de-DE" altLang="de-DE" sz="1400" dirty="0"/>
              <a:t>: </a:t>
            </a:r>
            <a:r>
              <a:rPr lang="de-DE" altLang="de-DE" sz="1400" dirty="0" err="1"/>
              <a:t>informa</a:t>
            </a:r>
            <a:r>
              <a:rPr lang="de-DE" altLang="de-DE" sz="1400" dirty="0"/>
              <a:t>-</a:t>
            </a:r>
          </a:p>
          <a:p>
            <a:pPr>
              <a:spcBef>
                <a:spcPct val="0"/>
              </a:spcBef>
              <a:buFontTx/>
              <a:buNone/>
            </a:pPr>
            <a:r>
              <a:rPr lang="de-DE" altLang="de-DE" sz="1400" dirty="0" err="1"/>
              <a:t>tive</a:t>
            </a:r>
            <a:r>
              <a:rPr lang="de-DE" altLang="de-DE" sz="1400" dirty="0"/>
              <a:t>/emotionale</a:t>
            </a:r>
          </a:p>
          <a:p>
            <a:pPr>
              <a:spcBef>
                <a:spcPct val="0"/>
              </a:spcBef>
              <a:buFontTx/>
              <a:buNone/>
            </a:pPr>
            <a:r>
              <a:rPr lang="de-DE" altLang="de-DE" sz="1400" dirty="0"/>
              <a:t> Werbung; Garantie-</a:t>
            </a:r>
          </a:p>
          <a:p>
            <a:pPr>
              <a:spcBef>
                <a:spcPct val="0"/>
              </a:spcBef>
              <a:buFontTx/>
              <a:buNone/>
            </a:pPr>
            <a:r>
              <a:rPr lang="de-DE" altLang="de-DE" sz="1400" dirty="0" err="1"/>
              <a:t>leistungen</a:t>
            </a:r>
            <a:r>
              <a:rPr lang="de-DE" altLang="de-DE" sz="1400" dirty="0"/>
              <a:t>;</a:t>
            </a:r>
          </a:p>
        </p:txBody>
      </p:sp>
      <p:sp>
        <p:nvSpPr>
          <p:cNvPr id="27662" name="Text Box 13"/>
          <p:cNvSpPr txBox="1">
            <a:spLocks noChangeArrowheads="1"/>
          </p:cNvSpPr>
          <p:nvPr/>
        </p:nvSpPr>
        <p:spPr bwMode="auto">
          <a:xfrm>
            <a:off x="6950075" y="4221163"/>
            <a:ext cx="1800225" cy="1565275"/>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400" dirty="0"/>
              <a:t>Reputations-Werbung</a:t>
            </a:r>
          </a:p>
          <a:p>
            <a:pPr algn="ctr">
              <a:lnSpc>
                <a:spcPct val="150000"/>
              </a:lnSpc>
              <a:spcBef>
                <a:spcPct val="0"/>
              </a:spcBef>
              <a:buFontTx/>
              <a:buNone/>
            </a:pPr>
            <a:r>
              <a:rPr lang="de-DE" altLang="de-DE" sz="1400" dirty="0"/>
              <a:t>Spence- Signale</a:t>
            </a:r>
          </a:p>
          <a:p>
            <a:pPr algn="ctr">
              <a:lnSpc>
                <a:spcPct val="150000"/>
              </a:lnSpc>
              <a:spcBef>
                <a:spcPct val="0"/>
              </a:spcBef>
              <a:buFontTx/>
              <a:buNone/>
            </a:pPr>
            <a:r>
              <a:rPr lang="de-DE" altLang="de-DE" sz="1400" dirty="0"/>
              <a:t>Corporate </a:t>
            </a:r>
            <a:r>
              <a:rPr lang="de-DE" altLang="de-DE" sz="1400" dirty="0" err="1"/>
              <a:t>Behavior</a:t>
            </a:r>
            <a:endParaRPr lang="de-DE" altLang="de-DE" sz="1400" dirty="0"/>
          </a:p>
        </p:txBody>
      </p:sp>
      <p:sp>
        <p:nvSpPr>
          <p:cNvPr id="27663" name="Line 14"/>
          <p:cNvSpPr>
            <a:spLocks noChangeShapeType="1"/>
          </p:cNvSpPr>
          <p:nvPr/>
        </p:nvSpPr>
        <p:spPr bwMode="auto">
          <a:xfrm>
            <a:off x="6196013" y="4437063"/>
            <a:ext cx="6096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27664" name="Line 15"/>
          <p:cNvSpPr>
            <a:spLocks noChangeShapeType="1"/>
          </p:cNvSpPr>
          <p:nvPr/>
        </p:nvSpPr>
        <p:spPr bwMode="auto">
          <a:xfrm>
            <a:off x="6196013" y="4724400"/>
            <a:ext cx="6096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cxnSp>
        <p:nvCxnSpPr>
          <p:cNvPr id="27665" name="AutoShape 16"/>
          <p:cNvCxnSpPr>
            <a:cxnSpLocks noChangeShapeType="1"/>
            <a:stCxn id="27654" idx="3"/>
            <a:endCxn id="27659" idx="1"/>
          </p:cNvCxnSpPr>
          <p:nvPr/>
        </p:nvCxnSpPr>
        <p:spPr bwMode="auto">
          <a:xfrm>
            <a:off x="2987675" y="4562475"/>
            <a:ext cx="695325" cy="296863"/>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66" name="AutoShape 17"/>
          <p:cNvCxnSpPr>
            <a:cxnSpLocks noChangeShapeType="1"/>
            <a:stCxn id="27654" idx="3"/>
            <a:endCxn id="27658" idx="1"/>
          </p:cNvCxnSpPr>
          <p:nvPr/>
        </p:nvCxnSpPr>
        <p:spPr bwMode="auto">
          <a:xfrm flipV="1">
            <a:off x="2987675" y="4298950"/>
            <a:ext cx="695325" cy="263525"/>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67" name="AutoShape 18"/>
          <p:cNvCxnSpPr>
            <a:cxnSpLocks noChangeShapeType="1"/>
            <a:stCxn id="27653" idx="3"/>
            <a:endCxn id="27657" idx="1"/>
          </p:cNvCxnSpPr>
          <p:nvPr/>
        </p:nvCxnSpPr>
        <p:spPr bwMode="auto">
          <a:xfrm>
            <a:off x="2987675" y="1538288"/>
            <a:ext cx="7207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8" name="AutoShape 19"/>
          <p:cNvCxnSpPr>
            <a:cxnSpLocks noChangeShapeType="1"/>
            <a:stCxn id="27652" idx="3"/>
            <a:endCxn id="27655" idx="1"/>
          </p:cNvCxnSpPr>
          <p:nvPr/>
        </p:nvCxnSpPr>
        <p:spPr bwMode="auto">
          <a:xfrm flipV="1">
            <a:off x="2987675" y="2778125"/>
            <a:ext cx="720725" cy="25558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69" name="AutoShape 20"/>
          <p:cNvCxnSpPr>
            <a:cxnSpLocks noChangeShapeType="1"/>
            <a:stCxn id="27652" idx="3"/>
            <a:endCxn id="27656" idx="1"/>
          </p:cNvCxnSpPr>
          <p:nvPr/>
        </p:nvCxnSpPr>
        <p:spPr bwMode="auto">
          <a:xfrm>
            <a:off x="2987675" y="3033713"/>
            <a:ext cx="720725" cy="258762"/>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7670" name="Line 21"/>
          <p:cNvSpPr>
            <a:spLocks noChangeShapeType="1"/>
          </p:cNvSpPr>
          <p:nvPr/>
        </p:nvSpPr>
        <p:spPr bwMode="auto">
          <a:xfrm>
            <a:off x="6196013" y="2708275"/>
            <a:ext cx="6096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27671" name="Line 22"/>
          <p:cNvSpPr>
            <a:spLocks noChangeShapeType="1"/>
          </p:cNvSpPr>
          <p:nvPr/>
        </p:nvSpPr>
        <p:spPr bwMode="auto">
          <a:xfrm>
            <a:off x="6196013" y="3284538"/>
            <a:ext cx="6096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2" name="Foliennummernplatzhalter 1"/>
          <p:cNvSpPr>
            <a:spLocks noGrp="1"/>
          </p:cNvSpPr>
          <p:nvPr>
            <p:ph type="sldNum" sz="quarter" idx="10"/>
          </p:nvPr>
        </p:nvSpPr>
        <p:spPr/>
        <p:txBody>
          <a:bodyPr/>
          <a:lstStyle/>
          <a:p>
            <a:pPr>
              <a:defRPr/>
            </a:pPr>
            <a:fld id="{93D8960A-AA67-4B80-8909-DB43CE98BC34}" type="slidenum">
              <a:rPr lang="de-DE" smtClean="0"/>
              <a:pPr>
                <a:defRPr/>
              </a:pPr>
              <a:t>44</a:t>
            </a:fld>
            <a:endParaRPr lang="de-DE"/>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22858" y="116533"/>
            <a:ext cx="8229600" cy="576262"/>
          </a:xfrm>
        </p:spPr>
        <p:txBody>
          <a:bodyPr/>
          <a:lstStyle/>
          <a:p>
            <a:r>
              <a:rPr lang="de-DE" dirty="0"/>
              <a:t>Erläuterungen zur vorangegangenen Folie: Beseitigung der asymmetrischen Informationsverteilung</a:t>
            </a:r>
          </a:p>
        </p:txBody>
      </p:sp>
      <p:sp>
        <p:nvSpPr>
          <p:cNvPr id="4" name="AutoShape 4"/>
          <p:cNvSpPr>
            <a:spLocks noChangeArrowheads="1"/>
          </p:cNvSpPr>
          <p:nvPr/>
        </p:nvSpPr>
        <p:spPr bwMode="auto">
          <a:xfrm>
            <a:off x="233873" y="3140968"/>
            <a:ext cx="8496944" cy="1944216"/>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err="1"/>
              <a:t>Signalling</a:t>
            </a:r>
            <a:r>
              <a:rPr lang="de-DE" sz="2000" dirty="0"/>
              <a:t>: Mit Werbung sollen dem Nachfrager die Existenz der eigenen Produkte (Marken) bekannt gemacht und ihre Stärken bzw. Unterschiede gegenüber der Konkurrenz herausgestellt und damit die „Einzigartigkeit“ der eigenen Produkte kommuniziert werden (Unique </a:t>
            </a:r>
            <a:r>
              <a:rPr lang="de-DE" sz="2000" dirty="0" err="1"/>
              <a:t>Selling</a:t>
            </a:r>
            <a:r>
              <a:rPr lang="de-DE" sz="2000" dirty="0"/>
              <a:t> Proposition - USP).</a:t>
            </a:r>
          </a:p>
        </p:txBody>
      </p:sp>
      <p:sp>
        <p:nvSpPr>
          <p:cNvPr id="24" name="AutoShape 4"/>
          <p:cNvSpPr>
            <a:spLocks noChangeArrowheads="1"/>
          </p:cNvSpPr>
          <p:nvPr/>
        </p:nvSpPr>
        <p:spPr bwMode="auto">
          <a:xfrm>
            <a:off x="251520" y="1196950"/>
            <a:ext cx="8316924" cy="1295946"/>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Marktforschung beinhaltet ein Screening des Marktes: Anbieter will/muss die Produktanforderungen der Nachfrager besser kennen lernen.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45</a:t>
            </a:fld>
            <a:endParaRPr lang="de-DE"/>
          </a:p>
        </p:txBody>
      </p:sp>
    </p:spTree>
    <p:extLst>
      <p:ext uri="{BB962C8B-B14F-4D97-AF65-F5344CB8AC3E}">
        <p14:creationId xmlns:p14="http://schemas.microsoft.com/office/powerpoint/2010/main" val="24506402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5DB29D6A-1305-4942-B47D-A6BB18BBDF9F}" type="slidenum">
              <a:rPr lang="de-DE" sz="1100" b="1">
                <a:effectLst>
                  <a:outerShdw blurRad="38100" dist="38100" dir="2700000" algn="tl">
                    <a:srgbClr val="C0C0C0"/>
                  </a:outerShdw>
                </a:effectLst>
              </a:rPr>
              <a:pPr algn="r">
                <a:defRPr/>
              </a:pPr>
              <a:t>46</a:t>
            </a:fld>
            <a:endParaRPr lang="de-DE" sz="1100" b="1">
              <a:effectLst>
                <a:outerShdw blurRad="38100" dist="38100" dir="2700000" algn="tl">
                  <a:srgbClr val="C0C0C0"/>
                </a:outerShdw>
              </a:effectLst>
            </a:endParaRPr>
          </a:p>
        </p:txBody>
      </p:sp>
      <p:sp>
        <p:nvSpPr>
          <p:cNvPr id="29700" name="AutoShape 3"/>
          <p:cNvSpPr>
            <a:spLocks noChangeArrowheads="1"/>
          </p:cNvSpPr>
          <p:nvPr/>
        </p:nvSpPr>
        <p:spPr bwMode="auto">
          <a:xfrm>
            <a:off x="120894" y="1268797"/>
            <a:ext cx="8785100" cy="1368177"/>
          </a:xfrm>
          <a:prstGeom prst="wedgeRoundRectCallout">
            <a:avLst>
              <a:gd name="adj1" fmla="val 41204"/>
              <a:gd name="adj2" fmla="val 77190"/>
              <a:gd name="adj3" fmla="val 16667"/>
            </a:avLst>
          </a:prstGeom>
          <a:solidFill>
            <a:schemeClr val="accent1"/>
          </a:solidFill>
          <a:ln w="9525">
            <a:solidFill>
              <a:schemeClr val="tx1"/>
            </a:solidFill>
            <a:miter lim="800000"/>
            <a:headEnd/>
            <a:tailEnd/>
          </a:ln>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just" eaLnBrk="1" hangingPunct="1">
              <a:spcBef>
                <a:spcPct val="0"/>
              </a:spcBef>
              <a:buFontTx/>
              <a:buNone/>
            </a:pPr>
            <a:r>
              <a:rPr lang="de-DE" altLang="de-DE" sz="2000" dirty="0"/>
              <a:t>Spence-Signale sind Indikatoren für die eigene Produktleistung, die ein schlechterer Anbieter aufgrund der hohen Kosten für diesen Indikator nicht auszusenden bereit ist.</a:t>
            </a:r>
          </a:p>
        </p:txBody>
      </p:sp>
      <p:sp>
        <p:nvSpPr>
          <p:cNvPr id="2" name="Foliennummernplatzhalter 1"/>
          <p:cNvSpPr>
            <a:spLocks noGrp="1"/>
          </p:cNvSpPr>
          <p:nvPr>
            <p:ph type="sldNum" sz="quarter" idx="10"/>
          </p:nvPr>
        </p:nvSpPr>
        <p:spPr/>
        <p:txBody>
          <a:bodyPr/>
          <a:lstStyle/>
          <a:p>
            <a:pPr>
              <a:defRPr/>
            </a:pPr>
            <a:fld id="{2B29C51B-B76D-4067-B145-D6ECD349C681}" type="slidenum">
              <a:rPr lang="de-DE" smtClean="0"/>
              <a:pPr>
                <a:defRPr/>
              </a:pPr>
              <a:t>46</a:t>
            </a:fld>
            <a:endParaRPr lang="de-DE"/>
          </a:p>
        </p:txBody>
      </p:sp>
      <p:sp>
        <p:nvSpPr>
          <p:cNvPr id="6" name="Rectangle 2"/>
          <p:cNvSpPr>
            <a:spLocks noGrp="1" noChangeArrowheads="1"/>
          </p:cNvSpPr>
          <p:nvPr>
            <p:ph type="title"/>
          </p:nvPr>
        </p:nvSpPr>
        <p:spPr>
          <a:xfrm>
            <a:off x="422858" y="116533"/>
            <a:ext cx="8229600" cy="576262"/>
          </a:xfrm>
        </p:spPr>
        <p:txBody>
          <a:bodyPr/>
          <a:lstStyle/>
          <a:p>
            <a:r>
              <a:rPr lang="de-DE" dirty="0"/>
              <a:t>Erläuterungen zur vorangegangenen Folie: Spence-Signale</a:t>
            </a:r>
          </a:p>
        </p:txBody>
      </p:sp>
      <p:sp>
        <p:nvSpPr>
          <p:cNvPr id="7" name="AutoShape 3"/>
          <p:cNvSpPr>
            <a:spLocks noChangeArrowheads="1"/>
          </p:cNvSpPr>
          <p:nvPr/>
        </p:nvSpPr>
        <p:spPr bwMode="auto">
          <a:xfrm>
            <a:off x="120894" y="3212976"/>
            <a:ext cx="8865061" cy="1592258"/>
          </a:xfrm>
          <a:prstGeom prst="wedgeRoundRectCallout">
            <a:avLst>
              <a:gd name="adj1" fmla="val 41886"/>
              <a:gd name="adj2" fmla="val 59769"/>
              <a:gd name="adj3" fmla="val 16667"/>
            </a:avLst>
          </a:prstGeom>
          <a:solidFill>
            <a:schemeClr val="accent1"/>
          </a:solidFill>
          <a:ln w="9525">
            <a:solidFill>
              <a:schemeClr val="tx1"/>
            </a:solidFill>
            <a:miter lim="800000"/>
            <a:headEnd/>
            <a:tailEnd/>
          </a:ln>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sz="2000" dirty="0"/>
              <a:t>Spence-Signale müssen mit Selbstbindungen kombiniert sein, damit sie glaubhaft sind und schlechtere Anbieter abschrecken. </a:t>
            </a:r>
          </a:p>
          <a:p>
            <a:pPr eaLnBrk="1" hangingPunct="1">
              <a:spcBef>
                <a:spcPct val="0"/>
              </a:spcBef>
              <a:buFontTx/>
              <a:buNone/>
            </a:pPr>
            <a:r>
              <a:rPr lang="de-DE" sz="2000" dirty="0"/>
              <a:t>Selbstbindung: Anbieter schränkt freiwillig seinen Handlungsspielraum ein bzw. räumt dem Nachfrager ein einklagbares Recht ein (z.B. Garantie).</a:t>
            </a:r>
            <a:endParaRPr lang="de-DE" altLang="de-DE" sz="20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3206667E-6130-4732-9946-F2422F0CBEC9}" type="slidenum">
              <a:rPr lang="de-DE" sz="1100" b="1">
                <a:effectLst>
                  <a:outerShdw blurRad="38100" dist="38100" dir="2700000" algn="tl">
                    <a:srgbClr val="C0C0C0"/>
                  </a:outerShdw>
                </a:effectLst>
              </a:rPr>
              <a:pPr algn="r">
                <a:defRPr/>
              </a:pPr>
              <a:t>47</a:t>
            </a:fld>
            <a:endParaRPr lang="de-DE" sz="1100" b="1">
              <a:effectLst>
                <a:outerShdw blurRad="38100" dist="38100" dir="2700000" algn="tl">
                  <a:srgbClr val="C0C0C0"/>
                </a:outerShdw>
              </a:effectLst>
            </a:endParaRPr>
          </a:p>
        </p:txBody>
      </p:sp>
      <p:sp>
        <p:nvSpPr>
          <p:cNvPr id="4" name="Abgerundete rechteckige Legende 3"/>
          <p:cNvSpPr/>
          <p:nvPr/>
        </p:nvSpPr>
        <p:spPr>
          <a:xfrm>
            <a:off x="160076" y="1124396"/>
            <a:ext cx="8640960" cy="1656184"/>
          </a:xfrm>
          <a:prstGeom prst="wedgeRoundRectCallout">
            <a:avLst>
              <a:gd name="adj1" fmla="val 45297"/>
              <a:gd name="adj2" fmla="val 7084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de-DE" sz="2000" dirty="0">
                <a:solidFill>
                  <a:schemeClr val="tx1"/>
                </a:solidFill>
              </a:rPr>
              <a:t>Reputation: Der Anbieter besitzt bei den Nachfragern das Image eines seriösen, vertrauenswürdigen Transaktionspartners: Der Nachfrager befürchtet keine </a:t>
            </a:r>
            <a:r>
              <a:rPr lang="de-DE" sz="2000" dirty="0" err="1">
                <a:solidFill>
                  <a:schemeClr val="tx1"/>
                </a:solidFill>
              </a:rPr>
              <a:t>hidden</a:t>
            </a:r>
            <a:r>
              <a:rPr lang="de-DE" sz="2000" dirty="0">
                <a:solidFill>
                  <a:schemeClr val="tx1"/>
                </a:solidFill>
              </a:rPr>
              <a:t> </a:t>
            </a:r>
            <a:r>
              <a:rPr lang="de-DE" sz="2000" dirty="0" err="1">
                <a:solidFill>
                  <a:schemeClr val="tx1"/>
                </a:solidFill>
              </a:rPr>
              <a:t>intentions</a:t>
            </a:r>
            <a:r>
              <a:rPr lang="de-DE" sz="2000" dirty="0">
                <a:solidFill>
                  <a:schemeClr val="tx1"/>
                </a:solidFill>
              </a:rPr>
              <a:t>, kein </a:t>
            </a:r>
            <a:r>
              <a:rPr lang="de-DE" sz="2000" dirty="0" err="1">
                <a:solidFill>
                  <a:schemeClr val="tx1"/>
                </a:solidFill>
              </a:rPr>
              <a:t>moral</a:t>
            </a:r>
            <a:r>
              <a:rPr lang="de-DE" sz="2000" dirty="0">
                <a:solidFill>
                  <a:schemeClr val="tx1"/>
                </a:solidFill>
              </a:rPr>
              <a:t> </a:t>
            </a:r>
            <a:r>
              <a:rPr lang="de-DE" sz="2000" dirty="0" err="1">
                <a:solidFill>
                  <a:schemeClr val="tx1"/>
                </a:solidFill>
              </a:rPr>
              <a:t>hazard</a:t>
            </a:r>
            <a:r>
              <a:rPr lang="de-DE" sz="2000" dirty="0">
                <a:solidFill>
                  <a:schemeClr val="tx1"/>
                </a:solidFill>
              </a:rPr>
              <a:t>, kein opportunistisches Verhalten des Anbieters.</a:t>
            </a:r>
          </a:p>
        </p:txBody>
      </p:sp>
      <p:sp>
        <p:nvSpPr>
          <p:cNvPr id="2" name="Foliennummernplatzhalter 1"/>
          <p:cNvSpPr>
            <a:spLocks noGrp="1"/>
          </p:cNvSpPr>
          <p:nvPr>
            <p:ph type="sldNum" sz="quarter" idx="10"/>
          </p:nvPr>
        </p:nvSpPr>
        <p:spPr/>
        <p:txBody>
          <a:bodyPr/>
          <a:lstStyle/>
          <a:p>
            <a:pPr>
              <a:defRPr/>
            </a:pPr>
            <a:fld id="{CB0E09CF-80DF-45EB-81F2-CE2608E6DFCF}" type="slidenum">
              <a:rPr lang="de-DE" smtClean="0"/>
              <a:pPr>
                <a:defRPr/>
              </a:pPr>
              <a:t>47</a:t>
            </a:fld>
            <a:endParaRPr lang="de-DE"/>
          </a:p>
        </p:txBody>
      </p:sp>
      <p:sp>
        <p:nvSpPr>
          <p:cNvPr id="6" name="Rectangle 2"/>
          <p:cNvSpPr txBox="1">
            <a:spLocks noChangeArrowheads="1"/>
          </p:cNvSpPr>
          <p:nvPr/>
        </p:nvSpPr>
        <p:spPr>
          <a:xfrm>
            <a:off x="422858" y="116533"/>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 Reputation</a:t>
            </a:r>
          </a:p>
        </p:txBody>
      </p:sp>
      <p:sp>
        <p:nvSpPr>
          <p:cNvPr id="7" name="AutoShape 4"/>
          <p:cNvSpPr>
            <a:spLocks noChangeArrowheads="1"/>
          </p:cNvSpPr>
          <p:nvPr/>
        </p:nvSpPr>
        <p:spPr bwMode="auto">
          <a:xfrm>
            <a:off x="163119" y="3356644"/>
            <a:ext cx="8624401" cy="1872556"/>
          </a:xfrm>
          <a:prstGeom prst="wedgeRoundRectCallout">
            <a:avLst>
              <a:gd name="adj1" fmla="val 43604"/>
              <a:gd name="adj2" fmla="val 6352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Reputation wird vor allem durch Werbung aufgebaut, aber auch das gesamte </a:t>
            </a:r>
            <a:r>
              <a:rPr lang="de-DE" sz="2000" dirty="0" err="1"/>
              <a:t>Geschäftsgebahren</a:t>
            </a:r>
            <a:r>
              <a:rPr lang="de-DE" sz="2000" dirty="0"/>
              <a:t> (Corporate </a:t>
            </a:r>
            <a:r>
              <a:rPr lang="de-DE" sz="2000" dirty="0" err="1"/>
              <a:t>Behavior</a:t>
            </a:r>
            <a:r>
              <a:rPr lang="de-DE" sz="2000" dirty="0"/>
              <a:t>) trägt wesentlich dazu bei. </a:t>
            </a:r>
          </a:p>
          <a:p>
            <a:r>
              <a:rPr lang="de-DE" sz="2000" dirty="0"/>
              <a:t>Zudem schreiben Nachfrager einem Anbieter mit hohem Marktanteil häufig eine höhere Reputation zu.</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34B811A0-A918-4DCF-B8EB-962A18660B5A}" type="slidenum">
              <a:rPr lang="de-DE" sz="1100" b="1">
                <a:effectLst>
                  <a:outerShdw blurRad="38100" dist="38100" dir="2700000" algn="tl">
                    <a:srgbClr val="C0C0C0"/>
                  </a:outerShdw>
                </a:effectLst>
              </a:rPr>
              <a:pPr algn="r">
                <a:defRPr/>
              </a:pPr>
              <a:t>48</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3C342FF5-01D0-4084-B7C8-AEECF6DCA504}" type="slidenum">
              <a:rPr lang="de-DE" smtClean="0"/>
              <a:pPr>
                <a:defRPr/>
              </a:pPr>
              <a:t>48</a:t>
            </a:fld>
            <a:endParaRPr lang="de-DE"/>
          </a:p>
        </p:txBody>
      </p:sp>
      <p:sp>
        <p:nvSpPr>
          <p:cNvPr id="5" name="Rectangle 2"/>
          <p:cNvSpPr txBox="1">
            <a:spLocks noChangeArrowheads="1"/>
          </p:cNvSpPr>
          <p:nvPr/>
        </p:nvSpPr>
        <p:spPr>
          <a:xfrm>
            <a:off x="422858" y="116533"/>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Erläuterungen zur vorangegangenen Folie: </a:t>
            </a:r>
            <a:r>
              <a:rPr lang="de-DE" kern="0" dirty="0" err="1"/>
              <a:t>Commitment</a:t>
            </a:r>
            <a:endParaRPr lang="de-DE" kern="0" dirty="0"/>
          </a:p>
        </p:txBody>
      </p:sp>
      <p:sp>
        <p:nvSpPr>
          <p:cNvPr id="6" name="AutoShape 4"/>
          <p:cNvSpPr>
            <a:spLocks noChangeArrowheads="1"/>
          </p:cNvSpPr>
          <p:nvPr/>
        </p:nvSpPr>
        <p:spPr bwMode="auto">
          <a:xfrm>
            <a:off x="179512" y="1700808"/>
            <a:ext cx="8624401" cy="2808312"/>
          </a:xfrm>
          <a:prstGeom prst="wedgeRoundRectCallout">
            <a:avLst>
              <a:gd name="adj1" fmla="val 43621"/>
              <a:gd name="adj2" fmla="val 6676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sz="2000" dirty="0" err="1"/>
              <a:t>Commitment</a:t>
            </a:r>
            <a:r>
              <a:rPr lang="de-DE" altLang="de-DE" sz="2000" dirty="0"/>
              <a:t>: Der Nachfrager entwickelt eine innere Bindung (Verpflichtung) zum Anbieter, so dass er von sich aus (intrinsisch) mögliche Verhaltensfreiräume nicht zu opportunistischem Verhalten nutzt.</a:t>
            </a:r>
          </a:p>
          <a:p>
            <a:r>
              <a:rPr lang="de-DE" sz="2000" dirty="0"/>
              <a:t>Das </a:t>
            </a:r>
            <a:r>
              <a:rPr lang="de-DE" sz="2000" dirty="0" err="1"/>
              <a:t>Commitment</a:t>
            </a:r>
            <a:r>
              <a:rPr lang="de-DE" sz="2000" dirty="0"/>
              <a:t> eines Nachfragers gegenüber einem Anbieter/einer Marke wird vor allem durch die Corporate </a:t>
            </a:r>
            <a:r>
              <a:rPr lang="de-DE" sz="2000" dirty="0" err="1"/>
              <a:t>Behavior</a:t>
            </a:r>
            <a:r>
              <a:rPr lang="de-DE" sz="2000" dirty="0"/>
              <a:t> (z.B. „faire“ Transaktionsbedingungen, Kulanz), durch Werbung (ad </a:t>
            </a:r>
            <a:r>
              <a:rPr lang="de-DE" sz="2000" dirty="0" err="1"/>
              <a:t>likeability</a:t>
            </a:r>
            <a:r>
              <a:rPr lang="de-DE" sz="2000" dirty="0"/>
              <a:t>), aber auch durch die Zufriedenheit mit dem Produktkonsum) aufgebaut.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94EBCAD7-570C-4AD8-81EC-ABE1D83B2573}" type="slidenum">
              <a:rPr lang="de-DE" sz="1100" b="1">
                <a:effectLst>
                  <a:outerShdw blurRad="38100" dist="38100" dir="2700000" algn="tl">
                    <a:srgbClr val="C0C0C0"/>
                  </a:outerShdw>
                </a:effectLst>
              </a:rPr>
              <a:pPr algn="r">
                <a:defRPr/>
              </a:pPr>
              <a:t>49</a:t>
            </a:fld>
            <a:endParaRPr lang="de-DE" sz="1100" b="1">
              <a:effectLst>
                <a:outerShdw blurRad="38100" dist="38100" dir="2700000" algn="tl">
                  <a:srgbClr val="C0C0C0"/>
                </a:outerShdw>
              </a:effectLst>
            </a:endParaRPr>
          </a:p>
        </p:txBody>
      </p:sp>
      <p:sp>
        <p:nvSpPr>
          <p:cNvPr id="28675" name="Rectangle 2"/>
          <p:cNvSpPr>
            <a:spLocks noGrp="1" noChangeArrowheads="1"/>
          </p:cNvSpPr>
          <p:nvPr>
            <p:ph type="title"/>
          </p:nvPr>
        </p:nvSpPr>
        <p:spPr>
          <a:xfrm>
            <a:off x="467544" y="208757"/>
            <a:ext cx="8229600" cy="576262"/>
          </a:xfrm>
        </p:spPr>
        <p:txBody>
          <a:bodyPr/>
          <a:lstStyle/>
          <a:p>
            <a:pPr eaLnBrk="1" hangingPunct="1"/>
            <a:r>
              <a:rPr lang="de-DE" altLang="de-DE" dirty="0"/>
              <a:t>Ergänzungen: Folgen von Informationsasymmetrien und endogener Unsicherheit</a:t>
            </a:r>
          </a:p>
        </p:txBody>
      </p:sp>
      <p:sp>
        <p:nvSpPr>
          <p:cNvPr id="28676" name="Rectangle 3"/>
          <p:cNvSpPr>
            <a:spLocks noGrp="1" noChangeArrowheads="1"/>
          </p:cNvSpPr>
          <p:nvPr>
            <p:ph type="body" idx="1"/>
          </p:nvPr>
        </p:nvSpPr>
        <p:spPr>
          <a:xfrm>
            <a:off x="1331913" y="1557338"/>
            <a:ext cx="1306512" cy="576262"/>
          </a:xfrm>
          <a:solidFill>
            <a:schemeClr val="bg1"/>
          </a:solidFill>
          <a:ln>
            <a:solidFill>
              <a:schemeClr val="tx1"/>
            </a:solidFill>
            <a:miter lim="800000"/>
            <a:headEnd/>
            <a:tailEnd/>
          </a:ln>
          <a:effectLst>
            <a:outerShdw dist="107763" dir="2700000" algn="ctr" rotWithShape="0">
              <a:schemeClr val="bg2">
                <a:alpha val="50000"/>
              </a:schemeClr>
            </a:outerShdw>
          </a:effectLst>
        </p:spPr>
        <p:txBody>
          <a:bodyPr anchor="ctr"/>
          <a:lstStyle/>
          <a:p>
            <a:pPr algn="ctr" eaLnBrk="1" hangingPunct="1">
              <a:buFontTx/>
              <a:buNone/>
            </a:pPr>
            <a:r>
              <a:rPr lang="de-DE" altLang="de-DE"/>
              <a:t>Folgen</a:t>
            </a:r>
          </a:p>
        </p:txBody>
      </p:sp>
      <p:sp>
        <p:nvSpPr>
          <p:cNvPr id="28677" name="Text Box 4"/>
          <p:cNvSpPr txBox="1">
            <a:spLocks noChangeArrowheads="1"/>
          </p:cNvSpPr>
          <p:nvPr/>
        </p:nvSpPr>
        <p:spPr bwMode="auto">
          <a:xfrm>
            <a:off x="1331913" y="2767013"/>
            <a:ext cx="4535487" cy="174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pPr>
            <a:r>
              <a:rPr lang="de-DE" altLang="de-DE" sz="1800"/>
              <a:t> Verhinderung des Zustandekommens von Transaktionen</a:t>
            </a:r>
          </a:p>
          <a:p>
            <a:pPr eaLnBrk="1" hangingPunct="1">
              <a:spcBef>
                <a:spcPct val="50000"/>
              </a:spcBef>
            </a:pPr>
            <a:r>
              <a:rPr lang="de-DE" altLang="de-DE" sz="1800"/>
              <a:t> schlechtere Transaktionsbedingungen für Transaktionspartner</a:t>
            </a:r>
          </a:p>
          <a:p>
            <a:pPr eaLnBrk="1" hangingPunct="1">
              <a:spcBef>
                <a:spcPct val="50000"/>
              </a:spcBef>
            </a:pPr>
            <a:r>
              <a:rPr lang="de-DE" altLang="de-DE" sz="1800"/>
              <a:t> erhöhter Screening- und Signallingbedarf</a:t>
            </a:r>
          </a:p>
        </p:txBody>
      </p:sp>
      <p:cxnSp>
        <p:nvCxnSpPr>
          <p:cNvPr id="28678" name="AutoShape 5"/>
          <p:cNvCxnSpPr>
            <a:cxnSpLocks noChangeShapeType="1"/>
            <a:stCxn id="28676" idx="1"/>
            <a:endCxn id="28677" idx="1"/>
          </p:cNvCxnSpPr>
          <p:nvPr/>
        </p:nvCxnSpPr>
        <p:spPr bwMode="auto">
          <a:xfrm>
            <a:off x="1331913" y="1846263"/>
            <a:ext cx="0" cy="179228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8679" name="Text Box 6"/>
          <p:cNvSpPr txBox="1">
            <a:spLocks noChangeArrowheads="1"/>
          </p:cNvSpPr>
          <p:nvPr/>
        </p:nvSpPr>
        <p:spPr bwMode="auto">
          <a:xfrm>
            <a:off x="6445250" y="2483594"/>
            <a:ext cx="2519363"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800" dirty="0"/>
              <a:t>Transaktionskosten zur Verminderung der Informationsasymmetrien bzw. endogener Unsicherheit  und/oder verminderte Zahlungsbereitschaft des Nachfragers</a:t>
            </a:r>
          </a:p>
        </p:txBody>
      </p:sp>
      <p:sp>
        <p:nvSpPr>
          <p:cNvPr id="28680" name="AutoShape 7"/>
          <p:cNvSpPr>
            <a:spLocks/>
          </p:cNvSpPr>
          <p:nvPr/>
        </p:nvSpPr>
        <p:spPr bwMode="auto">
          <a:xfrm>
            <a:off x="5867400" y="2708275"/>
            <a:ext cx="360363" cy="1800225"/>
          </a:xfrm>
          <a:prstGeom prst="rightBrace">
            <a:avLst>
              <a:gd name="adj1" fmla="val 4163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213A418A-AEFC-4EF4-B2E4-17FFA459BA5E}" type="slidenum">
              <a:rPr lang="de-DE" smtClean="0"/>
              <a:pPr>
                <a:defRPr/>
              </a:pPr>
              <a:t>49</a:t>
            </a:fld>
            <a:endParaRPr lang="de-DE"/>
          </a:p>
        </p:txBody>
      </p:sp>
      <p:sp>
        <p:nvSpPr>
          <p:cNvPr id="10" name="AutoShape 4">
            <a:extLst>
              <a:ext uri="{FF2B5EF4-FFF2-40B4-BE49-F238E27FC236}">
                <a16:creationId xmlns:a16="http://schemas.microsoft.com/office/drawing/2014/main" xmlns="" id="{260E86ED-BECC-4E0B-B12C-544820F179D3}"/>
              </a:ext>
            </a:extLst>
          </p:cNvPr>
          <p:cNvSpPr>
            <a:spLocks noChangeArrowheads="1"/>
          </p:cNvSpPr>
          <p:nvPr/>
        </p:nvSpPr>
        <p:spPr bwMode="auto">
          <a:xfrm>
            <a:off x="340212" y="4967914"/>
            <a:ext cx="8624401" cy="914833"/>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sz="2000" dirty="0"/>
              <a:t>Hinweis: Mit Zahlungsbereitschaft wird derjenige Geldbetrag bezeichnet, den der Nachfrager maximal als Preis für das Produkt zu zahlen bereit ist.</a:t>
            </a:r>
            <a:endParaRPr lang="de-DE" sz="2000" dirty="0"/>
          </a:p>
        </p:txBody>
      </p:sp>
    </p:spTree>
    <p:extLst>
      <p:ext uri="{BB962C8B-B14F-4D97-AF65-F5344CB8AC3E}">
        <p14:creationId xmlns:p14="http://schemas.microsoft.com/office/powerpoint/2010/main" val="1408718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539750" y="2924175"/>
            <a:ext cx="820896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800" dirty="0"/>
              <a:t>1.1.1 Elemente einer Transaktion bzw.</a:t>
            </a:r>
          </a:p>
          <a:p>
            <a:pPr eaLnBrk="1" hangingPunct="1">
              <a:spcBef>
                <a:spcPct val="0"/>
              </a:spcBef>
              <a:buFontTx/>
              <a:buNone/>
            </a:pPr>
            <a:r>
              <a:rPr lang="de-DE" altLang="de-DE" sz="2800" dirty="0"/>
              <a:t>                   Transaktionsbeziehung</a:t>
            </a:r>
            <a:endParaRPr lang="de-DE" altLang="de-DE" sz="1800" dirty="0"/>
          </a:p>
        </p:txBody>
      </p:sp>
      <p:sp>
        <p:nvSpPr>
          <p:cNvPr id="6148" name="Rectangle 4"/>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19975741-2297-4414-A411-B7F17310E155}" type="slidenum">
              <a:rPr lang="de-DE" smtClean="0"/>
              <a:pPr>
                <a:defRPr/>
              </a:pPr>
              <a:t>5</a:t>
            </a:fld>
            <a:endParaRPr lang="de-DE"/>
          </a:p>
        </p:txBody>
      </p:sp>
    </p:spTree>
    <p:extLst>
      <p:ext uri="{BB962C8B-B14F-4D97-AF65-F5344CB8AC3E}">
        <p14:creationId xmlns:p14="http://schemas.microsoft.com/office/powerpoint/2010/main" val="18285572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34446" y="165815"/>
            <a:ext cx="8229600" cy="576262"/>
          </a:xfrm>
        </p:spPr>
        <p:txBody>
          <a:bodyPr/>
          <a:lstStyle/>
          <a:p>
            <a:r>
              <a:rPr lang="de-DE" dirty="0"/>
              <a:t>Exkurs: Theorie effizienter Verträge (I) </a:t>
            </a:r>
          </a:p>
        </p:txBody>
      </p:sp>
      <p:sp>
        <p:nvSpPr>
          <p:cNvPr id="9" name="Textfeld 8"/>
          <p:cNvSpPr txBox="1"/>
          <p:nvPr/>
        </p:nvSpPr>
        <p:spPr>
          <a:xfrm>
            <a:off x="534070" y="1124744"/>
            <a:ext cx="8136706" cy="4801314"/>
          </a:xfrm>
          <a:prstGeom prst="rect">
            <a:avLst/>
          </a:prstGeom>
          <a:noFill/>
        </p:spPr>
        <p:txBody>
          <a:bodyPr wrap="square" rtlCol="0">
            <a:spAutoFit/>
          </a:bodyPr>
          <a:lstStyle/>
          <a:p>
            <a:pPr marL="285750" indent="-285750">
              <a:buFont typeface="Arial" pitchFamily="34" charset="0"/>
              <a:buChar char="•"/>
            </a:pPr>
            <a:r>
              <a:rPr lang="de-DE" dirty="0">
                <a:solidFill>
                  <a:srgbClr val="000000"/>
                </a:solidFill>
              </a:rPr>
              <a:t>In der Theorie „effizienter Verträge“ hat ein Vertrag zwischen den Transaktionspartnern die Aufgabe, spezifische Austauschrisiken, die durch opportunistisches Verhalten hervorgerufen werden, zu minimieren.</a:t>
            </a:r>
          </a:p>
          <a:p>
            <a:pPr marL="285750" indent="-285750">
              <a:buFont typeface="Arial" pitchFamily="34" charset="0"/>
              <a:buChar char="•"/>
            </a:pPr>
            <a:endParaRPr lang="de-DE" dirty="0">
              <a:solidFill>
                <a:srgbClr val="000000"/>
              </a:solidFill>
            </a:endParaRPr>
          </a:p>
          <a:p>
            <a:pPr marL="285750" indent="-285750">
              <a:buFont typeface="Arial" pitchFamily="34" charset="0"/>
              <a:buChar char="•"/>
            </a:pPr>
            <a:r>
              <a:rPr lang="de-DE" dirty="0">
                <a:solidFill>
                  <a:srgbClr val="000000"/>
                </a:solidFill>
              </a:rPr>
              <a:t>Verträge dienen damit der Sicherstellung effizienter Austauschbeziehungen zwischen den Transaktionspartnern.</a:t>
            </a:r>
          </a:p>
          <a:p>
            <a:pPr marL="285750" indent="-285750">
              <a:buFont typeface="Arial" pitchFamily="34" charset="0"/>
              <a:buChar char="•"/>
            </a:pPr>
            <a:endParaRPr lang="de-DE" dirty="0">
              <a:solidFill>
                <a:srgbClr val="000000"/>
              </a:solidFill>
            </a:endParaRPr>
          </a:p>
          <a:p>
            <a:pPr marL="285750" indent="-285750">
              <a:buFont typeface="Arial" pitchFamily="34" charset="0"/>
              <a:buChar char="•"/>
            </a:pPr>
            <a:r>
              <a:rPr lang="de-DE" dirty="0">
                <a:solidFill>
                  <a:srgbClr val="000000"/>
                </a:solidFill>
              </a:rPr>
              <a:t>Ein Vertrag wird zu einem bestimmten Zeitpunkt als effizient bezeichnet, wenn zu diesem Zeitpunkt bei den gegebenen Eigenschaften der Transaktion keine alternative Vertragsfestlegung existiert, die besser als die aktuelle Vertragsform geeignet ist:</a:t>
            </a:r>
          </a:p>
          <a:p>
            <a:pPr marL="800100" lvl="1" indent="-342900">
              <a:buFont typeface="Symbol" panose="05050102010706020507" pitchFamily="18" charset="2"/>
              <a:buChar char="-"/>
            </a:pPr>
            <a:r>
              <a:rPr lang="de-DE" dirty="0">
                <a:solidFill>
                  <a:srgbClr val="000000"/>
                </a:solidFill>
              </a:rPr>
              <a:t>Opportunistisches Verhalten zu gleich hohen Transaktionskosten stärker zu verringern;</a:t>
            </a:r>
          </a:p>
          <a:p>
            <a:pPr marL="800100" lvl="1" indent="-342900">
              <a:buFont typeface="Symbol" panose="05050102010706020507" pitchFamily="18" charset="2"/>
              <a:buChar char="-"/>
            </a:pPr>
            <a:r>
              <a:rPr lang="de-DE" dirty="0">
                <a:solidFill>
                  <a:srgbClr val="000000"/>
                </a:solidFill>
              </a:rPr>
              <a:t>das gleiche Gefahrenpotential an opportunistischen Verhalten mit niedrigeren Transaktionskosten zu erreichen; </a:t>
            </a:r>
          </a:p>
          <a:p>
            <a:pPr marL="800100" lvl="1" indent="-342900">
              <a:buFont typeface="Symbol" panose="05050102010706020507" pitchFamily="18" charset="2"/>
              <a:buChar char="-"/>
            </a:pPr>
            <a:r>
              <a:rPr lang="de-DE" dirty="0">
                <a:solidFill>
                  <a:srgbClr val="000000"/>
                </a:solidFill>
              </a:rPr>
              <a:t>oder opportunistisches Verhalten bei gleichzeitig geringeren Transaktionskosten stärker zu unterbinden.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50</a:t>
            </a:fld>
            <a:endParaRPr lang="de-DE"/>
          </a:p>
        </p:txBody>
      </p:sp>
    </p:spTree>
    <p:extLst>
      <p:ext uri="{BB962C8B-B14F-4D97-AF65-F5344CB8AC3E}">
        <p14:creationId xmlns:p14="http://schemas.microsoft.com/office/powerpoint/2010/main" val="321074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88640"/>
            <a:ext cx="8229600" cy="576262"/>
          </a:xfrm>
        </p:spPr>
        <p:txBody>
          <a:bodyPr/>
          <a:lstStyle/>
          <a:p>
            <a:r>
              <a:rPr lang="de-DE" dirty="0"/>
              <a:t>Exkurs: Theorie effizienter Verträge (II)</a:t>
            </a:r>
          </a:p>
        </p:txBody>
      </p:sp>
      <p:sp>
        <p:nvSpPr>
          <p:cNvPr id="3" name="Inhaltsplatzhalter 2"/>
          <p:cNvSpPr>
            <a:spLocks noGrp="1"/>
          </p:cNvSpPr>
          <p:nvPr>
            <p:ph idx="1"/>
          </p:nvPr>
        </p:nvSpPr>
        <p:spPr>
          <a:xfrm>
            <a:off x="425760" y="1166019"/>
            <a:ext cx="8229600" cy="4525962"/>
          </a:xfrm>
        </p:spPr>
        <p:txBody>
          <a:bodyPr/>
          <a:lstStyle/>
          <a:p>
            <a:r>
              <a:rPr lang="de-DE" sz="1800" dirty="0"/>
              <a:t>Es wird davon ausgegangen, dass aufgrund begrenzter Rationalität der Akteure oftmals ineffiziente Verträge zwischen den Transaktionspartnern abgeschlossen werden, „am Markt“ aber „im Durchschnitt“ effiziente Vertragslösungen bestehen: </a:t>
            </a:r>
          </a:p>
          <a:p>
            <a:pPr marL="0" indent="0">
              <a:buNone/>
            </a:pPr>
            <a:r>
              <a:rPr lang="de-DE" sz="1800" dirty="0"/>
              <a:t>	Zum einen scheiden Akteure mit ineffizienten Verträgen am Markt 	aus, zum anderen gelingt es den Transaktionspartnern, aufgrund von 	Lerneffekten die Verträge zu verbessern (Neuverhandlungen; 	Anpassungen).</a:t>
            </a:r>
          </a:p>
        </p:txBody>
      </p:sp>
      <p:sp>
        <p:nvSpPr>
          <p:cNvPr id="4" name="Foliennummernplatzhalter 3"/>
          <p:cNvSpPr>
            <a:spLocks noGrp="1"/>
          </p:cNvSpPr>
          <p:nvPr>
            <p:ph type="sldNum" sz="quarter" idx="10"/>
          </p:nvPr>
        </p:nvSpPr>
        <p:spPr/>
        <p:txBody>
          <a:bodyPr/>
          <a:lstStyle/>
          <a:p>
            <a:pPr>
              <a:defRPr/>
            </a:pPr>
            <a:fld id="{326DD3C9-03BA-45CA-863F-780CDC9E4EAD}" type="slidenum">
              <a:rPr lang="de-DE" smtClean="0"/>
              <a:pPr>
                <a:defRPr/>
              </a:pPr>
              <a:t>51</a:t>
            </a:fld>
            <a:endParaRPr lang="de-DE"/>
          </a:p>
        </p:txBody>
      </p:sp>
      <p:sp>
        <p:nvSpPr>
          <p:cNvPr id="5" name="AutoShape 4">
            <a:extLst>
              <a:ext uri="{FF2B5EF4-FFF2-40B4-BE49-F238E27FC236}">
                <a16:creationId xmlns:a16="http://schemas.microsoft.com/office/drawing/2014/main" xmlns="" id="{5C7B30FE-4B62-47AC-81CB-186298019D44}"/>
              </a:ext>
            </a:extLst>
          </p:cNvPr>
          <p:cNvSpPr>
            <a:spLocks noChangeArrowheads="1"/>
          </p:cNvSpPr>
          <p:nvPr/>
        </p:nvSpPr>
        <p:spPr bwMode="auto">
          <a:xfrm>
            <a:off x="340212" y="3768187"/>
            <a:ext cx="8624401" cy="2160240"/>
          </a:xfrm>
          <a:prstGeom prst="wedgeRoundRectCallout">
            <a:avLst>
              <a:gd name="adj1" fmla="val 41981"/>
              <a:gd name="adj2" fmla="val 6093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sz="2000" dirty="0"/>
              <a:t>Implikation für das Marketing: Aufgrund des unvermeidbaren „Restumfangs“ an Informationsasymmetrien und endogener Unsicherheit trotz effizienter Verträge („Minimieren bedeutet nicht Eliminieren“) sind „weiche Instrumente“ wie Reputation und </a:t>
            </a:r>
            <a:r>
              <a:rPr lang="de-DE" altLang="de-DE" sz="2000" dirty="0" err="1"/>
              <a:t>Commitment</a:t>
            </a:r>
            <a:r>
              <a:rPr lang="de-DE" altLang="de-DE" sz="2000" dirty="0"/>
              <a:t> unverzichtbare Bestandteile in der Ausgestaltung einer Transaktionsbeziehung.</a:t>
            </a:r>
            <a:endParaRPr lang="de-DE" sz="2000" dirty="0"/>
          </a:p>
        </p:txBody>
      </p:sp>
    </p:spTree>
    <p:extLst>
      <p:ext uri="{BB962C8B-B14F-4D97-AF65-F5344CB8AC3E}">
        <p14:creationId xmlns:p14="http://schemas.microsoft.com/office/powerpoint/2010/main" val="38440099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ext Box 3"/>
          <p:cNvSpPr txBox="1">
            <a:spLocks noChangeArrowheads="1"/>
          </p:cNvSpPr>
          <p:nvPr/>
        </p:nvSpPr>
        <p:spPr bwMode="auto">
          <a:xfrm>
            <a:off x="539750" y="2924175"/>
            <a:ext cx="82089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800"/>
              <a:t>1.2. Das Marktmodell</a:t>
            </a:r>
            <a:endParaRPr lang="de-DE" altLang="de-DE" sz="1800"/>
          </a:p>
        </p:txBody>
      </p:sp>
      <p:sp>
        <p:nvSpPr>
          <p:cNvPr id="34820" name="Rectangle 4"/>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75504A3A-C2DC-4782-94FC-F5121451063F}" type="slidenum">
              <a:rPr lang="de-DE" smtClean="0"/>
              <a:pPr>
                <a:defRPr/>
              </a:pPr>
              <a:t>52</a:t>
            </a:fld>
            <a:endParaRPr lang="de-DE"/>
          </a:p>
        </p:txBody>
      </p:sp>
    </p:spTree>
    <p:extLst>
      <p:ext uri="{BB962C8B-B14F-4D97-AF65-F5344CB8AC3E}">
        <p14:creationId xmlns:p14="http://schemas.microsoft.com/office/powerpoint/2010/main" val="15892248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79512" y="1844824"/>
            <a:ext cx="8784975" cy="3096344"/>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Kapitel 1.2 behandelt verschiedenen Akteursgruppen, die am Markt im Zusammenhang mit Transaktionen in Erscheinung treten bzw. direkt oder indirekt die Transaktionsbeziehungen unterstützen oder beeinflussen. Dies wird als „Marktmodell“ bezeichnet.  Gleichzeitig werden fundamentale ökonomische Sachzusammenhänge bzw. Begriffe im Zusammenhang mit dem prozessualen Lebenszyklus eines Produkts vorgestellt.</a:t>
            </a:r>
          </a:p>
          <a:p>
            <a:endParaRPr lang="de-DE" dirty="0">
              <a:solidFill>
                <a:schemeClr val="tx1"/>
              </a:solidFill>
            </a:endParaRPr>
          </a:p>
          <a:p>
            <a:r>
              <a:rPr lang="de-DE" dirty="0">
                <a:solidFill>
                  <a:schemeClr val="tx1"/>
                </a:solidFill>
              </a:rPr>
              <a:t>Lernziel: Grundverständnis zum Marktmodell, der Funktion verschiedener Akteursgruppen am Markt und des Lebenszyklus eines Produkts.</a:t>
            </a:r>
          </a:p>
        </p:txBody>
      </p:sp>
      <p:sp>
        <p:nvSpPr>
          <p:cNvPr id="21506" name="Rectangle 2"/>
          <p:cNvSpPr>
            <a:spLocks noGrp="1" noChangeArrowheads="1"/>
          </p:cNvSpPr>
          <p:nvPr>
            <p:ph type="title"/>
          </p:nvPr>
        </p:nvSpPr>
        <p:spPr>
          <a:xfrm>
            <a:off x="323528" y="260648"/>
            <a:ext cx="8229600" cy="576262"/>
          </a:xfrm>
        </p:spPr>
        <p:txBody>
          <a:bodyPr/>
          <a:lstStyle/>
          <a:p>
            <a:r>
              <a:rPr lang="de-DE" dirty="0"/>
              <a:t>Lernziele der Veranstaltung</a:t>
            </a:r>
          </a:p>
        </p:txBody>
      </p:sp>
    </p:spTree>
    <p:extLst>
      <p:ext uri="{BB962C8B-B14F-4D97-AF65-F5344CB8AC3E}">
        <p14:creationId xmlns:p14="http://schemas.microsoft.com/office/powerpoint/2010/main" val="3795938958"/>
      </p:ext>
    </p:extLst>
  </p:cSld>
  <p:clrMapOvr>
    <a:masterClrMapping/>
  </p:clrMapOvr>
  <mc:AlternateContent xmlns:mc="http://schemas.openxmlformats.org/markup-compatibility/2006" xmlns:p14="http://schemas.microsoft.com/office/powerpoint/2010/main">
    <mc:Choice Requires="p14">
      <p:transition spd="slow" p14:dur="2000" advTm="7215"/>
    </mc:Choice>
    <mc:Fallback xmlns="">
      <p:transition spd="slow" advTm="7215"/>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97775"/>
            <a:ext cx="8229600" cy="576262"/>
          </a:xfrm>
        </p:spPr>
        <p:txBody>
          <a:bodyPr/>
          <a:lstStyle/>
          <a:p>
            <a:r>
              <a:rPr lang="de-DE" dirty="0"/>
              <a:t>Vorbemerkungen</a:t>
            </a:r>
          </a:p>
        </p:txBody>
      </p:sp>
      <p:sp>
        <p:nvSpPr>
          <p:cNvPr id="4" name="AutoShape 4"/>
          <p:cNvSpPr>
            <a:spLocks noChangeArrowheads="1"/>
          </p:cNvSpPr>
          <p:nvPr/>
        </p:nvSpPr>
        <p:spPr bwMode="auto">
          <a:xfrm>
            <a:off x="457200" y="1772816"/>
            <a:ext cx="8147248" cy="3528392"/>
          </a:xfrm>
          <a:prstGeom prst="wedgeRoundRectCallout">
            <a:avLst>
              <a:gd name="adj1" fmla="val 44837"/>
              <a:gd name="adj2" fmla="val 6038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Da der Markt der abstrakte Ort der Tauschbeziehungen ist, kommt den jeweiligen Akteuren am Markt (Marktteilnehmern) große Bedeutung für die Gestaltung der Transaktionen zu.</a:t>
            </a:r>
          </a:p>
          <a:p>
            <a:endParaRPr lang="de-DE" sz="2000" dirty="0"/>
          </a:p>
          <a:p>
            <a:r>
              <a:rPr lang="de-DE" sz="2000" dirty="0"/>
              <a:t>Die im Zusammenhang mit einer Transaktion am Markt, auftretenden Akteure beschränken sich allerdings nicht auf Anbieter und Nachfrager.</a:t>
            </a:r>
          </a:p>
          <a:p>
            <a:endParaRPr lang="de-DE" sz="2000" dirty="0"/>
          </a:p>
          <a:p>
            <a:r>
              <a:rPr lang="de-DE" sz="2000" dirty="0"/>
              <a:t>Dies soll das folgende Marktmodell verdeutlichen.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54</a:t>
            </a:fld>
            <a:endParaRPr lang="de-DE"/>
          </a:p>
        </p:txBody>
      </p:sp>
    </p:spTree>
    <p:extLst>
      <p:ext uri="{BB962C8B-B14F-4D97-AF65-F5344CB8AC3E}">
        <p14:creationId xmlns:p14="http://schemas.microsoft.com/office/powerpoint/2010/main" val="37464257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42AE9263-9566-4463-AE07-A63766DAD2D6}" type="slidenum">
              <a:rPr lang="de-DE" sz="1100" b="1">
                <a:effectLst>
                  <a:outerShdw blurRad="38100" dist="38100" dir="2700000" algn="tl">
                    <a:srgbClr val="C0C0C0"/>
                  </a:outerShdw>
                </a:effectLst>
              </a:rPr>
              <a:pPr algn="r">
                <a:defRPr/>
              </a:pPr>
              <a:t>55</a:t>
            </a:fld>
            <a:endParaRPr lang="de-DE" sz="1100" b="1">
              <a:effectLst>
                <a:outerShdw blurRad="38100" dist="38100" dir="2700000" algn="tl">
                  <a:srgbClr val="C0C0C0"/>
                </a:outerShdw>
              </a:effectLst>
            </a:endParaRPr>
          </a:p>
        </p:txBody>
      </p:sp>
      <p:sp>
        <p:nvSpPr>
          <p:cNvPr id="35843" name="Text Box 2"/>
          <p:cNvSpPr txBox="1">
            <a:spLocks noChangeArrowheads="1"/>
          </p:cNvSpPr>
          <p:nvPr/>
        </p:nvSpPr>
        <p:spPr bwMode="auto">
          <a:xfrm>
            <a:off x="469050" y="254001"/>
            <a:ext cx="75612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Das Marktmodell</a:t>
            </a:r>
          </a:p>
        </p:txBody>
      </p:sp>
      <p:sp>
        <p:nvSpPr>
          <p:cNvPr id="35844" name="Rectangle 3"/>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45" name="Text Box 4"/>
          <p:cNvSpPr txBox="1">
            <a:spLocks noChangeArrowheads="1"/>
          </p:cNvSpPr>
          <p:nvPr/>
        </p:nvSpPr>
        <p:spPr bwMode="auto">
          <a:xfrm>
            <a:off x="1444625" y="1052513"/>
            <a:ext cx="6254750" cy="379412"/>
          </a:xfrm>
          <a:prstGeom prst="rect">
            <a:avLst/>
          </a:prstGeom>
          <a:solidFill>
            <a:schemeClr val="bg1"/>
          </a:solidFill>
          <a:ln w="12700">
            <a:solidFill>
              <a:schemeClr val="tx1"/>
            </a:solidFill>
            <a:miter lim="800000"/>
            <a:headEnd/>
            <a:tailEnd/>
          </a:ln>
          <a:effectLst>
            <a:outerShdw dist="107763" dir="18900000" algn="ctr" rotWithShape="0">
              <a:schemeClr val="bg2"/>
            </a:outerShdw>
          </a:effectLst>
        </p:spPr>
        <p:txBody>
          <a:bodyPr wrap="none" lIns="1800000" rIns="1800000">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Transaktions-Beeinflusser</a:t>
            </a:r>
          </a:p>
        </p:txBody>
      </p:sp>
      <p:sp>
        <p:nvSpPr>
          <p:cNvPr id="35846" name="Text Box 5"/>
          <p:cNvSpPr txBox="1">
            <a:spLocks noChangeArrowheads="1"/>
          </p:cNvSpPr>
          <p:nvPr/>
        </p:nvSpPr>
        <p:spPr bwMode="auto">
          <a:xfrm>
            <a:off x="3159125" y="1793875"/>
            <a:ext cx="2825750" cy="379413"/>
          </a:xfrm>
          <a:prstGeom prst="rect">
            <a:avLst/>
          </a:prstGeom>
          <a:solidFill>
            <a:schemeClr val="bg1"/>
          </a:solidFill>
          <a:ln w="12700">
            <a:solidFill>
              <a:schemeClr val="tx1"/>
            </a:solidFill>
            <a:miter lim="800000"/>
            <a:headEnd/>
            <a:tailEnd/>
          </a:ln>
          <a:effectLst>
            <a:outerShdw dist="107763" dir="189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Transaktions-Unterstützer</a:t>
            </a:r>
          </a:p>
        </p:txBody>
      </p:sp>
      <p:sp>
        <p:nvSpPr>
          <p:cNvPr id="35847" name="Rectangle 6"/>
          <p:cNvSpPr>
            <a:spLocks noChangeArrowheads="1"/>
          </p:cNvSpPr>
          <p:nvPr/>
        </p:nvSpPr>
        <p:spPr bwMode="auto">
          <a:xfrm>
            <a:off x="969963" y="2555875"/>
            <a:ext cx="1849437" cy="1752600"/>
          </a:xfrm>
          <a:prstGeom prst="rect">
            <a:avLst/>
          </a:prstGeom>
          <a:solidFill>
            <a:schemeClr val="bg1"/>
          </a:solidFill>
          <a:ln w="12700">
            <a:solidFill>
              <a:schemeClr val="tx1"/>
            </a:solidFill>
            <a:miter lim="800000"/>
            <a:headEnd/>
            <a:tailEnd/>
          </a:ln>
          <a:effectLst>
            <a:outerShdw dist="107763" dir="18900000" algn="ctr" rotWithShape="0">
              <a:schemeClr val="bg2"/>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48" name="Text Box 7"/>
          <p:cNvSpPr txBox="1">
            <a:spLocks noChangeArrowheads="1"/>
          </p:cNvSpPr>
          <p:nvPr/>
        </p:nvSpPr>
        <p:spPr bwMode="auto">
          <a:xfrm>
            <a:off x="933450" y="2708275"/>
            <a:ext cx="188595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Hersteller</a:t>
            </a:r>
          </a:p>
          <a:p>
            <a:pPr algn="ctr">
              <a:spcBef>
                <a:spcPct val="0"/>
              </a:spcBef>
              <a:buFontTx/>
              <a:buNone/>
            </a:pPr>
            <a:endParaRPr lang="de-DE" altLang="de-DE" sz="1800"/>
          </a:p>
          <a:p>
            <a:pPr algn="ctr">
              <a:spcBef>
                <a:spcPct val="0"/>
              </a:spcBef>
              <a:buFontTx/>
              <a:buNone/>
            </a:pPr>
            <a:endParaRPr lang="de-DE" altLang="de-DE" sz="1800"/>
          </a:p>
          <a:p>
            <a:pPr algn="ctr">
              <a:spcBef>
                <a:spcPct val="0"/>
              </a:spcBef>
              <a:buFontTx/>
              <a:buNone/>
            </a:pPr>
            <a:endParaRPr lang="de-DE" altLang="de-DE" sz="1800"/>
          </a:p>
          <a:p>
            <a:pPr algn="ctr">
              <a:spcBef>
                <a:spcPct val="0"/>
              </a:spcBef>
              <a:buFontTx/>
              <a:buNone/>
            </a:pPr>
            <a:r>
              <a:rPr lang="de-DE" altLang="de-DE" sz="1800"/>
              <a:t>Produktionskette</a:t>
            </a:r>
          </a:p>
        </p:txBody>
      </p:sp>
      <p:sp>
        <p:nvSpPr>
          <p:cNvPr id="35849" name="Rectangle 8"/>
          <p:cNvSpPr>
            <a:spLocks noChangeArrowheads="1"/>
          </p:cNvSpPr>
          <p:nvPr/>
        </p:nvSpPr>
        <p:spPr bwMode="auto">
          <a:xfrm>
            <a:off x="3636963" y="2555875"/>
            <a:ext cx="1849437" cy="1752600"/>
          </a:xfrm>
          <a:prstGeom prst="rect">
            <a:avLst/>
          </a:prstGeom>
          <a:solidFill>
            <a:schemeClr val="bg1"/>
          </a:solidFill>
          <a:ln w="12700">
            <a:solidFill>
              <a:schemeClr val="tx1"/>
            </a:solidFill>
            <a:miter lim="800000"/>
            <a:headEnd/>
            <a:tailEnd/>
          </a:ln>
          <a:effectLst>
            <a:outerShdw dist="107763" dir="18900000" algn="ctr" rotWithShape="0">
              <a:schemeClr val="bg2"/>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50" name="Text Box 9"/>
          <p:cNvSpPr txBox="1">
            <a:spLocks noChangeArrowheads="1"/>
          </p:cNvSpPr>
          <p:nvPr/>
        </p:nvSpPr>
        <p:spPr bwMode="auto">
          <a:xfrm>
            <a:off x="3810000" y="2708275"/>
            <a:ext cx="151765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Absatzmittler</a:t>
            </a:r>
          </a:p>
          <a:p>
            <a:pPr algn="ctr">
              <a:spcBef>
                <a:spcPct val="0"/>
              </a:spcBef>
              <a:buFontTx/>
              <a:buNone/>
            </a:pPr>
            <a:endParaRPr lang="de-DE" altLang="de-DE" sz="1800"/>
          </a:p>
          <a:p>
            <a:pPr algn="ctr">
              <a:spcBef>
                <a:spcPct val="0"/>
              </a:spcBef>
              <a:buFontTx/>
              <a:buNone/>
            </a:pPr>
            <a:endParaRPr lang="de-DE" altLang="de-DE" sz="1800"/>
          </a:p>
          <a:p>
            <a:pPr algn="ctr">
              <a:spcBef>
                <a:spcPct val="0"/>
              </a:spcBef>
              <a:buFontTx/>
              <a:buNone/>
            </a:pPr>
            <a:endParaRPr lang="de-DE" altLang="de-DE" sz="1800"/>
          </a:p>
          <a:p>
            <a:pPr algn="ctr">
              <a:spcBef>
                <a:spcPct val="0"/>
              </a:spcBef>
              <a:buFontTx/>
              <a:buNone/>
            </a:pPr>
            <a:r>
              <a:rPr lang="de-DE" altLang="de-DE" sz="1800"/>
              <a:t>Handelskette</a:t>
            </a:r>
          </a:p>
        </p:txBody>
      </p:sp>
      <p:sp>
        <p:nvSpPr>
          <p:cNvPr id="35851" name="Line 10"/>
          <p:cNvSpPr>
            <a:spLocks noChangeShapeType="1"/>
          </p:cNvSpPr>
          <p:nvPr/>
        </p:nvSpPr>
        <p:spPr bwMode="auto">
          <a:xfrm>
            <a:off x="3636963" y="3775075"/>
            <a:ext cx="184943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52" name="Line 11"/>
          <p:cNvSpPr>
            <a:spLocks noChangeShapeType="1"/>
          </p:cNvSpPr>
          <p:nvPr/>
        </p:nvSpPr>
        <p:spPr bwMode="auto">
          <a:xfrm>
            <a:off x="969963" y="3775075"/>
            <a:ext cx="184943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53" name="Rectangle 12"/>
          <p:cNvSpPr>
            <a:spLocks noChangeArrowheads="1"/>
          </p:cNvSpPr>
          <p:nvPr/>
        </p:nvSpPr>
        <p:spPr bwMode="auto">
          <a:xfrm>
            <a:off x="6227763" y="2555875"/>
            <a:ext cx="1849437" cy="1752600"/>
          </a:xfrm>
          <a:prstGeom prst="rect">
            <a:avLst/>
          </a:prstGeom>
          <a:solidFill>
            <a:schemeClr val="bg1"/>
          </a:solidFill>
          <a:ln w="12700">
            <a:solidFill>
              <a:schemeClr val="tx1"/>
            </a:solidFill>
            <a:miter lim="800000"/>
            <a:headEnd/>
            <a:tailEnd/>
          </a:ln>
          <a:effectLst>
            <a:outerShdw dist="107763" dir="18900000" algn="ctr" rotWithShape="0">
              <a:schemeClr val="bg2"/>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54" name="Text Box 13"/>
          <p:cNvSpPr txBox="1">
            <a:spLocks noChangeArrowheads="1"/>
          </p:cNvSpPr>
          <p:nvPr/>
        </p:nvSpPr>
        <p:spPr bwMode="auto">
          <a:xfrm>
            <a:off x="6301213" y="2708275"/>
            <a:ext cx="1685077"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dirty="0"/>
              <a:t>Endkunde</a:t>
            </a:r>
          </a:p>
          <a:p>
            <a:pPr algn="ctr">
              <a:spcBef>
                <a:spcPct val="0"/>
              </a:spcBef>
              <a:buFontTx/>
              <a:buNone/>
            </a:pPr>
            <a:endParaRPr lang="de-DE" altLang="de-DE" sz="1800" dirty="0"/>
          </a:p>
          <a:p>
            <a:pPr algn="ctr">
              <a:spcBef>
                <a:spcPct val="0"/>
              </a:spcBef>
              <a:buFontTx/>
              <a:buNone/>
            </a:pPr>
            <a:r>
              <a:rPr lang="de-DE" altLang="de-DE" sz="1800" dirty="0"/>
              <a:t>Wiederverkauf</a:t>
            </a:r>
          </a:p>
          <a:p>
            <a:pPr algn="ctr">
              <a:spcBef>
                <a:spcPct val="0"/>
              </a:spcBef>
              <a:buFontTx/>
              <a:buNone/>
            </a:pPr>
            <a:endParaRPr lang="de-DE" altLang="de-DE" sz="1800" dirty="0"/>
          </a:p>
          <a:p>
            <a:pPr algn="ctr">
              <a:spcBef>
                <a:spcPct val="0"/>
              </a:spcBef>
              <a:buFontTx/>
              <a:buNone/>
            </a:pPr>
            <a:r>
              <a:rPr lang="de-DE" altLang="de-DE" sz="1800" dirty="0" err="1"/>
              <a:t>Buying</a:t>
            </a:r>
            <a:r>
              <a:rPr lang="de-DE" altLang="de-DE" sz="1800" dirty="0"/>
              <a:t> Center</a:t>
            </a:r>
          </a:p>
        </p:txBody>
      </p:sp>
      <p:sp>
        <p:nvSpPr>
          <p:cNvPr id="35855" name="Line 14"/>
          <p:cNvSpPr>
            <a:spLocks noChangeShapeType="1"/>
          </p:cNvSpPr>
          <p:nvPr/>
        </p:nvSpPr>
        <p:spPr bwMode="auto">
          <a:xfrm>
            <a:off x="4572000" y="1431925"/>
            <a:ext cx="0" cy="36195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56" name="Line 15"/>
          <p:cNvSpPr>
            <a:spLocks noChangeShapeType="1"/>
          </p:cNvSpPr>
          <p:nvPr/>
        </p:nvSpPr>
        <p:spPr bwMode="auto">
          <a:xfrm>
            <a:off x="1905000" y="1431925"/>
            <a:ext cx="0" cy="1123950"/>
          </a:xfrm>
          <a:prstGeom prst="line">
            <a:avLst/>
          </a:prstGeom>
          <a:noFill/>
          <a:ln w="12700" cap="rnd">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57" name="Line 16"/>
          <p:cNvSpPr>
            <a:spLocks noChangeShapeType="1"/>
          </p:cNvSpPr>
          <p:nvPr/>
        </p:nvSpPr>
        <p:spPr bwMode="auto">
          <a:xfrm>
            <a:off x="7162800" y="1412875"/>
            <a:ext cx="0" cy="1123950"/>
          </a:xfrm>
          <a:prstGeom prst="line">
            <a:avLst/>
          </a:prstGeom>
          <a:noFill/>
          <a:ln w="12700" cap="rnd">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58" name="Line 17"/>
          <p:cNvSpPr>
            <a:spLocks noChangeShapeType="1"/>
          </p:cNvSpPr>
          <p:nvPr/>
        </p:nvSpPr>
        <p:spPr bwMode="auto">
          <a:xfrm>
            <a:off x="3159125" y="2327275"/>
            <a:ext cx="278447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59" name="Line 18"/>
          <p:cNvSpPr>
            <a:spLocks noChangeShapeType="1"/>
          </p:cNvSpPr>
          <p:nvPr/>
        </p:nvSpPr>
        <p:spPr bwMode="auto">
          <a:xfrm>
            <a:off x="4572000" y="2173288"/>
            <a:ext cx="0" cy="1539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60" name="Line 19"/>
          <p:cNvSpPr>
            <a:spLocks noChangeShapeType="1"/>
          </p:cNvSpPr>
          <p:nvPr/>
        </p:nvSpPr>
        <p:spPr bwMode="auto">
          <a:xfrm>
            <a:off x="3159125" y="2327275"/>
            <a:ext cx="0" cy="9906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61" name="Line 20"/>
          <p:cNvSpPr>
            <a:spLocks noChangeShapeType="1"/>
          </p:cNvSpPr>
          <p:nvPr/>
        </p:nvSpPr>
        <p:spPr bwMode="auto">
          <a:xfrm>
            <a:off x="2819400" y="3317875"/>
            <a:ext cx="817563"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62" name="Line 21"/>
          <p:cNvSpPr>
            <a:spLocks noChangeShapeType="1"/>
          </p:cNvSpPr>
          <p:nvPr/>
        </p:nvSpPr>
        <p:spPr bwMode="auto">
          <a:xfrm>
            <a:off x="5943600" y="2327275"/>
            <a:ext cx="0" cy="9906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63" name="Line 22"/>
          <p:cNvSpPr>
            <a:spLocks noChangeShapeType="1"/>
          </p:cNvSpPr>
          <p:nvPr/>
        </p:nvSpPr>
        <p:spPr bwMode="auto">
          <a:xfrm>
            <a:off x="1444625" y="4613275"/>
            <a:ext cx="701357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64" name="Line 23"/>
          <p:cNvSpPr>
            <a:spLocks noChangeShapeType="1"/>
          </p:cNvSpPr>
          <p:nvPr/>
        </p:nvSpPr>
        <p:spPr bwMode="auto">
          <a:xfrm>
            <a:off x="8458200" y="4003675"/>
            <a:ext cx="0" cy="609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65" name="Line 24"/>
          <p:cNvSpPr>
            <a:spLocks noChangeShapeType="1"/>
          </p:cNvSpPr>
          <p:nvPr/>
        </p:nvSpPr>
        <p:spPr bwMode="auto">
          <a:xfrm>
            <a:off x="8027988" y="3998913"/>
            <a:ext cx="430212" cy="476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66" name="Line 25"/>
          <p:cNvSpPr>
            <a:spLocks noChangeShapeType="1"/>
          </p:cNvSpPr>
          <p:nvPr/>
        </p:nvSpPr>
        <p:spPr bwMode="auto">
          <a:xfrm flipV="1">
            <a:off x="8734425" y="2860675"/>
            <a:ext cx="0" cy="21320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67" name="Line 26"/>
          <p:cNvSpPr>
            <a:spLocks noChangeShapeType="1"/>
          </p:cNvSpPr>
          <p:nvPr/>
        </p:nvSpPr>
        <p:spPr bwMode="auto">
          <a:xfrm flipH="1">
            <a:off x="7848600" y="2860675"/>
            <a:ext cx="88582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68" name="Line 27"/>
          <p:cNvSpPr>
            <a:spLocks noChangeShapeType="1"/>
          </p:cNvSpPr>
          <p:nvPr/>
        </p:nvSpPr>
        <p:spPr bwMode="auto">
          <a:xfrm flipH="1">
            <a:off x="7848600" y="3089275"/>
            <a:ext cx="6096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69" name="Line 28"/>
          <p:cNvSpPr>
            <a:spLocks noChangeShapeType="1"/>
          </p:cNvSpPr>
          <p:nvPr/>
        </p:nvSpPr>
        <p:spPr bwMode="auto">
          <a:xfrm>
            <a:off x="8458200" y="3089275"/>
            <a:ext cx="0" cy="381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70" name="Line 29"/>
          <p:cNvSpPr>
            <a:spLocks noChangeShapeType="1"/>
          </p:cNvSpPr>
          <p:nvPr/>
        </p:nvSpPr>
        <p:spPr bwMode="auto">
          <a:xfrm>
            <a:off x="7972425" y="3470275"/>
            <a:ext cx="48577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71" name="Line 30"/>
          <p:cNvSpPr>
            <a:spLocks noChangeShapeType="1"/>
          </p:cNvSpPr>
          <p:nvPr/>
        </p:nvSpPr>
        <p:spPr bwMode="auto">
          <a:xfrm flipV="1">
            <a:off x="1444625" y="4308475"/>
            <a:ext cx="0" cy="3048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72" name="Text Box 31"/>
          <p:cNvSpPr txBox="1">
            <a:spLocks noChangeArrowheads="1"/>
          </p:cNvSpPr>
          <p:nvPr/>
        </p:nvSpPr>
        <p:spPr bwMode="auto">
          <a:xfrm>
            <a:off x="1339850" y="4933950"/>
            <a:ext cx="782784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u="sng" dirty="0"/>
              <a:t>Produktion</a:t>
            </a:r>
            <a:r>
              <a:rPr lang="de-DE" altLang="de-DE" sz="1800" dirty="0"/>
              <a:t>		       </a:t>
            </a:r>
            <a:r>
              <a:rPr lang="de-DE" altLang="de-DE" sz="1800" u="sng" dirty="0"/>
              <a:t>Handel</a:t>
            </a:r>
            <a:r>
              <a:rPr lang="de-DE" altLang="de-DE" sz="1800" dirty="0"/>
              <a:t>			 </a:t>
            </a:r>
            <a:r>
              <a:rPr lang="de-DE" altLang="de-DE" sz="1800" u="sng" dirty="0"/>
              <a:t>Konsum/Verwendung</a:t>
            </a:r>
          </a:p>
        </p:txBody>
      </p:sp>
      <p:sp>
        <p:nvSpPr>
          <p:cNvPr id="35873" name="Text Box 32"/>
          <p:cNvSpPr txBox="1">
            <a:spLocks noChangeArrowheads="1"/>
          </p:cNvSpPr>
          <p:nvPr/>
        </p:nvSpPr>
        <p:spPr bwMode="auto">
          <a:xfrm>
            <a:off x="2133600" y="5583238"/>
            <a:ext cx="5492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Wertschöpfung			Ge-/Verbrauch</a:t>
            </a:r>
          </a:p>
          <a:p>
            <a:pPr>
              <a:spcBef>
                <a:spcPct val="0"/>
              </a:spcBef>
              <a:buFontTx/>
              <a:buNone/>
            </a:pPr>
            <a:r>
              <a:rPr lang="de-DE" altLang="de-DE" sz="1800"/>
              <a:t>					Entsorgung</a:t>
            </a:r>
          </a:p>
        </p:txBody>
      </p:sp>
      <p:sp>
        <p:nvSpPr>
          <p:cNvPr id="35874" name="Line 33"/>
          <p:cNvSpPr>
            <a:spLocks noChangeShapeType="1"/>
          </p:cNvSpPr>
          <p:nvPr/>
        </p:nvSpPr>
        <p:spPr bwMode="auto">
          <a:xfrm>
            <a:off x="3810000" y="5775325"/>
            <a:ext cx="1371600" cy="0"/>
          </a:xfrm>
          <a:prstGeom prst="line">
            <a:avLst/>
          </a:prstGeom>
          <a:noFill/>
          <a:ln w="127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75" name="Line 34"/>
          <p:cNvSpPr>
            <a:spLocks noChangeShapeType="1"/>
          </p:cNvSpPr>
          <p:nvPr/>
        </p:nvSpPr>
        <p:spPr bwMode="auto">
          <a:xfrm flipH="1">
            <a:off x="5181600" y="5775325"/>
            <a:ext cx="735013" cy="0"/>
          </a:xfrm>
          <a:prstGeom prst="line">
            <a:avLst/>
          </a:prstGeom>
          <a:noFill/>
          <a:ln w="127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76" name="Line 35"/>
          <p:cNvSpPr>
            <a:spLocks noChangeShapeType="1"/>
          </p:cNvSpPr>
          <p:nvPr/>
        </p:nvSpPr>
        <p:spPr bwMode="auto">
          <a:xfrm>
            <a:off x="7626350" y="5775325"/>
            <a:ext cx="1108075" cy="0"/>
          </a:xfrm>
          <a:prstGeom prst="line">
            <a:avLst/>
          </a:prstGeom>
          <a:noFill/>
          <a:ln w="127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77" name="Line 36"/>
          <p:cNvSpPr>
            <a:spLocks noChangeShapeType="1"/>
          </p:cNvSpPr>
          <p:nvPr/>
        </p:nvSpPr>
        <p:spPr bwMode="auto">
          <a:xfrm flipH="1">
            <a:off x="685800" y="5775325"/>
            <a:ext cx="1447800" cy="0"/>
          </a:xfrm>
          <a:prstGeom prst="line">
            <a:avLst/>
          </a:prstGeom>
          <a:noFill/>
          <a:ln w="127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78" name="Line 37"/>
          <p:cNvSpPr>
            <a:spLocks noChangeShapeType="1"/>
          </p:cNvSpPr>
          <p:nvPr/>
        </p:nvSpPr>
        <p:spPr bwMode="auto">
          <a:xfrm>
            <a:off x="5486400" y="3394075"/>
            <a:ext cx="762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79" name="Freeform 38"/>
          <p:cNvSpPr>
            <a:spLocks/>
          </p:cNvSpPr>
          <p:nvPr/>
        </p:nvSpPr>
        <p:spPr bwMode="auto">
          <a:xfrm>
            <a:off x="7235825" y="5799138"/>
            <a:ext cx="1512888" cy="287337"/>
          </a:xfrm>
          <a:custGeom>
            <a:avLst/>
            <a:gdLst>
              <a:gd name="T0" fmla="*/ 2147483647 w 953"/>
              <a:gd name="T1" fmla="*/ 0 h 181"/>
              <a:gd name="T2" fmla="*/ 2147483647 w 953"/>
              <a:gd name="T3" fmla="*/ 2147483647 h 181"/>
              <a:gd name="T4" fmla="*/ 0 w 953"/>
              <a:gd name="T5" fmla="*/ 2147483647 h 181"/>
              <a:gd name="T6" fmla="*/ 0 60000 65536"/>
              <a:gd name="T7" fmla="*/ 0 60000 65536"/>
              <a:gd name="T8" fmla="*/ 0 60000 65536"/>
              <a:gd name="T9" fmla="*/ 0 w 953"/>
              <a:gd name="T10" fmla="*/ 0 h 181"/>
              <a:gd name="T11" fmla="*/ 953 w 953"/>
              <a:gd name="T12" fmla="*/ 181 h 181"/>
            </a:gdLst>
            <a:ahLst/>
            <a:cxnLst>
              <a:cxn ang="T6">
                <a:pos x="T0" y="T1"/>
              </a:cxn>
              <a:cxn ang="T7">
                <a:pos x="T2" y="T3"/>
              </a:cxn>
              <a:cxn ang="T8">
                <a:pos x="T4" y="T5"/>
              </a:cxn>
            </a:cxnLst>
            <a:rect l="T9" t="T10" r="T11" b="T12"/>
            <a:pathLst>
              <a:path w="953" h="181">
                <a:moveTo>
                  <a:pt x="953" y="0"/>
                </a:moveTo>
                <a:lnTo>
                  <a:pt x="953" y="181"/>
                </a:lnTo>
                <a:lnTo>
                  <a:pt x="0" y="181"/>
                </a:lnTo>
              </a:path>
            </a:pathLst>
          </a:custGeom>
          <a:noFill/>
          <a:ln w="9525">
            <a:solidFill>
              <a:schemeClr val="tx1"/>
            </a:solidFill>
            <a:prstDash val="dash"/>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35880" name="Freeform 39"/>
          <p:cNvSpPr>
            <a:spLocks/>
          </p:cNvSpPr>
          <p:nvPr/>
        </p:nvSpPr>
        <p:spPr bwMode="auto">
          <a:xfrm>
            <a:off x="4787900" y="5799138"/>
            <a:ext cx="1152525" cy="287337"/>
          </a:xfrm>
          <a:custGeom>
            <a:avLst/>
            <a:gdLst>
              <a:gd name="T0" fmla="*/ 2147483647 w 726"/>
              <a:gd name="T1" fmla="*/ 2147483647 h 181"/>
              <a:gd name="T2" fmla="*/ 0 w 726"/>
              <a:gd name="T3" fmla="*/ 2147483647 h 181"/>
              <a:gd name="T4" fmla="*/ 0 w 726"/>
              <a:gd name="T5" fmla="*/ 0 h 181"/>
              <a:gd name="T6" fmla="*/ 0 60000 65536"/>
              <a:gd name="T7" fmla="*/ 0 60000 65536"/>
              <a:gd name="T8" fmla="*/ 0 60000 65536"/>
              <a:gd name="T9" fmla="*/ 0 w 726"/>
              <a:gd name="T10" fmla="*/ 0 h 181"/>
              <a:gd name="T11" fmla="*/ 726 w 726"/>
              <a:gd name="T12" fmla="*/ 181 h 181"/>
            </a:gdLst>
            <a:ahLst/>
            <a:cxnLst>
              <a:cxn ang="T6">
                <a:pos x="T0" y="T1"/>
              </a:cxn>
              <a:cxn ang="T7">
                <a:pos x="T2" y="T3"/>
              </a:cxn>
              <a:cxn ang="T8">
                <a:pos x="T4" y="T5"/>
              </a:cxn>
            </a:cxnLst>
            <a:rect l="T9" t="T10" r="T11" b="T12"/>
            <a:pathLst>
              <a:path w="726" h="181">
                <a:moveTo>
                  <a:pt x="726" y="181"/>
                </a:moveTo>
                <a:lnTo>
                  <a:pt x="0" y="181"/>
                </a:lnTo>
                <a:lnTo>
                  <a:pt x="0" y="0"/>
                </a:lnTo>
              </a:path>
            </a:pathLst>
          </a:custGeom>
          <a:noFill/>
          <a:ln w="9525">
            <a:solidFill>
              <a:schemeClr val="tx1"/>
            </a:solidFill>
            <a:prstDash val="dash"/>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2" name="Foliennummernplatzhalter 1"/>
          <p:cNvSpPr>
            <a:spLocks noGrp="1"/>
          </p:cNvSpPr>
          <p:nvPr>
            <p:ph type="sldNum" sz="quarter" idx="10"/>
          </p:nvPr>
        </p:nvSpPr>
        <p:spPr/>
        <p:txBody>
          <a:bodyPr/>
          <a:lstStyle/>
          <a:p>
            <a:pPr>
              <a:defRPr/>
            </a:pPr>
            <a:fld id="{BD5F2470-B856-4E44-A4B7-738070206412}" type="slidenum">
              <a:rPr lang="de-DE" smtClean="0"/>
              <a:pPr>
                <a:defRPr/>
              </a:pPr>
              <a:t>55</a:t>
            </a:fld>
            <a:endParaRPr lang="de-DE"/>
          </a:p>
        </p:txBody>
      </p:sp>
    </p:spTree>
    <p:extLst>
      <p:ext uri="{BB962C8B-B14F-4D97-AF65-F5344CB8AC3E}">
        <p14:creationId xmlns:p14="http://schemas.microsoft.com/office/powerpoint/2010/main" val="66666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189830"/>
            <a:ext cx="8229600" cy="576262"/>
          </a:xfrm>
        </p:spPr>
        <p:txBody>
          <a:bodyPr/>
          <a:lstStyle/>
          <a:p>
            <a:r>
              <a:rPr lang="de-DE" dirty="0"/>
              <a:t>Erläuterungen zum Marktmodell: Der Handel als Intermediär</a:t>
            </a:r>
          </a:p>
        </p:txBody>
      </p:sp>
      <p:sp>
        <p:nvSpPr>
          <p:cNvPr id="4" name="AutoShape 4"/>
          <p:cNvSpPr>
            <a:spLocks noChangeArrowheads="1"/>
          </p:cNvSpPr>
          <p:nvPr/>
        </p:nvSpPr>
        <p:spPr bwMode="auto">
          <a:xfrm>
            <a:off x="323528" y="981075"/>
            <a:ext cx="7920880" cy="4824536"/>
          </a:xfrm>
          <a:prstGeom prst="wedgeRoundRectCallout">
            <a:avLst>
              <a:gd name="adj1" fmla="val 45551"/>
              <a:gd name="adj2" fmla="val 5605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Der Handel stellt im Marktmodell eine eigene Institution (Kategorie von Marktakteuren) dar: Dieser Akteur zeichnet sich dadurch aus, dass er Produkte im eigenen Namen und auf eigene Rechnung von den Herstellern bezieht und ohne wesentliche Be- oder Weiterverarbeitung weiter an den Endabnehmer zu vermarktet.</a:t>
            </a:r>
          </a:p>
          <a:p>
            <a:pPr lvl="0"/>
            <a:endParaRPr lang="de-DE" sz="2000" dirty="0"/>
          </a:p>
          <a:p>
            <a:pPr lvl="0"/>
            <a:r>
              <a:rPr lang="de-DE" sz="2000" dirty="0"/>
              <a:t>Der Handel (Einzelhandel; Großhandel) ist ein Intermediär, da er zwischen Hersteller (Produzent) und Konsument tritt (Absatzmittler).</a:t>
            </a:r>
          </a:p>
          <a:p>
            <a:pPr lvl="0"/>
            <a:endParaRPr lang="de-DE" sz="2000" dirty="0"/>
          </a:p>
          <a:p>
            <a:pPr lvl="0"/>
            <a:r>
              <a:rPr lang="de-DE" sz="2000" dirty="0"/>
              <a:t>In den Transaktionen zwischen Hersteller und Handel (B2B) ist der Handel der Nachfrager, in den Transaktionen zwischen Handel und Endkunde (B2C), ist der Handel der Anbieter.</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56</a:t>
            </a:fld>
            <a:endParaRPr lang="de-DE"/>
          </a:p>
        </p:txBody>
      </p:sp>
    </p:spTree>
    <p:extLst>
      <p:ext uri="{BB962C8B-B14F-4D97-AF65-F5344CB8AC3E}">
        <p14:creationId xmlns:p14="http://schemas.microsoft.com/office/powerpoint/2010/main" val="35343836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80517"/>
            <a:ext cx="8229600" cy="576262"/>
          </a:xfrm>
        </p:spPr>
        <p:txBody>
          <a:bodyPr/>
          <a:lstStyle/>
          <a:p>
            <a:r>
              <a:rPr lang="de-DE" dirty="0"/>
              <a:t>Wertschöpfung des Handels</a:t>
            </a:r>
          </a:p>
        </p:txBody>
      </p:sp>
      <p:sp>
        <p:nvSpPr>
          <p:cNvPr id="4" name="AutoShape 4"/>
          <p:cNvSpPr>
            <a:spLocks noChangeArrowheads="1"/>
          </p:cNvSpPr>
          <p:nvPr/>
        </p:nvSpPr>
        <p:spPr bwMode="auto">
          <a:xfrm>
            <a:off x="457200" y="1700808"/>
            <a:ext cx="7920880" cy="3528392"/>
          </a:xfrm>
          <a:prstGeom prst="wedgeRoundRectCallout">
            <a:avLst>
              <a:gd name="adj1" fmla="val 44837"/>
              <a:gd name="adj2" fmla="val 6038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Wenngleich der Handel ein Produkt in seiner physischen Form und Funktion nicht mehr verändert (keine </a:t>
            </a:r>
            <a:r>
              <a:rPr lang="de-DE" sz="2000" dirty="0" err="1"/>
              <a:t>Be</a:t>
            </a:r>
            <a:r>
              <a:rPr lang="de-DE" sz="2000" dirty="0"/>
              <a:t>- und Verarbeitung im Sinne von Produktion), führt der Handel Wertschöpfung bezogen auf das Produkt durch seine Verteilungsfunktion des Herstellerprodukts an die Nachfrager und seine Vermarktungsfunktion der Herstellerprodukte gegenüber den Nachfragern durch.</a:t>
            </a:r>
          </a:p>
          <a:p>
            <a:endParaRPr lang="de-DE" sz="2000" dirty="0"/>
          </a:p>
          <a:p>
            <a:r>
              <a:rPr lang="de-DE" sz="2000" dirty="0"/>
              <a:t>(…Das Konzept der Wertschöpfung wird in Kapitel 1.3 besprochen….)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57</a:t>
            </a:fld>
            <a:endParaRPr lang="de-DE"/>
          </a:p>
        </p:txBody>
      </p:sp>
    </p:spTree>
    <p:extLst>
      <p:ext uri="{BB962C8B-B14F-4D97-AF65-F5344CB8AC3E}">
        <p14:creationId xmlns:p14="http://schemas.microsoft.com/office/powerpoint/2010/main" val="36563637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45103" y="188640"/>
            <a:ext cx="8229600" cy="576262"/>
          </a:xfrm>
        </p:spPr>
        <p:txBody>
          <a:bodyPr/>
          <a:lstStyle/>
          <a:p>
            <a:r>
              <a:rPr lang="de-DE" dirty="0"/>
              <a:t>Prozessuale „Lebensphasen“*</a:t>
            </a:r>
            <a:r>
              <a:rPr lang="de-DE" baseline="30000" dirty="0"/>
              <a:t>)</a:t>
            </a:r>
            <a:r>
              <a:rPr lang="de-DE" dirty="0"/>
              <a:t> eines Produkts (I)</a:t>
            </a:r>
          </a:p>
        </p:txBody>
      </p:sp>
      <p:sp>
        <p:nvSpPr>
          <p:cNvPr id="4" name="AutoShape 4"/>
          <p:cNvSpPr>
            <a:spLocks noChangeArrowheads="1"/>
          </p:cNvSpPr>
          <p:nvPr/>
        </p:nvSpPr>
        <p:spPr bwMode="auto">
          <a:xfrm>
            <a:off x="129243" y="1196752"/>
            <a:ext cx="8835370" cy="4571857"/>
          </a:xfrm>
          <a:prstGeom prst="wedgeRoundRectCallout">
            <a:avLst>
              <a:gd name="adj1" fmla="val 44956"/>
              <a:gd name="adj2" fmla="val 5518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lvl="0"/>
            <a:endParaRPr lang="de-DE" dirty="0"/>
          </a:p>
          <a:p>
            <a:pPr lvl="0"/>
            <a:r>
              <a:rPr lang="de-DE" dirty="0"/>
              <a:t>Wenn das Produkt den Produktionsprozess (1. „Lebensphase“: Summe der Produktionsketten, wenn mehrere Unternehmen an der Erstellung beteiligt sind) als </a:t>
            </a:r>
            <a:r>
              <a:rPr lang="de-DE" dirty="0" err="1"/>
              <a:t>ge</a:t>
            </a:r>
            <a:r>
              <a:rPr lang="de-DE" dirty="0"/>
              <a:t>- bzw. verbrauchsfertiges (marktfähiges) Produkt verlassen hat, tritt es in die Handelskette (2. „Lebensphase“) ein bzw. ist Objekt des Handelssystems, bevor es beim Nachfrager in den Konsumprozess gelangt und dann </a:t>
            </a:r>
            <a:r>
              <a:rPr lang="de-DE" dirty="0" err="1"/>
              <a:t>ge</a:t>
            </a:r>
            <a:r>
              <a:rPr lang="de-DE" dirty="0"/>
              <a:t>- bzw. verbraucht wird (3. „Lebensphase“). Ein Produkt erzielt im Produktionsprozess und in der Handelskette Wertschöpfung für den jeweiligen Anbieter (Zulieferer, </a:t>
            </a:r>
            <a:r>
              <a:rPr lang="de-DE" dirty="0" err="1"/>
              <a:t>Weiterverarbeiter</a:t>
            </a:r>
            <a:r>
              <a:rPr lang="de-DE" dirty="0"/>
              <a:t>, Endprodukthersteller, Handel) Wertschöpfung, in der 3. Lebensphase für den Käufer (Nachfrager, Verwender) Nutzen. </a:t>
            </a:r>
          </a:p>
          <a:p>
            <a:pPr lvl="0"/>
            <a:endParaRPr lang="de-DE" dirty="0"/>
          </a:p>
          <a:p>
            <a:pPr lvl="0"/>
            <a:r>
              <a:rPr lang="de-DE" dirty="0"/>
              <a:t>Von der Wertschöpfung profitiert die Anbieterseite, vom Konsum die Nachfrageseite.</a:t>
            </a:r>
          </a:p>
          <a:p>
            <a:pPr lvl="0"/>
            <a:endParaRPr lang="de-DE" dirty="0"/>
          </a:p>
          <a:p>
            <a:pPr lvl="0"/>
            <a:r>
              <a:rPr lang="de-DE" dirty="0"/>
              <a:t>*) Hinweis: Der Begriff „Lebensphase“ ist nicht mit dem Produktlebenszyklus als Managementkonzept  zu verwechseln.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58</a:t>
            </a:fld>
            <a:endParaRPr lang="de-DE"/>
          </a:p>
        </p:txBody>
      </p:sp>
    </p:spTree>
    <p:extLst>
      <p:ext uri="{BB962C8B-B14F-4D97-AF65-F5344CB8AC3E}">
        <p14:creationId xmlns:p14="http://schemas.microsoft.com/office/powerpoint/2010/main" val="82138708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21258" y="53363"/>
            <a:ext cx="8229600" cy="576262"/>
          </a:xfrm>
        </p:spPr>
        <p:txBody>
          <a:bodyPr/>
          <a:lstStyle/>
          <a:p>
            <a:r>
              <a:rPr lang="de-DE" dirty="0"/>
              <a:t>Prozessuale „Lebensphasen“ eines Produkts (II): </a:t>
            </a:r>
            <a:br>
              <a:rPr lang="de-DE" dirty="0"/>
            </a:br>
            <a:r>
              <a:rPr lang="de-DE" dirty="0"/>
              <a:t>4. „Lebensphase“ </a:t>
            </a:r>
          </a:p>
        </p:txBody>
      </p:sp>
      <p:sp>
        <p:nvSpPr>
          <p:cNvPr id="4" name="AutoShape 4"/>
          <p:cNvSpPr>
            <a:spLocks noChangeArrowheads="1"/>
          </p:cNvSpPr>
          <p:nvPr/>
        </p:nvSpPr>
        <p:spPr bwMode="auto">
          <a:xfrm>
            <a:off x="83423" y="1052736"/>
            <a:ext cx="8857109" cy="5040560"/>
          </a:xfrm>
          <a:prstGeom prst="wedgeRoundRectCallout">
            <a:avLst>
              <a:gd name="adj1" fmla="val 44850"/>
              <a:gd name="adj2" fmla="val 5481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lvl="0"/>
            <a:r>
              <a:rPr lang="de-DE" sz="2000" dirty="0"/>
              <a:t>Eine Rückkehr des Produkts in einen („negativen“) Produktionsprozess liegt vor, wenn das Produkt nach seinem Verwendungsende entsorgt (z.B. Mülldeponie) werden muss. Bisweilen geht das Produkt aber auch – zum Teil – durch Wiederverwendung (Recycling) in den (positiven) Produktionsprozess des gleichen Produkts oder anderer Produkte ein. </a:t>
            </a:r>
          </a:p>
          <a:p>
            <a:pPr lvl="0"/>
            <a:r>
              <a:rPr lang="de-DE" sz="2000" dirty="0"/>
              <a:t>In manchen Produktkategorien sind durch gesetzliche Vorgaben bestimmte Mindestverwertungsquoten in einem Produkt bei der Entsorgung gefordert: z.B. bei Elektro- und Elektronikgeräten müssen je nach Gerätetyp zwischen 55% und bis 80% der „</a:t>
            </a:r>
            <a:r>
              <a:rPr lang="de-DE" sz="2000" dirty="0" err="1"/>
              <a:t>Altmasse</a:t>
            </a:r>
            <a:r>
              <a:rPr lang="de-DE" sz="2000" dirty="0"/>
              <a:t>“ wiederverwertbar (Wiederverwendung oder Recycling) sein (WEEE-Richtlinie).</a:t>
            </a:r>
          </a:p>
          <a:p>
            <a:pPr lvl="0"/>
            <a:r>
              <a:rPr lang="de-DE" sz="2000" dirty="0"/>
              <a:t>Die ökonomische Situation in dieser 4. Lebensphase ist unterschiedlich: Je nach Vertragsgestaltung oder gesetzlicher Lage müssen Anbieter oder Nachfrager die Kosten für die Entsorgung tragen. Im Falle einer Wiederverwertung lässt sich ein positiver Preis für die wieder verwertbaren Produktkomponenten erzielen.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59</a:t>
            </a:fld>
            <a:endParaRPr lang="de-DE"/>
          </a:p>
        </p:txBody>
      </p:sp>
    </p:spTree>
    <p:extLst>
      <p:ext uri="{BB962C8B-B14F-4D97-AF65-F5344CB8AC3E}">
        <p14:creationId xmlns:p14="http://schemas.microsoft.com/office/powerpoint/2010/main" val="3383109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txBox="1">
            <a:spLocks noGrp="1"/>
          </p:cNvSpPr>
          <p:nvPr/>
        </p:nvSpPr>
        <p:spPr bwMode="auto">
          <a:xfrm>
            <a:off x="6831013" y="6327578"/>
            <a:ext cx="2133600" cy="522288"/>
          </a:xfrm>
          <a:prstGeom prst="rect">
            <a:avLst/>
          </a:prstGeom>
          <a:noFill/>
          <a:ln>
            <a:miter lim="800000"/>
            <a:headEnd/>
            <a:tailEnd/>
          </a:ln>
        </p:spPr>
        <p:txBody>
          <a:bodyPr/>
          <a:lstStyle/>
          <a:p>
            <a:pPr algn="r">
              <a:defRPr/>
            </a:pPr>
            <a:fld id="{EA17159B-D6B1-436B-808A-21F5CCF6703A}" type="slidenum">
              <a:rPr lang="de-DE" sz="1100" b="1">
                <a:effectLst>
                  <a:outerShdw blurRad="38100" dist="38100" dir="2700000" algn="tl">
                    <a:srgbClr val="C0C0C0"/>
                  </a:outerShdw>
                </a:effectLst>
              </a:rPr>
              <a:pPr algn="r">
                <a:defRPr/>
              </a:pPr>
              <a:t>6</a:t>
            </a:fld>
            <a:endParaRPr lang="de-DE" sz="1100" b="1">
              <a:effectLst>
                <a:outerShdw blurRad="38100" dist="38100" dir="2700000" algn="tl">
                  <a:srgbClr val="C0C0C0"/>
                </a:outerShdw>
              </a:effectLst>
            </a:endParaRPr>
          </a:p>
        </p:txBody>
      </p:sp>
      <p:sp>
        <p:nvSpPr>
          <p:cNvPr id="7171" name="AutoShape 6"/>
          <p:cNvSpPr>
            <a:spLocks noChangeArrowheads="1"/>
          </p:cNvSpPr>
          <p:nvPr/>
        </p:nvSpPr>
        <p:spPr bwMode="auto">
          <a:xfrm>
            <a:off x="179512" y="1065212"/>
            <a:ext cx="8496944" cy="1035159"/>
          </a:xfrm>
          <a:prstGeom prst="wedgeRoundRectCallout">
            <a:avLst>
              <a:gd name="adj1" fmla="val 43472"/>
              <a:gd name="adj2" fmla="val 68190"/>
              <a:gd name="adj3" fmla="val 16667"/>
            </a:avLst>
          </a:prstGeom>
          <a:solidFill>
            <a:schemeClr val="accent1"/>
          </a:solidFill>
          <a:ln w="12700">
            <a:solidFill>
              <a:schemeClr val="tx1"/>
            </a:solidFill>
            <a:miter lim="800000"/>
            <a:headEnd/>
            <a:tailEnd/>
          </a:ln>
          <a:effectLst/>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dirty="0"/>
              <a:t>An </a:t>
            </a:r>
            <a:r>
              <a:rPr lang="de-DE" altLang="de-DE" sz="1800" dirty="0" err="1"/>
              <a:t>economic</a:t>
            </a:r>
            <a:r>
              <a:rPr lang="de-DE" altLang="de-DE" sz="1800" dirty="0"/>
              <a:t> </a:t>
            </a:r>
            <a:r>
              <a:rPr lang="de-DE" altLang="de-DE" sz="1800" dirty="0" err="1"/>
              <a:t>transaction</a:t>
            </a:r>
            <a:r>
              <a:rPr lang="de-DE" altLang="de-DE" sz="1800" dirty="0"/>
              <a:t> </a:t>
            </a:r>
            <a:r>
              <a:rPr lang="de-DE" altLang="de-DE" sz="1800" dirty="0" err="1"/>
              <a:t>involves</a:t>
            </a:r>
            <a:r>
              <a:rPr lang="de-DE" altLang="de-DE" sz="1800" dirty="0"/>
              <a:t> </a:t>
            </a:r>
            <a:r>
              <a:rPr lang="de-DE" altLang="de-DE" sz="1800" dirty="0" err="1"/>
              <a:t>the</a:t>
            </a:r>
            <a:r>
              <a:rPr lang="de-DE" altLang="de-DE" sz="1800" dirty="0"/>
              <a:t> </a:t>
            </a:r>
            <a:r>
              <a:rPr lang="de-DE" altLang="de-DE" sz="1800" dirty="0" err="1"/>
              <a:t>exchange</a:t>
            </a:r>
            <a:r>
              <a:rPr lang="de-DE" altLang="de-DE" sz="1800" dirty="0"/>
              <a:t> </a:t>
            </a:r>
            <a:r>
              <a:rPr lang="de-DE" altLang="de-DE" sz="1800" dirty="0" err="1"/>
              <a:t>of</a:t>
            </a:r>
            <a:r>
              <a:rPr lang="de-DE" altLang="de-DE" sz="1800" dirty="0"/>
              <a:t> a </a:t>
            </a:r>
            <a:r>
              <a:rPr lang="de-DE" altLang="de-DE" sz="1800" dirty="0" err="1"/>
              <a:t>given</a:t>
            </a:r>
            <a:r>
              <a:rPr lang="de-DE" altLang="de-DE" sz="1800" dirty="0"/>
              <a:t> </a:t>
            </a:r>
            <a:r>
              <a:rPr lang="de-DE" altLang="de-DE" sz="1800" dirty="0" err="1"/>
              <a:t>product</a:t>
            </a:r>
            <a:r>
              <a:rPr lang="de-DE" altLang="de-DE" sz="1800" dirty="0"/>
              <a:t> at a </a:t>
            </a:r>
            <a:r>
              <a:rPr lang="de-DE" altLang="de-DE" sz="1800" dirty="0" err="1"/>
              <a:t>certain</a:t>
            </a:r>
            <a:r>
              <a:rPr lang="de-DE" altLang="de-DE" sz="1800" dirty="0"/>
              <a:t> </a:t>
            </a:r>
            <a:r>
              <a:rPr lang="de-DE" altLang="de-DE" sz="1800" dirty="0" err="1"/>
              <a:t>location</a:t>
            </a:r>
            <a:r>
              <a:rPr lang="de-DE" altLang="de-DE" sz="1800" dirty="0"/>
              <a:t> (</a:t>
            </a:r>
            <a:r>
              <a:rPr lang="de-DE" altLang="de-DE" sz="1800" dirty="0" err="1"/>
              <a:t>situation</a:t>
            </a:r>
            <a:r>
              <a:rPr lang="de-DE" altLang="de-DE" sz="1800" dirty="0"/>
              <a:t>) </a:t>
            </a:r>
            <a:r>
              <a:rPr lang="de-DE" altLang="de-DE" sz="1800" dirty="0" err="1"/>
              <a:t>for</a:t>
            </a:r>
            <a:r>
              <a:rPr lang="de-DE" altLang="de-DE" sz="1800" dirty="0"/>
              <a:t> an </a:t>
            </a:r>
            <a:r>
              <a:rPr lang="de-DE" altLang="de-DE" sz="1800" dirty="0" err="1"/>
              <a:t>agreed</a:t>
            </a:r>
            <a:r>
              <a:rPr lang="de-DE" altLang="de-DE" sz="1800" dirty="0"/>
              <a:t>-on </a:t>
            </a:r>
            <a:r>
              <a:rPr lang="de-DE" altLang="de-DE" sz="1800" dirty="0" err="1"/>
              <a:t>amount</a:t>
            </a:r>
            <a:r>
              <a:rPr lang="de-DE" altLang="de-DE" sz="1800" dirty="0"/>
              <a:t> </a:t>
            </a:r>
            <a:r>
              <a:rPr lang="de-DE" altLang="de-DE" sz="1800" dirty="0" err="1"/>
              <a:t>of</a:t>
            </a:r>
            <a:r>
              <a:rPr lang="de-DE" altLang="de-DE" sz="1800" dirty="0"/>
              <a:t> </a:t>
            </a:r>
            <a:r>
              <a:rPr lang="de-DE" altLang="de-DE" sz="1800" dirty="0" err="1"/>
              <a:t>money</a:t>
            </a:r>
            <a:r>
              <a:rPr lang="de-DE" altLang="de-DE" sz="1800" dirty="0"/>
              <a:t> </a:t>
            </a:r>
            <a:r>
              <a:rPr lang="de-DE" altLang="de-DE" sz="1800" dirty="0" err="1"/>
              <a:t>with</a:t>
            </a:r>
            <a:r>
              <a:rPr lang="de-DE" altLang="de-DE" sz="1800" dirty="0"/>
              <a:t> </a:t>
            </a:r>
            <a:r>
              <a:rPr lang="de-DE" altLang="de-DE" sz="1800" dirty="0" err="1"/>
              <a:t>specified</a:t>
            </a:r>
            <a:r>
              <a:rPr lang="de-DE" altLang="de-DE" sz="1800" dirty="0"/>
              <a:t> </a:t>
            </a:r>
            <a:r>
              <a:rPr lang="de-DE" altLang="de-DE" sz="1800" dirty="0" err="1"/>
              <a:t>terms</a:t>
            </a:r>
            <a:r>
              <a:rPr lang="de-DE" altLang="de-DE" sz="1800" dirty="0"/>
              <a:t> </a:t>
            </a:r>
            <a:r>
              <a:rPr lang="de-DE" altLang="de-DE" sz="1800" dirty="0" err="1"/>
              <a:t>between</a:t>
            </a:r>
            <a:r>
              <a:rPr lang="de-DE" altLang="de-DE" sz="1800" dirty="0"/>
              <a:t> at least </a:t>
            </a:r>
            <a:r>
              <a:rPr lang="de-DE" altLang="de-DE" sz="1800" dirty="0" err="1"/>
              <a:t>two</a:t>
            </a:r>
            <a:r>
              <a:rPr lang="de-DE" altLang="de-DE" sz="1800" dirty="0"/>
              <a:t> </a:t>
            </a:r>
            <a:r>
              <a:rPr lang="de-DE" altLang="de-DE" sz="1800" dirty="0" err="1"/>
              <a:t>parties</a:t>
            </a:r>
            <a:r>
              <a:rPr lang="de-DE" altLang="de-DE" sz="1800" dirty="0"/>
              <a:t> (Xia et a. 2004).</a:t>
            </a:r>
          </a:p>
        </p:txBody>
      </p:sp>
      <p:sp>
        <p:nvSpPr>
          <p:cNvPr id="7172" name="Text Box 7"/>
          <p:cNvSpPr txBox="1">
            <a:spLocks noChangeArrowheads="1"/>
          </p:cNvSpPr>
          <p:nvPr/>
        </p:nvSpPr>
        <p:spPr bwMode="auto">
          <a:xfrm>
            <a:off x="467544" y="180623"/>
            <a:ext cx="80344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dirty="0"/>
              <a:t>Begriff der (ökonomischen) Transaktion auf Gütermärkten</a:t>
            </a:r>
            <a:endParaRPr lang="de-DE" altLang="de-DE" sz="2400" b="1" dirty="0"/>
          </a:p>
        </p:txBody>
      </p:sp>
      <p:sp>
        <p:nvSpPr>
          <p:cNvPr id="2" name="Foliennummernplatzhalter 1"/>
          <p:cNvSpPr>
            <a:spLocks noGrp="1"/>
          </p:cNvSpPr>
          <p:nvPr>
            <p:ph type="sldNum" sz="quarter" idx="10"/>
          </p:nvPr>
        </p:nvSpPr>
        <p:spPr/>
        <p:txBody>
          <a:bodyPr/>
          <a:lstStyle/>
          <a:p>
            <a:pPr>
              <a:defRPr/>
            </a:pPr>
            <a:fld id="{349D9C60-DE14-43A8-8B98-689045609F3D}" type="slidenum">
              <a:rPr lang="de-DE" smtClean="0"/>
              <a:pPr>
                <a:defRPr/>
              </a:pPr>
              <a:t>6</a:t>
            </a:fld>
            <a:endParaRPr lang="de-DE"/>
          </a:p>
        </p:txBody>
      </p:sp>
      <p:sp>
        <p:nvSpPr>
          <p:cNvPr id="7" name="AutoShape 4">
            <a:extLst>
              <a:ext uri="{FF2B5EF4-FFF2-40B4-BE49-F238E27FC236}">
                <a16:creationId xmlns:a16="http://schemas.microsoft.com/office/drawing/2014/main" xmlns="" id="{DA08B61C-F1A5-4D7E-BCF4-5BB134FED8AC}"/>
              </a:ext>
            </a:extLst>
          </p:cNvPr>
          <p:cNvSpPr>
            <a:spLocks noChangeArrowheads="1"/>
          </p:cNvSpPr>
          <p:nvPr/>
        </p:nvSpPr>
        <p:spPr bwMode="auto">
          <a:xfrm>
            <a:off x="252053" y="2348880"/>
            <a:ext cx="8424403" cy="90515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Gegenstand der Austauschbeziehungen sind Transaktionsobjekte (Produkte: Güter, Dienstleistungen).</a:t>
            </a:r>
          </a:p>
        </p:txBody>
      </p:sp>
      <p:sp>
        <p:nvSpPr>
          <p:cNvPr id="8" name="AutoShape 4">
            <a:extLst>
              <a:ext uri="{FF2B5EF4-FFF2-40B4-BE49-F238E27FC236}">
                <a16:creationId xmlns:a16="http://schemas.microsoft.com/office/drawing/2014/main" xmlns="" id="{E49B77B1-634E-467D-9648-4266016E6359}"/>
              </a:ext>
            </a:extLst>
          </p:cNvPr>
          <p:cNvSpPr>
            <a:spLocks noChangeArrowheads="1"/>
          </p:cNvSpPr>
          <p:nvPr/>
        </p:nvSpPr>
        <p:spPr bwMode="auto">
          <a:xfrm>
            <a:off x="252053" y="3462874"/>
            <a:ext cx="8424402" cy="2448272"/>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Akteure in einer Transaktion sind die Transaktionspartner, die sich nach ihrer Stellung in einer Transaktionsbeziehung unterscheiden lassen in:</a:t>
            </a:r>
          </a:p>
          <a:p>
            <a:pPr lvl="0"/>
            <a:r>
              <a:rPr lang="de-DE" dirty="0"/>
              <a:t>-	Wirtschaftssubjekte, die Produkte anbieten (Anbieter; Unternehmen,</a:t>
            </a:r>
          </a:p>
          <a:p>
            <a:pPr lvl="0"/>
            <a:r>
              <a:rPr lang="de-DE" dirty="0"/>
              <a:t>               Produzenten; Hersteller/Händler): Diese vermarkten das Produkt.</a:t>
            </a:r>
          </a:p>
          <a:p>
            <a:pPr lvl="0"/>
            <a:r>
              <a:rPr lang="de-DE" dirty="0"/>
              <a:t>-	Wirtschaftssubjekte, die Produkte benötigen (Nachfrager; Abnehmer;</a:t>
            </a:r>
            <a:br>
              <a:rPr lang="de-DE" dirty="0"/>
            </a:br>
            <a:r>
              <a:rPr lang="de-DE" dirty="0"/>
              <a:t>               Käufer; Kunde; Konsument; Verbraucher). Diese </a:t>
            </a:r>
            <a:r>
              <a:rPr lang="de-DE" dirty="0" err="1"/>
              <a:t>ge</a:t>
            </a:r>
            <a:r>
              <a:rPr lang="de-DE" dirty="0"/>
              <a:t>- bzw.</a:t>
            </a:r>
            <a:br>
              <a:rPr lang="de-DE" dirty="0"/>
            </a:br>
            <a:r>
              <a:rPr lang="de-DE" dirty="0"/>
              <a:t>               verbrauchen das Produkt in Konsumaktivitäten (B2C) oder setzen</a:t>
            </a:r>
            <a:br>
              <a:rPr lang="de-DE" dirty="0"/>
            </a:br>
            <a:r>
              <a:rPr lang="de-DE" dirty="0"/>
              <a:t>               es in ihrem betrieblichen Transformationsprozess ein (B2B).</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1804" y="288836"/>
            <a:ext cx="9052560" cy="576262"/>
          </a:xfrm>
        </p:spPr>
        <p:txBody>
          <a:bodyPr/>
          <a:lstStyle/>
          <a:p>
            <a:r>
              <a:rPr lang="de-DE" dirty="0"/>
              <a:t>Differenzierte Betrachtung des Nachfragers im Marktmodell (I)</a:t>
            </a:r>
          </a:p>
        </p:txBody>
      </p:sp>
      <p:sp>
        <p:nvSpPr>
          <p:cNvPr id="4" name="AutoShape 4"/>
          <p:cNvSpPr>
            <a:spLocks noChangeArrowheads="1"/>
          </p:cNvSpPr>
          <p:nvPr/>
        </p:nvSpPr>
        <p:spPr bwMode="auto">
          <a:xfrm>
            <a:off x="100455" y="1088740"/>
            <a:ext cx="8857109" cy="4680520"/>
          </a:xfrm>
          <a:prstGeom prst="wedgeRoundRectCallout">
            <a:avLst>
              <a:gd name="adj1" fmla="val 44956"/>
              <a:gd name="adj2" fmla="val 5518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lvl="0"/>
            <a:r>
              <a:rPr lang="de-DE" sz="2000" dirty="0"/>
              <a:t>Nachfrager können in einer Branche auch als Anbieter von gebrauchten, aber noch verwendungsfähigen Produkten auftreten (z.B. Gebrauchtwagen, </a:t>
            </a:r>
            <a:r>
              <a:rPr lang="de-DE" sz="2000" dirty="0" err="1"/>
              <a:t>ebay</a:t>
            </a:r>
            <a:r>
              <a:rPr lang="de-DE" sz="2000" dirty="0"/>
              <a:t>-Privatverkäufe) und damit zum (indirekten) Konkurrenten der Unternehmen (Neuproduktanbieter)  bzw. zum direkten Konkurrenten von gewerblichen Anbietern (Händlern) der gebrauchten Produkte werden.</a:t>
            </a:r>
          </a:p>
          <a:p>
            <a:pPr lvl="0"/>
            <a:endParaRPr lang="de-DE" sz="2000" dirty="0"/>
          </a:p>
          <a:p>
            <a:pPr lvl="0"/>
            <a:r>
              <a:rPr lang="de-DE" sz="2000" dirty="0"/>
              <a:t>Transaktionen mit gebrauchten Produkten finden auf Sekundärmärkten  (oftmals C2C) statt, die neben dem Primärmarkt (Transaktionen mit Neuprodukten) bestehen.</a:t>
            </a:r>
          </a:p>
          <a:p>
            <a:pPr lvl="0"/>
            <a:endParaRPr lang="de-DE" sz="2000" dirty="0"/>
          </a:p>
          <a:p>
            <a:pPr lvl="0"/>
            <a:r>
              <a:rPr lang="de-DE" sz="2000" dirty="0"/>
              <a:t>In dieser 3. Lebensphase kann ein Produkt damit verschiedene Eigentümer (</a:t>
            </a:r>
            <a:r>
              <a:rPr lang="de-DE" sz="2000" dirty="0" err="1"/>
              <a:t>Vewender</a:t>
            </a:r>
            <a:r>
              <a:rPr lang="de-DE" sz="2000" dirty="0"/>
              <a:t>) besitzen (Second-Hand-Produkte) oder sogar kurzzeitig in die 2. Lebensphase (Handelskette) zurückkehren.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60</a:t>
            </a:fld>
            <a:endParaRPr lang="de-DE"/>
          </a:p>
        </p:txBody>
      </p:sp>
    </p:spTree>
    <p:extLst>
      <p:ext uri="{BB962C8B-B14F-4D97-AF65-F5344CB8AC3E}">
        <p14:creationId xmlns:p14="http://schemas.microsoft.com/office/powerpoint/2010/main" val="23713911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1804" y="288836"/>
            <a:ext cx="9052560" cy="576262"/>
          </a:xfrm>
        </p:spPr>
        <p:txBody>
          <a:bodyPr/>
          <a:lstStyle/>
          <a:p>
            <a:r>
              <a:rPr lang="de-DE" dirty="0"/>
              <a:t>Differenzierte Betrachtung des Nachfragers im Marktmodell (II)</a:t>
            </a:r>
          </a:p>
        </p:txBody>
      </p:sp>
      <p:sp>
        <p:nvSpPr>
          <p:cNvPr id="4" name="AutoShape 4"/>
          <p:cNvSpPr>
            <a:spLocks noChangeArrowheads="1"/>
          </p:cNvSpPr>
          <p:nvPr/>
        </p:nvSpPr>
        <p:spPr bwMode="auto">
          <a:xfrm>
            <a:off x="107504" y="1700808"/>
            <a:ext cx="8857109" cy="3240360"/>
          </a:xfrm>
          <a:prstGeom prst="wedgeRoundRectCallout">
            <a:avLst>
              <a:gd name="adj1" fmla="val 44530"/>
              <a:gd name="adj2" fmla="val 6125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lvl="0"/>
            <a:r>
              <a:rPr lang="de-DE" sz="2000" dirty="0"/>
              <a:t>Kaufentscheidung ist bei vielen Produkten keine isolierte Entscheidung, sondern der „Nachfrager“ („Kunde“) setzt sich aus mehreren Personen (Kaufgremium = </a:t>
            </a:r>
            <a:r>
              <a:rPr lang="de-DE" sz="2000" dirty="0" err="1"/>
              <a:t>Buying</a:t>
            </a:r>
            <a:r>
              <a:rPr lang="de-DE" sz="2000" dirty="0"/>
              <a:t> Center) zusammen, die in dieser Gruppenentscheidung verschiedene Rollen einnehmen können (z.B. Familienbereich; Investitionsgüterbereich).</a:t>
            </a:r>
          </a:p>
          <a:p>
            <a:pPr lvl="0"/>
            <a:endParaRPr lang="de-DE" sz="2000" dirty="0"/>
          </a:p>
          <a:p>
            <a:pPr lvl="0"/>
            <a:r>
              <a:rPr lang="de-DE" sz="2000" dirty="0"/>
              <a:t>In diesem Kaufgremium kann eine Person allerdings mehrere Rollen gleichzeitig ausüben, aber auch die verschiedenen Rollen von unterschiedlichen Personen ausgefüllt werden (vor allem B2B).</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61</a:t>
            </a:fld>
            <a:endParaRPr lang="de-DE"/>
          </a:p>
        </p:txBody>
      </p:sp>
    </p:spTree>
    <p:extLst>
      <p:ext uri="{BB962C8B-B14F-4D97-AF65-F5344CB8AC3E}">
        <p14:creationId xmlns:p14="http://schemas.microsoft.com/office/powerpoint/2010/main" val="5451228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BCCD0F92-44B3-4497-B681-B067D9A3F03C}" type="slidenum">
              <a:rPr lang="de-DE" sz="1100" b="1">
                <a:effectLst>
                  <a:outerShdw blurRad="38100" dist="38100" dir="2700000" algn="tl">
                    <a:srgbClr val="C0C0C0"/>
                  </a:outerShdw>
                </a:effectLst>
              </a:rPr>
              <a:pPr algn="r">
                <a:defRPr/>
              </a:pPr>
              <a:t>62</a:t>
            </a:fld>
            <a:endParaRPr lang="de-DE" sz="1100" b="1">
              <a:effectLst>
                <a:outerShdw blurRad="38100" dist="38100" dir="2700000" algn="tl">
                  <a:srgbClr val="C0C0C0"/>
                </a:outerShdw>
              </a:effectLst>
            </a:endParaRPr>
          </a:p>
        </p:txBody>
      </p:sp>
      <p:sp>
        <p:nvSpPr>
          <p:cNvPr id="37891" name="Text Box 2"/>
          <p:cNvSpPr txBox="1">
            <a:spLocks noChangeArrowheads="1"/>
          </p:cNvSpPr>
          <p:nvPr/>
        </p:nvSpPr>
        <p:spPr bwMode="auto">
          <a:xfrm>
            <a:off x="3263900" y="1857375"/>
            <a:ext cx="2374900" cy="58420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endParaRPr lang="de-DE" altLang="de-DE" sz="800"/>
          </a:p>
          <a:p>
            <a:pPr algn="ctr">
              <a:spcBef>
                <a:spcPct val="0"/>
              </a:spcBef>
              <a:buFontTx/>
              <a:buNone/>
            </a:pPr>
            <a:r>
              <a:rPr lang="de-DE" altLang="de-DE" sz="1600"/>
              <a:t>Rollen im Buying Center</a:t>
            </a:r>
          </a:p>
          <a:p>
            <a:pPr algn="ctr">
              <a:spcBef>
                <a:spcPct val="0"/>
              </a:spcBef>
              <a:buFontTx/>
              <a:buNone/>
            </a:pPr>
            <a:r>
              <a:rPr lang="de-DE" altLang="de-DE" sz="800"/>
              <a:t>  </a:t>
            </a:r>
          </a:p>
        </p:txBody>
      </p:sp>
      <p:sp>
        <p:nvSpPr>
          <p:cNvPr id="37892" name="Line 3"/>
          <p:cNvSpPr>
            <a:spLocks noChangeShapeType="1"/>
          </p:cNvSpPr>
          <p:nvPr/>
        </p:nvSpPr>
        <p:spPr bwMode="auto">
          <a:xfrm flipH="1">
            <a:off x="685800" y="2466975"/>
            <a:ext cx="3757613" cy="8858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7893" name="Rectangle 8"/>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7894" name="Text Box 9"/>
          <p:cNvSpPr txBox="1">
            <a:spLocks noChangeArrowheads="1"/>
          </p:cNvSpPr>
          <p:nvPr/>
        </p:nvSpPr>
        <p:spPr bwMode="auto">
          <a:xfrm>
            <a:off x="321906" y="324552"/>
            <a:ext cx="360868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400" dirty="0" err="1"/>
              <a:t>Buying</a:t>
            </a:r>
            <a:r>
              <a:rPr lang="de-DE" altLang="de-DE" sz="2400" dirty="0"/>
              <a:t> Center: Übersicht</a:t>
            </a:r>
          </a:p>
        </p:txBody>
      </p:sp>
      <p:sp>
        <p:nvSpPr>
          <p:cNvPr id="37895" name="Text Box 10"/>
          <p:cNvSpPr txBox="1">
            <a:spLocks noChangeArrowheads="1"/>
          </p:cNvSpPr>
          <p:nvPr/>
        </p:nvSpPr>
        <p:spPr bwMode="auto">
          <a:xfrm>
            <a:off x="228600" y="3352800"/>
            <a:ext cx="936625" cy="52070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endParaRPr lang="de-DE" altLang="de-DE" sz="700"/>
          </a:p>
          <a:p>
            <a:pPr algn="ctr">
              <a:spcBef>
                <a:spcPct val="0"/>
              </a:spcBef>
              <a:buFontTx/>
              <a:buNone/>
            </a:pPr>
            <a:r>
              <a:rPr lang="de-DE" altLang="de-DE" sz="1400"/>
              <a:t>Einkäufer</a:t>
            </a:r>
          </a:p>
          <a:p>
            <a:pPr algn="ctr">
              <a:spcBef>
                <a:spcPct val="0"/>
              </a:spcBef>
              <a:buFontTx/>
              <a:buNone/>
            </a:pPr>
            <a:endParaRPr lang="de-DE" altLang="de-DE" sz="700"/>
          </a:p>
        </p:txBody>
      </p:sp>
      <p:sp>
        <p:nvSpPr>
          <p:cNvPr id="37896" name="Line 11"/>
          <p:cNvSpPr>
            <a:spLocks noChangeShapeType="1"/>
          </p:cNvSpPr>
          <p:nvPr/>
        </p:nvSpPr>
        <p:spPr bwMode="auto">
          <a:xfrm flipH="1">
            <a:off x="2309813" y="2466975"/>
            <a:ext cx="2133600" cy="9144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7897" name="Line 12"/>
          <p:cNvSpPr>
            <a:spLocks noChangeShapeType="1"/>
          </p:cNvSpPr>
          <p:nvPr/>
        </p:nvSpPr>
        <p:spPr bwMode="auto">
          <a:xfrm>
            <a:off x="4443413" y="2466975"/>
            <a:ext cx="0" cy="9144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7898" name="Line 13"/>
          <p:cNvSpPr>
            <a:spLocks noChangeShapeType="1"/>
          </p:cNvSpPr>
          <p:nvPr/>
        </p:nvSpPr>
        <p:spPr bwMode="auto">
          <a:xfrm>
            <a:off x="4443413" y="2466975"/>
            <a:ext cx="1676400" cy="9144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7899" name="Line 14"/>
          <p:cNvSpPr>
            <a:spLocks noChangeShapeType="1"/>
          </p:cNvSpPr>
          <p:nvPr/>
        </p:nvSpPr>
        <p:spPr bwMode="auto">
          <a:xfrm>
            <a:off x="4443413" y="2466975"/>
            <a:ext cx="3557587" cy="96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7900" name="Text Box 15"/>
          <p:cNvSpPr txBox="1">
            <a:spLocks noChangeArrowheads="1"/>
          </p:cNvSpPr>
          <p:nvPr/>
        </p:nvSpPr>
        <p:spPr bwMode="auto">
          <a:xfrm>
            <a:off x="1616075" y="3352800"/>
            <a:ext cx="1812925" cy="52070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endParaRPr lang="de-DE" altLang="de-DE" sz="700"/>
          </a:p>
          <a:p>
            <a:pPr algn="ctr">
              <a:spcBef>
                <a:spcPct val="0"/>
              </a:spcBef>
              <a:buFontTx/>
              <a:buNone/>
            </a:pPr>
            <a:r>
              <a:rPr lang="de-DE" altLang="de-DE" sz="1400"/>
              <a:t>Entscheidungsträger</a:t>
            </a:r>
          </a:p>
          <a:p>
            <a:pPr algn="ctr">
              <a:spcBef>
                <a:spcPct val="0"/>
              </a:spcBef>
              <a:buFontTx/>
              <a:buNone/>
            </a:pPr>
            <a:endParaRPr lang="de-DE" altLang="de-DE" sz="700"/>
          </a:p>
        </p:txBody>
      </p:sp>
      <p:sp>
        <p:nvSpPr>
          <p:cNvPr id="37901" name="Text Box 16"/>
          <p:cNvSpPr txBox="1">
            <a:spLocks noChangeArrowheads="1"/>
          </p:cNvSpPr>
          <p:nvPr/>
        </p:nvSpPr>
        <p:spPr bwMode="auto">
          <a:xfrm>
            <a:off x="5367338" y="3352800"/>
            <a:ext cx="1449387" cy="52070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endParaRPr lang="de-DE" altLang="de-DE" sz="700"/>
          </a:p>
          <a:p>
            <a:pPr algn="ctr">
              <a:spcBef>
                <a:spcPct val="0"/>
              </a:spcBef>
              <a:buFontTx/>
              <a:buNone/>
            </a:pPr>
            <a:r>
              <a:rPr lang="de-DE" altLang="de-DE" sz="1400"/>
              <a:t>Einflussagenten</a:t>
            </a:r>
          </a:p>
          <a:p>
            <a:pPr algn="ctr">
              <a:spcBef>
                <a:spcPct val="0"/>
              </a:spcBef>
              <a:buFontTx/>
              <a:buNone/>
            </a:pPr>
            <a:endParaRPr lang="de-DE" altLang="de-DE" sz="700"/>
          </a:p>
        </p:txBody>
      </p:sp>
      <p:sp>
        <p:nvSpPr>
          <p:cNvPr id="37902" name="Text Box 17"/>
          <p:cNvSpPr txBox="1">
            <a:spLocks noChangeArrowheads="1"/>
          </p:cNvSpPr>
          <p:nvPr/>
        </p:nvSpPr>
        <p:spPr bwMode="auto">
          <a:xfrm>
            <a:off x="7239000" y="3352800"/>
            <a:ext cx="1112838" cy="52070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endParaRPr lang="de-DE" altLang="de-DE" sz="700"/>
          </a:p>
          <a:p>
            <a:pPr algn="ctr">
              <a:spcBef>
                <a:spcPct val="0"/>
              </a:spcBef>
              <a:buFontTx/>
              <a:buNone/>
            </a:pPr>
            <a:r>
              <a:rPr lang="de-DE" altLang="de-DE" sz="1400"/>
              <a:t>Gatekeeper</a:t>
            </a:r>
          </a:p>
          <a:p>
            <a:pPr algn="ctr">
              <a:spcBef>
                <a:spcPct val="0"/>
              </a:spcBef>
              <a:buFontTx/>
              <a:buNone/>
            </a:pPr>
            <a:endParaRPr lang="de-DE" altLang="de-DE" sz="700"/>
          </a:p>
        </p:txBody>
      </p:sp>
      <p:sp>
        <p:nvSpPr>
          <p:cNvPr id="37903" name="Text Box 18"/>
          <p:cNvSpPr txBox="1">
            <a:spLocks noChangeArrowheads="1"/>
          </p:cNvSpPr>
          <p:nvPr/>
        </p:nvSpPr>
        <p:spPr bwMode="auto">
          <a:xfrm>
            <a:off x="4038600" y="3352800"/>
            <a:ext cx="896938" cy="520700"/>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endParaRPr lang="de-DE" altLang="de-DE" sz="700"/>
          </a:p>
          <a:p>
            <a:pPr algn="ctr">
              <a:spcBef>
                <a:spcPct val="0"/>
              </a:spcBef>
              <a:buFontTx/>
              <a:buNone/>
            </a:pPr>
            <a:r>
              <a:rPr lang="de-DE" altLang="de-DE" sz="1400"/>
              <a:t>Benutzer</a:t>
            </a:r>
          </a:p>
          <a:p>
            <a:pPr algn="ctr">
              <a:spcBef>
                <a:spcPct val="0"/>
              </a:spcBef>
              <a:buFontTx/>
              <a:buNone/>
            </a:pPr>
            <a:endParaRPr lang="de-DE" altLang="de-DE" sz="700"/>
          </a:p>
        </p:txBody>
      </p:sp>
      <p:sp>
        <p:nvSpPr>
          <p:cNvPr id="37904" name="Text Box 19"/>
          <p:cNvSpPr txBox="1">
            <a:spLocks noChangeArrowheads="1"/>
          </p:cNvSpPr>
          <p:nvPr/>
        </p:nvSpPr>
        <p:spPr bwMode="auto">
          <a:xfrm>
            <a:off x="1295400" y="5257800"/>
            <a:ext cx="14747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t>formeller Einfluß</a:t>
            </a:r>
          </a:p>
        </p:txBody>
      </p:sp>
      <p:sp>
        <p:nvSpPr>
          <p:cNvPr id="37905" name="Text Box 20"/>
          <p:cNvSpPr txBox="1">
            <a:spLocks noChangeArrowheads="1"/>
          </p:cNvSpPr>
          <p:nvPr/>
        </p:nvSpPr>
        <p:spPr bwMode="auto">
          <a:xfrm>
            <a:off x="5318125" y="5257800"/>
            <a:ext cx="1612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t>informeller Einfluß</a:t>
            </a:r>
          </a:p>
        </p:txBody>
      </p:sp>
      <p:sp>
        <p:nvSpPr>
          <p:cNvPr id="37906" name="Text Box 21"/>
          <p:cNvSpPr txBox="1">
            <a:spLocks noChangeArrowheads="1"/>
          </p:cNvSpPr>
          <p:nvPr/>
        </p:nvSpPr>
        <p:spPr bwMode="auto">
          <a:xfrm>
            <a:off x="5041900" y="3454400"/>
            <a:ext cx="3032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t>=</a:t>
            </a:r>
          </a:p>
        </p:txBody>
      </p:sp>
      <p:sp>
        <p:nvSpPr>
          <p:cNvPr id="37907" name="Line 22"/>
          <p:cNvSpPr>
            <a:spLocks noChangeShapeType="1"/>
          </p:cNvSpPr>
          <p:nvPr/>
        </p:nvSpPr>
        <p:spPr bwMode="auto">
          <a:xfrm>
            <a:off x="304800" y="5105400"/>
            <a:ext cx="8077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7908" name="Line 23"/>
          <p:cNvSpPr>
            <a:spLocks noChangeShapeType="1"/>
          </p:cNvSpPr>
          <p:nvPr/>
        </p:nvSpPr>
        <p:spPr bwMode="auto">
          <a:xfrm>
            <a:off x="8382000" y="4876800"/>
            <a:ext cx="0"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7909" name="Line 24"/>
          <p:cNvSpPr>
            <a:spLocks noChangeShapeType="1"/>
          </p:cNvSpPr>
          <p:nvPr/>
        </p:nvSpPr>
        <p:spPr bwMode="auto">
          <a:xfrm>
            <a:off x="3733800" y="4876800"/>
            <a:ext cx="0"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7910" name="Line 25"/>
          <p:cNvSpPr>
            <a:spLocks noChangeShapeType="1"/>
          </p:cNvSpPr>
          <p:nvPr/>
        </p:nvSpPr>
        <p:spPr bwMode="auto">
          <a:xfrm>
            <a:off x="304800" y="4876800"/>
            <a:ext cx="0"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 name="Foliennummernplatzhalter 1"/>
          <p:cNvSpPr>
            <a:spLocks noGrp="1"/>
          </p:cNvSpPr>
          <p:nvPr>
            <p:ph type="sldNum" sz="quarter" idx="10"/>
          </p:nvPr>
        </p:nvSpPr>
        <p:spPr/>
        <p:txBody>
          <a:bodyPr/>
          <a:lstStyle/>
          <a:p>
            <a:pPr>
              <a:defRPr/>
            </a:pPr>
            <a:fld id="{261FDB5F-B9EE-466D-AED0-DE4ED0B58658}" type="slidenum">
              <a:rPr lang="de-DE" smtClean="0"/>
              <a:pPr>
                <a:defRPr/>
              </a:pPr>
              <a:t>62</a:t>
            </a:fld>
            <a:endParaRPr lang="de-DE"/>
          </a:p>
        </p:txBody>
      </p:sp>
    </p:spTree>
    <p:extLst>
      <p:ext uri="{BB962C8B-B14F-4D97-AF65-F5344CB8AC3E}">
        <p14:creationId xmlns:p14="http://schemas.microsoft.com/office/powerpoint/2010/main" val="3796211259"/>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40246" y="72613"/>
            <a:ext cx="8229600" cy="576262"/>
          </a:xfrm>
        </p:spPr>
        <p:txBody>
          <a:bodyPr/>
          <a:lstStyle/>
          <a:p>
            <a:r>
              <a:rPr lang="de-DE" dirty="0"/>
              <a:t>Erläuterungen zur vorangegangenen Folie (I)</a:t>
            </a:r>
          </a:p>
        </p:txBody>
      </p:sp>
      <p:sp>
        <p:nvSpPr>
          <p:cNvPr id="42" name="AutoShape 4"/>
          <p:cNvSpPr>
            <a:spLocks noChangeArrowheads="1"/>
          </p:cNvSpPr>
          <p:nvPr/>
        </p:nvSpPr>
        <p:spPr bwMode="auto">
          <a:xfrm>
            <a:off x="539551" y="3140968"/>
            <a:ext cx="8280919" cy="720080"/>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Der Entscheidungsträger trifft materiell die Kaufentscheidung.</a:t>
            </a:r>
          </a:p>
        </p:txBody>
      </p:sp>
      <p:sp>
        <p:nvSpPr>
          <p:cNvPr id="43" name="AutoShape 4"/>
          <p:cNvSpPr>
            <a:spLocks noChangeArrowheads="1"/>
          </p:cNvSpPr>
          <p:nvPr/>
        </p:nvSpPr>
        <p:spPr bwMode="auto">
          <a:xfrm>
            <a:off x="469318" y="1080328"/>
            <a:ext cx="8351153" cy="1512168"/>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Der Einkäufer wickelt formal (juristisch) die Transaktionsbeziehung ab (Beschaffungsabteilung in Organisationen) bzw. ist derjenige, der den Preis entrichtet bezahlt („Bezahler“ im Konsumgüter- bzw. familiären Bereich).</a:t>
            </a:r>
          </a:p>
        </p:txBody>
      </p:sp>
      <p:sp>
        <p:nvSpPr>
          <p:cNvPr id="44" name="AutoShape 4"/>
          <p:cNvSpPr>
            <a:spLocks noChangeArrowheads="1"/>
          </p:cNvSpPr>
          <p:nvPr/>
        </p:nvSpPr>
        <p:spPr bwMode="auto">
          <a:xfrm>
            <a:off x="539552" y="4149080"/>
            <a:ext cx="8280918" cy="1728192"/>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Der Benutzer verwendet das Produkt. Er übt eine informelle Beeinflussung der Entscheidung dahingehend aus, dass er bestimmte Kaufalternativen ausschließen kann oder bestimmte Produktanforderungen spezifiziert, die der Entscheidungsträger dann beachtet. </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63</a:t>
            </a:fld>
            <a:endParaRPr lang="de-DE"/>
          </a:p>
        </p:txBody>
      </p:sp>
    </p:spTree>
    <p:extLst>
      <p:ext uri="{BB962C8B-B14F-4D97-AF65-F5344CB8AC3E}">
        <p14:creationId xmlns:p14="http://schemas.microsoft.com/office/powerpoint/2010/main" val="355210837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AutoShape 4"/>
          <p:cNvSpPr>
            <a:spLocks noChangeArrowheads="1"/>
          </p:cNvSpPr>
          <p:nvPr/>
        </p:nvSpPr>
        <p:spPr bwMode="auto">
          <a:xfrm>
            <a:off x="463299" y="3156181"/>
            <a:ext cx="8064896" cy="1296144"/>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Gatekeeper fungieren als </a:t>
            </a:r>
            <a:r>
              <a:rPr lang="de-DE" sz="2000" dirty="0" err="1"/>
              <a:t>Informationsselektierer</a:t>
            </a:r>
            <a:r>
              <a:rPr lang="de-DE" sz="2000" dirty="0"/>
              <a:t>, da sie den Informationsfluss in das </a:t>
            </a:r>
            <a:r>
              <a:rPr lang="de-DE" sz="2000" dirty="0" err="1"/>
              <a:t>Buying</a:t>
            </a:r>
            <a:r>
              <a:rPr lang="de-DE" sz="2000" dirty="0"/>
              <a:t> Center beeinflussen (z.B. Sekretär*in im B2B).</a:t>
            </a:r>
          </a:p>
        </p:txBody>
      </p:sp>
      <p:sp>
        <p:nvSpPr>
          <p:cNvPr id="49" name="AutoShape 4"/>
          <p:cNvSpPr>
            <a:spLocks noChangeArrowheads="1"/>
          </p:cNvSpPr>
          <p:nvPr/>
        </p:nvSpPr>
        <p:spPr bwMode="auto">
          <a:xfrm>
            <a:off x="440246" y="980728"/>
            <a:ext cx="7992888" cy="1872208"/>
          </a:xfrm>
          <a:prstGeom prst="wedgeRoundRectCallout">
            <a:avLst>
              <a:gd name="adj1" fmla="val 45729"/>
              <a:gd name="adj2" fmla="val 6445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Einflussagenten (</a:t>
            </a:r>
            <a:r>
              <a:rPr lang="de-DE" sz="2000" dirty="0" err="1"/>
              <a:t>Influencer</a:t>
            </a:r>
            <a:r>
              <a:rPr lang="de-DE" sz="2000" dirty="0"/>
              <a:t>) sind Meinungsgeber (z.B. Unternehmensberater im B2B, Bekannte/Freunde im B2C oder Mitglieder in Communities im Web 2.0), die ihre Ansichten, Erfahrungen über Produkte wiedergeben und dadurch Benutzer und Entscheider beeinflussen können.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64</a:t>
            </a:fld>
            <a:endParaRPr lang="de-DE"/>
          </a:p>
        </p:txBody>
      </p:sp>
      <p:sp>
        <p:nvSpPr>
          <p:cNvPr id="7" name="Rectangle 2"/>
          <p:cNvSpPr>
            <a:spLocks noGrp="1" noChangeArrowheads="1"/>
          </p:cNvSpPr>
          <p:nvPr>
            <p:ph type="title"/>
          </p:nvPr>
        </p:nvSpPr>
        <p:spPr>
          <a:xfrm>
            <a:off x="440246" y="72613"/>
            <a:ext cx="8229600" cy="576262"/>
          </a:xfrm>
        </p:spPr>
        <p:txBody>
          <a:bodyPr/>
          <a:lstStyle/>
          <a:p>
            <a:r>
              <a:rPr lang="de-DE" dirty="0"/>
              <a:t>Erläuterungen zur vorangegangenen Folie (II)</a:t>
            </a:r>
          </a:p>
        </p:txBody>
      </p:sp>
      <p:sp>
        <p:nvSpPr>
          <p:cNvPr id="6" name="AutoShape 4">
            <a:extLst>
              <a:ext uri="{FF2B5EF4-FFF2-40B4-BE49-F238E27FC236}">
                <a16:creationId xmlns:a16="http://schemas.microsoft.com/office/drawing/2014/main" xmlns="" id="{330C48F6-D36C-4339-978A-ED165FC6C114}"/>
              </a:ext>
            </a:extLst>
          </p:cNvPr>
          <p:cNvSpPr>
            <a:spLocks noChangeArrowheads="1"/>
          </p:cNvSpPr>
          <p:nvPr/>
        </p:nvSpPr>
        <p:spPr bwMode="auto">
          <a:xfrm>
            <a:off x="463299" y="4709336"/>
            <a:ext cx="8064896" cy="1296144"/>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Man muss nicht nur den Entscheidungsträger, sondern auch</a:t>
            </a:r>
          </a:p>
          <a:p>
            <a:r>
              <a:rPr lang="de-DE" sz="2000" dirty="0"/>
              <a:t>die informellen Einflussnehmer vom eigenen Produkt</a:t>
            </a:r>
          </a:p>
          <a:p>
            <a:r>
              <a:rPr lang="de-DE" sz="2000" dirty="0"/>
              <a:t>überzeugen. </a:t>
            </a:r>
          </a:p>
        </p:txBody>
      </p:sp>
    </p:spTree>
    <p:extLst>
      <p:ext uri="{BB962C8B-B14F-4D97-AF65-F5344CB8AC3E}">
        <p14:creationId xmlns:p14="http://schemas.microsoft.com/office/powerpoint/2010/main" val="343367999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107504" y="1124744"/>
            <a:ext cx="8857109" cy="4248472"/>
          </a:xfrm>
          <a:prstGeom prst="wedgeRoundRectCallout">
            <a:avLst>
              <a:gd name="adj1" fmla="val 44956"/>
              <a:gd name="adj2" fmla="val 5663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lvl="0"/>
            <a:r>
              <a:rPr lang="de-DE" sz="2000" dirty="0"/>
              <a:t>Bei der Anbahnung oder Abwicklung von Transaktionen zwischen Anbieter und Nachfrager können in vielfacher Hinsicht Transaktions-Unterstützer „helfend“ für Anbieter und/oder Nachfrager auftreten.</a:t>
            </a:r>
          </a:p>
          <a:p>
            <a:pPr lvl="0"/>
            <a:endParaRPr lang="de-DE" sz="2000" dirty="0"/>
          </a:p>
          <a:p>
            <a:pPr lvl="0"/>
            <a:r>
              <a:rPr lang="de-DE" sz="2000" dirty="0"/>
              <a:t>Transaktions-Unterstützer erleichtern das Anbahnen einer Transaktion, Erfüllen der Transaktionsverpflichtungen (Abwicklung der Transaktion) oder Übernehmen das Schadensrisiko aus exogenen Unsicherheiten einer Transaktion.</a:t>
            </a:r>
          </a:p>
          <a:p>
            <a:pPr lvl="0"/>
            <a:endParaRPr lang="de-DE" sz="2000" dirty="0"/>
          </a:p>
          <a:p>
            <a:pPr lvl="0"/>
            <a:r>
              <a:rPr lang="de-DE" sz="2000" dirty="0"/>
              <a:t>Transaktions-Unterstützer erhalten für ihre (Dienst-)Leistungen eine Vergütung (z.B. Frachtgebühren, Versicherungsprämien): Sie „leben“ damit von der Existenz von Transaktionen bzw. Transaktionsbeziehungen.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65</a:t>
            </a:fld>
            <a:endParaRPr lang="de-DE"/>
          </a:p>
        </p:txBody>
      </p:sp>
      <p:sp>
        <p:nvSpPr>
          <p:cNvPr id="5" name="Rectangle 2"/>
          <p:cNvSpPr>
            <a:spLocks noGrp="1" noChangeArrowheads="1"/>
          </p:cNvSpPr>
          <p:nvPr>
            <p:ph type="title"/>
          </p:nvPr>
        </p:nvSpPr>
        <p:spPr>
          <a:xfrm>
            <a:off x="445103" y="188640"/>
            <a:ext cx="8229600" cy="576262"/>
          </a:xfrm>
        </p:spPr>
        <p:txBody>
          <a:bodyPr/>
          <a:lstStyle/>
          <a:p>
            <a:r>
              <a:rPr lang="de-DE" dirty="0"/>
              <a:t>Erläuterungen zum Marktmodell: Transaktions-Unterstützer</a:t>
            </a:r>
          </a:p>
        </p:txBody>
      </p:sp>
    </p:spTree>
    <p:extLst>
      <p:ext uri="{BB962C8B-B14F-4D97-AF65-F5344CB8AC3E}">
        <p14:creationId xmlns:p14="http://schemas.microsoft.com/office/powerpoint/2010/main" val="289905002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B23EF34D-EDFB-4225-B5C8-9998BFA31C00}" type="slidenum">
              <a:rPr lang="de-DE" sz="1100" b="1">
                <a:effectLst>
                  <a:outerShdw blurRad="38100" dist="38100" dir="2700000" algn="tl">
                    <a:srgbClr val="C0C0C0"/>
                  </a:outerShdw>
                </a:effectLst>
              </a:rPr>
              <a:pPr algn="r">
                <a:defRPr/>
              </a:pPr>
              <a:t>66</a:t>
            </a:fld>
            <a:endParaRPr lang="de-DE" sz="1100" b="1">
              <a:effectLst>
                <a:outerShdw blurRad="38100" dist="38100" dir="2700000" algn="tl">
                  <a:srgbClr val="C0C0C0"/>
                </a:outerShdw>
              </a:effectLst>
            </a:endParaRPr>
          </a:p>
        </p:txBody>
      </p:sp>
      <p:sp>
        <p:nvSpPr>
          <p:cNvPr id="38915" name="Rectangle 6"/>
          <p:cNvSpPr>
            <a:spLocks noChangeArrowheads="1"/>
          </p:cNvSpPr>
          <p:nvPr/>
        </p:nvSpPr>
        <p:spPr bwMode="auto">
          <a:xfrm>
            <a:off x="2957513" y="517525"/>
            <a:ext cx="2959100" cy="457200"/>
          </a:xfrm>
          <a:prstGeom prst="rect">
            <a:avLst/>
          </a:prstGeom>
          <a:noFill/>
          <a:ln w="12700">
            <a:noFill/>
            <a:miter lim="800000"/>
            <a:headEnd/>
            <a:tailEnd/>
          </a:ln>
        </p:spPr>
        <p:txBody>
          <a:bodyPr wrap="none" anchor="ctr"/>
          <a:lstStyle/>
          <a:p>
            <a:pPr>
              <a:defRPr/>
            </a:pPr>
            <a:endParaRPr lang="de-DE">
              <a:latin typeface="+mj-lt"/>
            </a:endParaRPr>
          </a:p>
        </p:txBody>
      </p:sp>
      <p:sp>
        <p:nvSpPr>
          <p:cNvPr id="39940" name="Rectangle 7"/>
          <p:cNvSpPr>
            <a:spLocks noGrp="1" noChangeArrowheads="1"/>
          </p:cNvSpPr>
          <p:nvPr>
            <p:ph type="title" idx="4294967295"/>
          </p:nvPr>
        </p:nvSpPr>
        <p:spPr>
          <a:xfrm>
            <a:off x="467544" y="252413"/>
            <a:ext cx="7772400" cy="457200"/>
          </a:xfrm>
        </p:spPr>
        <p:txBody>
          <a:bodyPr/>
          <a:lstStyle/>
          <a:p>
            <a:pPr eaLnBrk="1" hangingPunct="1"/>
            <a:r>
              <a:rPr lang="de-DE" altLang="de-DE" dirty="0"/>
              <a:t>Funktionen von Transaktions-Unterstützern</a:t>
            </a:r>
          </a:p>
        </p:txBody>
      </p:sp>
      <p:sp>
        <p:nvSpPr>
          <p:cNvPr id="40968" name="Rectangle 8"/>
          <p:cNvSpPr>
            <a:spLocks noChangeArrowheads="1"/>
          </p:cNvSpPr>
          <p:nvPr/>
        </p:nvSpPr>
        <p:spPr bwMode="auto">
          <a:xfrm>
            <a:off x="3089275" y="1349375"/>
            <a:ext cx="3263900" cy="70485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spAutoFit/>
          </a:bodyPr>
          <a:lstStyle/>
          <a:p>
            <a:pPr algn="ctr" eaLnBrk="0" hangingPunct="0">
              <a:defRPr/>
            </a:pPr>
            <a:r>
              <a:rPr lang="de-DE" sz="2000">
                <a:latin typeface="+mj-lt"/>
              </a:rPr>
              <a:t>Funktionen von</a:t>
            </a:r>
          </a:p>
          <a:p>
            <a:pPr algn="ctr" eaLnBrk="0" hangingPunct="0">
              <a:defRPr/>
            </a:pPr>
            <a:r>
              <a:rPr lang="de-DE" sz="2000">
                <a:latin typeface="+mj-lt"/>
              </a:rPr>
              <a:t>Transaktions-Unterstützern</a:t>
            </a:r>
          </a:p>
        </p:txBody>
      </p:sp>
      <p:sp>
        <p:nvSpPr>
          <p:cNvPr id="40969" name="Rectangle 9"/>
          <p:cNvSpPr>
            <a:spLocks noChangeArrowheads="1"/>
          </p:cNvSpPr>
          <p:nvPr/>
        </p:nvSpPr>
        <p:spPr bwMode="auto">
          <a:xfrm>
            <a:off x="284163" y="2833688"/>
            <a:ext cx="2001837" cy="719137"/>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lstStyle/>
          <a:p>
            <a:pPr eaLnBrk="0" hangingPunct="0">
              <a:defRPr/>
            </a:pPr>
            <a:r>
              <a:rPr lang="de-DE" sz="2000">
                <a:latin typeface="+mj-lt"/>
              </a:rPr>
              <a:t>Anbahnung der</a:t>
            </a:r>
          </a:p>
          <a:p>
            <a:pPr eaLnBrk="0" hangingPunct="0">
              <a:defRPr/>
            </a:pPr>
            <a:r>
              <a:rPr lang="de-DE" sz="2000">
                <a:latin typeface="+mj-lt"/>
              </a:rPr>
              <a:t>Transaktion</a:t>
            </a:r>
          </a:p>
        </p:txBody>
      </p:sp>
      <p:sp>
        <p:nvSpPr>
          <p:cNvPr id="40970" name="Rectangle 10"/>
          <p:cNvSpPr>
            <a:spLocks noChangeArrowheads="1"/>
          </p:cNvSpPr>
          <p:nvPr/>
        </p:nvSpPr>
        <p:spPr bwMode="auto">
          <a:xfrm>
            <a:off x="2646363" y="2833688"/>
            <a:ext cx="1925637" cy="719137"/>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lstStyle/>
          <a:p>
            <a:pPr eaLnBrk="0" hangingPunct="0">
              <a:defRPr/>
            </a:pPr>
            <a:r>
              <a:rPr lang="de-DE" sz="2000" dirty="0">
                <a:latin typeface="+mj-lt"/>
              </a:rPr>
              <a:t>Abwicklung der</a:t>
            </a:r>
          </a:p>
          <a:p>
            <a:pPr eaLnBrk="0" hangingPunct="0">
              <a:defRPr/>
            </a:pPr>
            <a:r>
              <a:rPr lang="de-DE" sz="2000" dirty="0">
                <a:latin typeface="+mj-lt"/>
              </a:rPr>
              <a:t>Transaktion</a:t>
            </a:r>
          </a:p>
        </p:txBody>
      </p:sp>
      <p:sp>
        <p:nvSpPr>
          <p:cNvPr id="40971" name="Rectangle 11"/>
          <p:cNvSpPr>
            <a:spLocks noChangeArrowheads="1"/>
          </p:cNvSpPr>
          <p:nvPr/>
        </p:nvSpPr>
        <p:spPr bwMode="auto">
          <a:xfrm>
            <a:off x="5008563" y="2833688"/>
            <a:ext cx="1492250" cy="719137"/>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lstStyle/>
          <a:p>
            <a:pPr eaLnBrk="0" hangingPunct="0">
              <a:defRPr/>
            </a:pPr>
            <a:r>
              <a:rPr lang="de-DE" sz="2000" dirty="0" err="1">
                <a:latin typeface="+mj-lt"/>
              </a:rPr>
              <a:t>Risikover</a:t>
            </a:r>
            <a:r>
              <a:rPr lang="de-DE" sz="2000" dirty="0">
                <a:latin typeface="+mj-lt"/>
              </a:rPr>
              <a:t>-</a:t>
            </a:r>
          </a:p>
          <a:p>
            <a:pPr eaLnBrk="0" hangingPunct="0">
              <a:defRPr/>
            </a:pPr>
            <a:r>
              <a:rPr lang="de-DE" sz="2000" dirty="0" err="1">
                <a:latin typeface="+mj-lt"/>
              </a:rPr>
              <a:t>minderung</a:t>
            </a:r>
            <a:endParaRPr lang="de-DE" sz="2000" dirty="0">
              <a:latin typeface="+mj-lt"/>
            </a:endParaRPr>
          </a:p>
        </p:txBody>
      </p:sp>
      <p:sp>
        <p:nvSpPr>
          <p:cNvPr id="40972" name="Rectangle 12"/>
          <p:cNvSpPr>
            <a:spLocks noChangeArrowheads="1"/>
          </p:cNvSpPr>
          <p:nvPr/>
        </p:nvSpPr>
        <p:spPr bwMode="auto">
          <a:xfrm>
            <a:off x="7107238" y="2854325"/>
            <a:ext cx="1489075" cy="719138"/>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lstStyle/>
          <a:p>
            <a:pPr eaLnBrk="0" hangingPunct="0">
              <a:defRPr/>
            </a:pPr>
            <a:r>
              <a:rPr lang="de-DE" sz="2000" dirty="0">
                <a:latin typeface="+mj-lt"/>
              </a:rPr>
              <a:t>Kreditierung</a:t>
            </a:r>
          </a:p>
        </p:txBody>
      </p:sp>
      <p:sp>
        <p:nvSpPr>
          <p:cNvPr id="38922" name="Rectangle 17"/>
          <p:cNvSpPr>
            <a:spLocks noChangeArrowheads="1"/>
          </p:cNvSpPr>
          <p:nvPr/>
        </p:nvSpPr>
        <p:spPr bwMode="auto">
          <a:xfrm>
            <a:off x="322263" y="3797300"/>
            <a:ext cx="2305050" cy="396875"/>
          </a:xfrm>
          <a:prstGeom prst="rect">
            <a:avLst/>
          </a:prstGeom>
          <a:noFill/>
          <a:ln w="12700">
            <a:noFill/>
            <a:miter lim="800000"/>
            <a:headEnd/>
            <a:tailEnd/>
          </a:ln>
        </p:spPr>
        <p:txBody>
          <a:bodyPr wrap="none" lIns="90488" tIns="44450" rIns="90488" bIns="44450">
            <a:spAutoFit/>
          </a:bodyPr>
          <a:lstStyle/>
          <a:p>
            <a:pPr eaLnBrk="0" hangingPunct="0">
              <a:defRPr/>
            </a:pPr>
            <a:r>
              <a:rPr lang="de-DE" sz="2000">
                <a:latin typeface="+mj-lt"/>
              </a:rPr>
              <a:t>Kontaktvermittlung</a:t>
            </a:r>
          </a:p>
        </p:txBody>
      </p:sp>
      <p:sp>
        <p:nvSpPr>
          <p:cNvPr id="38923" name="Rectangle 18"/>
          <p:cNvSpPr>
            <a:spLocks noChangeArrowheads="1"/>
          </p:cNvSpPr>
          <p:nvPr/>
        </p:nvSpPr>
        <p:spPr bwMode="auto">
          <a:xfrm>
            <a:off x="360363" y="4406900"/>
            <a:ext cx="1676400" cy="704850"/>
          </a:xfrm>
          <a:prstGeom prst="rect">
            <a:avLst/>
          </a:prstGeom>
          <a:noFill/>
          <a:ln w="12700">
            <a:noFill/>
            <a:miter lim="800000"/>
            <a:headEnd/>
            <a:tailEnd/>
          </a:ln>
        </p:spPr>
        <p:txBody>
          <a:bodyPr wrap="none" lIns="90488" tIns="44450" rIns="90488" bIns="44450">
            <a:spAutoFit/>
          </a:bodyPr>
          <a:lstStyle/>
          <a:p>
            <a:pPr eaLnBrk="0" hangingPunct="0">
              <a:defRPr/>
            </a:pPr>
            <a:r>
              <a:rPr lang="de-DE" sz="2000">
                <a:latin typeface="+mj-lt"/>
              </a:rPr>
              <a:t>Informations-</a:t>
            </a:r>
          </a:p>
          <a:p>
            <a:pPr eaLnBrk="0" hangingPunct="0">
              <a:defRPr/>
            </a:pPr>
            <a:r>
              <a:rPr lang="de-DE" sz="2000">
                <a:latin typeface="+mj-lt"/>
              </a:rPr>
              <a:t>vermittlung</a:t>
            </a:r>
          </a:p>
        </p:txBody>
      </p:sp>
      <p:sp>
        <p:nvSpPr>
          <p:cNvPr id="38924" name="Line 19"/>
          <p:cNvSpPr>
            <a:spLocks noChangeShapeType="1"/>
          </p:cNvSpPr>
          <p:nvPr/>
        </p:nvSpPr>
        <p:spPr bwMode="auto">
          <a:xfrm>
            <a:off x="304800" y="3549650"/>
            <a:ext cx="0" cy="105410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25" name="Line 20"/>
          <p:cNvSpPr>
            <a:spLocks noChangeShapeType="1"/>
          </p:cNvSpPr>
          <p:nvPr/>
        </p:nvSpPr>
        <p:spPr bwMode="auto">
          <a:xfrm>
            <a:off x="311150" y="4000500"/>
            <a:ext cx="63500" cy="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26" name="Line 21"/>
          <p:cNvSpPr>
            <a:spLocks noChangeShapeType="1"/>
          </p:cNvSpPr>
          <p:nvPr/>
        </p:nvSpPr>
        <p:spPr bwMode="auto">
          <a:xfrm>
            <a:off x="311150" y="4610100"/>
            <a:ext cx="63500" cy="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27" name="Line 22"/>
          <p:cNvSpPr>
            <a:spLocks noChangeShapeType="1"/>
          </p:cNvSpPr>
          <p:nvPr/>
        </p:nvSpPr>
        <p:spPr bwMode="auto">
          <a:xfrm>
            <a:off x="2667000" y="3549650"/>
            <a:ext cx="0" cy="128270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28" name="Line 23"/>
          <p:cNvSpPr>
            <a:spLocks noChangeShapeType="1"/>
          </p:cNvSpPr>
          <p:nvPr/>
        </p:nvSpPr>
        <p:spPr bwMode="auto">
          <a:xfrm>
            <a:off x="2673350" y="4000500"/>
            <a:ext cx="63500" cy="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29" name="Line 24"/>
          <p:cNvSpPr>
            <a:spLocks noChangeShapeType="1"/>
          </p:cNvSpPr>
          <p:nvPr/>
        </p:nvSpPr>
        <p:spPr bwMode="auto">
          <a:xfrm>
            <a:off x="2673350" y="4838700"/>
            <a:ext cx="63500" cy="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30" name="Rectangle 25"/>
          <p:cNvSpPr>
            <a:spLocks noChangeArrowheads="1"/>
          </p:cNvSpPr>
          <p:nvPr/>
        </p:nvSpPr>
        <p:spPr bwMode="auto">
          <a:xfrm>
            <a:off x="2738438" y="3797300"/>
            <a:ext cx="1824037" cy="704850"/>
          </a:xfrm>
          <a:prstGeom prst="rect">
            <a:avLst/>
          </a:prstGeom>
          <a:noFill/>
          <a:ln w="12700">
            <a:noFill/>
            <a:miter lim="800000"/>
            <a:headEnd/>
            <a:tailEnd/>
          </a:ln>
        </p:spPr>
        <p:txBody>
          <a:bodyPr wrap="none" lIns="90488" tIns="44450" rIns="90488" bIns="44450">
            <a:spAutoFit/>
          </a:bodyPr>
          <a:lstStyle/>
          <a:p>
            <a:pPr eaLnBrk="0" hangingPunct="0">
              <a:defRPr/>
            </a:pPr>
            <a:r>
              <a:rPr lang="de-DE" sz="2000">
                <a:latin typeface="+mj-lt"/>
              </a:rPr>
              <a:t>Transport des </a:t>
            </a:r>
          </a:p>
          <a:p>
            <a:pPr eaLnBrk="0" hangingPunct="0">
              <a:defRPr/>
            </a:pPr>
            <a:r>
              <a:rPr lang="de-DE" sz="2000">
                <a:latin typeface="+mj-lt"/>
              </a:rPr>
              <a:t>Produkts</a:t>
            </a:r>
          </a:p>
        </p:txBody>
      </p:sp>
      <p:sp>
        <p:nvSpPr>
          <p:cNvPr id="38931" name="Rectangle 26"/>
          <p:cNvSpPr>
            <a:spLocks noChangeArrowheads="1"/>
          </p:cNvSpPr>
          <p:nvPr/>
        </p:nvSpPr>
        <p:spPr bwMode="auto">
          <a:xfrm>
            <a:off x="2738438" y="4635500"/>
            <a:ext cx="2093912" cy="396875"/>
          </a:xfrm>
          <a:prstGeom prst="rect">
            <a:avLst/>
          </a:prstGeom>
          <a:noFill/>
          <a:ln w="12700">
            <a:noFill/>
            <a:miter lim="800000"/>
            <a:headEnd/>
            <a:tailEnd/>
          </a:ln>
        </p:spPr>
        <p:txBody>
          <a:bodyPr wrap="none" lIns="90488" tIns="44450" rIns="90488" bIns="44450">
            <a:spAutoFit/>
          </a:bodyPr>
          <a:lstStyle/>
          <a:p>
            <a:pPr eaLnBrk="0" hangingPunct="0">
              <a:defRPr/>
            </a:pPr>
            <a:r>
              <a:rPr lang="de-DE" sz="2000">
                <a:latin typeface="+mj-lt"/>
              </a:rPr>
              <a:t>Zahlungsverkehr</a:t>
            </a:r>
          </a:p>
        </p:txBody>
      </p:sp>
      <p:sp>
        <p:nvSpPr>
          <p:cNvPr id="38932" name="Line 27"/>
          <p:cNvSpPr>
            <a:spLocks noChangeShapeType="1"/>
          </p:cNvSpPr>
          <p:nvPr/>
        </p:nvSpPr>
        <p:spPr bwMode="auto">
          <a:xfrm>
            <a:off x="5029199" y="3549650"/>
            <a:ext cx="15876" cy="85725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33" name="Line 28"/>
          <p:cNvSpPr>
            <a:spLocks noChangeShapeType="1"/>
          </p:cNvSpPr>
          <p:nvPr/>
        </p:nvSpPr>
        <p:spPr bwMode="auto">
          <a:xfrm>
            <a:off x="7137400" y="3549650"/>
            <a:ext cx="0" cy="105410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34" name="Line 29"/>
          <p:cNvSpPr>
            <a:spLocks noChangeShapeType="1"/>
          </p:cNvSpPr>
          <p:nvPr/>
        </p:nvSpPr>
        <p:spPr bwMode="auto">
          <a:xfrm>
            <a:off x="5035550" y="3771900"/>
            <a:ext cx="63500" cy="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35" name="Rectangle 30"/>
          <p:cNvSpPr>
            <a:spLocks noChangeArrowheads="1"/>
          </p:cNvSpPr>
          <p:nvPr/>
        </p:nvSpPr>
        <p:spPr bwMode="auto">
          <a:xfrm>
            <a:off x="5084763" y="3568700"/>
            <a:ext cx="1920399" cy="1013098"/>
          </a:xfrm>
          <a:prstGeom prst="rect">
            <a:avLst/>
          </a:prstGeom>
          <a:noFill/>
          <a:ln w="12700">
            <a:noFill/>
            <a:miter lim="800000"/>
            <a:headEnd/>
            <a:tailEnd/>
          </a:ln>
        </p:spPr>
        <p:txBody>
          <a:bodyPr wrap="none" lIns="90488" tIns="44450" rIns="90488" bIns="44450">
            <a:spAutoFit/>
          </a:bodyPr>
          <a:lstStyle/>
          <a:p>
            <a:pPr eaLnBrk="0" hangingPunct="0">
              <a:defRPr/>
            </a:pPr>
            <a:r>
              <a:rPr lang="de-DE" sz="2000" dirty="0">
                <a:latin typeface="+mj-lt"/>
              </a:rPr>
              <a:t>Transport</a:t>
            </a:r>
          </a:p>
          <a:p>
            <a:pPr eaLnBrk="0" hangingPunct="0">
              <a:defRPr/>
            </a:pPr>
            <a:r>
              <a:rPr lang="de-DE" sz="2000" dirty="0">
                <a:latin typeface="+mj-lt"/>
              </a:rPr>
              <a:t>Zahlung</a:t>
            </a:r>
          </a:p>
          <a:p>
            <a:pPr eaLnBrk="0" hangingPunct="0">
              <a:defRPr/>
            </a:pPr>
            <a:r>
              <a:rPr lang="de-DE" sz="2000" dirty="0">
                <a:latin typeface="+mj-lt"/>
              </a:rPr>
              <a:t>Produkthaftung</a:t>
            </a:r>
          </a:p>
        </p:txBody>
      </p:sp>
      <p:sp>
        <p:nvSpPr>
          <p:cNvPr id="38936" name="Line 31"/>
          <p:cNvSpPr>
            <a:spLocks noChangeShapeType="1"/>
          </p:cNvSpPr>
          <p:nvPr/>
        </p:nvSpPr>
        <p:spPr bwMode="auto">
          <a:xfrm>
            <a:off x="5035550" y="4076700"/>
            <a:ext cx="63500" cy="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37" name="Line 32"/>
          <p:cNvSpPr>
            <a:spLocks noChangeShapeType="1"/>
          </p:cNvSpPr>
          <p:nvPr/>
        </p:nvSpPr>
        <p:spPr bwMode="auto">
          <a:xfrm>
            <a:off x="5035550" y="4381500"/>
            <a:ext cx="63500" cy="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39" name="Line 34"/>
          <p:cNvSpPr>
            <a:spLocks noChangeShapeType="1"/>
          </p:cNvSpPr>
          <p:nvPr/>
        </p:nvSpPr>
        <p:spPr bwMode="auto">
          <a:xfrm>
            <a:off x="7143750" y="4000500"/>
            <a:ext cx="63500" cy="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40" name="Line 35"/>
          <p:cNvSpPr>
            <a:spLocks noChangeShapeType="1"/>
          </p:cNvSpPr>
          <p:nvPr/>
        </p:nvSpPr>
        <p:spPr bwMode="auto">
          <a:xfrm>
            <a:off x="7143750" y="4610100"/>
            <a:ext cx="63500" cy="0"/>
          </a:xfrm>
          <a:prstGeom prst="line">
            <a:avLst/>
          </a:prstGeom>
          <a:noFill/>
          <a:ln w="12700">
            <a:solidFill>
              <a:schemeClr val="tx1"/>
            </a:solidFill>
            <a:round/>
            <a:headEnd/>
            <a:tailEnd/>
          </a:ln>
        </p:spPr>
        <p:txBody>
          <a:bodyPr wrap="none" anchor="ctr"/>
          <a:lstStyle/>
          <a:p>
            <a:pPr>
              <a:defRPr/>
            </a:pPr>
            <a:endParaRPr lang="de-DE">
              <a:latin typeface="+mj-lt"/>
            </a:endParaRPr>
          </a:p>
        </p:txBody>
      </p:sp>
      <p:sp>
        <p:nvSpPr>
          <p:cNvPr id="38941" name="Rectangle 36"/>
          <p:cNvSpPr>
            <a:spLocks noChangeArrowheads="1"/>
          </p:cNvSpPr>
          <p:nvPr/>
        </p:nvSpPr>
        <p:spPr bwMode="auto">
          <a:xfrm>
            <a:off x="7192963" y="3797300"/>
            <a:ext cx="1138237" cy="396875"/>
          </a:xfrm>
          <a:prstGeom prst="rect">
            <a:avLst/>
          </a:prstGeom>
          <a:noFill/>
          <a:ln w="12700">
            <a:noFill/>
            <a:miter lim="800000"/>
            <a:headEnd/>
            <a:tailEnd/>
          </a:ln>
        </p:spPr>
        <p:txBody>
          <a:bodyPr wrap="none" lIns="90488" tIns="44450" rIns="90488" bIns="44450">
            <a:spAutoFit/>
          </a:bodyPr>
          <a:lstStyle/>
          <a:p>
            <a:pPr eaLnBrk="0" hangingPunct="0">
              <a:defRPr/>
            </a:pPr>
            <a:r>
              <a:rPr lang="de-DE" sz="2000">
                <a:latin typeface="+mj-lt"/>
              </a:rPr>
              <a:t>Anbieter</a:t>
            </a:r>
          </a:p>
        </p:txBody>
      </p:sp>
      <p:sp>
        <p:nvSpPr>
          <p:cNvPr id="38942" name="Rectangle 37"/>
          <p:cNvSpPr>
            <a:spLocks noChangeArrowheads="1"/>
          </p:cNvSpPr>
          <p:nvPr/>
        </p:nvSpPr>
        <p:spPr bwMode="auto">
          <a:xfrm>
            <a:off x="7192963" y="4406900"/>
            <a:ext cx="1450975" cy="396875"/>
          </a:xfrm>
          <a:prstGeom prst="rect">
            <a:avLst/>
          </a:prstGeom>
          <a:noFill/>
          <a:ln w="12700">
            <a:noFill/>
            <a:miter lim="800000"/>
            <a:headEnd/>
            <a:tailEnd/>
          </a:ln>
        </p:spPr>
        <p:txBody>
          <a:bodyPr wrap="none" lIns="90488" tIns="44450" rIns="90488" bIns="44450">
            <a:spAutoFit/>
          </a:bodyPr>
          <a:lstStyle/>
          <a:p>
            <a:pPr eaLnBrk="0" hangingPunct="0">
              <a:defRPr/>
            </a:pPr>
            <a:r>
              <a:rPr lang="de-DE" sz="2000">
                <a:latin typeface="+mj-lt"/>
              </a:rPr>
              <a:t>Nachfrager</a:t>
            </a:r>
          </a:p>
        </p:txBody>
      </p:sp>
      <p:cxnSp>
        <p:nvCxnSpPr>
          <p:cNvPr id="39967" name="AutoShape 43"/>
          <p:cNvCxnSpPr>
            <a:cxnSpLocks noChangeShapeType="1"/>
            <a:stCxn id="40969" idx="0"/>
            <a:endCxn id="40968" idx="2"/>
          </p:cNvCxnSpPr>
          <p:nvPr/>
        </p:nvCxnSpPr>
        <p:spPr bwMode="auto">
          <a:xfrm rot="5400000" flipH="1" flipV="1">
            <a:off x="2613025" y="725488"/>
            <a:ext cx="779463" cy="343693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39968" name="AutoShape 44"/>
          <p:cNvCxnSpPr>
            <a:cxnSpLocks noChangeShapeType="1"/>
            <a:stCxn id="40970" idx="0"/>
            <a:endCxn id="40968" idx="2"/>
          </p:cNvCxnSpPr>
          <p:nvPr/>
        </p:nvCxnSpPr>
        <p:spPr bwMode="auto">
          <a:xfrm rot="5400000" flipH="1" flipV="1">
            <a:off x="3775075" y="1887538"/>
            <a:ext cx="779463" cy="111283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39969" name="AutoShape 45"/>
          <p:cNvCxnSpPr>
            <a:cxnSpLocks noChangeShapeType="1"/>
            <a:stCxn id="40968" idx="2"/>
            <a:endCxn id="40971" idx="0"/>
          </p:cNvCxnSpPr>
          <p:nvPr/>
        </p:nvCxnSpPr>
        <p:spPr bwMode="auto">
          <a:xfrm rot="16200000" flipH="1">
            <a:off x="4848225" y="1927225"/>
            <a:ext cx="779463" cy="1033463"/>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39970" name="AutoShape 46"/>
          <p:cNvCxnSpPr>
            <a:cxnSpLocks noChangeShapeType="1"/>
            <a:stCxn id="40968" idx="2"/>
            <a:endCxn id="40972" idx="0"/>
          </p:cNvCxnSpPr>
          <p:nvPr/>
        </p:nvCxnSpPr>
        <p:spPr bwMode="auto">
          <a:xfrm rot="16200000" flipH="1">
            <a:off x="5886450" y="889000"/>
            <a:ext cx="800100" cy="313055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 name="Foliennummernplatzhalter 1"/>
          <p:cNvSpPr>
            <a:spLocks noGrp="1"/>
          </p:cNvSpPr>
          <p:nvPr>
            <p:ph type="sldNum" sz="quarter" idx="10"/>
          </p:nvPr>
        </p:nvSpPr>
        <p:spPr/>
        <p:txBody>
          <a:bodyPr/>
          <a:lstStyle/>
          <a:p>
            <a:pPr>
              <a:defRPr/>
            </a:pPr>
            <a:fld id="{F59C7758-A7CB-437F-AD03-54367E1F9D25}" type="slidenum">
              <a:rPr lang="de-DE" smtClean="0"/>
              <a:pPr>
                <a:defRPr/>
              </a:pPr>
              <a:t>66</a:t>
            </a:fld>
            <a:endParaRPr lang="de-DE"/>
          </a:p>
        </p:txBody>
      </p:sp>
    </p:spTree>
    <p:extLst>
      <p:ext uri="{BB962C8B-B14F-4D97-AF65-F5344CB8AC3E}">
        <p14:creationId xmlns:p14="http://schemas.microsoft.com/office/powerpoint/2010/main" val="2173201765"/>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AutoShape 4"/>
          <p:cNvSpPr>
            <a:spLocks noChangeArrowheads="1"/>
          </p:cNvSpPr>
          <p:nvPr/>
        </p:nvSpPr>
        <p:spPr bwMode="auto">
          <a:xfrm>
            <a:off x="611560" y="1412776"/>
            <a:ext cx="7920880" cy="3888432"/>
          </a:xfrm>
          <a:prstGeom prst="wedgeRoundRectCallout">
            <a:avLst>
              <a:gd name="adj1" fmla="val 48408"/>
              <a:gd name="adj2" fmla="val 6238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Beeinflusser sind marketingrelevante Institutionen, die formelle Rahmenbedingungen (z.B. Gesetzgeber) oder informelle Rahmenbedingungen für die Ausgestaltung von Transaktionen in einer Branche setzen, wobei sie häufig den möglichen Handlungsspielraum der Anbieter in der Branche einengen, wenn sie die Interessen der Nachfrager (Verbraucherschutz) vertreten. </a:t>
            </a:r>
          </a:p>
          <a:p>
            <a:endParaRPr lang="de-DE" sz="2000" dirty="0"/>
          </a:p>
          <a:p>
            <a:r>
              <a:rPr lang="de-DE" sz="2000" dirty="0"/>
              <a:t>Zwischen den Beeinflussern können durchaus Interessenkonflikte bestehen (z.B. Verbraucherschutzinstitutionen und Medien fordern eine schärfere Einengung, Interessenverbände der Wirtschaft halten dagegen: Gesetzgeber muss eine „Kompromisslösung finden).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67</a:t>
            </a:fld>
            <a:endParaRPr lang="de-DE"/>
          </a:p>
        </p:txBody>
      </p:sp>
      <p:sp>
        <p:nvSpPr>
          <p:cNvPr id="5" name="Rectangle 2"/>
          <p:cNvSpPr>
            <a:spLocks noGrp="1" noChangeArrowheads="1"/>
          </p:cNvSpPr>
          <p:nvPr>
            <p:ph type="title"/>
          </p:nvPr>
        </p:nvSpPr>
        <p:spPr>
          <a:xfrm>
            <a:off x="445103" y="188640"/>
            <a:ext cx="8229600" cy="576262"/>
          </a:xfrm>
        </p:spPr>
        <p:txBody>
          <a:bodyPr/>
          <a:lstStyle/>
          <a:p>
            <a:r>
              <a:rPr lang="de-DE" dirty="0"/>
              <a:t>Erläuterungen zum Marktmodell: Transaktionsbeeinflusser</a:t>
            </a:r>
          </a:p>
        </p:txBody>
      </p:sp>
    </p:spTree>
    <p:extLst>
      <p:ext uri="{BB962C8B-B14F-4D97-AF65-F5344CB8AC3E}">
        <p14:creationId xmlns:p14="http://schemas.microsoft.com/office/powerpoint/2010/main" val="21220066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F61F1DDA-129D-46A0-B314-20A71E22F7C0}" type="slidenum">
              <a:rPr lang="de-DE" sz="1100" b="1">
                <a:effectLst>
                  <a:outerShdw blurRad="38100" dist="38100" dir="2700000" algn="tl">
                    <a:srgbClr val="C0C0C0"/>
                  </a:outerShdw>
                </a:effectLst>
              </a:rPr>
              <a:pPr algn="r">
                <a:defRPr/>
              </a:pPr>
              <a:t>68</a:t>
            </a:fld>
            <a:endParaRPr lang="de-DE" sz="1100" b="1">
              <a:effectLst>
                <a:outerShdw blurRad="38100" dist="38100" dir="2700000" algn="tl">
                  <a:srgbClr val="C0C0C0"/>
                </a:outerShdw>
              </a:effectLst>
            </a:endParaRPr>
          </a:p>
        </p:txBody>
      </p:sp>
      <p:sp>
        <p:nvSpPr>
          <p:cNvPr id="40964" name="Text Box 6"/>
          <p:cNvSpPr txBox="1">
            <a:spLocks noChangeArrowheads="1"/>
          </p:cNvSpPr>
          <p:nvPr/>
        </p:nvSpPr>
        <p:spPr bwMode="auto">
          <a:xfrm>
            <a:off x="443913" y="215309"/>
            <a:ext cx="629691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dirty="0"/>
              <a:t>Beeinflusser des Marktgeschehen: Übersicht</a:t>
            </a:r>
          </a:p>
        </p:txBody>
      </p:sp>
      <p:sp>
        <p:nvSpPr>
          <p:cNvPr id="40965" name="Text Box 7"/>
          <p:cNvSpPr txBox="1">
            <a:spLocks noChangeArrowheads="1"/>
          </p:cNvSpPr>
          <p:nvPr/>
        </p:nvSpPr>
        <p:spPr bwMode="auto">
          <a:xfrm>
            <a:off x="3492500" y="1406525"/>
            <a:ext cx="2139950" cy="65405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marketingrelevante</a:t>
            </a:r>
          </a:p>
          <a:p>
            <a:pPr algn="ctr">
              <a:spcBef>
                <a:spcPct val="0"/>
              </a:spcBef>
              <a:buFontTx/>
              <a:buNone/>
            </a:pPr>
            <a:r>
              <a:rPr lang="de-DE" altLang="de-DE" sz="1800"/>
              <a:t>Institutionen</a:t>
            </a:r>
          </a:p>
        </p:txBody>
      </p:sp>
      <p:sp>
        <p:nvSpPr>
          <p:cNvPr id="40966" name="Text Box 8"/>
          <p:cNvSpPr txBox="1">
            <a:spLocks noChangeArrowheads="1"/>
          </p:cNvSpPr>
          <p:nvPr/>
        </p:nvSpPr>
        <p:spPr bwMode="auto">
          <a:xfrm>
            <a:off x="336550" y="2619374"/>
            <a:ext cx="2003425" cy="1025649"/>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dirty="0"/>
              <a:t>Medien/</a:t>
            </a:r>
          </a:p>
          <a:p>
            <a:pPr algn="ctr">
              <a:spcBef>
                <a:spcPct val="0"/>
              </a:spcBef>
              <a:buFontTx/>
              <a:buNone/>
            </a:pPr>
            <a:r>
              <a:rPr lang="de-DE" altLang="de-DE" sz="1600" dirty="0"/>
              <a:t>Internetportale/</a:t>
            </a:r>
          </a:p>
          <a:p>
            <a:pPr algn="ctr">
              <a:spcBef>
                <a:spcPct val="0"/>
              </a:spcBef>
              <a:buFontTx/>
              <a:buNone/>
            </a:pPr>
            <a:r>
              <a:rPr lang="de-DE" altLang="de-DE" sz="1600" dirty="0"/>
              <a:t>Digitale </a:t>
            </a:r>
            <a:r>
              <a:rPr lang="de-DE" altLang="de-DE" sz="1600" dirty="0" err="1"/>
              <a:t>Influencer</a:t>
            </a:r>
            <a:endParaRPr lang="de-DE" altLang="de-DE" sz="1600" dirty="0"/>
          </a:p>
        </p:txBody>
      </p:sp>
      <p:sp>
        <p:nvSpPr>
          <p:cNvPr id="40967" name="Text Box 9"/>
          <p:cNvSpPr txBox="1">
            <a:spLocks noChangeArrowheads="1"/>
          </p:cNvSpPr>
          <p:nvPr/>
        </p:nvSpPr>
        <p:spPr bwMode="auto">
          <a:xfrm>
            <a:off x="2627313" y="2619375"/>
            <a:ext cx="1970087" cy="64770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Verbraucherschutz-</a:t>
            </a:r>
          </a:p>
          <a:p>
            <a:pPr algn="ctr">
              <a:spcBef>
                <a:spcPct val="0"/>
              </a:spcBef>
              <a:buFontTx/>
              <a:buNone/>
            </a:pPr>
            <a:r>
              <a:rPr lang="de-DE" altLang="de-DE" sz="1600"/>
              <a:t>institutionen</a:t>
            </a:r>
          </a:p>
        </p:txBody>
      </p:sp>
      <p:sp>
        <p:nvSpPr>
          <p:cNvPr id="40968" name="Text Box 10"/>
          <p:cNvSpPr txBox="1">
            <a:spLocks noChangeArrowheads="1"/>
          </p:cNvSpPr>
          <p:nvPr/>
        </p:nvSpPr>
        <p:spPr bwMode="auto">
          <a:xfrm>
            <a:off x="4932363" y="2619375"/>
            <a:ext cx="1992312" cy="64770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t>Interessenverbände</a:t>
            </a:r>
          </a:p>
          <a:p>
            <a:pPr algn="ctr">
              <a:spcBef>
                <a:spcPct val="0"/>
              </a:spcBef>
              <a:buFontTx/>
              <a:buNone/>
            </a:pPr>
            <a:r>
              <a:rPr lang="de-DE" altLang="de-DE" sz="1600"/>
              <a:t>der Wirtschaft</a:t>
            </a:r>
          </a:p>
        </p:txBody>
      </p:sp>
      <p:sp>
        <p:nvSpPr>
          <p:cNvPr id="40969" name="Text Box 11"/>
          <p:cNvSpPr txBox="1">
            <a:spLocks noChangeArrowheads="1"/>
          </p:cNvSpPr>
          <p:nvPr/>
        </p:nvSpPr>
        <p:spPr bwMode="auto">
          <a:xfrm>
            <a:off x="7235825" y="2595563"/>
            <a:ext cx="1504950" cy="104946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dirty="0"/>
              <a:t>Gesetzgeber/politische Institutionen</a:t>
            </a:r>
          </a:p>
        </p:txBody>
      </p:sp>
      <p:cxnSp>
        <p:nvCxnSpPr>
          <p:cNvPr id="40976" name="AutoShape 24"/>
          <p:cNvCxnSpPr>
            <a:cxnSpLocks noChangeShapeType="1"/>
            <a:stCxn id="40966" idx="0"/>
            <a:endCxn id="40965" idx="2"/>
          </p:cNvCxnSpPr>
          <p:nvPr/>
        </p:nvCxnSpPr>
        <p:spPr bwMode="auto">
          <a:xfrm flipV="1">
            <a:off x="1338263" y="2060575"/>
            <a:ext cx="3224212" cy="558799"/>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40977" name="AutoShape 25"/>
          <p:cNvCxnSpPr>
            <a:cxnSpLocks noChangeShapeType="1"/>
            <a:stCxn id="40967" idx="0"/>
            <a:endCxn id="40965" idx="2"/>
          </p:cNvCxnSpPr>
          <p:nvPr/>
        </p:nvCxnSpPr>
        <p:spPr bwMode="auto">
          <a:xfrm flipV="1">
            <a:off x="3613150" y="2060575"/>
            <a:ext cx="949325" cy="5588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40978" name="AutoShape 26"/>
          <p:cNvCxnSpPr>
            <a:cxnSpLocks noChangeShapeType="1"/>
            <a:stCxn id="40968" idx="0"/>
            <a:endCxn id="40965" idx="2"/>
          </p:cNvCxnSpPr>
          <p:nvPr/>
        </p:nvCxnSpPr>
        <p:spPr bwMode="auto">
          <a:xfrm flipH="1" flipV="1">
            <a:off x="4562475" y="2060575"/>
            <a:ext cx="1366838" cy="5588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40979" name="AutoShape 27"/>
          <p:cNvCxnSpPr>
            <a:cxnSpLocks noChangeShapeType="1"/>
            <a:stCxn id="40965" idx="2"/>
            <a:endCxn id="40969" idx="0"/>
          </p:cNvCxnSpPr>
          <p:nvPr/>
        </p:nvCxnSpPr>
        <p:spPr bwMode="auto">
          <a:xfrm>
            <a:off x="4562475" y="2060575"/>
            <a:ext cx="3425825" cy="5349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 name="Foliennummernplatzhalter 1"/>
          <p:cNvSpPr>
            <a:spLocks noGrp="1"/>
          </p:cNvSpPr>
          <p:nvPr>
            <p:ph type="sldNum" sz="quarter" idx="10"/>
          </p:nvPr>
        </p:nvSpPr>
        <p:spPr/>
        <p:txBody>
          <a:bodyPr/>
          <a:lstStyle/>
          <a:p>
            <a:pPr>
              <a:defRPr/>
            </a:pPr>
            <a:fld id="{AC3F1D40-9980-4577-B7DE-19194AACE52F}" type="slidenum">
              <a:rPr lang="de-DE" smtClean="0"/>
              <a:pPr>
                <a:defRPr/>
              </a:pPr>
              <a:t>68</a:t>
            </a:fld>
            <a:endParaRPr lang="de-DE"/>
          </a:p>
        </p:txBody>
      </p:sp>
    </p:spTree>
    <p:extLst>
      <p:ext uri="{BB962C8B-B14F-4D97-AF65-F5344CB8AC3E}">
        <p14:creationId xmlns:p14="http://schemas.microsoft.com/office/powerpoint/2010/main" val="3244267027"/>
      </p:ext>
    </p:extLst>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2172" y="189483"/>
            <a:ext cx="8229600" cy="576262"/>
          </a:xfrm>
        </p:spPr>
        <p:txBody>
          <a:bodyPr/>
          <a:lstStyle/>
          <a:p>
            <a:r>
              <a:rPr lang="de-DE" dirty="0"/>
              <a:t>Erläuterungen zur vorangegangenen Folie</a:t>
            </a:r>
          </a:p>
        </p:txBody>
      </p:sp>
      <p:sp>
        <p:nvSpPr>
          <p:cNvPr id="33" name="AutoShape 4"/>
          <p:cNvSpPr>
            <a:spLocks noChangeArrowheads="1"/>
          </p:cNvSpPr>
          <p:nvPr/>
        </p:nvSpPr>
        <p:spPr bwMode="auto">
          <a:xfrm>
            <a:off x="463117" y="981075"/>
            <a:ext cx="8501495" cy="4824189"/>
          </a:xfrm>
          <a:prstGeom prst="wedgeRoundRectCallout">
            <a:avLst>
              <a:gd name="adj1" fmla="val 48072"/>
              <a:gd name="adj2" fmla="val 5531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Medien, Communities im Internet (z.B. Erfahrungs- und Bewertungsportale) oder Internet-Blogger tragen mit ihren Meinungen bzw. Informationen zur öffentlichen Meinungsbildung, auch über Branchen, einzelne Unternehmen, Produkte oder Marken bei.</a:t>
            </a:r>
          </a:p>
          <a:p>
            <a:r>
              <a:rPr lang="de-DE" sz="2000" dirty="0"/>
              <a:t>Insbesondere durch die Kommunikationsmöglichkeiten im Internet kann sich sehr schnell ein Shitstorm gegen ein Unternehmen/Marke entwickeln. </a:t>
            </a:r>
          </a:p>
          <a:p>
            <a:r>
              <a:rPr lang="de-DE" sz="2000" dirty="0"/>
              <a:t>Diese öffentliche Meinungsbildung darf den Anbieter nicht „unbeeindruckt“ lassen, da dies dessen Image beeinflussen und damit auf zukünftige Transaktionen/Transaktionsbedingungen einwirken kann, weshalb es möglicherweise zu Änderungen des bisherigen </a:t>
            </a:r>
            <a:r>
              <a:rPr lang="de-DE" sz="2000" dirty="0" err="1"/>
              <a:t>Geschäftsgebahrens</a:t>
            </a:r>
            <a:r>
              <a:rPr lang="de-DE" sz="2000" dirty="0"/>
              <a:t> kommt („dem Druck </a:t>
            </a:r>
            <a:r>
              <a:rPr lang="de-DE" sz="2000" dirty="0" smtClean="0"/>
              <a:t>von </a:t>
            </a:r>
            <a:r>
              <a:rPr lang="de-DE" sz="2000" dirty="0"/>
              <a:t>der </a:t>
            </a:r>
            <a:r>
              <a:rPr lang="de-DE" sz="2000" dirty="0" smtClean="0"/>
              <a:t>Straße/aus dem Netz </a:t>
            </a:r>
            <a:r>
              <a:rPr lang="de-DE" sz="2000" dirty="0"/>
              <a:t>nachgeben“).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69</a:t>
            </a:fld>
            <a:endParaRPr lang="de-DE"/>
          </a:p>
        </p:txBody>
      </p:sp>
    </p:spTree>
    <p:extLst>
      <p:ext uri="{BB962C8B-B14F-4D97-AF65-F5344CB8AC3E}">
        <p14:creationId xmlns:p14="http://schemas.microsoft.com/office/powerpoint/2010/main" val="2228036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16A5512E-0A6F-49AC-8BE4-2EE958374D9E}" type="slidenum">
              <a:rPr lang="de-DE" sz="1100" b="1">
                <a:effectLst>
                  <a:outerShdw blurRad="38100" dist="38100" dir="2700000" algn="tl">
                    <a:srgbClr val="C0C0C0"/>
                  </a:outerShdw>
                </a:effectLst>
              </a:rPr>
              <a:pPr algn="r">
                <a:defRPr/>
              </a:pPr>
              <a:t>7</a:t>
            </a:fld>
            <a:endParaRPr lang="de-DE" sz="1100" b="1">
              <a:effectLst>
                <a:outerShdw blurRad="38100" dist="38100" dir="2700000" algn="tl">
                  <a:srgbClr val="C0C0C0"/>
                </a:outerShdw>
              </a:effectLst>
            </a:endParaRPr>
          </a:p>
        </p:txBody>
      </p:sp>
      <p:sp>
        <p:nvSpPr>
          <p:cNvPr id="8195" name="Rectangle 2"/>
          <p:cNvSpPr>
            <a:spLocks noGrp="1" noChangeArrowheads="1"/>
          </p:cNvSpPr>
          <p:nvPr>
            <p:ph type="title" idx="4294967295"/>
          </p:nvPr>
        </p:nvSpPr>
        <p:spPr>
          <a:xfrm>
            <a:off x="457200" y="283369"/>
            <a:ext cx="8229600" cy="576262"/>
          </a:xfrm>
        </p:spPr>
        <p:txBody>
          <a:bodyPr/>
          <a:lstStyle/>
          <a:p>
            <a:pPr eaLnBrk="1" hangingPunct="1"/>
            <a:r>
              <a:rPr lang="de-DE" altLang="de-DE" dirty="0"/>
              <a:t>Arten von Transaktionsbeziehungen</a:t>
            </a:r>
          </a:p>
        </p:txBody>
      </p:sp>
      <p:sp>
        <p:nvSpPr>
          <p:cNvPr id="6" name="Rechteck 5"/>
          <p:cNvSpPr/>
          <p:nvPr/>
        </p:nvSpPr>
        <p:spPr>
          <a:xfrm>
            <a:off x="2928938" y="1143000"/>
            <a:ext cx="3143250" cy="647700"/>
          </a:xfrm>
          <a:prstGeom prst="rect">
            <a:avLst/>
          </a:prstGeom>
          <a:solidFill>
            <a:schemeClr val="bg1"/>
          </a:solidFill>
          <a:ln w="12700"/>
          <a:effectLst>
            <a:outerShdw blurRad="50800" dist="101600" dir="2700000" algn="tl" rotWithShape="0">
              <a:prstClr val="black">
                <a:alpha val="80000"/>
              </a:prstClr>
            </a:outerShdw>
          </a:effectLst>
        </p:spPr>
        <p:style>
          <a:lnRef idx="2">
            <a:schemeClr val="accent6"/>
          </a:lnRef>
          <a:fillRef idx="1">
            <a:schemeClr val="lt1"/>
          </a:fillRef>
          <a:effectRef idx="0">
            <a:schemeClr val="accent6"/>
          </a:effectRef>
          <a:fontRef idx="minor">
            <a:schemeClr val="dk1"/>
          </a:fontRef>
        </p:style>
        <p:txBody>
          <a:bodyPr anchor="ctr"/>
          <a:lstStyle/>
          <a:p>
            <a:pPr algn="ctr">
              <a:defRPr/>
            </a:pPr>
            <a:r>
              <a:rPr lang="de-DE" dirty="0"/>
              <a:t>Systematisierungskriterium</a:t>
            </a:r>
          </a:p>
        </p:txBody>
      </p:sp>
      <p:sp>
        <p:nvSpPr>
          <p:cNvPr id="7" name="Rechteck 6"/>
          <p:cNvSpPr/>
          <p:nvPr/>
        </p:nvSpPr>
        <p:spPr>
          <a:xfrm>
            <a:off x="1928813" y="2357438"/>
            <a:ext cx="1357312" cy="539750"/>
          </a:xfrm>
          <a:prstGeom prst="rect">
            <a:avLst/>
          </a:prstGeom>
          <a:solidFill>
            <a:schemeClr val="bg1"/>
          </a:solidFill>
          <a:ln w="12700"/>
          <a:effectLst>
            <a:outerShdw blurRad="50800" dist="101600" dir="2700000" algn="tl" rotWithShape="0">
              <a:prstClr val="black">
                <a:alpha val="80000"/>
              </a:prstClr>
            </a:outerShdw>
          </a:effectLst>
        </p:spPr>
        <p:style>
          <a:lnRef idx="2">
            <a:schemeClr val="accent6"/>
          </a:lnRef>
          <a:fillRef idx="1">
            <a:schemeClr val="lt1"/>
          </a:fillRef>
          <a:effectRef idx="0">
            <a:schemeClr val="accent6"/>
          </a:effectRef>
          <a:fontRef idx="minor">
            <a:schemeClr val="dk1"/>
          </a:fontRef>
        </p:style>
        <p:txBody>
          <a:bodyPr anchor="ctr"/>
          <a:lstStyle/>
          <a:p>
            <a:pPr algn="ctr">
              <a:defRPr/>
            </a:pPr>
            <a:r>
              <a:rPr lang="de-DE" dirty="0"/>
              <a:t>B2B</a:t>
            </a:r>
          </a:p>
        </p:txBody>
      </p:sp>
      <p:sp>
        <p:nvSpPr>
          <p:cNvPr id="8" name="Rechteck 7"/>
          <p:cNvSpPr/>
          <p:nvPr/>
        </p:nvSpPr>
        <p:spPr>
          <a:xfrm>
            <a:off x="5715000" y="2357438"/>
            <a:ext cx="1357313" cy="539750"/>
          </a:xfrm>
          <a:prstGeom prst="rect">
            <a:avLst/>
          </a:prstGeom>
          <a:solidFill>
            <a:schemeClr val="bg1"/>
          </a:solidFill>
          <a:ln w="12700"/>
          <a:effectLst>
            <a:outerShdw blurRad="50800" dist="101600" dir="2700000" algn="tl" rotWithShape="0">
              <a:prstClr val="black">
                <a:alpha val="80000"/>
              </a:prstClr>
            </a:outerShdw>
          </a:effectLst>
        </p:spPr>
        <p:style>
          <a:lnRef idx="2">
            <a:schemeClr val="accent6"/>
          </a:lnRef>
          <a:fillRef idx="1">
            <a:schemeClr val="lt1"/>
          </a:fillRef>
          <a:effectRef idx="0">
            <a:schemeClr val="accent6"/>
          </a:effectRef>
          <a:fontRef idx="minor">
            <a:schemeClr val="dk1"/>
          </a:fontRef>
        </p:style>
        <p:txBody>
          <a:bodyPr anchor="ctr"/>
          <a:lstStyle/>
          <a:p>
            <a:pPr algn="ctr">
              <a:defRPr/>
            </a:pPr>
            <a:r>
              <a:rPr lang="de-DE" dirty="0"/>
              <a:t>B2C</a:t>
            </a:r>
          </a:p>
        </p:txBody>
      </p:sp>
      <p:sp>
        <p:nvSpPr>
          <p:cNvPr id="9" name="Rechteck 8"/>
          <p:cNvSpPr/>
          <p:nvPr/>
        </p:nvSpPr>
        <p:spPr>
          <a:xfrm>
            <a:off x="7358063" y="2357438"/>
            <a:ext cx="1357312" cy="539750"/>
          </a:xfrm>
          <a:prstGeom prst="rect">
            <a:avLst/>
          </a:prstGeom>
          <a:solidFill>
            <a:schemeClr val="bg1"/>
          </a:solidFill>
          <a:ln w="12700"/>
          <a:effectLst>
            <a:outerShdw blurRad="50800" dist="101600" dir="2700000" algn="tl" rotWithShape="0">
              <a:prstClr val="black">
                <a:alpha val="80000"/>
              </a:prstClr>
            </a:outerShdw>
          </a:effectLst>
        </p:spPr>
        <p:style>
          <a:lnRef idx="2">
            <a:schemeClr val="accent6"/>
          </a:lnRef>
          <a:fillRef idx="1">
            <a:schemeClr val="lt1"/>
          </a:fillRef>
          <a:effectRef idx="0">
            <a:schemeClr val="accent6"/>
          </a:effectRef>
          <a:fontRef idx="minor">
            <a:schemeClr val="dk1"/>
          </a:fontRef>
        </p:style>
        <p:txBody>
          <a:bodyPr anchor="ctr"/>
          <a:lstStyle/>
          <a:p>
            <a:pPr algn="ctr">
              <a:defRPr/>
            </a:pPr>
            <a:r>
              <a:rPr lang="de-DE" dirty="0"/>
              <a:t>B2O</a:t>
            </a:r>
          </a:p>
        </p:txBody>
      </p:sp>
      <p:sp>
        <p:nvSpPr>
          <p:cNvPr id="10" name="Rechteck 9"/>
          <p:cNvSpPr/>
          <p:nvPr/>
        </p:nvSpPr>
        <p:spPr>
          <a:xfrm>
            <a:off x="357188" y="3286125"/>
            <a:ext cx="1979612" cy="900113"/>
          </a:xfrm>
          <a:prstGeom prst="rect">
            <a:avLst/>
          </a:prstGeom>
          <a:solidFill>
            <a:schemeClr val="bg1"/>
          </a:solidFill>
          <a:ln w="12700"/>
          <a:effectLst>
            <a:outerShdw blurRad="50800" dist="101600" dir="2700000" algn="tl" rotWithShape="0">
              <a:prstClr val="black">
                <a:alpha val="80000"/>
              </a:prstClr>
            </a:outerShdw>
          </a:effectLst>
        </p:spPr>
        <p:style>
          <a:lnRef idx="2">
            <a:schemeClr val="accent6"/>
          </a:lnRef>
          <a:fillRef idx="1">
            <a:schemeClr val="lt1"/>
          </a:fillRef>
          <a:effectRef idx="0">
            <a:schemeClr val="accent6"/>
          </a:effectRef>
          <a:fontRef idx="minor">
            <a:schemeClr val="dk1"/>
          </a:fontRef>
        </p:style>
        <p:txBody>
          <a:bodyPr anchor="ctr"/>
          <a:lstStyle/>
          <a:p>
            <a:pPr>
              <a:defRPr/>
            </a:pPr>
            <a:r>
              <a:rPr lang="de-DE" sz="1600" dirty="0"/>
              <a:t>innerhalb des Wertschöpfungs-prozesses</a:t>
            </a:r>
          </a:p>
        </p:txBody>
      </p:sp>
      <p:sp>
        <p:nvSpPr>
          <p:cNvPr id="11" name="Rechteck 10"/>
          <p:cNvSpPr/>
          <p:nvPr/>
        </p:nvSpPr>
        <p:spPr>
          <a:xfrm>
            <a:off x="3235325" y="3286125"/>
            <a:ext cx="1979613" cy="900113"/>
          </a:xfrm>
          <a:prstGeom prst="rect">
            <a:avLst/>
          </a:prstGeom>
          <a:solidFill>
            <a:schemeClr val="bg1"/>
          </a:solidFill>
          <a:ln w="12700"/>
          <a:effectLst>
            <a:outerShdw blurRad="50800" dist="101600" dir="2700000" algn="tl" rotWithShape="0">
              <a:prstClr val="black">
                <a:alpha val="80000"/>
              </a:prstClr>
            </a:outerShdw>
          </a:effectLst>
        </p:spPr>
        <p:style>
          <a:lnRef idx="2">
            <a:schemeClr val="accent6"/>
          </a:lnRef>
          <a:fillRef idx="1">
            <a:schemeClr val="lt1"/>
          </a:fillRef>
          <a:effectRef idx="0">
            <a:schemeClr val="accent6"/>
          </a:effectRef>
          <a:fontRef idx="minor">
            <a:schemeClr val="dk1"/>
          </a:fontRef>
        </p:style>
        <p:txBody>
          <a:bodyPr anchor="ctr"/>
          <a:lstStyle/>
          <a:p>
            <a:pPr>
              <a:defRPr/>
            </a:pPr>
            <a:r>
              <a:rPr lang="de-DE" sz="1600" dirty="0"/>
              <a:t>am Ende des Wertschöpfungs-prozesses</a:t>
            </a:r>
          </a:p>
        </p:txBody>
      </p:sp>
      <p:sp>
        <p:nvSpPr>
          <p:cNvPr id="8202" name="Textfeld 11"/>
          <p:cNvSpPr txBox="1">
            <a:spLocks noChangeArrowheads="1"/>
          </p:cNvSpPr>
          <p:nvPr/>
        </p:nvSpPr>
        <p:spPr bwMode="auto">
          <a:xfrm>
            <a:off x="539750" y="4429125"/>
            <a:ext cx="2817813"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lnSpc>
                <a:spcPct val="150000"/>
              </a:lnSpc>
              <a:spcBef>
                <a:spcPct val="0"/>
              </a:spcBef>
              <a:buFontTx/>
              <a:buNone/>
            </a:pPr>
            <a:r>
              <a:rPr lang="de-DE" altLang="de-DE" sz="1500"/>
              <a:t>Zulieferer - Weiterverarbeiter</a:t>
            </a:r>
          </a:p>
          <a:p>
            <a:pPr eaLnBrk="1" hangingPunct="1">
              <a:lnSpc>
                <a:spcPct val="150000"/>
              </a:lnSpc>
              <a:spcBef>
                <a:spcPct val="0"/>
              </a:spcBef>
              <a:buFontTx/>
              <a:buNone/>
            </a:pPr>
            <a:r>
              <a:rPr lang="de-DE" altLang="de-DE" sz="1500"/>
              <a:t>Hersteller - Handel</a:t>
            </a:r>
          </a:p>
        </p:txBody>
      </p:sp>
      <p:sp>
        <p:nvSpPr>
          <p:cNvPr id="8203" name="Textfeld 12"/>
          <p:cNvSpPr txBox="1">
            <a:spLocks noChangeArrowheads="1"/>
          </p:cNvSpPr>
          <p:nvPr/>
        </p:nvSpPr>
        <p:spPr bwMode="auto">
          <a:xfrm>
            <a:off x="3357563" y="4429125"/>
            <a:ext cx="2428875" cy="124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lnSpc>
                <a:spcPct val="150000"/>
              </a:lnSpc>
              <a:spcBef>
                <a:spcPct val="0"/>
              </a:spcBef>
              <a:buFontTx/>
              <a:buNone/>
            </a:pPr>
            <a:r>
              <a:rPr lang="de-DE" altLang="de-DE" sz="1500"/>
              <a:t>Investitionsgüter</a:t>
            </a:r>
          </a:p>
          <a:p>
            <a:pPr eaLnBrk="1" hangingPunct="1">
              <a:lnSpc>
                <a:spcPct val="150000"/>
              </a:lnSpc>
              <a:spcBef>
                <a:spcPct val="0"/>
              </a:spcBef>
              <a:buFontTx/>
              <a:buNone/>
            </a:pPr>
            <a:r>
              <a:rPr lang="de-DE" altLang="de-DE" sz="1500"/>
              <a:t>Betriebsstoffe</a:t>
            </a:r>
          </a:p>
          <a:p>
            <a:pPr eaLnBrk="1" hangingPunct="1">
              <a:spcBef>
                <a:spcPct val="0"/>
              </a:spcBef>
              <a:buFontTx/>
              <a:buNone/>
            </a:pPr>
            <a:r>
              <a:rPr lang="de-DE" altLang="de-DE" sz="1500"/>
              <a:t>Industrielle Dienstleistungen</a:t>
            </a:r>
          </a:p>
        </p:txBody>
      </p:sp>
      <p:cxnSp>
        <p:nvCxnSpPr>
          <p:cNvPr id="15" name="Gerade Verbindung 14"/>
          <p:cNvCxnSpPr>
            <a:stCxn id="10" idx="1"/>
          </p:cNvCxnSpPr>
          <p:nvPr/>
        </p:nvCxnSpPr>
        <p:spPr>
          <a:xfrm rot="10800000" flipV="1">
            <a:off x="357188" y="3735388"/>
            <a:ext cx="1587" cy="1336675"/>
          </a:xfrm>
          <a:prstGeom prst="line">
            <a:avLst/>
          </a:prstGeom>
        </p:spPr>
        <p:style>
          <a:lnRef idx="1">
            <a:schemeClr val="dk1"/>
          </a:lnRef>
          <a:fillRef idx="0">
            <a:schemeClr val="dk1"/>
          </a:fillRef>
          <a:effectRef idx="0">
            <a:schemeClr val="dk1"/>
          </a:effectRef>
          <a:fontRef idx="minor">
            <a:schemeClr val="tx1"/>
          </a:fontRef>
        </p:style>
      </p:cxnSp>
      <p:cxnSp>
        <p:nvCxnSpPr>
          <p:cNvPr id="21" name="Gerade Verbindung 20"/>
          <p:cNvCxnSpPr>
            <a:stCxn id="11" idx="1"/>
          </p:cNvCxnSpPr>
          <p:nvPr/>
        </p:nvCxnSpPr>
        <p:spPr>
          <a:xfrm rot="10800000" flipV="1">
            <a:off x="3214688" y="3735388"/>
            <a:ext cx="20637" cy="1622425"/>
          </a:xfrm>
          <a:prstGeom prst="line">
            <a:avLst/>
          </a:prstGeom>
        </p:spPr>
        <p:style>
          <a:lnRef idx="1">
            <a:schemeClr val="dk1"/>
          </a:lnRef>
          <a:fillRef idx="0">
            <a:schemeClr val="dk1"/>
          </a:fillRef>
          <a:effectRef idx="0">
            <a:schemeClr val="dk1"/>
          </a:effectRef>
          <a:fontRef idx="minor">
            <a:schemeClr val="tx1"/>
          </a:fontRef>
        </p:style>
      </p:cxnSp>
      <p:cxnSp>
        <p:nvCxnSpPr>
          <p:cNvPr id="26" name="Gerade Verbindung 25"/>
          <p:cNvCxnSpPr/>
          <p:nvPr/>
        </p:nvCxnSpPr>
        <p:spPr>
          <a:xfrm>
            <a:off x="357188" y="4643438"/>
            <a:ext cx="214312" cy="1587"/>
          </a:xfrm>
          <a:prstGeom prst="line">
            <a:avLst/>
          </a:prstGeom>
        </p:spPr>
        <p:style>
          <a:lnRef idx="1">
            <a:schemeClr val="dk1"/>
          </a:lnRef>
          <a:fillRef idx="0">
            <a:schemeClr val="dk1"/>
          </a:fillRef>
          <a:effectRef idx="0">
            <a:schemeClr val="dk1"/>
          </a:effectRef>
          <a:fontRef idx="minor">
            <a:schemeClr val="tx1"/>
          </a:fontRef>
        </p:style>
      </p:cxnSp>
      <p:cxnSp>
        <p:nvCxnSpPr>
          <p:cNvPr id="27" name="Gerade Verbindung 26"/>
          <p:cNvCxnSpPr/>
          <p:nvPr/>
        </p:nvCxnSpPr>
        <p:spPr>
          <a:xfrm>
            <a:off x="357188" y="5070475"/>
            <a:ext cx="214312" cy="1588"/>
          </a:xfrm>
          <a:prstGeom prst="line">
            <a:avLst/>
          </a:prstGeom>
        </p:spPr>
        <p:style>
          <a:lnRef idx="1">
            <a:schemeClr val="dk1"/>
          </a:lnRef>
          <a:fillRef idx="0">
            <a:schemeClr val="dk1"/>
          </a:fillRef>
          <a:effectRef idx="0">
            <a:schemeClr val="dk1"/>
          </a:effectRef>
          <a:fontRef idx="minor">
            <a:schemeClr val="tx1"/>
          </a:fontRef>
        </p:style>
      </p:cxnSp>
      <p:cxnSp>
        <p:nvCxnSpPr>
          <p:cNvPr id="28" name="Gerade Verbindung 27"/>
          <p:cNvCxnSpPr/>
          <p:nvPr/>
        </p:nvCxnSpPr>
        <p:spPr>
          <a:xfrm>
            <a:off x="3214688" y="4713288"/>
            <a:ext cx="214312" cy="1587"/>
          </a:xfrm>
          <a:prstGeom prst="line">
            <a:avLst/>
          </a:prstGeom>
        </p:spPr>
        <p:style>
          <a:lnRef idx="1">
            <a:schemeClr val="dk1"/>
          </a:lnRef>
          <a:fillRef idx="0">
            <a:schemeClr val="dk1"/>
          </a:fillRef>
          <a:effectRef idx="0">
            <a:schemeClr val="dk1"/>
          </a:effectRef>
          <a:fontRef idx="minor">
            <a:schemeClr val="tx1"/>
          </a:fontRef>
        </p:style>
      </p:cxnSp>
      <p:cxnSp>
        <p:nvCxnSpPr>
          <p:cNvPr id="29" name="Gerade Verbindung 28"/>
          <p:cNvCxnSpPr/>
          <p:nvPr/>
        </p:nvCxnSpPr>
        <p:spPr>
          <a:xfrm>
            <a:off x="3214688" y="5000625"/>
            <a:ext cx="214312" cy="1588"/>
          </a:xfrm>
          <a:prstGeom prst="line">
            <a:avLst/>
          </a:prstGeom>
        </p:spPr>
        <p:style>
          <a:lnRef idx="1">
            <a:schemeClr val="dk1"/>
          </a:lnRef>
          <a:fillRef idx="0">
            <a:schemeClr val="dk1"/>
          </a:fillRef>
          <a:effectRef idx="0">
            <a:schemeClr val="dk1"/>
          </a:effectRef>
          <a:fontRef idx="minor">
            <a:schemeClr val="tx1"/>
          </a:fontRef>
        </p:style>
      </p:cxnSp>
      <p:cxnSp>
        <p:nvCxnSpPr>
          <p:cNvPr id="30" name="Gerade Verbindung 29"/>
          <p:cNvCxnSpPr/>
          <p:nvPr/>
        </p:nvCxnSpPr>
        <p:spPr>
          <a:xfrm>
            <a:off x="3214688" y="5357813"/>
            <a:ext cx="214312" cy="1587"/>
          </a:xfrm>
          <a:prstGeom prst="line">
            <a:avLst/>
          </a:prstGeom>
        </p:spPr>
        <p:style>
          <a:lnRef idx="1">
            <a:schemeClr val="dk1"/>
          </a:lnRef>
          <a:fillRef idx="0">
            <a:schemeClr val="dk1"/>
          </a:fillRef>
          <a:effectRef idx="0">
            <a:schemeClr val="dk1"/>
          </a:effectRef>
          <a:fontRef idx="minor">
            <a:schemeClr val="tx1"/>
          </a:fontRef>
        </p:style>
      </p:cxnSp>
      <p:cxnSp>
        <p:nvCxnSpPr>
          <p:cNvPr id="34" name="Gerade Verbindung 33"/>
          <p:cNvCxnSpPr>
            <a:stCxn id="10" idx="0"/>
            <a:endCxn id="7" idx="2"/>
          </p:cNvCxnSpPr>
          <p:nvPr/>
        </p:nvCxnSpPr>
        <p:spPr>
          <a:xfrm rot="5400000" flipH="1" flipV="1">
            <a:off x="1782763" y="2462213"/>
            <a:ext cx="388937" cy="1258887"/>
          </a:xfrm>
          <a:prstGeom prst="line">
            <a:avLst/>
          </a:prstGeom>
        </p:spPr>
        <p:style>
          <a:lnRef idx="1">
            <a:schemeClr val="dk1"/>
          </a:lnRef>
          <a:fillRef idx="0">
            <a:schemeClr val="dk1"/>
          </a:fillRef>
          <a:effectRef idx="0">
            <a:schemeClr val="dk1"/>
          </a:effectRef>
          <a:fontRef idx="minor">
            <a:schemeClr val="tx1"/>
          </a:fontRef>
        </p:style>
      </p:cxnSp>
      <p:cxnSp>
        <p:nvCxnSpPr>
          <p:cNvPr id="36" name="Gerade Verbindung 35"/>
          <p:cNvCxnSpPr>
            <a:stCxn id="7" idx="2"/>
            <a:endCxn id="11" idx="0"/>
          </p:cNvCxnSpPr>
          <p:nvPr/>
        </p:nvCxnSpPr>
        <p:spPr>
          <a:xfrm rot="16200000" flipH="1">
            <a:off x="3221038" y="2282825"/>
            <a:ext cx="388937" cy="1617663"/>
          </a:xfrm>
          <a:prstGeom prst="line">
            <a:avLst/>
          </a:prstGeom>
        </p:spPr>
        <p:style>
          <a:lnRef idx="1">
            <a:schemeClr val="dk1"/>
          </a:lnRef>
          <a:fillRef idx="0">
            <a:schemeClr val="dk1"/>
          </a:fillRef>
          <a:effectRef idx="0">
            <a:schemeClr val="dk1"/>
          </a:effectRef>
          <a:fontRef idx="minor">
            <a:schemeClr val="tx1"/>
          </a:fontRef>
        </p:style>
      </p:cxnSp>
      <p:cxnSp>
        <p:nvCxnSpPr>
          <p:cNvPr id="38" name="Gerade Verbindung 37"/>
          <p:cNvCxnSpPr>
            <a:stCxn id="7" idx="0"/>
            <a:endCxn id="6" idx="2"/>
          </p:cNvCxnSpPr>
          <p:nvPr/>
        </p:nvCxnSpPr>
        <p:spPr>
          <a:xfrm rot="5400000" flipH="1" flipV="1">
            <a:off x="3270250" y="1127125"/>
            <a:ext cx="566738" cy="1893888"/>
          </a:xfrm>
          <a:prstGeom prst="line">
            <a:avLst/>
          </a:prstGeom>
        </p:spPr>
        <p:style>
          <a:lnRef idx="1">
            <a:schemeClr val="dk1"/>
          </a:lnRef>
          <a:fillRef idx="0">
            <a:schemeClr val="dk1"/>
          </a:fillRef>
          <a:effectRef idx="0">
            <a:schemeClr val="dk1"/>
          </a:effectRef>
          <a:fontRef idx="minor">
            <a:schemeClr val="tx1"/>
          </a:fontRef>
        </p:style>
      </p:cxnSp>
      <p:cxnSp>
        <p:nvCxnSpPr>
          <p:cNvPr id="40" name="Gerade Verbindung 39"/>
          <p:cNvCxnSpPr>
            <a:stCxn id="6" idx="2"/>
            <a:endCxn id="8" idx="0"/>
          </p:cNvCxnSpPr>
          <p:nvPr/>
        </p:nvCxnSpPr>
        <p:spPr>
          <a:xfrm rot="16200000" flipH="1">
            <a:off x="5164138" y="1127125"/>
            <a:ext cx="566738" cy="1893887"/>
          </a:xfrm>
          <a:prstGeom prst="line">
            <a:avLst/>
          </a:prstGeom>
        </p:spPr>
        <p:style>
          <a:lnRef idx="1">
            <a:schemeClr val="dk1"/>
          </a:lnRef>
          <a:fillRef idx="0">
            <a:schemeClr val="dk1"/>
          </a:fillRef>
          <a:effectRef idx="0">
            <a:schemeClr val="dk1"/>
          </a:effectRef>
          <a:fontRef idx="minor">
            <a:schemeClr val="tx1"/>
          </a:fontRef>
        </p:style>
      </p:cxnSp>
      <p:cxnSp>
        <p:nvCxnSpPr>
          <p:cNvPr id="42" name="Gerade Verbindung 41"/>
          <p:cNvCxnSpPr>
            <a:stCxn id="6" idx="2"/>
            <a:endCxn id="9" idx="0"/>
          </p:cNvCxnSpPr>
          <p:nvPr/>
        </p:nvCxnSpPr>
        <p:spPr>
          <a:xfrm rot="16200000" flipH="1">
            <a:off x="5985669" y="305594"/>
            <a:ext cx="566738" cy="3536950"/>
          </a:xfrm>
          <a:prstGeom prst="line">
            <a:avLst/>
          </a:prstGeom>
        </p:spPr>
        <p:style>
          <a:lnRef idx="1">
            <a:schemeClr val="dk1"/>
          </a:lnRef>
          <a:fillRef idx="0">
            <a:schemeClr val="dk1"/>
          </a:fillRef>
          <a:effectRef idx="0">
            <a:schemeClr val="dk1"/>
          </a:effectRef>
          <a:fontRef idx="minor">
            <a:schemeClr val="tx1"/>
          </a:fontRef>
        </p:style>
      </p:cxnSp>
      <p:sp>
        <p:nvSpPr>
          <p:cNvPr id="8216" name="Textfeld 42"/>
          <p:cNvSpPr txBox="1">
            <a:spLocks noChangeArrowheads="1"/>
          </p:cNvSpPr>
          <p:nvPr/>
        </p:nvSpPr>
        <p:spPr bwMode="auto">
          <a:xfrm>
            <a:off x="5897562" y="4441825"/>
            <a:ext cx="3246437" cy="1088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lnSpc>
                <a:spcPct val="150000"/>
              </a:lnSpc>
              <a:spcBef>
                <a:spcPct val="0"/>
              </a:spcBef>
              <a:buFontTx/>
              <a:buNone/>
            </a:pPr>
            <a:r>
              <a:rPr lang="de-DE" altLang="de-DE" sz="1500" dirty="0"/>
              <a:t>Konsumgüter</a:t>
            </a:r>
          </a:p>
          <a:p>
            <a:pPr eaLnBrk="1" hangingPunct="1">
              <a:lnSpc>
                <a:spcPct val="150000"/>
              </a:lnSpc>
              <a:spcBef>
                <a:spcPct val="0"/>
              </a:spcBef>
              <a:buFontTx/>
              <a:buNone/>
            </a:pPr>
            <a:r>
              <a:rPr lang="de-DE" altLang="de-DE" sz="1500" dirty="0"/>
              <a:t>Konsumorientierte Dienstleistungen</a:t>
            </a:r>
          </a:p>
          <a:p>
            <a:pPr eaLnBrk="1" hangingPunct="1">
              <a:lnSpc>
                <a:spcPct val="150000"/>
              </a:lnSpc>
              <a:spcBef>
                <a:spcPct val="0"/>
              </a:spcBef>
              <a:buFontTx/>
              <a:buNone/>
            </a:pPr>
            <a:endParaRPr lang="de-DE" altLang="de-DE" sz="1500" dirty="0"/>
          </a:p>
        </p:txBody>
      </p:sp>
      <p:cxnSp>
        <p:nvCxnSpPr>
          <p:cNvPr id="45" name="Gerade Verbindung 44"/>
          <p:cNvCxnSpPr>
            <a:cxnSpLocks/>
            <a:stCxn id="8" idx="1"/>
          </p:cNvCxnSpPr>
          <p:nvPr/>
        </p:nvCxnSpPr>
        <p:spPr>
          <a:xfrm flipH="1">
            <a:off x="5664200" y="2627313"/>
            <a:ext cx="50800" cy="2424906"/>
          </a:xfrm>
          <a:prstGeom prst="line">
            <a:avLst/>
          </a:prstGeom>
        </p:spPr>
        <p:style>
          <a:lnRef idx="1">
            <a:schemeClr val="dk1"/>
          </a:lnRef>
          <a:fillRef idx="0">
            <a:schemeClr val="dk1"/>
          </a:fillRef>
          <a:effectRef idx="0">
            <a:schemeClr val="dk1"/>
          </a:effectRef>
          <a:fontRef idx="minor">
            <a:schemeClr val="tx1"/>
          </a:fontRef>
        </p:style>
      </p:cxnSp>
      <p:cxnSp>
        <p:nvCxnSpPr>
          <p:cNvPr id="47" name="Gerade Verbindung 46"/>
          <p:cNvCxnSpPr/>
          <p:nvPr/>
        </p:nvCxnSpPr>
        <p:spPr>
          <a:xfrm>
            <a:off x="5670793" y="4714617"/>
            <a:ext cx="214313" cy="1588"/>
          </a:xfrm>
          <a:prstGeom prst="line">
            <a:avLst/>
          </a:prstGeom>
        </p:spPr>
        <p:style>
          <a:lnRef idx="1">
            <a:schemeClr val="dk1"/>
          </a:lnRef>
          <a:fillRef idx="0">
            <a:schemeClr val="dk1"/>
          </a:fillRef>
          <a:effectRef idx="0">
            <a:schemeClr val="dk1"/>
          </a:effectRef>
          <a:fontRef idx="minor">
            <a:schemeClr val="tx1"/>
          </a:fontRef>
        </p:style>
      </p:cxnSp>
      <p:cxnSp>
        <p:nvCxnSpPr>
          <p:cNvPr id="48" name="Gerade Verbindung 47"/>
          <p:cNvCxnSpPr/>
          <p:nvPr/>
        </p:nvCxnSpPr>
        <p:spPr>
          <a:xfrm>
            <a:off x="5664053" y="5000625"/>
            <a:ext cx="214313" cy="1587"/>
          </a:xfrm>
          <a:prstGeom prst="line">
            <a:avLst/>
          </a:prstGeom>
        </p:spPr>
        <p:style>
          <a:lnRef idx="1">
            <a:schemeClr val="dk1"/>
          </a:lnRef>
          <a:fillRef idx="0">
            <a:schemeClr val="dk1"/>
          </a:fillRef>
          <a:effectRef idx="0">
            <a:schemeClr val="dk1"/>
          </a:effectRef>
          <a:fontRef idx="minor">
            <a:schemeClr val="tx1"/>
          </a:fontRef>
        </p:style>
      </p:cxnSp>
      <p:sp>
        <p:nvSpPr>
          <p:cNvPr id="2" name="Foliennummernplatzhalter 1"/>
          <p:cNvSpPr>
            <a:spLocks noGrp="1"/>
          </p:cNvSpPr>
          <p:nvPr>
            <p:ph type="sldNum" sz="quarter" idx="10"/>
          </p:nvPr>
        </p:nvSpPr>
        <p:spPr/>
        <p:txBody>
          <a:bodyPr/>
          <a:lstStyle/>
          <a:p>
            <a:pPr>
              <a:defRPr/>
            </a:pPr>
            <a:fld id="{CD98ECE0-3FBA-4242-958A-A5CB959F19C8}" type="slidenum">
              <a:rPr lang="de-DE" smtClean="0"/>
              <a:pPr>
                <a:defRPr/>
              </a:pPr>
              <a:t>7</a:t>
            </a:fld>
            <a:endParaRPr lang="de-DE"/>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88343"/>
            <a:ext cx="8229600" cy="576262"/>
          </a:xfrm>
        </p:spPr>
        <p:txBody>
          <a:bodyPr/>
          <a:lstStyle/>
          <a:p>
            <a:r>
              <a:rPr lang="de-DE" dirty="0"/>
              <a:t>Stiftung Warentest als exemplarischer Beeinflusser</a:t>
            </a:r>
          </a:p>
        </p:txBody>
      </p:sp>
      <p:sp>
        <p:nvSpPr>
          <p:cNvPr id="4" name="Text Box 67"/>
          <p:cNvSpPr txBox="1">
            <a:spLocks noChangeArrowheads="1"/>
          </p:cNvSpPr>
          <p:nvPr/>
        </p:nvSpPr>
        <p:spPr bwMode="auto">
          <a:xfrm>
            <a:off x="314399" y="126957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Charakteristika</a:t>
            </a:r>
          </a:p>
        </p:txBody>
      </p:sp>
      <p:cxnSp>
        <p:nvCxnSpPr>
          <p:cNvPr id="5" name="Gerade Verbindung 4"/>
          <p:cNvCxnSpPr/>
          <p:nvPr/>
        </p:nvCxnSpPr>
        <p:spPr>
          <a:xfrm>
            <a:off x="323528" y="220486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feld 5"/>
          <p:cNvSpPr txBox="1"/>
          <p:nvPr/>
        </p:nvSpPr>
        <p:spPr>
          <a:xfrm>
            <a:off x="539552" y="1595318"/>
            <a:ext cx="8131894" cy="4401205"/>
          </a:xfrm>
          <a:prstGeom prst="rect">
            <a:avLst/>
          </a:prstGeom>
          <a:noFill/>
        </p:spPr>
        <p:txBody>
          <a:bodyPr wrap="square" rtlCol="0">
            <a:spAutoFit/>
          </a:bodyPr>
          <a:lstStyle/>
          <a:p>
            <a:endParaRPr lang="de-DE" sz="1400" dirty="0"/>
          </a:p>
          <a:p>
            <a:endParaRPr lang="de-DE" sz="1400" dirty="0"/>
          </a:p>
          <a:p>
            <a:r>
              <a:rPr lang="de-DE" sz="1400" dirty="0"/>
              <a:t>unabhängige, staatliche unterstützte Testorganisation.</a:t>
            </a:r>
          </a:p>
          <a:p>
            <a:endParaRPr lang="de-DE" sz="1400" dirty="0"/>
          </a:p>
          <a:p>
            <a:r>
              <a:rPr lang="de-DE" sz="1400" dirty="0"/>
              <a:t>führt vergleichende Warentests durch, um die Markttransparenz der Verbraucher und einen leistungsfähigen Wettbewerb im Konsumgüterbereich zu fördern. Die Test selbst werden von darauf spezialisierten Prüfinstituten durchgeführt. Die Stiftung Warentest entwirft nur das Testdesign (einbezogene Marken; Prüfkriterien etc.).</a:t>
            </a:r>
          </a:p>
          <a:p>
            <a:endParaRPr lang="de-DE" sz="1400" dirty="0"/>
          </a:p>
          <a:p>
            <a:r>
              <a:rPr lang="de-DE" sz="1400" dirty="0"/>
              <a:t>Funktionsprüfung von Produkten und Dienstleistungen (Gebrauchswert: "objektive, technische Qualität); dies ist aber nicht unbedingt mit der gesamten Nutzenstiftung des Produkts bei einem Nachfrager gleichzusetzen; nicht geprüft werden kann das subjektives Produktempfinden („Gefallen“=Zusatznutzen). </a:t>
            </a:r>
          </a:p>
          <a:p>
            <a:endParaRPr lang="de-DE" sz="1400" dirty="0"/>
          </a:p>
          <a:p>
            <a:r>
              <a:rPr lang="de-DE" sz="1400" dirty="0"/>
              <a:t>große Öffentlichkeitswirkung der Testergebnisse</a:t>
            </a:r>
          </a:p>
          <a:p>
            <a:r>
              <a:rPr lang="de-DE" sz="1400" dirty="0"/>
              <a:t>	positive Testergebnisse sind „kostenlose“ Werbung für die Marke;</a:t>
            </a:r>
          </a:p>
          <a:p>
            <a:r>
              <a:rPr lang="de-DE" sz="1400" dirty="0"/>
              <a:t>	</a:t>
            </a:r>
          </a:p>
          <a:p>
            <a:r>
              <a:rPr lang="de-DE" sz="1400" dirty="0"/>
              <a:t>	nicht positive Testergebnisse (schlechterer </a:t>
            </a:r>
            <a:r>
              <a:rPr lang="de-DE" sz="1400" dirty="0" err="1"/>
              <a:t>Testwert</a:t>
            </a:r>
            <a:r>
              <a:rPr lang="de-DE" sz="1400" dirty="0"/>
              <a:t> als bei der Konkurrenz) sind </a:t>
            </a:r>
            <a:br>
              <a:rPr lang="de-DE" sz="1400" dirty="0"/>
            </a:br>
            <a:r>
              <a:rPr lang="de-DE" sz="1400" dirty="0"/>
              <a:t>	Negativwerbung für das Produkt (Marke) bzw. Anreiz für den Anbieter, die festgestellten</a:t>
            </a:r>
            <a:br>
              <a:rPr lang="de-DE" sz="1400" dirty="0"/>
            </a:br>
            <a:r>
              <a:rPr lang="de-DE" sz="1400" dirty="0"/>
              <a:t>	Mängel zu beheben, um beim nächsten Test besser abzuscheiden. </a:t>
            </a:r>
          </a:p>
        </p:txBody>
      </p:sp>
      <p:cxnSp>
        <p:nvCxnSpPr>
          <p:cNvPr id="7" name="Gerade Verbindung 6"/>
          <p:cNvCxnSpPr/>
          <p:nvPr/>
        </p:nvCxnSpPr>
        <p:spPr>
          <a:xfrm>
            <a:off x="335968" y="364502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erade Verbindung 7"/>
          <p:cNvCxnSpPr/>
          <p:nvPr/>
        </p:nvCxnSpPr>
        <p:spPr>
          <a:xfrm rot="5400000">
            <a:off x="-684584" y="2780928"/>
            <a:ext cx="20162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a:off x="323528" y="2276872"/>
            <a:ext cx="12440" cy="24482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323528" y="472514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335968" y="256490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1331640" y="4797152"/>
            <a:ext cx="0"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1331640" y="4941168"/>
            <a:ext cx="10194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a:off x="1331640" y="5373216"/>
            <a:ext cx="10194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70</a:t>
            </a:fld>
            <a:endParaRPr lang="de-DE"/>
          </a:p>
        </p:txBody>
      </p:sp>
    </p:spTree>
    <p:extLst>
      <p:ext uri="{BB962C8B-B14F-4D97-AF65-F5344CB8AC3E}">
        <p14:creationId xmlns:p14="http://schemas.microsoft.com/office/powerpoint/2010/main" val="184867001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99210" y="95524"/>
            <a:ext cx="8579296" cy="576262"/>
          </a:xfrm>
        </p:spPr>
        <p:txBody>
          <a:bodyPr/>
          <a:lstStyle/>
          <a:p>
            <a:r>
              <a:rPr lang="de-DE" dirty="0"/>
              <a:t>Verbraucherzentralen als exemplarische Beeinflusser und Institution des Verbraucherschutzes</a:t>
            </a:r>
          </a:p>
        </p:txBody>
      </p:sp>
      <p:sp>
        <p:nvSpPr>
          <p:cNvPr id="13379" name="Text Box 67"/>
          <p:cNvSpPr txBox="1">
            <a:spLocks noChangeArrowheads="1"/>
          </p:cNvSpPr>
          <p:nvPr/>
        </p:nvSpPr>
        <p:spPr bwMode="auto">
          <a:xfrm>
            <a:off x="314399" y="126957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Charakteristika</a:t>
            </a:r>
          </a:p>
        </p:txBody>
      </p:sp>
      <p:cxnSp>
        <p:nvCxnSpPr>
          <p:cNvPr id="21" name="Gerade Verbindung 20"/>
          <p:cNvCxnSpPr/>
          <p:nvPr/>
        </p:nvCxnSpPr>
        <p:spPr>
          <a:xfrm>
            <a:off x="323528" y="220486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539552" y="1595318"/>
            <a:ext cx="8131894" cy="4401205"/>
          </a:xfrm>
          <a:prstGeom prst="rect">
            <a:avLst/>
          </a:prstGeom>
          <a:noFill/>
        </p:spPr>
        <p:txBody>
          <a:bodyPr wrap="square" rtlCol="0">
            <a:spAutoFit/>
          </a:bodyPr>
          <a:lstStyle/>
          <a:p>
            <a:endParaRPr lang="de-DE" sz="1400" dirty="0"/>
          </a:p>
          <a:p>
            <a:endParaRPr lang="de-DE" sz="1400" dirty="0"/>
          </a:p>
          <a:p>
            <a:r>
              <a:rPr lang="de-DE" sz="1400" dirty="0"/>
              <a:t>auf Landesebene organisierte gemeinnützige Vereine, die sich aufgrund eines staatlichen Auftrags dem Verbrauchschutz widmen.</a:t>
            </a:r>
          </a:p>
          <a:p>
            <a:endParaRPr lang="de-DE" sz="1400" dirty="0"/>
          </a:p>
          <a:p>
            <a:r>
              <a:rPr lang="de-DE" sz="1400" dirty="0"/>
              <a:t>Zusammenschluss in der Dachorganisation Verbraucherzentrale Bundesverband e.V.</a:t>
            </a:r>
          </a:p>
          <a:p>
            <a:endParaRPr lang="de-DE" sz="1400" dirty="0"/>
          </a:p>
          <a:p>
            <a:r>
              <a:rPr lang="de-DE" sz="1400" dirty="0"/>
              <a:t>Ziel ist es, Verbraucher in Fragen des privaten Konsums (B2C) zu informieren und (gegen Entgelt) rechtlich zu beraten.</a:t>
            </a:r>
          </a:p>
          <a:p>
            <a:endParaRPr lang="de-DE" sz="1400" dirty="0"/>
          </a:p>
          <a:p>
            <a:r>
              <a:rPr lang="de-DE" sz="1400" dirty="0"/>
              <a:t>Verbraucherzentralen können sich individuelle Ansprüche von Verbrauchern an Unternehmen (z.B. Schadenersatzansprüche) abtreten lassen und diese Forderung dann selbst durchsetzen: Meist werden viele homogene Ansprüche von Verbrauchern gebündelt.</a:t>
            </a:r>
          </a:p>
          <a:p>
            <a:endParaRPr lang="de-DE" sz="1400" dirty="0"/>
          </a:p>
          <a:p>
            <a:endParaRPr lang="de-DE" sz="1400" dirty="0"/>
          </a:p>
          <a:p>
            <a:r>
              <a:rPr lang="de-DE" sz="1400" dirty="0"/>
              <a:t>Verbraucherzentralen versuchen Einfluss auf die Politik zu nehmen („Lobbyverband“ für Verbraucher“) und bilden damit ein Gegengewicht zu Lobbyverbänden (z.B. Branchenverbände) der Anbieter. </a:t>
            </a:r>
          </a:p>
          <a:p>
            <a:endParaRPr lang="de-DE" sz="1400" dirty="0"/>
          </a:p>
          <a:p>
            <a:r>
              <a:rPr lang="de-DE" sz="1400" dirty="0"/>
              <a:t>Finanzierung durch Bundesland und Kommunen.</a:t>
            </a:r>
          </a:p>
        </p:txBody>
      </p:sp>
      <p:cxnSp>
        <p:nvCxnSpPr>
          <p:cNvPr id="18" name="Gerade Verbindung 17"/>
          <p:cNvCxnSpPr/>
          <p:nvPr/>
        </p:nvCxnSpPr>
        <p:spPr>
          <a:xfrm>
            <a:off x="335968" y="3795920"/>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rot="5400000">
            <a:off x="-684584" y="2780928"/>
            <a:ext cx="20162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323528" y="2348880"/>
            <a:ext cx="12440" cy="34563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323528" y="4941168"/>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335968" y="2802657"/>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335968" y="580526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a:off x="335968" y="321297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71</a:t>
            </a:fld>
            <a:endParaRPr lang="de-DE"/>
          </a:p>
        </p:txBody>
      </p:sp>
    </p:spTree>
    <p:extLst>
      <p:ext uri="{BB962C8B-B14F-4D97-AF65-F5344CB8AC3E}">
        <p14:creationId xmlns:p14="http://schemas.microsoft.com/office/powerpoint/2010/main" val="42600456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41846" y="126389"/>
            <a:ext cx="8229600" cy="576262"/>
          </a:xfrm>
        </p:spPr>
        <p:txBody>
          <a:bodyPr/>
          <a:lstStyle/>
          <a:p>
            <a:r>
              <a:rPr lang="de-DE" dirty="0"/>
              <a:t>Zentralverband der Deutschen Werbewirtschaft (ZAW) als exemplarischer Beeinflusser </a:t>
            </a:r>
          </a:p>
        </p:txBody>
      </p:sp>
      <p:sp>
        <p:nvSpPr>
          <p:cNvPr id="13379" name="Text Box 67"/>
          <p:cNvSpPr txBox="1">
            <a:spLocks noChangeArrowheads="1"/>
          </p:cNvSpPr>
          <p:nvPr/>
        </p:nvSpPr>
        <p:spPr bwMode="auto">
          <a:xfrm>
            <a:off x="314399" y="126957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Charakteristika</a:t>
            </a:r>
          </a:p>
        </p:txBody>
      </p:sp>
      <p:cxnSp>
        <p:nvCxnSpPr>
          <p:cNvPr id="21" name="Gerade Verbindung 20"/>
          <p:cNvCxnSpPr/>
          <p:nvPr/>
        </p:nvCxnSpPr>
        <p:spPr>
          <a:xfrm>
            <a:off x="335968" y="251658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539552" y="1916832"/>
            <a:ext cx="8131894" cy="4185761"/>
          </a:xfrm>
          <a:prstGeom prst="rect">
            <a:avLst/>
          </a:prstGeom>
          <a:noFill/>
        </p:spPr>
        <p:txBody>
          <a:bodyPr wrap="square" rtlCol="0">
            <a:spAutoFit/>
          </a:bodyPr>
          <a:lstStyle/>
          <a:p>
            <a:endParaRPr lang="de-DE" sz="1400" dirty="0"/>
          </a:p>
          <a:p>
            <a:endParaRPr lang="de-DE" sz="1400" dirty="0"/>
          </a:p>
          <a:p>
            <a:r>
              <a:rPr lang="de-DE" sz="1400" dirty="0"/>
              <a:t>Dachverband von 40 Verbänden der deutschen Werbewirtschaft: Interessenvertretung der Werbewirtschaft gegenüber Politik und Öffentlichkeit.</a:t>
            </a:r>
          </a:p>
          <a:p>
            <a:endParaRPr lang="de-DE" sz="1400" dirty="0"/>
          </a:p>
          <a:p>
            <a:r>
              <a:rPr lang="de-DE" sz="1400" dirty="0"/>
              <a:t>Erarbeitung von Verhaltensregeln und Leitlinien für Werbung in „kritischen Branchen“ (z.B. Alkoholwerbung) oder an besonders schutzbedürftige Rezipienten (z.B. Werbung an Kinder).</a:t>
            </a:r>
          </a:p>
          <a:p>
            <a:endParaRPr lang="de-DE" sz="1400" dirty="0"/>
          </a:p>
          <a:p>
            <a:r>
              <a:rPr lang="de-DE" sz="1400" dirty="0"/>
              <a:t>Unterorganisation ist der deutsche Werberat </a:t>
            </a:r>
          </a:p>
          <a:p>
            <a:r>
              <a:rPr lang="de-DE" sz="1400" dirty="0"/>
              <a:t>	Bearbeitung von Einzelbeschwerden, die eine Person gegenüber gewerblicher Werbung</a:t>
            </a:r>
            <a:br>
              <a:rPr lang="de-DE" sz="1400" dirty="0"/>
            </a:br>
            <a:r>
              <a:rPr lang="de-DE" sz="1400" dirty="0"/>
              <a:t>	in Deutschland hat.</a:t>
            </a:r>
          </a:p>
          <a:p>
            <a:r>
              <a:rPr lang="de-DE" sz="1400" dirty="0"/>
              <a:t>	jede Privatperson, aber auch jeder Konkurrent ist beschwerdeberechtigt.</a:t>
            </a:r>
          </a:p>
          <a:p>
            <a:r>
              <a:rPr lang="de-DE" sz="1400" dirty="0"/>
              <a:t>	typische Beschwerdefälle sind sexistische oder diskriminierende Werbung.	 </a:t>
            </a:r>
          </a:p>
          <a:p>
            <a:r>
              <a:rPr lang="de-DE" sz="1400" dirty="0"/>
              <a:t>	jede Einzelbeschwerde wird von einem Expertengremium geprüft.</a:t>
            </a:r>
          </a:p>
          <a:p>
            <a:r>
              <a:rPr lang="de-DE" sz="1400" dirty="0"/>
              <a:t>	Wird die Beschwerde als berechtigt eingestuft, versucht der Werberat das werbende</a:t>
            </a:r>
            <a:br>
              <a:rPr lang="de-DE" sz="1400" dirty="0"/>
            </a:br>
            <a:r>
              <a:rPr lang="de-DE" sz="1400" dirty="0"/>
              <a:t>	Unternehmen durch Dialog zur Einstellung oder Abänderung der Werbung zu bewegen.	Schlägt dies fehl, spricht der Werberat eine öffentlichen Rügen aus, die allerdings keine</a:t>
            </a:r>
            <a:br>
              <a:rPr lang="de-DE" sz="1400" dirty="0"/>
            </a:br>
            <a:r>
              <a:rPr lang="de-DE" sz="1400" dirty="0"/>
              <a:t>	rechtlichen Sanktionen beinhaltet, in der Werbebranche aber sehr öffentlichkeitswirksam</a:t>
            </a:r>
            <a:br>
              <a:rPr lang="de-DE" sz="1400" dirty="0"/>
            </a:br>
            <a:r>
              <a:rPr lang="de-DE" sz="1400" dirty="0"/>
              <a:t>	ist.</a:t>
            </a:r>
          </a:p>
        </p:txBody>
      </p:sp>
      <p:cxnSp>
        <p:nvCxnSpPr>
          <p:cNvPr id="18" name="Gerade Verbindung 17"/>
          <p:cNvCxnSpPr/>
          <p:nvPr/>
        </p:nvCxnSpPr>
        <p:spPr>
          <a:xfrm>
            <a:off x="323528" y="3731939"/>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301959" y="1309960"/>
            <a:ext cx="12440" cy="24482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335968" y="3140968"/>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72</a:t>
            </a:fld>
            <a:endParaRPr lang="de-DE"/>
          </a:p>
        </p:txBody>
      </p:sp>
    </p:spTree>
    <p:extLst>
      <p:ext uri="{BB962C8B-B14F-4D97-AF65-F5344CB8AC3E}">
        <p14:creationId xmlns:p14="http://schemas.microsoft.com/office/powerpoint/2010/main" val="416826484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6"/>
          <p:cNvSpPr>
            <a:spLocks noGrp="1" noChangeArrowheads="1"/>
          </p:cNvSpPr>
          <p:nvPr>
            <p:ph type="sldNum" sz="quarter" idx="10"/>
          </p:nvPr>
        </p:nvSpPr>
        <p:spPr/>
        <p:txBody>
          <a:bodyPr/>
          <a:lstStyle/>
          <a:p>
            <a:pPr>
              <a:defRPr/>
            </a:pPr>
            <a:fld id="{D56B002E-2771-4159-B774-0AEF568B6D24}" type="slidenum">
              <a:rPr lang="de-DE"/>
              <a:pPr>
                <a:defRPr/>
              </a:pPr>
              <a:t>73</a:t>
            </a:fld>
            <a:endParaRPr lang="de-DE"/>
          </a:p>
        </p:txBody>
      </p:sp>
      <p:sp>
        <p:nvSpPr>
          <p:cNvPr id="43011" name="Rectangle 6"/>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3012" name="Text Box 7"/>
          <p:cNvSpPr txBox="1">
            <a:spLocks noChangeArrowheads="1"/>
          </p:cNvSpPr>
          <p:nvPr/>
        </p:nvSpPr>
        <p:spPr bwMode="auto">
          <a:xfrm>
            <a:off x="251520" y="226057"/>
            <a:ext cx="74888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400" dirty="0"/>
              <a:t>Exkurs: Modelle der Verbraucherpolitik: Übersicht</a:t>
            </a:r>
          </a:p>
        </p:txBody>
      </p:sp>
      <p:sp>
        <p:nvSpPr>
          <p:cNvPr id="43013" name="Rectangle 8"/>
          <p:cNvSpPr>
            <a:spLocks noChangeArrowheads="1"/>
          </p:cNvSpPr>
          <p:nvPr/>
        </p:nvSpPr>
        <p:spPr bwMode="auto">
          <a:xfrm>
            <a:off x="3276600" y="1752600"/>
            <a:ext cx="2362200" cy="838200"/>
          </a:xfrm>
          <a:prstGeom prst="rect">
            <a:avLst/>
          </a:prstGeom>
          <a:solidFill>
            <a:schemeClr val="bg1"/>
          </a:solidFill>
          <a:ln w="9525">
            <a:solidFill>
              <a:schemeClr val="tx1"/>
            </a:solidFill>
            <a:miter lim="800000"/>
            <a:headEnd/>
            <a:tailEnd/>
          </a:ln>
          <a:effectLst>
            <a:outerShdw dist="107763" dir="18900000" algn="ctr" rotWithShape="0">
              <a:schemeClr val="bg2"/>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800" b="1"/>
              <a:t>Konzepte</a:t>
            </a:r>
          </a:p>
        </p:txBody>
      </p:sp>
      <p:sp>
        <p:nvSpPr>
          <p:cNvPr id="43014" name="Rectangle 9"/>
          <p:cNvSpPr>
            <a:spLocks noChangeArrowheads="1"/>
          </p:cNvSpPr>
          <p:nvPr/>
        </p:nvSpPr>
        <p:spPr bwMode="auto">
          <a:xfrm>
            <a:off x="95250" y="3276600"/>
            <a:ext cx="1752600" cy="914400"/>
          </a:xfrm>
          <a:prstGeom prst="rect">
            <a:avLst/>
          </a:prstGeom>
          <a:solidFill>
            <a:schemeClr val="bg1"/>
          </a:solidFill>
          <a:ln w="9525">
            <a:solidFill>
              <a:schemeClr val="tx1"/>
            </a:solidFill>
            <a:miter lim="800000"/>
            <a:headEnd/>
            <a:tailEnd/>
          </a:ln>
          <a:effectLst>
            <a:outerShdw dist="107763" dir="18900000" algn="ctr" rotWithShape="0">
              <a:schemeClr val="bg2"/>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000"/>
              <a:t>Wettbewerbs-</a:t>
            </a:r>
          </a:p>
          <a:p>
            <a:pPr algn="ctr" eaLnBrk="1" hangingPunct="1">
              <a:spcBef>
                <a:spcPct val="0"/>
              </a:spcBef>
              <a:buFontTx/>
              <a:buNone/>
            </a:pPr>
            <a:r>
              <a:rPr lang="de-DE" altLang="de-DE" sz="2000"/>
              <a:t>modell</a:t>
            </a:r>
          </a:p>
        </p:txBody>
      </p:sp>
      <p:sp>
        <p:nvSpPr>
          <p:cNvPr id="43015" name="Rectangle 10"/>
          <p:cNvSpPr>
            <a:spLocks noChangeArrowheads="1"/>
          </p:cNvSpPr>
          <p:nvPr/>
        </p:nvSpPr>
        <p:spPr bwMode="auto">
          <a:xfrm>
            <a:off x="7353300" y="3276600"/>
            <a:ext cx="1676400" cy="914400"/>
          </a:xfrm>
          <a:prstGeom prst="rect">
            <a:avLst/>
          </a:prstGeom>
          <a:solidFill>
            <a:schemeClr val="bg1"/>
          </a:solidFill>
          <a:ln w="9525">
            <a:solidFill>
              <a:schemeClr val="tx1"/>
            </a:solidFill>
            <a:miter lim="800000"/>
            <a:headEnd/>
            <a:tailEnd/>
          </a:ln>
          <a:effectLst>
            <a:outerShdw dist="107763" dir="18900000" algn="ctr" rotWithShape="0">
              <a:schemeClr val="bg2"/>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000"/>
              <a:t>Partizipations-</a:t>
            </a:r>
          </a:p>
          <a:p>
            <a:pPr algn="ctr" eaLnBrk="1" hangingPunct="1">
              <a:spcBef>
                <a:spcPct val="0"/>
              </a:spcBef>
              <a:buFontTx/>
              <a:buNone/>
            </a:pPr>
            <a:r>
              <a:rPr lang="de-DE" altLang="de-DE" sz="2000"/>
              <a:t>modell</a:t>
            </a:r>
          </a:p>
        </p:txBody>
      </p:sp>
      <p:sp>
        <p:nvSpPr>
          <p:cNvPr id="43016" name="Rectangle 11"/>
          <p:cNvSpPr>
            <a:spLocks noChangeArrowheads="1"/>
          </p:cNvSpPr>
          <p:nvPr/>
        </p:nvSpPr>
        <p:spPr bwMode="auto">
          <a:xfrm>
            <a:off x="1905000" y="3276600"/>
            <a:ext cx="1676400" cy="914400"/>
          </a:xfrm>
          <a:prstGeom prst="rect">
            <a:avLst/>
          </a:prstGeom>
          <a:solidFill>
            <a:schemeClr val="bg1"/>
          </a:solidFill>
          <a:ln w="9525">
            <a:solidFill>
              <a:schemeClr val="tx1"/>
            </a:solidFill>
            <a:miter lim="800000"/>
            <a:headEnd/>
            <a:tailEnd/>
          </a:ln>
          <a:effectLst>
            <a:outerShdw dist="107763" dir="18900000" algn="ctr" rotWithShape="0">
              <a:schemeClr val="bg2"/>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000"/>
              <a:t>Informations-</a:t>
            </a:r>
          </a:p>
          <a:p>
            <a:pPr algn="ctr" eaLnBrk="1" hangingPunct="1">
              <a:spcBef>
                <a:spcPct val="0"/>
              </a:spcBef>
              <a:buFontTx/>
              <a:buNone/>
            </a:pPr>
            <a:r>
              <a:rPr lang="de-DE" altLang="de-DE" sz="2000"/>
              <a:t>modell</a:t>
            </a:r>
            <a:endParaRPr lang="de-DE" altLang="de-DE" sz="1800"/>
          </a:p>
        </p:txBody>
      </p:sp>
      <p:sp>
        <p:nvSpPr>
          <p:cNvPr id="43017" name="Rectangle 12"/>
          <p:cNvSpPr>
            <a:spLocks noChangeArrowheads="1"/>
          </p:cNvSpPr>
          <p:nvPr/>
        </p:nvSpPr>
        <p:spPr bwMode="auto">
          <a:xfrm>
            <a:off x="3657600" y="3276600"/>
            <a:ext cx="1752600" cy="914400"/>
          </a:xfrm>
          <a:prstGeom prst="rect">
            <a:avLst/>
          </a:prstGeom>
          <a:solidFill>
            <a:schemeClr val="bg1"/>
          </a:solidFill>
          <a:ln w="9525">
            <a:solidFill>
              <a:schemeClr val="tx1"/>
            </a:solidFill>
            <a:miter lim="800000"/>
            <a:headEnd/>
            <a:tailEnd/>
          </a:ln>
          <a:effectLst>
            <a:outerShdw dist="107763" dir="18900000" algn="ctr" rotWithShape="0">
              <a:schemeClr val="bg2"/>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000"/>
              <a:t>Verbraucher-</a:t>
            </a:r>
          </a:p>
          <a:p>
            <a:pPr algn="ctr" eaLnBrk="1" hangingPunct="1">
              <a:spcBef>
                <a:spcPct val="0"/>
              </a:spcBef>
              <a:buFontTx/>
              <a:buNone/>
            </a:pPr>
            <a:r>
              <a:rPr lang="de-DE" altLang="de-DE" sz="2000"/>
              <a:t>schutzmodell</a:t>
            </a:r>
            <a:endParaRPr lang="de-DE" altLang="de-DE"/>
          </a:p>
        </p:txBody>
      </p:sp>
      <p:sp>
        <p:nvSpPr>
          <p:cNvPr id="43018" name="Rectangle 13"/>
          <p:cNvSpPr>
            <a:spLocks noChangeArrowheads="1"/>
          </p:cNvSpPr>
          <p:nvPr/>
        </p:nvSpPr>
        <p:spPr bwMode="auto">
          <a:xfrm>
            <a:off x="5486400" y="3276600"/>
            <a:ext cx="1790700" cy="914400"/>
          </a:xfrm>
          <a:prstGeom prst="rect">
            <a:avLst/>
          </a:prstGeom>
          <a:solidFill>
            <a:schemeClr val="bg1"/>
          </a:solidFill>
          <a:ln w="9525">
            <a:solidFill>
              <a:schemeClr val="tx1"/>
            </a:solidFill>
            <a:miter lim="800000"/>
            <a:headEnd/>
            <a:tailEnd/>
          </a:ln>
          <a:effectLst>
            <a:outerShdw dist="107763" dir="18900000" algn="ctr" rotWithShape="0">
              <a:schemeClr val="bg2"/>
            </a:outerShdw>
          </a:effec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000"/>
              <a:t>Gegenmachts-</a:t>
            </a:r>
          </a:p>
          <a:p>
            <a:pPr algn="ctr" eaLnBrk="1" hangingPunct="1">
              <a:spcBef>
                <a:spcPct val="0"/>
              </a:spcBef>
              <a:buFontTx/>
              <a:buNone/>
            </a:pPr>
            <a:r>
              <a:rPr lang="de-DE" altLang="de-DE" sz="2000"/>
              <a:t>modell</a:t>
            </a:r>
          </a:p>
        </p:txBody>
      </p:sp>
      <p:sp>
        <p:nvSpPr>
          <p:cNvPr id="43019" name="Line 14"/>
          <p:cNvSpPr>
            <a:spLocks noChangeShapeType="1"/>
          </p:cNvSpPr>
          <p:nvPr/>
        </p:nvSpPr>
        <p:spPr bwMode="auto">
          <a:xfrm flipV="1">
            <a:off x="838200" y="2590800"/>
            <a:ext cx="350520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3020" name="Line 15"/>
          <p:cNvSpPr>
            <a:spLocks noChangeShapeType="1"/>
          </p:cNvSpPr>
          <p:nvPr/>
        </p:nvSpPr>
        <p:spPr bwMode="auto">
          <a:xfrm flipV="1">
            <a:off x="2819400" y="2590800"/>
            <a:ext cx="160020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3021" name="Line 16"/>
          <p:cNvSpPr>
            <a:spLocks noChangeShapeType="1"/>
          </p:cNvSpPr>
          <p:nvPr/>
        </p:nvSpPr>
        <p:spPr bwMode="auto">
          <a:xfrm>
            <a:off x="4495800" y="25908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3022" name="Line 17"/>
          <p:cNvSpPr>
            <a:spLocks noChangeShapeType="1"/>
          </p:cNvSpPr>
          <p:nvPr/>
        </p:nvSpPr>
        <p:spPr bwMode="auto">
          <a:xfrm>
            <a:off x="4572000" y="2590800"/>
            <a:ext cx="190500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3023" name="Line 18"/>
          <p:cNvSpPr>
            <a:spLocks noChangeShapeType="1"/>
          </p:cNvSpPr>
          <p:nvPr/>
        </p:nvSpPr>
        <p:spPr bwMode="auto">
          <a:xfrm>
            <a:off x="4495800" y="2590800"/>
            <a:ext cx="365760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Tree>
    <p:extLst>
      <p:ext uri="{BB962C8B-B14F-4D97-AF65-F5344CB8AC3E}">
        <p14:creationId xmlns:p14="http://schemas.microsoft.com/office/powerpoint/2010/main" val="3322413023"/>
      </p:ext>
    </p:extLst>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01121"/>
            <a:ext cx="8229600" cy="576262"/>
          </a:xfrm>
        </p:spPr>
        <p:txBody>
          <a:bodyPr/>
          <a:lstStyle/>
          <a:p>
            <a:r>
              <a:rPr lang="de-DE" dirty="0"/>
              <a:t>Konzepte des Verbraucherschutzes (I)</a:t>
            </a:r>
          </a:p>
        </p:txBody>
      </p:sp>
      <p:sp>
        <p:nvSpPr>
          <p:cNvPr id="57" name="AutoShape 4"/>
          <p:cNvSpPr>
            <a:spLocks noChangeArrowheads="1"/>
          </p:cNvSpPr>
          <p:nvPr/>
        </p:nvSpPr>
        <p:spPr bwMode="auto">
          <a:xfrm>
            <a:off x="539552" y="3429000"/>
            <a:ext cx="8064896" cy="1872208"/>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Informationsmodell: Die Existenz von Informationsasymmetrien geht zu Lasten der Verbraucher: Unternehmen bieten den Verbrauchern viele entscheidungsrelevante Informationen nicht an und Verbraucher haben kognitive Probleme, die benötigten Informationen sich zu verschaffen und zu verarbeiten. Daher sind Verbraucher durch eigens dafür eingerichtete Organisationen mit Informationen zu versorgen.</a:t>
            </a:r>
          </a:p>
        </p:txBody>
      </p:sp>
      <p:sp>
        <p:nvSpPr>
          <p:cNvPr id="58" name="AutoShape 4"/>
          <p:cNvSpPr>
            <a:spLocks noChangeArrowheads="1"/>
          </p:cNvSpPr>
          <p:nvPr/>
        </p:nvSpPr>
        <p:spPr bwMode="auto">
          <a:xfrm>
            <a:off x="575556" y="1412776"/>
            <a:ext cx="7992888" cy="129614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Wettbewerbsmodell: Prämisse dieses Modells ist, dass die konkurrierenden Anbieter einander zu überbieten versuchen, so dass der Verbraucher zwischen ständig verbesserten Angeboten wählen kann. Verbraucherschutz besteht darin, einen funktionsfähigen Wettbewerb aufrecht zu erhalten.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74</a:t>
            </a:fld>
            <a:endParaRPr lang="de-DE"/>
          </a:p>
        </p:txBody>
      </p:sp>
    </p:spTree>
    <p:extLst>
      <p:ext uri="{BB962C8B-B14F-4D97-AF65-F5344CB8AC3E}">
        <p14:creationId xmlns:p14="http://schemas.microsoft.com/office/powerpoint/2010/main" val="379090120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46396" y="189136"/>
            <a:ext cx="8229600" cy="576262"/>
          </a:xfrm>
        </p:spPr>
        <p:txBody>
          <a:bodyPr/>
          <a:lstStyle/>
          <a:p>
            <a:r>
              <a:rPr lang="de-DE" dirty="0"/>
              <a:t>Konzepte des Verbraucherschutzes (II)</a:t>
            </a:r>
          </a:p>
        </p:txBody>
      </p:sp>
      <p:sp>
        <p:nvSpPr>
          <p:cNvPr id="5" name="AutoShape 4"/>
          <p:cNvSpPr>
            <a:spLocks noChangeArrowheads="1"/>
          </p:cNvSpPr>
          <p:nvPr/>
        </p:nvSpPr>
        <p:spPr bwMode="auto">
          <a:xfrm>
            <a:off x="467544" y="3573016"/>
            <a:ext cx="8064896" cy="2088232"/>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err="1"/>
              <a:t>Gegenmachtsmodell</a:t>
            </a:r>
            <a:r>
              <a:rPr lang="de-DE" dirty="0"/>
              <a:t>: Der Verbraucher ist aufgrund der schmaleren Ressourcenbasis den Unternehmen unterlegen, die ihre Überlegenheit zu ihren Gunsten ausnutzen (Nutzen des Informationsvorsprungs, opportunistisches Verhalten etc.). Es bedarf daher besonderer Verbraucherorganisationen, die aufgrund der größeren Ressourcen eine Gegenmacht gegenüber privaten Anbietern bilden und diese zu einer stärkeren Berücksichtigung von Verbraucherinteressen veranlassen.</a:t>
            </a:r>
          </a:p>
        </p:txBody>
      </p:sp>
      <p:sp>
        <p:nvSpPr>
          <p:cNvPr id="6" name="AutoShape 4"/>
          <p:cNvSpPr>
            <a:spLocks noChangeArrowheads="1"/>
          </p:cNvSpPr>
          <p:nvPr/>
        </p:nvSpPr>
        <p:spPr bwMode="auto">
          <a:xfrm>
            <a:off x="539552" y="1124744"/>
            <a:ext cx="7992888" cy="1872208"/>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Verbraucherschutzmodell: Verbraucher sind bei Transaktionen mit den Anbietern Gefahren ausgesetzt, die weder ein funktionsfähiger Wettbewerb noch verstärkte Informationsversorgung ausräumen können. Zur Gefahrenabwehr sind daher besondere auf den Verbraucherschutz ausgelegte Gesetze und Regelungen sowie eine verbraucherfreundliche Rechtsprechung und ein analoges Verwaltungshandeln erforderlich.</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75</a:t>
            </a:fld>
            <a:endParaRPr lang="de-DE"/>
          </a:p>
        </p:txBody>
      </p:sp>
    </p:spTree>
    <p:extLst>
      <p:ext uri="{BB962C8B-B14F-4D97-AF65-F5344CB8AC3E}">
        <p14:creationId xmlns:p14="http://schemas.microsoft.com/office/powerpoint/2010/main" val="351697636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24744"/>
            <a:ext cx="8229600" cy="576262"/>
          </a:xfrm>
        </p:spPr>
        <p:txBody>
          <a:bodyPr/>
          <a:lstStyle/>
          <a:p>
            <a:r>
              <a:rPr lang="de-DE" dirty="0"/>
              <a:t>Konzepte des Verbraucherschutzes (III)</a:t>
            </a:r>
          </a:p>
        </p:txBody>
      </p:sp>
      <p:sp>
        <p:nvSpPr>
          <p:cNvPr id="59" name="AutoShape 4"/>
          <p:cNvSpPr>
            <a:spLocks noChangeArrowheads="1"/>
          </p:cNvSpPr>
          <p:nvPr/>
        </p:nvSpPr>
        <p:spPr bwMode="auto">
          <a:xfrm>
            <a:off x="539552" y="3356992"/>
            <a:ext cx="8064896" cy="1872208"/>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Keines der obigen Modelle ist isoliert in der Lage, einen wirkungsvollen Verbraucherschutz zu gewährleisten; dieser vielmehr entsteht erst durch das Zusammenwirken der einzelnen Modelle. Es hängt es von der politischen „Gesamtwetterlage“ ab, welche Modelle im Verbraucherschutz gerade „en vogue“ sind.</a:t>
            </a:r>
          </a:p>
        </p:txBody>
      </p:sp>
      <p:sp>
        <p:nvSpPr>
          <p:cNvPr id="60" name="AutoShape 4"/>
          <p:cNvSpPr>
            <a:spLocks noChangeArrowheads="1"/>
          </p:cNvSpPr>
          <p:nvPr/>
        </p:nvSpPr>
        <p:spPr bwMode="auto">
          <a:xfrm>
            <a:off x="575556" y="1340768"/>
            <a:ext cx="7992888" cy="129614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Partizipationsmodell: Verbrauchern sollte Einfluss auf die unternehmerischen Entscheidungen eingeräumt werden, um so proaktiv Verbraucherinteressen zur Geltung zu bringen. Dadurch reduziert sich die Notwendigkeit und Stärke von Maßnahmen zum Schutz der Verbraucher.</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76</a:t>
            </a:fld>
            <a:endParaRPr lang="de-DE"/>
          </a:p>
        </p:txBody>
      </p:sp>
    </p:spTree>
    <p:extLst>
      <p:ext uri="{BB962C8B-B14F-4D97-AF65-F5344CB8AC3E}">
        <p14:creationId xmlns:p14="http://schemas.microsoft.com/office/powerpoint/2010/main" val="192712973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Text Box 3"/>
          <p:cNvSpPr txBox="1">
            <a:spLocks noChangeArrowheads="1"/>
          </p:cNvSpPr>
          <p:nvPr/>
        </p:nvSpPr>
        <p:spPr bwMode="auto">
          <a:xfrm>
            <a:off x="539750" y="2924175"/>
            <a:ext cx="82089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2800" dirty="0"/>
              <a:t>1.3. Wertschöpfung und Kundennutzen</a:t>
            </a:r>
            <a:endParaRPr lang="de-DE" altLang="de-DE" sz="1800" dirty="0"/>
          </a:p>
        </p:txBody>
      </p:sp>
      <p:sp>
        <p:nvSpPr>
          <p:cNvPr id="44036" name="Rectangle 4"/>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dirty="0"/>
          </a:p>
        </p:txBody>
      </p:sp>
      <p:sp>
        <p:nvSpPr>
          <p:cNvPr id="2" name="Foliennummernplatzhalter 1"/>
          <p:cNvSpPr>
            <a:spLocks noGrp="1"/>
          </p:cNvSpPr>
          <p:nvPr>
            <p:ph type="sldNum" sz="quarter" idx="10"/>
          </p:nvPr>
        </p:nvSpPr>
        <p:spPr/>
        <p:txBody>
          <a:bodyPr/>
          <a:lstStyle/>
          <a:p>
            <a:pPr>
              <a:defRPr/>
            </a:pPr>
            <a:fld id="{A714F015-A159-45C8-9551-F5F52F06E025}" type="slidenum">
              <a:rPr lang="de-DE" smtClean="0"/>
              <a:pPr>
                <a:defRPr/>
              </a:pPr>
              <a:t>77</a:t>
            </a:fld>
            <a:endParaRPr lang="de-DE" dirty="0"/>
          </a:p>
        </p:txBody>
      </p:sp>
    </p:spTree>
    <p:extLst>
      <p:ext uri="{BB962C8B-B14F-4D97-AF65-F5344CB8AC3E}">
        <p14:creationId xmlns:p14="http://schemas.microsoft.com/office/powerpoint/2010/main" val="2679673358"/>
      </p:ext>
    </p:extLst>
  </p:cSld>
  <p:clrMapOvr>
    <a:masterClrMapping/>
  </p:clrMapOvr>
  <mc:AlternateContent xmlns:mc="http://schemas.openxmlformats.org/markup-compatibility/2006" xmlns:p14="http://schemas.microsoft.com/office/powerpoint/2010/main">
    <mc:Choice Requires="p14">
      <p:transition spd="slow" p14:dur="2000" advTm="8493"/>
    </mc:Choice>
    <mc:Fallback xmlns="">
      <p:transition spd="slow" advTm="8493"/>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79512" y="1412776"/>
            <a:ext cx="8784975" cy="4176464"/>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In Kapitel 1.3 werden zwei zentrale Konzepte im Zusammenhang mit dem Lebenszyklus eines Produkts vorgestellt: die Wertschöpfung, die sich auf Produktions- und Handelskette bezieht, und der Kundennutzen, der auf den Konsum (Ge- und Verbrauch) des Produkts fokussiert. Hieraus leiten sich weitere ökonomische (marketingbezogene) Phänomene wie die Produzentenrente (Shareholder Value) oder der Wohlfahrtsgewinn (Transaktionsgewinn) ab, auf den der Zielkonflikt zwischen Anbieter und Nachfrager in einer Transaktionsbeziehung fokussiert. Dies erlaubt eine weitere Interpretation der Aufgabe des Marketings. Allerdings existiert auch ein Königsweg im Marketing, der diesen Zielkonflikt entschärft. </a:t>
            </a:r>
          </a:p>
          <a:p>
            <a:endParaRPr lang="de-DE" dirty="0">
              <a:solidFill>
                <a:schemeClr val="tx1"/>
              </a:solidFill>
            </a:endParaRPr>
          </a:p>
          <a:p>
            <a:r>
              <a:rPr lang="de-DE" dirty="0">
                <a:solidFill>
                  <a:schemeClr val="tx1"/>
                </a:solidFill>
              </a:rPr>
              <a:t>Lernziel: Grundverständnis zu den Konzepten der Wertschöpfung, Produzentenrente, Kundennutzen und des Wohlfahrtsgewinns sowie dessen Aufteilung.</a:t>
            </a:r>
          </a:p>
        </p:txBody>
      </p:sp>
      <p:sp>
        <p:nvSpPr>
          <p:cNvPr id="21506" name="Rectangle 2"/>
          <p:cNvSpPr>
            <a:spLocks noGrp="1" noChangeArrowheads="1"/>
          </p:cNvSpPr>
          <p:nvPr>
            <p:ph type="title"/>
          </p:nvPr>
        </p:nvSpPr>
        <p:spPr>
          <a:xfrm>
            <a:off x="323528" y="260648"/>
            <a:ext cx="8229600" cy="576262"/>
          </a:xfrm>
        </p:spPr>
        <p:txBody>
          <a:bodyPr/>
          <a:lstStyle/>
          <a:p>
            <a:r>
              <a:rPr lang="de-DE" dirty="0"/>
              <a:t>Lernziele der Veranstaltung</a:t>
            </a:r>
          </a:p>
        </p:txBody>
      </p:sp>
    </p:spTree>
    <p:extLst>
      <p:ext uri="{BB962C8B-B14F-4D97-AF65-F5344CB8AC3E}">
        <p14:creationId xmlns:p14="http://schemas.microsoft.com/office/powerpoint/2010/main" val="980230059"/>
      </p:ext>
    </p:extLst>
  </p:cSld>
  <p:clrMapOvr>
    <a:masterClrMapping/>
  </p:clrMapOvr>
  <mc:AlternateContent xmlns:mc="http://schemas.openxmlformats.org/markup-compatibility/2006" xmlns:p14="http://schemas.microsoft.com/office/powerpoint/2010/main">
    <mc:Choice Requires="p14">
      <p:transition spd="slow" p14:dur="2000" advTm="7215"/>
    </mc:Choice>
    <mc:Fallback xmlns="">
      <p:transition spd="slow" advTm="7215"/>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3ACDDCBC-C870-4905-A052-002FDE7B4594}" type="slidenum">
              <a:rPr lang="de-DE" sz="1100" b="1">
                <a:effectLst>
                  <a:outerShdw blurRad="38100" dist="38100" dir="2700000" algn="tl">
                    <a:srgbClr val="C0C0C0"/>
                  </a:outerShdw>
                </a:effectLst>
              </a:rPr>
              <a:pPr algn="r">
                <a:defRPr/>
              </a:pPr>
              <a:t>79</a:t>
            </a:fld>
            <a:endParaRPr lang="de-DE" sz="1100" b="1" dirty="0">
              <a:effectLst>
                <a:outerShdw blurRad="38100" dist="38100" dir="2700000" algn="tl">
                  <a:srgbClr val="C0C0C0"/>
                </a:outerShdw>
              </a:effectLst>
            </a:endParaRPr>
          </a:p>
        </p:txBody>
      </p:sp>
      <p:sp>
        <p:nvSpPr>
          <p:cNvPr id="45059" name="Text Box 2"/>
          <p:cNvSpPr txBox="1">
            <a:spLocks noChangeArrowheads="1"/>
          </p:cNvSpPr>
          <p:nvPr/>
        </p:nvSpPr>
        <p:spPr bwMode="auto">
          <a:xfrm>
            <a:off x="539751" y="236538"/>
            <a:ext cx="8424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Wertschöpfungsprozess und Wertkette </a:t>
            </a:r>
          </a:p>
        </p:txBody>
      </p:sp>
      <p:sp>
        <p:nvSpPr>
          <p:cNvPr id="45060" name="Text Box 3"/>
          <p:cNvSpPr txBox="1">
            <a:spLocks noChangeArrowheads="1"/>
          </p:cNvSpPr>
          <p:nvPr/>
        </p:nvSpPr>
        <p:spPr bwMode="auto">
          <a:xfrm>
            <a:off x="2051050" y="1557338"/>
            <a:ext cx="20161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endParaRPr lang="de-DE" altLang="de-DE" sz="1800" dirty="0"/>
          </a:p>
        </p:txBody>
      </p:sp>
      <p:sp>
        <p:nvSpPr>
          <p:cNvPr id="45061" name="Text Box 4"/>
          <p:cNvSpPr txBox="1">
            <a:spLocks noChangeArrowheads="1"/>
          </p:cNvSpPr>
          <p:nvPr/>
        </p:nvSpPr>
        <p:spPr bwMode="auto">
          <a:xfrm>
            <a:off x="3203575" y="1196975"/>
            <a:ext cx="2232025" cy="3603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dirty="0"/>
              <a:t>Sichtweisen</a:t>
            </a:r>
            <a:endParaRPr lang="de-DE" altLang="de-DE" sz="2000" dirty="0">
              <a:latin typeface="Times New Roman" pitchFamily="18" charset="0"/>
            </a:endParaRPr>
          </a:p>
        </p:txBody>
      </p:sp>
      <p:sp>
        <p:nvSpPr>
          <p:cNvPr id="45062" name="Text Box 5"/>
          <p:cNvSpPr txBox="1">
            <a:spLocks noChangeArrowheads="1"/>
          </p:cNvSpPr>
          <p:nvPr/>
        </p:nvSpPr>
        <p:spPr bwMode="auto">
          <a:xfrm>
            <a:off x="611188" y="3140075"/>
            <a:ext cx="3598862" cy="539750"/>
          </a:xfrm>
          <a:prstGeom prst="rect">
            <a:avLst/>
          </a:prstGeom>
          <a:solidFill>
            <a:schemeClr val="bg1"/>
          </a:solidFill>
          <a:ln w="9525">
            <a:solidFill>
              <a:schemeClr val="tx1"/>
            </a:solidFill>
            <a:miter lim="800000"/>
            <a:headEnd/>
            <a:tailEnd/>
          </a:ln>
          <a:effectLst>
            <a:outerShdw dist="107763" dir="2700000" algn="ctr" rotWithShape="0">
              <a:srgbClr val="C0C0C0"/>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dirty="0"/>
              <a:t>Physischer Entstehungsprozess eines Produkts einschl. Recycling</a:t>
            </a:r>
            <a:r>
              <a:rPr lang="de-DE" altLang="de-DE" sz="2000" dirty="0"/>
              <a:t> </a:t>
            </a:r>
            <a:endParaRPr lang="de-DE" altLang="de-DE" sz="2000" dirty="0">
              <a:latin typeface="Times New Roman" pitchFamily="18" charset="0"/>
            </a:endParaRPr>
          </a:p>
        </p:txBody>
      </p:sp>
      <p:sp>
        <p:nvSpPr>
          <p:cNvPr id="45063" name="Text Box 6"/>
          <p:cNvSpPr txBox="1">
            <a:spLocks noChangeArrowheads="1"/>
          </p:cNvSpPr>
          <p:nvPr/>
        </p:nvSpPr>
        <p:spPr bwMode="auto">
          <a:xfrm>
            <a:off x="611188" y="3932238"/>
            <a:ext cx="3168650"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Char char="-"/>
            </a:pPr>
            <a:r>
              <a:rPr lang="de-DE" altLang="de-DE" sz="1700" dirty="0"/>
              <a:t> </a:t>
            </a:r>
            <a:r>
              <a:rPr lang="de-DE" altLang="de-DE" sz="1800" dirty="0"/>
              <a:t>Betrieblicher Transformationsprozess (Fertigungstiefe; betriebliche Wertkette)</a:t>
            </a:r>
          </a:p>
          <a:p>
            <a:pPr eaLnBrk="1" hangingPunct="1">
              <a:spcBef>
                <a:spcPct val="50000"/>
              </a:spcBef>
              <a:buFontTx/>
              <a:buChar char="-"/>
            </a:pPr>
            <a:r>
              <a:rPr lang="de-DE" altLang="de-DE" sz="1800" dirty="0"/>
              <a:t> Bei Arbeitsteilung: Summe der betrieblichen Wertkette.</a:t>
            </a:r>
          </a:p>
        </p:txBody>
      </p:sp>
      <p:cxnSp>
        <p:nvCxnSpPr>
          <p:cNvPr id="45064" name="AutoShape 7"/>
          <p:cNvCxnSpPr>
            <a:cxnSpLocks noChangeShapeType="1"/>
            <a:stCxn id="45062" idx="1"/>
          </p:cNvCxnSpPr>
          <p:nvPr/>
        </p:nvCxnSpPr>
        <p:spPr bwMode="auto">
          <a:xfrm>
            <a:off x="611188" y="3409950"/>
            <a:ext cx="0" cy="1963266"/>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45065" name="AutoShape 8"/>
          <p:cNvCxnSpPr>
            <a:cxnSpLocks noChangeShapeType="1"/>
            <a:stCxn id="45068" idx="0"/>
            <a:endCxn id="45061" idx="2"/>
          </p:cNvCxnSpPr>
          <p:nvPr/>
        </p:nvCxnSpPr>
        <p:spPr bwMode="auto">
          <a:xfrm flipV="1">
            <a:off x="2951956" y="1557338"/>
            <a:ext cx="1367632" cy="6477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45066" name="Text Box 9"/>
          <p:cNvSpPr txBox="1">
            <a:spLocks noChangeArrowheads="1"/>
          </p:cNvSpPr>
          <p:nvPr/>
        </p:nvSpPr>
        <p:spPr bwMode="auto">
          <a:xfrm>
            <a:off x="4824413" y="3140075"/>
            <a:ext cx="3598862" cy="2376488"/>
          </a:xfrm>
          <a:prstGeom prst="rect">
            <a:avLst/>
          </a:prstGeom>
          <a:solidFill>
            <a:schemeClr val="bg1"/>
          </a:solidFill>
          <a:ln w="9525">
            <a:solidFill>
              <a:schemeClr val="tx1"/>
            </a:solidFill>
            <a:miter lim="800000"/>
            <a:headEnd/>
            <a:tailEnd/>
          </a:ln>
          <a:effectLst>
            <a:outerShdw dist="107763" dir="2700000" algn="ctr" rotWithShape="0">
              <a:srgbClr val="C0C0C0"/>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dirty="0"/>
              <a:t>Betriebliche Wertschöpfung (</a:t>
            </a:r>
            <a:r>
              <a:rPr lang="de-DE" altLang="de-DE" sz="1800" dirty="0" err="1"/>
              <a:t>value</a:t>
            </a:r>
            <a:r>
              <a:rPr lang="de-DE" altLang="de-DE" sz="1800" dirty="0"/>
              <a:t> </a:t>
            </a:r>
            <a:r>
              <a:rPr lang="de-DE" altLang="de-DE" sz="1800" dirty="0" err="1"/>
              <a:t>added</a:t>
            </a:r>
            <a:r>
              <a:rPr lang="de-DE" altLang="de-DE" sz="1800" dirty="0"/>
              <a:t>):</a:t>
            </a:r>
          </a:p>
          <a:p>
            <a:pPr>
              <a:spcBef>
                <a:spcPct val="0"/>
              </a:spcBef>
              <a:buFontTx/>
              <a:buNone/>
            </a:pPr>
            <a:r>
              <a:rPr lang="de-DE" altLang="de-DE" sz="1800" dirty="0"/>
              <a:t>Der Preis, den der Anbieter für sein durch </a:t>
            </a:r>
            <a:r>
              <a:rPr lang="de-DE" altLang="de-DE" sz="1800" dirty="0" err="1"/>
              <a:t>Be</a:t>
            </a:r>
            <a:r>
              <a:rPr lang="de-DE" altLang="de-DE" sz="1800" dirty="0"/>
              <a:t>- und Verarbeitung entstandenes Produkt erhält, ist höher als Wert der von anderen produzierenden Einheiten (Zulieferer) bezogenen Güter</a:t>
            </a:r>
            <a:endParaRPr lang="de-DE" altLang="de-DE" sz="1800" dirty="0">
              <a:latin typeface="Times New Roman" pitchFamily="18" charset="0"/>
            </a:endParaRPr>
          </a:p>
        </p:txBody>
      </p:sp>
      <p:cxnSp>
        <p:nvCxnSpPr>
          <p:cNvPr id="45067" name="AutoShape 10"/>
          <p:cNvCxnSpPr>
            <a:cxnSpLocks noChangeShapeType="1"/>
            <a:stCxn id="45061" idx="2"/>
            <a:endCxn id="45069" idx="0"/>
          </p:cNvCxnSpPr>
          <p:nvPr/>
        </p:nvCxnSpPr>
        <p:spPr bwMode="auto">
          <a:xfrm>
            <a:off x="4319588" y="1557338"/>
            <a:ext cx="2880903" cy="6477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45068" name="Text Box 11"/>
          <p:cNvSpPr txBox="1">
            <a:spLocks noChangeArrowheads="1"/>
          </p:cNvSpPr>
          <p:nvPr/>
        </p:nvSpPr>
        <p:spPr bwMode="auto">
          <a:xfrm>
            <a:off x="1331912" y="2205038"/>
            <a:ext cx="324008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000" dirty="0"/>
              <a:t>technisch (Produktion)</a:t>
            </a:r>
          </a:p>
        </p:txBody>
      </p:sp>
      <p:sp>
        <p:nvSpPr>
          <p:cNvPr id="45069" name="Text Box 12"/>
          <p:cNvSpPr txBox="1">
            <a:spLocks noChangeArrowheads="1"/>
          </p:cNvSpPr>
          <p:nvPr/>
        </p:nvSpPr>
        <p:spPr bwMode="auto">
          <a:xfrm>
            <a:off x="5724525" y="2205038"/>
            <a:ext cx="2951931"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000" dirty="0"/>
              <a:t>ökonomisch (Marketing)</a:t>
            </a:r>
          </a:p>
        </p:txBody>
      </p:sp>
      <p:cxnSp>
        <p:nvCxnSpPr>
          <p:cNvPr id="45070" name="AutoShape 13"/>
          <p:cNvCxnSpPr>
            <a:cxnSpLocks noChangeShapeType="1"/>
            <a:stCxn id="45068" idx="2"/>
            <a:endCxn id="45062" idx="0"/>
          </p:cNvCxnSpPr>
          <p:nvPr/>
        </p:nvCxnSpPr>
        <p:spPr bwMode="auto">
          <a:xfrm flipH="1">
            <a:off x="2410619" y="2565400"/>
            <a:ext cx="541337" cy="574675"/>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45071" name="AutoShape 14"/>
          <p:cNvCxnSpPr>
            <a:cxnSpLocks noChangeShapeType="1"/>
            <a:stCxn id="45069" idx="2"/>
            <a:endCxn id="45066" idx="0"/>
          </p:cNvCxnSpPr>
          <p:nvPr/>
        </p:nvCxnSpPr>
        <p:spPr bwMode="auto">
          <a:xfrm flipH="1">
            <a:off x="6623844" y="2565400"/>
            <a:ext cx="576647" cy="574675"/>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 name="Foliennummernplatzhalter 1"/>
          <p:cNvSpPr>
            <a:spLocks noGrp="1"/>
          </p:cNvSpPr>
          <p:nvPr>
            <p:ph type="sldNum" sz="quarter" idx="10"/>
          </p:nvPr>
        </p:nvSpPr>
        <p:spPr/>
        <p:txBody>
          <a:bodyPr/>
          <a:lstStyle/>
          <a:p>
            <a:pPr>
              <a:defRPr/>
            </a:pPr>
            <a:fld id="{68F9277B-E558-4F3F-92ED-F0E269A49C59}" type="slidenum">
              <a:rPr lang="de-DE" smtClean="0"/>
              <a:pPr>
                <a:defRPr/>
              </a:pPr>
              <a:t>79</a:t>
            </a:fld>
            <a:endParaRPr lang="de-DE"/>
          </a:p>
        </p:txBody>
      </p:sp>
    </p:spTree>
    <p:extLst>
      <p:ext uri="{BB962C8B-B14F-4D97-AF65-F5344CB8AC3E}">
        <p14:creationId xmlns:p14="http://schemas.microsoft.com/office/powerpoint/2010/main" val="3727825034"/>
      </p:ext>
    </p:extLst>
  </p:cSld>
  <p:clrMapOvr>
    <a:masterClrMapping/>
  </p:clrMapOvr>
  <mc:AlternateContent xmlns:mc="http://schemas.openxmlformats.org/markup-compatibility/2006" xmlns:p14="http://schemas.microsoft.com/office/powerpoint/2010/main">
    <mc:Choice Requires="p14">
      <p:transition spd="slow" p14:dur="2000" advTm="66401"/>
    </mc:Choice>
    <mc:Fallback xmlns="">
      <p:transition spd="slow" advTm="6640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323528" y="980728"/>
            <a:ext cx="8712968" cy="4968552"/>
          </a:xfrm>
          <a:prstGeom prst="wedgeRoundRectCallout">
            <a:avLst>
              <a:gd name="adj1" fmla="val 42773"/>
              <a:gd name="adj2" fmla="val 5402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Eine Transaktion besitzt einen prozessualen Charakter: Dieser umfasst alle Aktivitäten und Tätigkeiten der Transaktionspartner, die mit der konkreten Transaktion verbunden sind. Dadurch entsteht zwischen beiden Transaktionspartnern eine Transaktionsbeziehung. </a:t>
            </a:r>
          </a:p>
          <a:p>
            <a:r>
              <a:rPr lang="de-DE" dirty="0" smtClean="0">
                <a:latin typeface="Arial" panose="020B0604020202020204" pitchFamily="34" charset="0"/>
                <a:cs typeface="Arial" panose="020B0604020202020204" pitchFamily="34" charset="0"/>
              </a:rPr>
              <a:t>Eine </a:t>
            </a:r>
            <a:r>
              <a:rPr lang="de-DE" dirty="0">
                <a:latin typeface="Arial" panose="020B0604020202020204" pitchFamily="34" charset="0"/>
                <a:cs typeface="Arial" panose="020B0604020202020204" pitchFamily="34" charset="0"/>
              </a:rPr>
              <a:t>einfache Einteilung des Transaktionsprozesses unterscheidet zwischen Anbahnung, Verhandlung und Erfüllung der Transaktionsverpflichtungen. Die Phase der Anbahnung und Aushandlung der Transaktionsbedingungen sind wesentliche Elemente des (Schritte im) Kaufentscheidungsprozesses eines Nachfragers, der in der Kaufentscheidung (Wahl des Anbieters oder der Marke) kulminiert. </a:t>
            </a:r>
          </a:p>
          <a:p>
            <a:r>
              <a:rPr lang="de-DE" dirty="0">
                <a:latin typeface="Arial" panose="020B0604020202020204" pitchFamily="34" charset="0"/>
                <a:cs typeface="Arial" panose="020B0604020202020204" pitchFamily="34" charset="0"/>
              </a:rPr>
              <a:t>Die Realisierung der Transaktion (Vertragsabschluss; </a:t>
            </a:r>
            <a:r>
              <a:rPr lang="de-DE" dirty="0" err="1">
                <a:latin typeface="Arial" panose="020B0604020202020204" pitchFamily="34" charset="0"/>
                <a:cs typeface="Arial" panose="020B0604020202020204" pitchFamily="34" charset="0"/>
              </a:rPr>
              <a:t>Kaufakt</a:t>
            </a:r>
            <a:r>
              <a:rPr lang="de-DE" dirty="0">
                <a:latin typeface="Arial" panose="020B0604020202020204" pitchFamily="34" charset="0"/>
                <a:cs typeface="Arial" panose="020B0604020202020204" pitchFamily="34" charset="0"/>
              </a:rPr>
              <a:t>) ist der „Höhepunkt“ der betreffenden Transaktionsbeziehung, stellt aber nicht deren Ende dar. </a:t>
            </a:r>
          </a:p>
          <a:p>
            <a:r>
              <a:rPr lang="de-DE" dirty="0" smtClean="0">
                <a:latin typeface="Arial" panose="020B0604020202020204" pitchFamily="34" charset="0"/>
                <a:cs typeface="Arial" panose="020B0604020202020204" pitchFamily="34" charset="0"/>
              </a:rPr>
              <a:t>Eine </a:t>
            </a:r>
            <a:r>
              <a:rPr lang="de-DE" dirty="0">
                <a:latin typeface="Arial" panose="020B0604020202020204" pitchFamily="34" charset="0"/>
                <a:cs typeface="Arial" panose="020B0604020202020204" pitchFamily="34" charset="0"/>
              </a:rPr>
              <a:t>Transaktionsbeziehung ist beendet, wenn keiner der Transaktionspartner mehr einen Leistungs- bzw. Erfüllungsanspruch aus dem Vertragsabschluss hat.</a:t>
            </a:r>
          </a:p>
          <a:p>
            <a:endParaRPr lang="de-DE" dirty="0">
              <a:latin typeface="Arial" panose="020B0604020202020204" pitchFamily="34" charset="0"/>
              <a:cs typeface="Arial" panose="020B0604020202020204" pitchFamily="34" charset="0"/>
            </a:endParaRPr>
          </a:p>
        </p:txBody>
      </p:sp>
      <p:sp>
        <p:nvSpPr>
          <p:cNvPr id="3" name="Rectangle 2"/>
          <p:cNvSpPr>
            <a:spLocks noGrp="1" noChangeArrowheads="1"/>
          </p:cNvSpPr>
          <p:nvPr>
            <p:ph type="title"/>
          </p:nvPr>
        </p:nvSpPr>
        <p:spPr>
          <a:xfrm>
            <a:off x="446856" y="260648"/>
            <a:ext cx="8229600" cy="576262"/>
          </a:xfrm>
        </p:spPr>
        <p:txBody>
          <a:bodyPr/>
          <a:lstStyle/>
          <a:p>
            <a:r>
              <a:rPr lang="de-DE" dirty="0"/>
              <a:t>Transaktion als Prozess: Transaktionsbeziehung</a:t>
            </a:r>
          </a:p>
        </p:txBody>
      </p:sp>
    </p:spTree>
    <p:extLst>
      <p:ext uri="{BB962C8B-B14F-4D97-AF65-F5344CB8AC3E}">
        <p14:creationId xmlns:p14="http://schemas.microsoft.com/office/powerpoint/2010/main" val="157990026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44376" y="260648"/>
            <a:ext cx="8229600" cy="576262"/>
          </a:xfrm>
        </p:spPr>
        <p:txBody>
          <a:bodyPr/>
          <a:lstStyle/>
          <a:p>
            <a:r>
              <a:rPr lang="de-DE" dirty="0"/>
              <a:t>Das Konzept der Wertschöpfung: technische Sichtweise</a:t>
            </a:r>
          </a:p>
        </p:txBody>
      </p:sp>
      <p:sp>
        <p:nvSpPr>
          <p:cNvPr id="6" name="AutoShape 4"/>
          <p:cNvSpPr>
            <a:spLocks noChangeArrowheads="1"/>
          </p:cNvSpPr>
          <p:nvPr/>
        </p:nvSpPr>
        <p:spPr bwMode="auto">
          <a:xfrm>
            <a:off x="444376" y="1484784"/>
            <a:ext cx="7992888" cy="3960440"/>
          </a:xfrm>
          <a:prstGeom prst="wedgeRoundRectCallout">
            <a:avLst>
              <a:gd name="adj1" fmla="val 42758"/>
              <a:gd name="adj2" fmla="val 5839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Das Konzept der Wertschöpfung, die mit einem Produkt erzielt wird, lässt sich aus technischer Sicht als physischer Entstehungsprozess des Produkts (einschließlich Handelskette) interpretieren.</a:t>
            </a:r>
          </a:p>
          <a:p>
            <a:endParaRPr lang="de-DE" dirty="0"/>
          </a:p>
          <a:p>
            <a:r>
              <a:rPr lang="de-DE" dirty="0"/>
              <a:t>Dieser Entstehungsprozess eines Produkts wird arbeitsteilig erbracht, d.h. es wirken eine Vielzahl von Unternehmen (Zulieferer/</a:t>
            </a:r>
            <a:r>
              <a:rPr lang="de-DE" dirty="0" err="1"/>
              <a:t>Weiterverarbeiter</a:t>
            </a:r>
            <a:r>
              <a:rPr lang="de-DE" dirty="0"/>
              <a:t>/Handel): Er setzt sich damit aus den jeweiligen betrieblichen Wertketten (betrieblicher Transformationsprozess) der betreffenden Unternehmen zusammen.</a:t>
            </a:r>
          </a:p>
          <a:p>
            <a:endParaRPr lang="de-DE" dirty="0"/>
          </a:p>
          <a:p>
            <a:r>
              <a:rPr lang="de-DE" dirty="0"/>
              <a:t>Die einzelnen Entwicklungsstufen (Entstehungsschritte) des Produkt („…von den Rohstoffen zum gebrauchsfähigen Produkt…“) lassen sich auch als (technische) Wertschöpfungsstufen (Produktionsschritte) verstehen.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80</a:t>
            </a:fld>
            <a:endParaRPr lang="de-DE"/>
          </a:p>
        </p:txBody>
      </p:sp>
    </p:spTree>
    <p:extLst>
      <p:ext uri="{BB962C8B-B14F-4D97-AF65-F5344CB8AC3E}">
        <p14:creationId xmlns:p14="http://schemas.microsoft.com/office/powerpoint/2010/main" val="1896663537"/>
      </p:ext>
    </p:extLst>
  </p:cSld>
  <p:clrMapOvr>
    <a:masterClrMapping/>
  </p:clrMapOvr>
  <mc:AlternateContent xmlns:mc="http://schemas.openxmlformats.org/markup-compatibility/2006" xmlns:p14="http://schemas.microsoft.com/office/powerpoint/2010/main">
    <mc:Choice Requires="p14">
      <p:transition spd="slow" p14:dur="2000" advTm="51375"/>
    </mc:Choice>
    <mc:Fallback xmlns="">
      <p:transition spd="slow" advTm="51375"/>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6961198E-69E1-4658-9458-06538D82A983}" type="slidenum">
              <a:rPr lang="de-DE" sz="1100" b="1">
                <a:effectLst>
                  <a:outerShdw blurRad="38100" dist="38100" dir="2700000" algn="tl">
                    <a:srgbClr val="C0C0C0"/>
                  </a:outerShdw>
                </a:effectLst>
              </a:rPr>
              <a:pPr algn="r">
                <a:defRPr/>
              </a:pPr>
              <a:t>81</a:t>
            </a:fld>
            <a:endParaRPr lang="de-DE" sz="1100" b="1">
              <a:effectLst>
                <a:outerShdw blurRad="38100" dist="38100" dir="2700000" algn="tl">
                  <a:srgbClr val="C0C0C0"/>
                </a:outerShdw>
              </a:effectLst>
            </a:endParaRPr>
          </a:p>
        </p:txBody>
      </p:sp>
      <p:sp>
        <p:nvSpPr>
          <p:cNvPr id="46083" name="Rectangle 7"/>
          <p:cNvSpPr>
            <a:spLocks noGrp="1" noChangeArrowheads="1"/>
          </p:cNvSpPr>
          <p:nvPr>
            <p:ph type="title" idx="4294967295"/>
          </p:nvPr>
        </p:nvSpPr>
        <p:spPr>
          <a:xfrm>
            <a:off x="539750" y="182383"/>
            <a:ext cx="8440737" cy="457200"/>
          </a:xfrm>
        </p:spPr>
        <p:txBody>
          <a:bodyPr/>
          <a:lstStyle/>
          <a:p>
            <a:pPr eaLnBrk="1" hangingPunct="1"/>
            <a:r>
              <a:rPr lang="de-DE" altLang="de-DE" dirty="0"/>
              <a:t>industrieller Wertschöpfungsprozess und Wertschöpfungsstufen </a:t>
            </a:r>
          </a:p>
        </p:txBody>
      </p:sp>
      <p:sp>
        <p:nvSpPr>
          <p:cNvPr id="46084" name="Rectangle 8"/>
          <p:cNvSpPr>
            <a:spLocks noChangeArrowheads="1"/>
          </p:cNvSpPr>
          <p:nvPr/>
        </p:nvSpPr>
        <p:spPr bwMode="auto">
          <a:xfrm>
            <a:off x="833438" y="1366838"/>
            <a:ext cx="12668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a:t>Rohstoffe</a:t>
            </a:r>
          </a:p>
        </p:txBody>
      </p:sp>
      <p:sp>
        <p:nvSpPr>
          <p:cNvPr id="46085" name="Rectangle 9"/>
          <p:cNvSpPr>
            <a:spLocks noChangeArrowheads="1"/>
          </p:cNvSpPr>
          <p:nvPr/>
        </p:nvSpPr>
        <p:spPr bwMode="auto">
          <a:xfrm>
            <a:off x="3103563" y="1366838"/>
            <a:ext cx="224313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a:t>Zwischenprodukte</a:t>
            </a:r>
          </a:p>
        </p:txBody>
      </p:sp>
      <p:sp>
        <p:nvSpPr>
          <p:cNvPr id="46086" name="Rectangle 10"/>
          <p:cNvSpPr>
            <a:spLocks noChangeArrowheads="1"/>
          </p:cNvSpPr>
          <p:nvPr/>
        </p:nvSpPr>
        <p:spPr bwMode="auto">
          <a:xfrm>
            <a:off x="6380163" y="1366838"/>
            <a:ext cx="193198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a:t>Fertigerzeugnis</a:t>
            </a:r>
          </a:p>
        </p:txBody>
      </p:sp>
      <p:sp>
        <p:nvSpPr>
          <p:cNvPr id="46087" name="Rectangle 11"/>
          <p:cNvSpPr>
            <a:spLocks noChangeArrowheads="1"/>
          </p:cNvSpPr>
          <p:nvPr/>
        </p:nvSpPr>
        <p:spPr bwMode="auto">
          <a:xfrm>
            <a:off x="1149350" y="19875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88" name="Rectangle 12"/>
          <p:cNvSpPr>
            <a:spLocks noChangeArrowheads="1"/>
          </p:cNvSpPr>
          <p:nvPr/>
        </p:nvSpPr>
        <p:spPr bwMode="auto">
          <a:xfrm>
            <a:off x="1149350" y="24447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89" name="Rectangle 13"/>
          <p:cNvSpPr>
            <a:spLocks noChangeArrowheads="1"/>
          </p:cNvSpPr>
          <p:nvPr/>
        </p:nvSpPr>
        <p:spPr bwMode="auto">
          <a:xfrm>
            <a:off x="1149350" y="29019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0" name="Rectangle 14"/>
          <p:cNvSpPr>
            <a:spLocks noChangeArrowheads="1"/>
          </p:cNvSpPr>
          <p:nvPr/>
        </p:nvSpPr>
        <p:spPr bwMode="auto">
          <a:xfrm>
            <a:off x="2368550" y="24447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1" name="Rectangle 15"/>
          <p:cNvSpPr>
            <a:spLocks noChangeArrowheads="1"/>
          </p:cNvSpPr>
          <p:nvPr/>
        </p:nvSpPr>
        <p:spPr bwMode="auto">
          <a:xfrm>
            <a:off x="3587750" y="26733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2" name="Rectangle 16"/>
          <p:cNvSpPr>
            <a:spLocks noChangeArrowheads="1"/>
          </p:cNvSpPr>
          <p:nvPr/>
        </p:nvSpPr>
        <p:spPr bwMode="auto">
          <a:xfrm>
            <a:off x="3587750" y="22161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3" name="Rectangle 17"/>
          <p:cNvSpPr>
            <a:spLocks noChangeArrowheads="1"/>
          </p:cNvSpPr>
          <p:nvPr/>
        </p:nvSpPr>
        <p:spPr bwMode="auto">
          <a:xfrm>
            <a:off x="4806950" y="29019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4" name="Rectangle 18"/>
          <p:cNvSpPr>
            <a:spLocks noChangeArrowheads="1"/>
          </p:cNvSpPr>
          <p:nvPr/>
        </p:nvSpPr>
        <p:spPr bwMode="auto">
          <a:xfrm>
            <a:off x="6026150" y="28257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5" name="Rectangle 19"/>
          <p:cNvSpPr>
            <a:spLocks noChangeArrowheads="1"/>
          </p:cNvSpPr>
          <p:nvPr/>
        </p:nvSpPr>
        <p:spPr bwMode="auto">
          <a:xfrm>
            <a:off x="7245350" y="35115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6" name="Rectangle 20"/>
          <p:cNvSpPr>
            <a:spLocks noChangeArrowheads="1"/>
          </p:cNvSpPr>
          <p:nvPr/>
        </p:nvSpPr>
        <p:spPr bwMode="auto">
          <a:xfrm>
            <a:off x="2368550" y="29019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7" name="Rectangle 21"/>
          <p:cNvSpPr>
            <a:spLocks noChangeArrowheads="1"/>
          </p:cNvSpPr>
          <p:nvPr/>
        </p:nvSpPr>
        <p:spPr bwMode="auto">
          <a:xfrm>
            <a:off x="2368550" y="33591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8" name="Rectangle 22"/>
          <p:cNvSpPr>
            <a:spLocks noChangeArrowheads="1"/>
          </p:cNvSpPr>
          <p:nvPr/>
        </p:nvSpPr>
        <p:spPr bwMode="auto">
          <a:xfrm>
            <a:off x="2368550" y="38163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099" name="Rectangle 23"/>
          <p:cNvSpPr>
            <a:spLocks noChangeArrowheads="1"/>
          </p:cNvSpPr>
          <p:nvPr/>
        </p:nvSpPr>
        <p:spPr bwMode="auto">
          <a:xfrm>
            <a:off x="3587750" y="31305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0" name="Rectangle 24"/>
          <p:cNvSpPr>
            <a:spLocks noChangeArrowheads="1"/>
          </p:cNvSpPr>
          <p:nvPr/>
        </p:nvSpPr>
        <p:spPr bwMode="auto">
          <a:xfrm>
            <a:off x="3587750" y="35877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1" name="Rectangle 25"/>
          <p:cNvSpPr>
            <a:spLocks noChangeArrowheads="1"/>
          </p:cNvSpPr>
          <p:nvPr/>
        </p:nvSpPr>
        <p:spPr bwMode="auto">
          <a:xfrm>
            <a:off x="3587750" y="40449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2" name="Rectangle 26"/>
          <p:cNvSpPr>
            <a:spLocks noChangeArrowheads="1"/>
          </p:cNvSpPr>
          <p:nvPr/>
        </p:nvSpPr>
        <p:spPr bwMode="auto">
          <a:xfrm>
            <a:off x="4806950" y="24447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3" name="Rectangle 27"/>
          <p:cNvSpPr>
            <a:spLocks noChangeArrowheads="1"/>
          </p:cNvSpPr>
          <p:nvPr/>
        </p:nvSpPr>
        <p:spPr bwMode="auto">
          <a:xfrm>
            <a:off x="4806950" y="33591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4" name="Rectangle 28"/>
          <p:cNvSpPr>
            <a:spLocks noChangeArrowheads="1"/>
          </p:cNvSpPr>
          <p:nvPr/>
        </p:nvSpPr>
        <p:spPr bwMode="auto">
          <a:xfrm>
            <a:off x="4806950" y="38163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5" name="Rectangle 29"/>
          <p:cNvSpPr>
            <a:spLocks noChangeArrowheads="1"/>
          </p:cNvSpPr>
          <p:nvPr/>
        </p:nvSpPr>
        <p:spPr bwMode="auto">
          <a:xfrm>
            <a:off x="4806950" y="42735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6" name="Rectangle 30"/>
          <p:cNvSpPr>
            <a:spLocks noChangeArrowheads="1"/>
          </p:cNvSpPr>
          <p:nvPr/>
        </p:nvSpPr>
        <p:spPr bwMode="auto">
          <a:xfrm>
            <a:off x="4806950" y="47307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7" name="Rectangle 31"/>
          <p:cNvSpPr>
            <a:spLocks noChangeArrowheads="1"/>
          </p:cNvSpPr>
          <p:nvPr/>
        </p:nvSpPr>
        <p:spPr bwMode="auto">
          <a:xfrm>
            <a:off x="6026150" y="23685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8" name="Rectangle 32"/>
          <p:cNvSpPr>
            <a:spLocks noChangeArrowheads="1"/>
          </p:cNvSpPr>
          <p:nvPr/>
        </p:nvSpPr>
        <p:spPr bwMode="auto">
          <a:xfrm>
            <a:off x="6026150" y="32829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09" name="Rectangle 33"/>
          <p:cNvSpPr>
            <a:spLocks noChangeArrowheads="1"/>
          </p:cNvSpPr>
          <p:nvPr/>
        </p:nvSpPr>
        <p:spPr bwMode="auto">
          <a:xfrm>
            <a:off x="6026150" y="37401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10" name="Rectangle 34"/>
          <p:cNvSpPr>
            <a:spLocks noChangeArrowheads="1"/>
          </p:cNvSpPr>
          <p:nvPr/>
        </p:nvSpPr>
        <p:spPr bwMode="auto">
          <a:xfrm>
            <a:off x="6026150" y="41973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11" name="Rectangle 35"/>
          <p:cNvSpPr>
            <a:spLocks noChangeArrowheads="1"/>
          </p:cNvSpPr>
          <p:nvPr/>
        </p:nvSpPr>
        <p:spPr bwMode="auto">
          <a:xfrm>
            <a:off x="6026150" y="4654550"/>
            <a:ext cx="2921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6112" name="Line 36"/>
          <p:cNvSpPr>
            <a:spLocks noChangeShapeType="1"/>
          </p:cNvSpPr>
          <p:nvPr/>
        </p:nvSpPr>
        <p:spPr bwMode="auto">
          <a:xfrm>
            <a:off x="1454150" y="2139950"/>
            <a:ext cx="901700" cy="4445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13" name="Line 37"/>
          <p:cNvSpPr>
            <a:spLocks noChangeShapeType="1"/>
          </p:cNvSpPr>
          <p:nvPr/>
        </p:nvSpPr>
        <p:spPr bwMode="auto">
          <a:xfrm>
            <a:off x="1454150" y="2590800"/>
            <a:ext cx="9017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14" name="Line 38"/>
          <p:cNvSpPr>
            <a:spLocks noChangeShapeType="1"/>
          </p:cNvSpPr>
          <p:nvPr/>
        </p:nvSpPr>
        <p:spPr bwMode="auto">
          <a:xfrm flipV="1">
            <a:off x="1454150" y="2584450"/>
            <a:ext cx="901700" cy="469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15" name="Line 39"/>
          <p:cNvSpPr>
            <a:spLocks noChangeShapeType="1"/>
          </p:cNvSpPr>
          <p:nvPr/>
        </p:nvSpPr>
        <p:spPr bwMode="auto">
          <a:xfrm>
            <a:off x="2673350" y="2597150"/>
            <a:ext cx="901700" cy="673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16" name="Line 40"/>
          <p:cNvSpPr>
            <a:spLocks noChangeShapeType="1"/>
          </p:cNvSpPr>
          <p:nvPr/>
        </p:nvSpPr>
        <p:spPr bwMode="auto">
          <a:xfrm>
            <a:off x="2673350" y="3054350"/>
            <a:ext cx="901700" cy="215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17" name="Line 41"/>
          <p:cNvSpPr>
            <a:spLocks noChangeShapeType="1"/>
          </p:cNvSpPr>
          <p:nvPr/>
        </p:nvSpPr>
        <p:spPr bwMode="auto">
          <a:xfrm flipV="1">
            <a:off x="2673350" y="3270250"/>
            <a:ext cx="901700" cy="241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18" name="Line 42"/>
          <p:cNvSpPr>
            <a:spLocks noChangeShapeType="1"/>
          </p:cNvSpPr>
          <p:nvPr/>
        </p:nvSpPr>
        <p:spPr bwMode="auto">
          <a:xfrm flipV="1">
            <a:off x="2673350" y="3270250"/>
            <a:ext cx="901700" cy="6985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19" name="Line 43"/>
          <p:cNvSpPr>
            <a:spLocks noChangeShapeType="1"/>
          </p:cNvSpPr>
          <p:nvPr/>
        </p:nvSpPr>
        <p:spPr bwMode="auto">
          <a:xfrm>
            <a:off x="3892550" y="2825750"/>
            <a:ext cx="901700" cy="673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0" name="Line 44"/>
          <p:cNvSpPr>
            <a:spLocks noChangeShapeType="1"/>
          </p:cNvSpPr>
          <p:nvPr/>
        </p:nvSpPr>
        <p:spPr bwMode="auto">
          <a:xfrm>
            <a:off x="3892550" y="3282950"/>
            <a:ext cx="901700" cy="215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1" name="Line 45"/>
          <p:cNvSpPr>
            <a:spLocks noChangeShapeType="1"/>
          </p:cNvSpPr>
          <p:nvPr/>
        </p:nvSpPr>
        <p:spPr bwMode="auto">
          <a:xfrm flipV="1">
            <a:off x="3892550" y="3498850"/>
            <a:ext cx="901700" cy="241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2" name="Line 46"/>
          <p:cNvSpPr>
            <a:spLocks noChangeShapeType="1"/>
          </p:cNvSpPr>
          <p:nvPr/>
        </p:nvSpPr>
        <p:spPr bwMode="auto">
          <a:xfrm flipV="1">
            <a:off x="3892550" y="3498850"/>
            <a:ext cx="901700" cy="6985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3" name="Line 47"/>
          <p:cNvSpPr>
            <a:spLocks noChangeShapeType="1"/>
          </p:cNvSpPr>
          <p:nvPr/>
        </p:nvSpPr>
        <p:spPr bwMode="auto">
          <a:xfrm>
            <a:off x="5111750" y="2597150"/>
            <a:ext cx="901700" cy="12827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4" name="Line 48"/>
          <p:cNvSpPr>
            <a:spLocks noChangeShapeType="1"/>
          </p:cNvSpPr>
          <p:nvPr/>
        </p:nvSpPr>
        <p:spPr bwMode="auto">
          <a:xfrm>
            <a:off x="5111750" y="3054350"/>
            <a:ext cx="901700" cy="8255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5" name="Line 49"/>
          <p:cNvSpPr>
            <a:spLocks noChangeShapeType="1"/>
          </p:cNvSpPr>
          <p:nvPr/>
        </p:nvSpPr>
        <p:spPr bwMode="auto">
          <a:xfrm>
            <a:off x="5111750" y="3511550"/>
            <a:ext cx="901700" cy="368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6" name="Line 50"/>
          <p:cNvSpPr>
            <a:spLocks noChangeShapeType="1"/>
          </p:cNvSpPr>
          <p:nvPr/>
        </p:nvSpPr>
        <p:spPr bwMode="auto">
          <a:xfrm flipV="1">
            <a:off x="5111750" y="3879850"/>
            <a:ext cx="901700" cy="88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7" name="Line 51"/>
          <p:cNvSpPr>
            <a:spLocks noChangeShapeType="1"/>
          </p:cNvSpPr>
          <p:nvPr/>
        </p:nvSpPr>
        <p:spPr bwMode="auto">
          <a:xfrm flipV="1">
            <a:off x="5111750" y="3879850"/>
            <a:ext cx="901700" cy="546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8" name="Line 52"/>
          <p:cNvSpPr>
            <a:spLocks noChangeShapeType="1"/>
          </p:cNvSpPr>
          <p:nvPr/>
        </p:nvSpPr>
        <p:spPr bwMode="auto">
          <a:xfrm flipV="1">
            <a:off x="5111750" y="3879850"/>
            <a:ext cx="901700" cy="1003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29" name="Line 53"/>
          <p:cNvSpPr>
            <a:spLocks noChangeShapeType="1"/>
          </p:cNvSpPr>
          <p:nvPr/>
        </p:nvSpPr>
        <p:spPr bwMode="auto">
          <a:xfrm>
            <a:off x="6330950" y="2520950"/>
            <a:ext cx="901700" cy="1130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30" name="Line 54"/>
          <p:cNvSpPr>
            <a:spLocks noChangeShapeType="1"/>
          </p:cNvSpPr>
          <p:nvPr/>
        </p:nvSpPr>
        <p:spPr bwMode="auto">
          <a:xfrm>
            <a:off x="6330950" y="2978150"/>
            <a:ext cx="901700" cy="673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31" name="Line 55"/>
          <p:cNvSpPr>
            <a:spLocks noChangeShapeType="1"/>
          </p:cNvSpPr>
          <p:nvPr/>
        </p:nvSpPr>
        <p:spPr bwMode="auto">
          <a:xfrm>
            <a:off x="6330950" y="3435350"/>
            <a:ext cx="901700" cy="215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32" name="Line 56"/>
          <p:cNvSpPr>
            <a:spLocks noChangeShapeType="1"/>
          </p:cNvSpPr>
          <p:nvPr/>
        </p:nvSpPr>
        <p:spPr bwMode="auto">
          <a:xfrm flipV="1">
            <a:off x="6330950" y="3651250"/>
            <a:ext cx="901700" cy="241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33" name="Line 57"/>
          <p:cNvSpPr>
            <a:spLocks noChangeShapeType="1"/>
          </p:cNvSpPr>
          <p:nvPr/>
        </p:nvSpPr>
        <p:spPr bwMode="auto">
          <a:xfrm flipV="1">
            <a:off x="6330950" y="3651250"/>
            <a:ext cx="901700" cy="6985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34" name="Line 58"/>
          <p:cNvSpPr>
            <a:spLocks noChangeShapeType="1"/>
          </p:cNvSpPr>
          <p:nvPr/>
        </p:nvSpPr>
        <p:spPr bwMode="auto">
          <a:xfrm flipV="1">
            <a:off x="6330950" y="3651250"/>
            <a:ext cx="901700" cy="11557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46135" name="Rectangle 59"/>
          <p:cNvSpPr>
            <a:spLocks noChangeArrowheads="1"/>
          </p:cNvSpPr>
          <p:nvPr/>
        </p:nvSpPr>
        <p:spPr bwMode="auto">
          <a:xfrm>
            <a:off x="539750" y="5572125"/>
            <a:ext cx="1247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Kautschuk</a:t>
            </a:r>
          </a:p>
        </p:txBody>
      </p:sp>
      <p:sp>
        <p:nvSpPr>
          <p:cNvPr id="46136" name="Rectangle 60"/>
          <p:cNvSpPr>
            <a:spLocks noChangeArrowheads="1"/>
          </p:cNvSpPr>
          <p:nvPr/>
        </p:nvSpPr>
        <p:spPr bwMode="auto">
          <a:xfrm>
            <a:off x="1731963" y="5572125"/>
            <a:ext cx="15779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Dichtungsring</a:t>
            </a:r>
          </a:p>
        </p:txBody>
      </p:sp>
      <p:sp>
        <p:nvSpPr>
          <p:cNvPr id="46137" name="Rectangle 61"/>
          <p:cNvSpPr>
            <a:spLocks noChangeArrowheads="1"/>
          </p:cNvSpPr>
          <p:nvPr/>
        </p:nvSpPr>
        <p:spPr bwMode="auto">
          <a:xfrm>
            <a:off x="3255963" y="5572125"/>
            <a:ext cx="7524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Ventil</a:t>
            </a:r>
          </a:p>
        </p:txBody>
      </p:sp>
      <p:sp>
        <p:nvSpPr>
          <p:cNvPr id="46138" name="Rectangle 62"/>
          <p:cNvSpPr>
            <a:spLocks noChangeArrowheads="1"/>
          </p:cNvSpPr>
          <p:nvPr/>
        </p:nvSpPr>
        <p:spPr bwMode="auto">
          <a:xfrm>
            <a:off x="3995738" y="5572125"/>
            <a:ext cx="175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Einspritzpumpe</a:t>
            </a:r>
          </a:p>
        </p:txBody>
      </p:sp>
      <p:sp>
        <p:nvSpPr>
          <p:cNvPr id="46139" name="Rectangle 63"/>
          <p:cNvSpPr>
            <a:spLocks noChangeArrowheads="1"/>
          </p:cNvSpPr>
          <p:nvPr/>
        </p:nvSpPr>
        <p:spPr bwMode="auto">
          <a:xfrm>
            <a:off x="5649913" y="5572125"/>
            <a:ext cx="12985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Motorblock</a:t>
            </a:r>
          </a:p>
        </p:txBody>
      </p:sp>
      <p:sp>
        <p:nvSpPr>
          <p:cNvPr id="46140" name="Rectangle 64"/>
          <p:cNvSpPr>
            <a:spLocks noChangeArrowheads="1"/>
          </p:cNvSpPr>
          <p:nvPr/>
        </p:nvSpPr>
        <p:spPr bwMode="auto">
          <a:xfrm>
            <a:off x="7065963" y="5572125"/>
            <a:ext cx="7016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PKW</a:t>
            </a:r>
          </a:p>
        </p:txBody>
      </p:sp>
      <p:sp>
        <p:nvSpPr>
          <p:cNvPr id="2" name="Foliennummernplatzhalter 1"/>
          <p:cNvSpPr>
            <a:spLocks noGrp="1"/>
          </p:cNvSpPr>
          <p:nvPr>
            <p:ph type="sldNum" sz="quarter" idx="10"/>
          </p:nvPr>
        </p:nvSpPr>
        <p:spPr/>
        <p:txBody>
          <a:bodyPr/>
          <a:lstStyle/>
          <a:p>
            <a:pPr>
              <a:defRPr/>
            </a:pPr>
            <a:fld id="{28AF4707-1BBA-4C92-B2A6-3CF7B484D5D8}" type="slidenum">
              <a:rPr lang="de-DE" smtClean="0"/>
              <a:pPr>
                <a:defRPr/>
              </a:pPr>
              <a:t>81</a:t>
            </a:fld>
            <a:endParaRPr lang="de-DE"/>
          </a:p>
        </p:txBody>
      </p:sp>
    </p:spTree>
    <p:extLst>
      <p:ext uri="{BB962C8B-B14F-4D97-AF65-F5344CB8AC3E}">
        <p14:creationId xmlns:p14="http://schemas.microsoft.com/office/powerpoint/2010/main" val="2074322036"/>
      </p:ext>
    </p:extLst>
  </p:cSld>
  <p:clrMapOvr>
    <a:masterClrMapping/>
  </p:clrMapOvr>
  <p:transition advTm="22301"/>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515E4D27-2A76-42E7-90C3-CD098E6C1C79}" type="slidenum">
              <a:rPr lang="de-DE" sz="1100" b="1">
                <a:effectLst>
                  <a:outerShdw blurRad="38100" dist="38100" dir="2700000" algn="tl">
                    <a:srgbClr val="C0C0C0"/>
                  </a:outerShdw>
                </a:effectLst>
              </a:rPr>
              <a:pPr algn="r">
                <a:defRPr/>
              </a:pPr>
              <a:t>82</a:t>
            </a:fld>
            <a:endParaRPr lang="de-DE" sz="1100" b="1">
              <a:effectLst>
                <a:outerShdw blurRad="38100" dist="38100" dir="2700000" algn="tl">
                  <a:srgbClr val="C0C0C0"/>
                </a:outerShdw>
              </a:effectLst>
            </a:endParaRPr>
          </a:p>
        </p:txBody>
      </p:sp>
      <p:sp>
        <p:nvSpPr>
          <p:cNvPr id="47107" name="Text Box 2"/>
          <p:cNvSpPr txBox="1">
            <a:spLocks noChangeArrowheads="1"/>
          </p:cNvSpPr>
          <p:nvPr/>
        </p:nvSpPr>
        <p:spPr bwMode="auto">
          <a:xfrm>
            <a:off x="467544" y="332656"/>
            <a:ext cx="691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Betriebliche Wertkette</a:t>
            </a:r>
          </a:p>
        </p:txBody>
      </p:sp>
      <p:sp>
        <p:nvSpPr>
          <p:cNvPr id="47108" name="AutoShape 3"/>
          <p:cNvSpPr>
            <a:spLocks noChangeArrowheads="1"/>
          </p:cNvSpPr>
          <p:nvPr/>
        </p:nvSpPr>
        <p:spPr bwMode="auto">
          <a:xfrm>
            <a:off x="395536" y="1196752"/>
            <a:ext cx="7776864" cy="3600400"/>
          </a:xfrm>
          <a:prstGeom prst="wedgeRoundRectCallout">
            <a:avLst>
              <a:gd name="adj1" fmla="val 51304"/>
              <a:gd name="adj2" fmla="val 57580"/>
              <a:gd name="adj3" fmla="val 16667"/>
            </a:avLst>
          </a:prstGeom>
          <a:solidFill>
            <a:schemeClr val="accent1"/>
          </a:solidFill>
          <a:ln w="9525">
            <a:solidFill>
              <a:schemeClr val="tx1"/>
            </a:solidFill>
            <a:miter lim="800000"/>
            <a:headEnd/>
            <a:tailEnd/>
          </a:ln>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000" dirty="0"/>
              <a:t>Die betriebliche Wertkette ist die Summe aller physisch und technisch abgrenzbaren Aktivitäten in einem Unternehmen, um Input in vermarktungsfähigen Output umzuwandeln.</a:t>
            </a:r>
          </a:p>
          <a:p>
            <a:pPr eaLnBrk="1" hangingPunct="1">
              <a:spcBef>
                <a:spcPct val="0"/>
              </a:spcBef>
              <a:buFontTx/>
              <a:buNone/>
            </a:pPr>
            <a:endParaRPr lang="de-DE" altLang="de-DE" sz="2000" dirty="0"/>
          </a:p>
          <a:p>
            <a:pPr eaLnBrk="1" hangingPunct="1">
              <a:spcBef>
                <a:spcPct val="0"/>
              </a:spcBef>
              <a:buNone/>
            </a:pPr>
            <a:r>
              <a:rPr lang="de-DE" sz="2000" dirty="0"/>
              <a:t>Die Wertkette (Fertigungs-  oder Wertschöpfungstiefe) bildet den betrieblichen Transformationsprozess ab.</a:t>
            </a:r>
          </a:p>
          <a:p>
            <a:pPr eaLnBrk="1" hangingPunct="1">
              <a:spcBef>
                <a:spcPct val="0"/>
              </a:spcBef>
              <a:buNone/>
            </a:pPr>
            <a:endParaRPr lang="de-DE" sz="2000" dirty="0"/>
          </a:p>
          <a:p>
            <a:pPr eaLnBrk="1" hangingPunct="1">
              <a:spcBef>
                <a:spcPct val="0"/>
              </a:spcBef>
              <a:buNone/>
            </a:pPr>
            <a:r>
              <a:rPr lang="de-DE" sz="2000" dirty="0"/>
              <a:t>Je länger die betriebliche Wertkette ist, desto größer ist die Fertigungs- bzw. Wertschöpfungstiefe.</a:t>
            </a:r>
          </a:p>
          <a:p>
            <a:pPr eaLnBrk="1" hangingPunct="1">
              <a:spcBef>
                <a:spcPct val="0"/>
              </a:spcBef>
              <a:buNone/>
            </a:pPr>
            <a:endParaRPr lang="de-DE" sz="2000" dirty="0"/>
          </a:p>
          <a:p>
            <a:pPr eaLnBrk="1" hangingPunct="1">
              <a:spcBef>
                <a:spcPct val="0"/>
              </a:spcBef>
              <a:buNone/>
            </a:pPr>
            <a:endParaRPr lang="de-DE" sz="2000" dirty="0"/>
          </a:p>
          <a:p>
            <a:pPr eaLnBrk="1" hangingPunct="1">
              <a:spcBef>
                <a:spcPct val="0"/>
              </a:spcBef>
              <a:buFontTx/>
              <a:buNone/>
            </a:pPr>
            <a:endParaRPr lang="de-DE" altLang="de-DE" sz="2000" dirty="0"/>
          </a:p>
          <a:p>
            <a:pPr eaLnBrk="1" hangingPunct="1">
              <a:spcBef>
                <a:spcPct val="0"/>
              </a:spcBef>
              <a:buFontTx/>
              <a:buNone/>
            </a:pPr>
            <a:endParaRPr lang="de-DE" altLang="de-DE" sz="2000" dirty="0"/>
          </a:p>
        </p:txBody>
      </p:sp>
      <p:sp>
        <p:nvSpPr>
          <p:cNvPr id="2" name="Foliennummernplatzhalter 1"/>
          <p:cNvSpPr>
            <a:spLocks noGrp="1"/>
          </p:cNvSpPr>
          <p:nvPr>
            <p:ph type="sldNum" sz="quarter" idx="10"/>
          </p:nvPr>
        </p:nvSpPr>
        <p:spPr/>
        <p:txBody>
          <a:bodyPr/>
          <a:lstStyle/>
          <a:p>
            <a:pPr>
              <a:defRPr/>
            </a:pPr>
            <a:fld id="{828E106C-BA3C-4965-9325-61ED007F641D}" type="slidenum">
              <a:rPr lang="de-DE" smtClean="0"/>
              <a:pPr>
                <a:defRPr/>
              </a:pPr>
              <a:t>82</a:t>
            </a:fld>
            <a:endParaRPr lang="de-DE"/>
          </a:p>
        </p:txBody>
      </p:sp>
    </p:spTree>
    <p:extLst>
      <p:ext uri="{BB962C8B-B14F-4D97-AF65-F5344CB8AC3E}">
        <p14:creationId xmlns:p14="http://schemas.microsoft.com/office/powerpoint/2010/main" val="876454605"/>
      </p:ext>
    </p:extLst>
  </p:cSld>
  <p:clrMapOvr>
    <a:masterClrMapping/>
  </p:clrMapOvr>
  <mc:AlternateContent xmlns:mc="http://schemas.openxmlformats.org/markup-compatibility/2006" xmlns:p14="http://schemas.microsoft.com/office/powerpoint/2010/main">
    <mc:Choice Requires="p14">
      <p:transition spd="slow" p14:dur="2000" advTm="37815"/>
    </mc:Choice>
    <mc:Fallback xmlns="">
      <p:transition spd="slow" advTm="37815"/>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55083"/>
            <a:ext cx="8229600" cy="576262"/>
          </a:xfrm>
        </p:spPr>
        <p:txBody>
          <a:bodyPr/>
          <a:lstStyle/>
          <a:p>
            <a:r>
              <a:rPr lang="de-DE" dirty="0"/>
              <a:t>Exkurs: Wertverbundsystem</a:t>
            </a:r>
          </a:p>
        </p:txBody>
      </p:sp>
      <p:sp>
        <p:nvSpPr>
          <p:cNvPr id="34" name="Text Box 67"/>
          <p:cNvSpPr txBox="1">
            <a:spLocks noChangeArrowheads="1"/>
          </p:cNvSpPr>
          <p:nvPr/>
        </p:nvSpPr>
        <p:spPr bwMode="auto">
          <a:xfrm>
            <a:off x="314399" y="126957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Charakteristika</a:t>
            </a:r>
          </a:p>
        </p:txBody>
      </p:sp>
      <p:cxnSp>
        <p:nvCxnSpPr>
          <p:cNvPr id="35" name="Gerade Verbindung 34"/>
          <p:cNvCxnSpPr/>
          <p:nvPr/>
        </p:nvCxnSpPr>
        <p:spPr>
          <a:xfrm>
            <a:off x="323528" y="220486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xtfeld 35"/>
          <p:cNvSpPr txBox="1"/>
          <p:nvPr/>
        </p:nvSpPr>
        <p:spPr>
          <a:xfrm>
            <a:off x="506053" y="1515519"/>
            <a:ext cx="8131894" cy="5478423"/>
          </a:xfrm>
          <a:prstGeom prst="rect">
            <a:avLst/>
          </a:prstGeom>
          <a:noFill/>
        </p:spPr>
        <p:txBody>
          <a:bodyPr wrap="square" rtlCol="0">
            <a:spAutoFit/>
          </a:bodyPr>
          <a:lstStyle/>
          <a:p>
            <a:endParaRPr lang="de-DE" sz="1400" dirty="0"/>
          </a:p>
          <a:p>
            <a:endParaRPr lang="de-DE" sz="1400" dirty="0"/>
          </a:p>
          <a:p>
            <a:r>
              <a:rPr lang="de-DE" sz="1400" dirty="0"/>
              <a:t>die physische Erstellung (Produktion) eines Endprodukts setzt aus einer Vielzahl von betrieblichen Wertketten der einzelner Unternehmen zusammen (vertikale Produktionskette): Zulieferer-/Weiterverarbeitungsbeziehungen mit dem Prinzip der Arbeitsteilung.</a:t>
            </a:r>
          </a:p>
          <a:p>
            <a:endParaRPr lang="de-DE" sz="1400" dirty="0"/>
          </a:p>
          <a:p>
            <a:r>
              <a:rPr lang="de-DE" sz="1400" dirty="0"/>
              <a:t>die Summe der betrieblichen Wertketten bildet damit den gesamten Erstellungsprozess eines Produkts ab.</a:t>
            </a:r>
          </a:p>
          <a:p>
            <a:endParaRPr lang="de-DE" sz="1400" dirty="0"/>
          </a:p>
          <a:p>
            <a:r>
              <a:rPr lang="de-DE" sz="1400" dirty="0"/>
              <a:t>die Wertkette eines Unternehmens ist damit in ein übergeordnetes (vertikales) Wertkettensystem (Wertverbundsystem) eingebettet.</a:t>
            </a:r>
          </a:p>
          <a:p>
            <a:endParaRPr lang="de-DE" sz="1400" dirty="0"/>
          </a:p>
          <a:p>
            <a:r>
              <a:rPr lang="de-DE" sz="1400" dirty="0"/>
              <a:t>je „besser“ die einzelnen betrieblichen Wertketten der vor- und nachgelagerten Stufen aufeinander abgestimmt sind (z.B. logistische Prozesse; Produktentwicklung), desto effizienter (kostengünstiger und/qualitativ besser) verläuft der Erstellungsprozess des Produkts.</a:t>
            </a:r>
          </a:p>
          <a:p>
            <a:endParaRPr lang="de-DE" sz="1400" dirty="0"/>
          </a:p>
          <a:p>
            <a:r>
              <a:rPr lang="de-DE" sz="1400" dirty="0"/>
              <a:t>Insbesondere durch die Digitalisierung der Produktions- und Geschäftsprozesse (Industrie 4.0) findet die Wertschöpfung eines Produkts als technischer Entstehungsprozess zunehmend in Wertverbundsystemen statt. Die Leistungsfähigkeit des Wertverbundsystems bestimmt dann, zu welchen Kosten und damit auch Verkaufspreis und in welcher Qualität ein Produkt dem Endverbraucher angeboten werden kann. </a:t>
            </a:r>
          </a:p>
          <a:p>
            <a:endParaRPr lang="de-DE" sz="1400" dirty="0"/>
          </a:p>
          <a:p>
            <a:endParaRPr lang="de-DE" sz="1400" dirty="0"/>
          </a:p>
          <a:p>
            <a:endParaRPr lang="de-DE" sz="1400" dirty="0"/>
          </a:p>
          <a:p>
            <a:endParaRPr lang="de-DE" sz="1400" dirty="0"/>
          </a:p>
        </p:txBody>
      </p:sp>
      <p:cxnSp>
        <p:nvCxnSpPr>
          <p:cNvPr id="37" name="Gerade Verbindung 36"/>
          <p:cNvCxnSpPr/>
          <p:nvPr/>
        </p:nvCxnSpPr>
        <p:spPr>
          <a:xfrm>
            <a:off x="335968" y="436510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Gerade Verbindung 37"/>
          <p:cNvCxnSpPr/>
          <p:nvPr/>
        </p:nvCxnSpPr>
        <p:spPr>
          <a:xfrm rot="5400000">
            <a:off x="-684584" y="2780928"/>
            <a:ext cx="20162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Gerade Verbindung 38"/>
          <p:cNvCxnSpPr/>
          <p:nvPr/>
        </p:nvCxnSpPr>
        <p:spPr>
          <a:xfrm flipH="1">
            <a:off x="314399" y="3789040"/>
            <a:ext cx="9129" cy="1368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Gerade Verbindung 39"/>
          <p:cNvCxnSpPr/>
          <p:nvPr/>
        </p:nvCxnSpPr>
        <p:spPr>
          <a:xfrm>
            <a:off x="323528" y="2996952"/>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Gerade Verbindung 40"/>
          <p:cNvCxnSpPr/>
          <p:nvPr/>
        </p:nvCxnSpPr>
        <p:spPr>
          <a:xfrm>
            <a:off x="323528" y="3645024"/>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83</a:t>
            </a:fld>
            <a:endParaRPr lang="de-DE"/>
          </a:p>
        </p:txBody>
      </p:sp>
      <p:cxnSp>
        <p:nvCxnSpPr>
          <p:cNvPr id="13" name="Gerade Verbindung 36"/>
          <p:cNvCxnSpPr/>
          <p:nvPr/>
        </p:nvCxnSpPr>
        <p:spPr>
          <a:xfrm>
            <a:off x="323528" y="5157192"/>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2407379"/>
      </p:ext>
    </p:extLst>
  </p:cSld>
  <p:clrMapOvr>
    <a:masterClrMapping/>
  </p:clrMapOvr>
  <mc:AlternateContent xmlns:mc="http://schemas.openxmlformats.org/markup-compatibility/2006" xmlns:p14="http://schemas.microsoft.com/office/powerpoint/2010/main">
    <mc:Choice Requires="p14">
      <p:transition spd="slow" p14:dur="2000" advTm="107235"/>
    </mc:Choice>
    <mc:Fallback xmlns="">
      <p:transition spd="slow" advTm="107235"/>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515E4D27-2A76-42E7-90C3-CD098E6C1C79}" type="slidenum">
              <a:rPr lang="de-DE" sz="1100" b="1">
                <a:effectLst>
                  <a:outerShdw blurRad="38100" dist="38100" dir="2700000" algn="tl">
                    <a:srgbClr val="C0C0C0"/>
                  </a:outerShdw>
                </a:effectLst>
              </a:rPr>
              <a:pPr algn="r">
                <a:defRPr/>
              </a:pPr>
              <a:t>84</a:t>
            </a:fld>
            <a:endParaRPr lang="de-DE" sz="1100" b="1">
              <a:effectLst>
                <a:outerShdw blurRad="38100" dist="38100" dir="2700000" algn="tl">
                  <a:srgbClr val="C0C0C0"/>
                </a:outerShdw>
              </a:effectLst>
            </a:endParaRPr>
          </a:p>
        </p:txBody>
      </p:sp>
      <p:sp>
        <p:nvSpPr>
          <p:cNvPr id="47107" name="Text Box 2"/>
          <p:cNvSpPr txBox="1">
            <a:spLocks noChangeArrowheads="1"/>
          </p:cNvSpPr>
          <p:nvPr/>
        </p:nvSpPr>
        <p:spPr bwMode="auto">
          <a:xfrm>
            <a:off x="395536" y="267046"/>
            <a:ext cx="79921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Wertschöpfung aus ökonomischer (monetärer) Sicht (I)</a:t>
            </a:r>
          </a:p>
        </p:txBody>
      </p:sp>
      <p:sp>
        <p:nvSpPr>
          <p:cNvPr id="47108" name="AutoShape 3"/>
          <p:cNvSpPr>
            <a:spLocks noChangeArrowheads="1"/>
          </p:cNvSpPr>
          <p:nvPr/>
        </p:nvSpPr>
        <p:spPr bwMode="auto">
          <a:xfrm>
            <a:off x="423154" y="1052736"/>
            <a:ext cx="8397318" cy="4392488"/>
          </a:xfrm>
          <a:prstGeom prst="wedgeRoundRectCallout">
            <a:avLst>
              <a:gd name="adj1" fmla="val 51304"/>
              <a:gd name="adj2" fmla="val 57580"/>
              <a:gd name="adj3" fmla="val 16667"/>
            </a:avLst>
          </a:prstGeom>
          <a:solidFill>
            <a:schemeClr val="accent1"/>
          </a:solidFill>
          <a:ln w="9525">
            <a:solidFill>
              <a:schemeClr val="tx1"/>
            </a:solidFill>
            <a:miter lim="800000"/>
            <a:headEnd/>
            <a:tailEnd/>
          </a:ln>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000" dirty="0"/>
              <a:t>Aus ökonomischer Sicht (z.B. Marketing) kennzeichnet die Wertschöpfung, welche monetären Werte durch die betriebliche Wertkette geschaffen wurden (</a:t>
            </a:r>
            <a:r>
              <a:rPr lang="de-DE" altLang="de-DE" sz="2000" dirty="0" err="1"/>
              <a:t>value</a:t>
            </a:r>
            <a:r>
              <a:rPr lang="de-DE" altLang="de-DE" sz="2000" dirty="0"/>
              <a:t> </a:t>
            </a:r>
            <a:r>
              <a:rPr lang="de-DE" altLang="de-DE" sz="2000" dirty="0" err="1"/>
              <a:t>added</a:t>
            </a:r>
            <a:r>
              <a:rPr lang="de-DE" altLang="de-DE" sz="2000" dirty="0"/>
              <a:t>): Die Wertschöpfung ist das monetäre Ergebnis des (technischen) Wertschöpfungsprozesses. </a:t>
            </a:r>
          </a:p>
          <a:p>
            <a:pPr eaLnBrk="1" hangingPunct="1">
              <a:spcBef>
                <a:spcPct val="0"/>
              </a:spcBef>
              <a:buFontTx/>
              <a:buNone/>
            </a:pPr>
            <a:endParaRPr lang="de-DE" altLang="de-DE" sz="2000" dirty="0"/>
          </a:p>
          <a:p>
            <a:pPr eaLnBrk="1" hangingPunct="1">
              <a:spcBef>
                <a:spcPct val="0"/>
              </a:spcBef>
              <a:buFontTx/>
              <a:buNone/>
            </a:pPr>
            <a:r>
              <a:rPr lang="de-DE" altLang="de-DE" sz="2000" dirty="0"/>
              <a:t>Für die Bestimmung der monetären Wertschöpfung für eine Produkteinheit sind zwei Ausgangsgrößen relevant:</a:t>
            </a:r>
          </a:p>
          <a:p>
            <a:pPr marL="342900" indent="-342900" eaLnBrk="1" hangingPunct="1">
              <a:spcBef>
                <a:spcPct val="0"/>
              </a:spcBef>
              <a:buFontTx/>
              <a:buChar char="-"/>
            </a:pPr>
            <a:r>
              <a:rPr lang="de-DE" altLang="de-DE" sz="2000" dirty="0"/>
              <a:t>der Verkaufspreis, der in einer Transaktion für das Produkt erzielt wurde;</a:t>
            </a:r>
          </a:p>
          <a:p>
            <a:pPr marL="342900" indent="-342900" eaLnBrk="1" hangingPunct="1">
              <a:spcBef>
                <a:spcPct val="0"/>
              </a:spcBef>
              <a:buFontTx/>
              <a:buChar char="-"/>
            </a:pPr>
            <a:r>
              <a:rPr lang="de-DE" altLang="de-DE" sz="2000" dirty="0"/>
              <a:t>der im betrieblichen Transformationsprozess (der Wertkette) für die Erstellung des Produkts aufgewendete </a:t>
            </a:r>
            <a:r>
              <a:rPr lang="de-DE" altLang="de-DE" sz="2000" b="1" dirty="0"/>
              <a:t>sachliche Input</a:t>
            </a:r>
            <a:r>
              <a:rPr lang="de-DE" altLang="de-DE" sz="2000" dirty="0"/>
              <a:t>: Zulieferprodukte, Material, Abschreibungen auf die Betriebsmittel.</a:t>
            </a:r>
          </a:p>
          <a:p>
            <a:pPr marL="342900" indent="-342900" eaLnBrk="1" hangingPunct="1">
              <a:spcBef>
                <a:spcPct val="0"/>
              </a:spcBef>
              <a:buFontTx/>
              <a:buChar char="-"/>
            </a:pPr>
            <a:endParaRPr lang="de-DE" altLang="de-DE" sz="2000" dirty="0"/>
          </a:p>
        </p:txBody>
      </p:sp>
      <p:sp>
        <p:nvSpPr>
          <p:cNvPr id="2" name="Foliennummernplatzhalter 1"/>
          <p:cNvSpPr>
            <a:spLocks noGrp="1"/>
          </p:cNvSpPr>
          <p:nvPr>
            <p:ph type="sldNum" sz="quarter" idx="10"/>
          </p:nvPr>
        </p:nvSpPr>
        <p:spPr/>
        <p:txBody>
          <a:bodyPr/>
          <a:lstStyle/>
          <a:p>
            <a:pPr>
              <a:defRPr/>
            </a:pPr>
            <a:fld id="{828E106C-BA3C-4965-9325-61ED007F641D}" type="slidenum">
              <a:rPr lang="de-DE" smtClean="0"/>
              <a:pPr>
                <a:defRPr/>
              </a:pPr>
              <a:t>84</a:t>
            </a:fld>
            <a:endParaRPr lang="de-DE"/>
          </a:p>
        </p:txBody>
      </p:sp>
    </p:spTree>
    <p:extLst>
      <p:ext uri="{BB962C8B-B14F-4D97-AF65-F5344CB8AC3E}">
        <p14:creationId xmlns:p14="http://schemas.microsoft.com/office/powerpoint/2010/main" val="1685371035"/>
      </p:ext>
    </p:extLst>
  </p:cSld>
  <p:clrMapOvr>
    <a:masterClrMapping/>
  </p:clrMapOvr>
  <mc:AlternateContent xmlns:mc="http://schemas.openxmlformats.org/markup-compatibility/2006" xmlns:p14="http://schemas.microsoft.com/office/powerpoint/2010/main">
    <mc:Choice Requires="p14">
      <p:transition spd="slow" p14:dur="2000" advTm="69923"/>
    </mc:Choice>
    <mc:Fallback xmlns="">
      <p:transition spd="slow" advTm="69923"/>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515E4D27-2A76-42E7-90C3-CD098E6C1C79}" type="slidenum">
              <a:rPr lang="de-DE" sz="1100" b="1">
                <a:effectLst>
                  <a:outerShdw blurRad="38100" dist="38100" dir="2700000" algn="tl">
                    <a:srgbClr val="C0C0C0"/>
                  </a:outerShdw>
                </a:effectLst>
              </a:rPr>
              <a:pPr algn="r">
                <a:defRPr/>
              </a:pPr>
              <a:t>85</a:t>
            </a:fld>
            <a:endParaRPr lang="de-DE" sz="1100" b="1">
              <a:effectLst>
                <a:outerShdw blurRad="38100" dist="38100" dir="2700000" algn="tl">
                  <a:srgbClr val="C0C0C0"/>
                </a:outerShdw>
              </a:effectLst>
            </a:endParaRPr>
          </a:p>
        </p:txBody>
      </p:sp>
      <p:sp>
        <p:nvSpPr>
          <p:cNvPr id="47107" name="Text Box 2"/>
          <p:cNvSpPr txBox="1">
            <a:spLocks noChangeArrowheads="1"/>
          </p:cNvSpPr>
          <p:nvPr/>
        </p:nvSpPr>
        <p:spPr bwMode="auto">
          <a:xfrm>
            <a:off x="395536" y="267046"/>
            <a:ext cx="79921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Wertschöpfung aus ökonomischer (monetärer) Sicht (II)</a:t>
            </a:r>
          </a:p>
        </p:txBody>
      </p:sp>
      <p:sp>
        <p:nvSpPr>
          <p:cNvPr id="47108" name="AutoShape 3"/>
          <p:cNvSpPr>
            <a:spLocks noChangeArrowheads="1"/>
          </p:cNvSpPr>
          <p:nvPr/>
        </p:nvSpPr>
        <p:spPr bwMode="auto">
          <a:xfrm>
            <a:off x="251520" y="1268760"/>
            <a:ext cx="8414146" cy="4032448"/>
          </a:xfrm>
          <a:prstGeom prst="wedgeRoundRectCallout">
            <a:avLst>
              <a:gd name="adj1" fmla="val 51304"/>
              <a:gd name="adj2" fmla="val 57580"/>
              <a:gd name="adj3" fmla="val 16667"/>
            </a:avLst>
          </a:prstGeom>
          <a:solidFill>
            <a:schemeClr val="accent1"/>
          </a:solidFill>
          <a:ln w="9525">
            <a:solidFill>
              <a:schemeClr val="tx1"/>
            </a:solidFill>
            <a:miter lim="800000"/>
            <a:headEnd/>
            <a:tailEnd/>
          </a:ln>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None/>
            </a:pPr>
            <a:r>
              <a:rPr lang="de-DE" altLang="de-DE" sz="2000" dirty="0"/>
              <a:t>Die Wertschöpfung je </a:t>
            </a:r>
            <a:r>
              <a:rPr lang="de-DE" altLang="de-DE" sz="2000" dirty="0" err="1"/>
              <a:t>Outputeinheit</a:t>
            </a:r>
            <a:r>
              <a:rPr lang="de-DE" altLang="de-DE" sz="2000" dirty="0"/>
              <a:t> lässt sich zumindest prinzipiell durch die Kosten- und Leistungsrechnung bestimmen bzw. zeigt sich aggregiert über alle verkauften Produkte in der Gewinn- und Verlustrechnung aus den Positionen Umsatzerlöse abzüglich Materialaufwand und Abschreibungen.</a:t>
            </a:r>
          </a:p>
          <a:p>
            <a:pPr eaLnBrk="1" hangingPunct="1">
              <a:spcBef>
                <a:spcPct val="0"/>
              </a:spcBef>
              <a:buFontTx/>
              <a:buNone/>
            </a:pPr>
            <a:endParaRPr lang="de-DE" altLang="de-DE" sz="2000" dirty="0"/>
          </a:p>
          <a:p>
            <a:pPr eaLnBrk="1" hangingPunct="1">
              <a:spcBef>
                <a:spcPct val="0"/>
              </a:spcBef>
              <a:buFontTx/>
              <a:buNone/>
            </a:pPr>
            <a:r>
              <a:rPr lang="de-DE" altLang="de-DE" sz="2000" dirty="0"/>
              <a:t>Die Wertschöpfung, die ein Unternehmen mit einem Produkt bzw. insgesamt erzielt, ist nicht mit dem Gewinn zu verwechseln, den das Unternehmen mit dem Produkt bzw. insgesamt erzielt.</a:t>
            </a:r>
          </a:p>
          <a:p>
            <a:pPr eaLnBrk="1" hangingPunct="1">
              <a:spcBef>
                <a:spcPct val="0"/>
              </a:spcBef>
              <a:buFontTx/>
              <a:buNone/>
            </a:pPr>
            <a:r>
              <a:rPr lang="de-DE" altLang="de-DE" sz="2000" dirty="0"/>
              <a:t>Hinweis: Gewinn = Umsatz minus Kosten. In der Wertschöpfung werden nur die Kosten des sachlichen Inputs erfasst.</a:t>
            </a:r>
          </a:p>
        </p:txBody>
      </p:sp>
      <p:sp>
        <p:nvSpPr>
          <p:cNvPr id="2" name="Foliennummernplatzhalter 1"/>
          <p:cNvSpPr>
            <a:spLocks noGrp="1"/>
          </p:cNvSpPr>
          <p:nvPr>
            <p:ph type="sldNum" sz="quarter" idx="10"/>
          </p:nvPr>
        </p:nvSpPr>
        <p:spPr/>
        <p:txBody>
          <a:bodyPr/>
          <a:lstStyle/>
          <a:p>
            <a:pPr>
              <a:defRPr/>
            </a:pPr>
            <a:fld id="{828E106C-BA3C-4965-9325-61ED007F641D}" type="slidenum">
              <a:rPr lang="de-DE" smtClean="0"/>
              <a:pPr>
                <a:defRPr/>
              </a:pPr>
              <a:t>85</a:t>
            </a:fld>
            <a:endParaRPr lang="de-DE"/>
          </a:p>
        </p:txBody>
      </p:sp>
    </p:spTree>
    <p:extLst>
      <p:ext uri="{BB962C8B-B14F-4D97-AF65-F5344CB8AC3E}">
        <p14:creationId xmlns:p14="http://schemas.microsoft.com/office/powerpoint/2010/main" val="866081576"/>
      </p:ext>
    </p:extLst>
  </p:cSld>
  <p:clrMapOvr>
    <a:masterClrMapping/>
  </p:clrMapOvr>
  <mc:AlternateContent xmlns:mc="http://schemas.openxmlformats.org/markup-compatibility/2006" xmlns:p14="http://schemas.microsoft.com/office/powerpoint/2010/main">
    <mc:Choice Requires="p14">
      <p:transition spd="slow" p14:dur="2000" advTm="66986"/>
    </mc:Choice>
    <mc:Fallback xmlns="">
      <p:transition spd="slow" advTm="66986"/>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46856" y="263968"/>
            <a:ext cx="8229600" cy="576262"/>
          </a:xfrm>
        </p:spPr>
        <p:txBody>
          <a:bodyPr/>
          <a:lstStyle/>
          <a:p>
            <a:r>
              <a:rPr lang="de-DE" dirty="0"/>
              <a:t>Exkurs: Wertschöpfung und Stakeholder</a:t>
            </a:r>
          </a:p>
        </p:txBody>
      </p:sp>
      <p:sp>
        <p:nvSpPr>
          <p:cNvPr id="7" name="Text Box 4"/>
          <p:cNvSpPr txBox="1">
            <a:spLocks noChangeArrowheads="1"/>
          </p:cNvSpPr>
          <p:nvPr/>
        </p:nvSpPr>
        <p:spPr bwMode="auto">
          <a:xfrm>
            <a:off x="1043608" y="1700808"/>
            <a:ext cx="6984776" cy="1099993"/>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buChar char="-"/>
              <a:defRPr>
                <a:solidFill>
                  <a:schemeClr val="tx1"/>
                </a:solidFill>
                <a:latin typeface="Arial" charset="0"/>
              </a:defRPr>
            </a:lvl6pPr>
            <a:lvl7pPr marL="2971800" indent="-228600" eaLnBrk="0" fontAlgn="base" hangingPunct="0">
              <a:spcBef>
                <a:spcPct val="0"/>
              </a:spcBef>
              <a:spcAft>
                <a:spcPct val="0"/>
              </a:spcAft>
              <a:buChar char="-"/>
              <a:defRPr>
                <a:solidFill>
                  <a:schemeClr val="tx1"/>
                </a:solidFill>
                <a:latin typeface="Arial" charset="0"/>
              </a:defRPr>
            </a:lvl7pPr>
            <a:lvl8pPr marL="3429000" indent="-228600" eaLnBrk="0" fontAlgn="base" hangingPunct="0">
              <a:spcBef>
                <a:spcPct val="0"/>
              </a:spcBef>
              <a:spcAft>
                <a:spcPct val="0"/>
              </a:spcAft>
              <a:buChar char="-"/>
              <a:defRPr>
                <a:solidFill>
                  <a:schemeClr val="tx1"/>
                </a:solidFill>
                <a:latin typeface="Arial" charset="0"/>
              </a:defRPr>
            </a:lvl8pPr>
            <a:lvl9pPr marL="3886200" indent="-228600" eaLnBrk="0" fontAlgn="base" hangingPunct="0">
              <a:spcBef>
                <a:spcPct val="0"/>
              </a:spcBef>
              <a:spcAft>
                <a:spcPct val="0"/>
              </a:spcAft>
              <a:buChar char="-"/>
              <a:defRPr>
                <a:solidFill>
                  <a:schemeClr val="tx1"/>
                </a:solidFill>
                <a:latin typeface="Arial" charset="0"/>
              </a:defRPr>
            </a:lvl9pPr>
          </a:lstStyle>
          <a:p>
            <a:pPr algn="ctr" eaLnBrk="1" fontAlgn="base" hangingPunct="1">
              <a:spcBef>
                <a:spcPct val="50000"/>
              </a:spcBef>
              <a:spcAft>
                <a:spcPct val="0"/>
              </a:spcAft>
            </a:pPr>
            <a:r>
              <a:rPr lang="de-DE" sz="2000" dirty="0"/>
              <a:t>Die betriebliche Wertschöpfung wird an die am Unternehmen beteiligten Anspruchsgruppen (Stakeholder) verteilt</a:t>
            </a:r>
            <a:endParaRPr lang="de-DE" sz="2000" dirty="0">
              <a:solidFill>
                <a:srgbClr val="000000"/>
              </a:solidFill>
            </a:endParaRPr>
          </a:p>
        </p:txBody>
      </p:sp>
      <p:cxnSp>
        <p:nvCxnSpPr>
          <p:cNvPr id="8" name="AutoShape 48"/>
          <p:cNvCxnSpPr>
            <a:cxnSpLocks noChangeShapeType="1"/>
            <a:stCxn id="7" idx="2"/>
          </p:cNvCxnSpPr>
          <p:nvPr/>
        </p:nvCxnSpPr>
        <p:spPr bwMode="auto">
          <a:xfrm flipH="1">
            <a:off x="827584" y="2800801"/>
            <a:ext cx="3708412" cy="93825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feld 8"/>
          <p:cNvSpPr txBox="1"/>
          <p:nvPr/>
        </p:nvSpPr>
        <p:spPr>
          <a:xfrm>
            <a:off x="4211960" y="3739056"/>
            <a:ext cx="1595239" cy="523220"/>
          </a:xfrm>
          <a:prstGeom prst="rect">
            <a:avLst/>
          </a:prstGeom>
          <a:noFill/>
        </p:spPr>
        <p:txBody>
          <a:bodyPr wrap="square" rtlCol="0">
            <a:spAutoFit/>
          </a:bodyPr>
          <a:lstStyle/>
          <a:p>
            <a:r>
              <a:rPr lang="de-DE" sz="1400" dirty="0"/>
              <a:t>      Staat </a:t>
            </a:r>
            <a:br>
              <a:rPr lang="de-DE" sz="1400" dirty="0"/>
            </a:br>
            <a:r>
              <a:rPr lang="de-DE" sz="1400" dirty="0"/>
              <a:t>    (Steuern)</a:t>
            </a:r>
          </a:p>
        </p:txBody>
      </p:sp>
      <p:sp>
        <p:nvSpPr>
          <p:cNvPr id="10" name="Textfeld 9"/>
          <p:cNvSpPr txBox="1"/>
          <p:nvPr/>
        </p:nvSpPr>
        <p:spPr>
          <a:xfrm>
            <a:off x="6156176" y="3765132"/>
            <a:ext cx="2520280" cy="523220"/>
          </a:xfrm>
          <a:prstGeom prst="rect">
            <a:avLst/>
          </a:prstGeom>
          <a:noFill/>
        </p:spPr>
        <p:txBody>
          <a:bodyPr wrap="square" rtlCol="0">
            <a:spAutoFit/>
          </a:bodyPr>
          <a:lstStyle/>
          <a:p>
            <a:r>
              <a:rPr lang="de-DE" sz="1400" dirty="0"/>
              <a:t>      Eigenkapitalgeber</a:t>
            </a:r>
            <a:br>
              <a:rPr lang="de-DE" sz="1400" dirty="0"/>
            </a:br>
            <a:r>
              <a:rPr lang="de-DE" sz="1400" dirty="0"/>
              <a:t>(Gewinn als Residualgröße)</a:t>
            </a:r>
          </a:p>
        </p:txBody>
      </p:sp>
      <p:cxnSp>
        <p:nvCxnSpPr>
          <p:cNvPr id="11" name="Gerade Verbindung 10"/>
          <p:cNvCxnSpPr>
            <a:stCxn id="7" idx="2"/>
            <a:endCxn id="10" idx="0"/>
          </p:cNvCxnSpPr>
          <p:nvPr/>
        </p:nvCxnSpPr>
        <p:spPr>
          <a:xfrm>
            <a:off x="4535996" y="2800801"/>
            <a:ext cx="2880320" cy="964331"/>
          </a:xfrm>
          <a:prstGeom prst="line">
            <a:avLst/>
          </a:prstGeom>
        </p:spPr>
        <p:style>
          <a:lnRef idx="1">
            <a:schemeClr val="dk1"/>
          </a:lnRef>
          <a:fillRef idx="0">
            <a:schemeClr val="dk1"/>
          </a:fillRef>
          <a:effectRef idx="0">
            <a:schemeClr val="dk1"/>
          </a:effectRef>
          <a:fontRef idx="minor">
            <a:schemeClr val="tx1"/>
          </a:fontRef>
        </p:style>
      </p:cxnSp>
      <p:sp>
        <p:nvSpPr>
          <p:cNvPr id="12" name="Textfeld 11"/>
          <p:cNvSpPr txBox="1"/>
          <p:nvPr/>
        </p:nvSpPr>
        <p:spPr>
          <a:xfrm>
            <a:off x="2123728" y="3739056"/>
            <a:ext cx="1800200" cy="523220"/>
          </a:xfrm>
          <a:prstGeom prst="rect">
            <a:avLst/>
          </a:prstGeom>
          <a:noFill/>
        </p:spPr>
        <p:txBody>
          <a:bodyPr wrap="square" rtlCol="0">
            <a:spAutoFit/>
          </a:bodyPr>
          <a:lstStyle/>
          <a:p>
            <a:r>
              <a:rPr lang="de-DE" sz="1400" dirty="0"/>
              <a:t>  Fremdkapitalgeber</a:t>
            </a:r>
            <a:br>
              <a:rPr lang="de-DE" sz="1400" dirty="0"/>
            </a:br>
            <a:r>
              <a:rPr lang="de-DE" sz="1400" dirty="0"/>
              <a:t>        (Zinsen)   </a:t>
            </a:r>
          </a:p>
        </p:txBody>
      </p:sp>
      <p:cxnSp>
        <p:nvCxnSpPr>
          <p:cNvPr id="13" name="AutoShape 48"/>
          <p:cNvCxnSpPr>
            <a:cxnSpLocks noChangeShapeType="1"/>
            <a:stCxn id="7" idx="2"/>
            <a:endCxn id="12" idx="0"/>
          </p:cNvCxnSpPr>
          <p:nvPr/>
        </p:nvCxnSpPr>
        <p:spPr bwMode="auto">
          <a:xfrm flipH="1">
            <a:off x="3023828" y="2800801"/>
            <a:ext cx="1512168" cy="93825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AutoShape 48"/>
          <p:cNvCxnSpPr>
            <a:cxnSpLocks noChangeShapeType="1"/>
            <a:stCxn id="7" idx="2"/>
          </p:cNvCxnSpPr>
          <p:nvPr/>
        </p:nvCxnSpPr>
        <p:spPr bwMode="auto">
          <a:xfrm>
            <a:off x="4535996" y="2800801"/>
            <a:ext cx="252028" cy="93825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Textfeld 14"/>
          <p:cNvSpPr txBox="1"/>
          <p:nvPr/>
        </p:nvSpPr>
        <p:spPr>
          <a:xfrm>
            <a:off x="179512" y="3739056"/>
            <a:ext cx="1440160" cy="523220"/>
          </a:xfrm>
          <a:prstGeom prst="rect">
            <a:avLst/>
          </a:prstGeom>
          <a:noFill/>
        </p:spPr>
        <p:txBody>
          <a:bodyPr wrap="square" rtlCol="0">
            <a:spAutoFit/>
          </a:bodyPr>
          <a:lstStyle/>
          <a:p>
            <a:r>
              <a:rPr lang="de-DE" sz="1400" dirty="0"/>
              <a:t>  Mitarbeiter (Arbeitslohn)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86</a:t>
            </a:fld>
            <a:endParaRPr lang="de-DE"/>
          </a:p>
        </p:txBody>
      </p:sp>
    </p:spTree>
    <p:extLst>
      <p:ext uri="{BB962C8B-B14F-4D97-AF65-F5344CB8AC3E}">
        <p14:creationId xmlns:p14="http://schemas.microsoft.com/office/powerpoint/2010/main" val="3396916075"/>
      </p:ext>
    </p:extLst>
  </p:cSld>
  <p:clrMapOvr>
    <a:masterClrMapping/>
  </p:clrMapOvr>
  <mc:AlternateContent xmlns:mc="http://schemas.openxmlformats.org/markup-compatibility/2006" xmlns:p14="http://schemas.microsoft.com/office/powerpoint/2010/main">
    <mc:Choice Requires="p14">
      <p:transition spd="slow" p14:dur="2000" advTm="86379"/>
    </mc:Choice>
    <mc:Fallback xmlns="">
      <p:transition spd="slow" advTm="86379"/>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AutoShape 4"/>
          <p:cNvSpPr>
            <a:spLocks noChangeArrowheads="1"/>
          </p:cNvSpPr>
          <p:nvPr/>
        </p:nvSpPr>
        <p:spPr bwMode="auto">
          <a:xfrm>
            <a:off x="540321" y="1160748"/>
            <a:ext cx="7992888" cy="4536504"/>
          </a:xfrm>
          <a:prstGeom prst="wedgeRoundRectCallout">
            <a:avLst>
              <a:gd name="adj1" fmla="val 44758"/>
              <a:gd name="adj2" fmla="val 5893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Die Höhe der Wertschöpfung wird -  ceteris paribus - wesentlich vom Preis, der für das Produkte erzielt wird, bestimmt. </a:t>
            </a:r>
          </a:p>
          <a:p>
            <a:endParaRPr lang="de-DE" dirty="0"/>
          </a:p>
          <a:p>
            <a:r>
              <a:rPr lang="de-DE" dirty="0"/>
              <a:t>Die Wertschöpfung ist deshalb - ceteris paribus - umso höher, je höher der Preis ist, den ein Abnehmer für das Produkt zu zahlen bereit ist.</a:t>
            </a:r>
          </a:p>
          <a:p>
            <a:endParaRPr lang="de-DE" dirty="0"/>
          </a:p>
          <a:p>
            <a:r>
              <a:rPr lang="de-DE" dirty="0"/>
              <a:t>Ein Unternehmen erzielt nur dann eine Wertschöpfung, wenn der Output des betrieblichen Transformationsprozesses bzw. das Ergebnis der betrieblichen Wertkette marktfähig ist.</a:t>
            </a:r>
          </a:p>
          <a:p>
            <a:endParaRPr lang="de-DE" dirty="0"/>
          </a:p>
          <a:p>
            <a:r>
              <a:rPr lang="de-DE" dirty="0"/>
              <a:t>Marktfähig bedeutet, dass ein Abnehmer ist bereit, für das Produkt einen ausreichend hohen Preis zu bezahlen, so dass Wertschöpfung entsteht, die groß genug ist, damit als „Residualgröße“ noch ein Gewinn für den Anbieter übrig bleibt. </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87</a:t>
            </a:fld>
            <a:endParaRPr lang="de-DE"/>
          </a:p>
        </p:txBody>
      </p:sp>
      <p:sp>
        <p:nvSpPr>
          <p:cNvPr id="5" name="Text Box 2"/>
          <p:cNvSpPr txBox="1">
            <a:spLocks noChangeArrowheads="1"/>
          </p:cNvSpPr>
          <p:nvPr/>
        </p:nvSpPr>
        <p:spPr bwMode="auto">
          <a:xfrm>
            <a:off x="395536" y="267046"/>
            <a:ext cx="79921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Wertschöpfung aus ökonomischer (monetärer) Sicht (III)</a:t>
            </a:r>
          </a:p>
        </p:txBody>
      </p:sp>
    </p:spTree>
    <p:extLst>
      <p:ext uri="{BB962C8B-B14F-4D97-AF65-F5344CB8AC3E}">
        <p14:creationId xmlns:p14="http://schemas.microsoft.com/office/powerpoint/2010/main" val="1006182144"/>
      </p:ext>
    </p:extLst>
  </p:cSld>
  <p:clrMapOvr>
    <a:masterClrMapping/>
  </p:clrMapOvr>
  <mc:AlternateContent xmlns:mc="http://schemas.openxmlformats.org/markup-compatibility/2006" xmlns:p14="http://schemas.microsoft.com/office/powerpoint/2010/main">
    <mc:Choice Requires="p14">
      <p:transition spd="slow" p14:dur="2000" advTm="71362"/>
    </mc:Choice>
    <mc:Fallback xmlns="">
      <p:transition spd="slow" advTm="71362"/>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21196" y="185526"/>
            <a:ext cx="8229600" cy="576262"/>
          </a:xfrm>
        </p:spPr>
        <p:txBody>
          <a:bodyPr/>
          <a:lstStyle/>
          <a:p>
            <a:r>
              <a:rPr lang="de-DE" dirty="0"/>
              <a:t>Marketing als optimale Gestaltung von Transaktionen: Interpretation aus Sicht der Wertschöpfung</a:t>
            </a:r>
          </a:p>
        </p:txBody>
      </p:sp>
      <p:sp>
        <p:nvSpPr>
          <p:cNvPr id="53" name="AutoShape 4"/>
          <p:cNvSpPr>
            <a:spLocks noChangeArrowheads="1"/>
          </p:cNvSpPr>
          <p:nvPr/>
        </p:nvSpPr>
        <p:spPr bwMode="auto">
          <a:xfrm>
            <a:off x="539552" y="1412776"/>
            <a:ext cx="7992888" cy="3672408"/>
          </a:xfrm>
          <a:prstGeom prst="wedgeRoundRectCallout">
            <a:avLst>
              <a:gd name="adj1" fmla="val 45646"/>
              <a:gd name="adj2" fmla="val 6100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Marketing als optimale Gestaltung von Transaktionen impliziert, dass das Marketing dazu beitragen muss, die betriebliche Wertschöpfung zu steigern (zu maximieren): Dann besteht die „Chance“, dass die Eigenkapitalgeber einen höheren Gewinn erhalten. Zugleich eröffnet eine Steigerung der  Wertschöpfung die “Chance“ für die anderen Stake-Holder-Gruppen, einen höheren Betrag (z.B. Löhne, Steuern, Zinsen) aus dem (technischen) Wertschöpfungsprozess eines Produkts zu erhalten.</a:t>
            </a:r>
          </a:p>
          <a:p>
            <a:endParaRPr lang="de-DE" dirty="0"/>
          </a:p>
          <a:p>
            <a:r>
              <a:rPr lang="de-DE" dirty="0"/>
              <a:t>Die Allokation der Wertschöpfung selbst beinhaltet einen Verteilungskonflikt zwischen den Stakeholder-Gruppen, wobei Mitarbeiter, Fremdkapitalgeber und der Staat rechtlich abgesicherte Ansprüche besitzen.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88</a:t>
            </a:fld>
            <a:endParaRPr lang="de-DE"/>
          </a:p>
        </p:txBody>
      </p:sp>
    </p:spTree>
    <p:extLst>
      <p:ext uri="{BB962C8B-B14F-4D97-AF65-F5344CB8AC3E}">
        <p14:creationId xmlns:p14="http://schemas.microsoft.com/office/powerpoint/2010/main" val="3660681828"/>
      </p:ext>
    </p:extLst>
  </p:cSld>
  <p:clrMapOvr>
    <a:masterClrMapping/>
  </p:clrMapOvr>
  <mc:AlternateContent xmlns:mc="http://schemas.openxmlformats.org/markup-compatibility/2006" xmlns:p14="http://schemas.microsoft.com/office/powerpoint/2010/main">
    <mc:Choice Requires="p14">
      <p:transition spd="slow" p14:dur="2000" advTm="101378"/>
    </mc:Choice>
    <mc:Fallback xmlns="">
      <p:transition spd="slow" advTm="101378"/>
    </mc:Fallback>
  </mc:AlternateContent>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D63EEB07-6DA9-4C82-B9F2-4456FDAE52F4}" type="slidenum">
              <a:rPr lang="de-DE" sz="1100" b="1">
                <a:effectLst>
                  <a:outerShdw blurRad="38100" dist="38100" dir="2700000" algn="tl">
                    <a:srgbClr val="C0C0C0"/>
                  </a:outerShdw>
                </a:effectLst>
              </a:rPr>
              <a:pPr algn="r">
                <a:defRPr/>
              </a:pPr>
              <a:t>89</a:t>
            </a:fld>
            <a:endParaRPr lang="de-DE" sz="1100" b="1">
              <a:effectLst>
                <a:outerShdw blurRad="38100" dist="38100" dir="2700000" algn="tl">
                  <a:srgbClr val="C0C0C0"/>
                </a:outerShdw>
              </a:effectLst>
            </a:endParaRPr>
          </a:p>
        </p:txBody>
      </p:sp>
      <p:sp>
        <p:nvSpPr>
          <p:cNvPr id="49155" name="Rectangle 6"/>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9156" name="Rectangle 7"/>
          <p:cNvSpPr>
            <a:spLocks noGrp="1" noChangeArrowheads="1"/>
          </p:cNvSpPr>
          <p:nvPr>
            <p:ph type="title" idx="4294967295"/>
          </p:nvPr>
        </p:nvSpPr>
        <p:spPr>
          <a:xfrm>
            <a:off x="434834" y="229007"/>
            <a:ext cx="7772400" cy="473075"/>
          </a:xfrm>
        </p:spPr>
        <p:txBody>
          <a:bodyPr/>
          <a:lstStyle/>
          <a:p>
            <a:pPr eaLnBrk="1" hangingPunct="1"/>
            <a:r>
              <a:rPr lang="de-DE" altLang="de-DE" dirty="0"/>
              <a:t>Produzentenrente und Shareholder Value: Schematische Darstellung</a:t>
            </a:r>
          </a:p>
        </p:txBody>
      </p:sp>
      <p:sp>
        <p:nvSpPr>
          <p:cNvPr id="49157" name="Rectangle 8"/>
          <p:cNvSpPr>
            <a:spLocks noChangeArrowheads="1"/>
          </p:cNvSpPr>
          <p:nvPr/>
        </p:nvSpPr>
        <p:spPr bwMode="auto">
          <a:xfrm>
            <a:off x="609600" y="1519238"/>
            <a:ext cx="108585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latin typeface="Times New Roman" pitchFamily="18" charset="0"/>
              </a:rPr>
              <a:t>bezogene </a:t>
            </a:r>
          </a:p>
          <a:p>
            <a:pPr algn="ctr">
              <a:spcBef>
                <a:spcPct val="0"/>
              </a:spcBef>
              <a:buFontTx/>
              <a:buNone/>
            </a:pPr>
            <a:r>
              <a:rPr lang="de-DE" altLang="de-DE" sz="1600">
                <a:latin typeface="Times New Roman" pitchFamily="18" charset="0"/>
              </a:rPr>
              <a:t>Leistungen</a:t>
            </a:r>
          </a:p>
        </p:txBody>
      </p:sp>
      <p:sp>
        <p:nvSpPr>
          <p:cNvPr id="49158" name="Rectangle 9"/>
          <p:cNvSpPr>
            <a:spLocks noChangeArrowheads="1"/>
          </p:cNvSpPr>
          <p:nvPr/>
        </p:nvSpPr>
        <p:spPr bwMode="auto">
          <a:xfrm>
            <a:off x="1619250" y="1519238"/>
            <a:ext cx="1077913"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latin typeface="Times New Roman" pitchFamily="18" charset="0"/>
              </a:rPr>
              <a:t>Material-aufwand</a:t>
            </a:r>
          </a:p>
        </p:txBody>
      </p:sp>
      <p:sp>
        <p:nvSpPr>
          <p:cNvPr id="49159" name="Rectangle 10"/>
          <p:cNvSpPr>
            <a:spLocks noChangeArrowheads="1"/>
          </p:cNvSpPr>
          <p:nvPr/>
        </p:nvSpPr>
        <p:spPr bwMode="auto">
          <a:xfrm>
            <a:off x="2347913" y="1497013"/>
            <a:ext cx="1400175"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latin typeface="Times New Roman" pitchFamily="18" charset="0"/>
              </a:rPr>
              <a:t>Abschrei-bungen</a:t>
            </a:r>
          </a:p>
        </p:txBody>
      </p:sp>
      <p:sp>
        <p:nvSpPr>
          <p:cNvPr id="49160" name="Rectangle 11"/>
          <p:cNvSpPr>
            <a:spLocks noChangeArrowheads="1"/>
          </p:cNvSpPr>
          <p:nvPr/>
        </p:nvSpPr>
        <p:spPr bwMode="auto">
          <a:xfrm>
            <a:off x="2597150" y="1525588"/>
            <a:ext cx="901700" cy="5969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9161" name="Rectangle 12"/>
          <p:cNvSpPr>
            <a:spLocks noChangeArrowheads="1"/>
          </p:cNvSpPr>
          <p:nvPr/>
        </p:nvSpPr>
        <p:spPr bwMode="auto">
          <a:xfrm>
            <a:off x="1682750" y="1525588"/>
            <a:ext cx="901700" cy="5969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9162" name="Rectangle 13"/>
          <p:cNvSpPr>
            <a:spLocks noChangeArrowheads="1"/>
          </p:cNvSpPr>
          <p:nvPr/>
        </p:nvSpPr>
        <p:spPr bwMode="auto">
          <a:xfrm>
            <a:off x="615950" y="1525588"/>
            <a:ext cx="1054100" cy="5969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9163" name="Rectangle 14"/>
          <p:cNvSpPr>
            <a:spLocks noChangeArrowheads="1"/>
          </p:cNvSpPr>
          <p:nvPr/>
        </p:nvSpPr>
        <p:spPr bwMode="auto">
          <a:xfrm>
            <a:off x="3475038" y="2281238"/>
            <a:ext cx="2805112"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600">
                <a:latin typeface="Times New Roman" pitchFamily="18" charset="0"/>
              </a:rPr>
              <a:t>anteiliger</a:t>
            </a:r>
          </a:p>
          <a:p>
            <a:pPr algn="ctr">
              <a:spcBef>
                <a:spcPct val="0"/>
              </a:spcBef>
              <a:buFontTx/>
              <a:buNone/>
            </a:pPr>
            <a:r>
              <a:rPr lang="de-DE" altLang="de-DE" sz="1600">
                <a:latin typeface="Times New Roman" pitchFamily="18" charset="0"/>
              </a:rPr>
              <a:t>Personal-, Zins-, Steueraufwand</a:t>
            </a:r>
          </a:p>
        </p:txBody>
      </p:sp>
      <p:sp>
        <p:nvSpPr>
          <p:cNvPr id="49164" name="Rectangle 15"/>
          <p:cNvSpPr>
            <a:spLocks noChangeArrowheads="1"/>
          </p:cNvSpPr>
          <p:nvPr/>
        </p:nvSpPr>
        <p:spPr bwMode="auto">
          <a:xfrm>
            <a:off x="3511550" y="2287588"/>
            <a:ext cx="2730500" cy="5969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9165" name="Rectangle 16"/>
          <p:cNvSpPr>
            <a:spLocks noChangeArrowheads="1"/>
          </p:cNvSpPr>
          <p:nvPr/>
        </p:nvSpPr>
        <p:spPr bwMode="auto">
          <a:xfrm>
            <a:off x="615950" y="2973388"/>
            <a:ext cx="5626100" cy="5969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9166" name="Rectangle 17"/>
          <p:cNvSpPr>
            <a:spLocks noChangeArrowheads="1"/>
          </p:cNvSpPr>
          <p:nvPr/>
        </p:nvSpPr>
        <p:spPr bwMode="auto">
          <a:xfrm>
            <a:off x="615950" y="3811588"/>
            <a:ext cx="6464300" cy="5969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9167" name="Rectangle 18"/>
          <p:cNvSpPr>
            <a:spLocks noChangeArrowheads="1"/>
          </p:cNvSpPr>
          <p:nvPr/>
        </p:nvSpPr>
        <p:spPr bwMode="auto">
          <a:xfrm>
            <a:off x="6254750" y="4573588"/>
            <a:ext cx="825500" cy="5969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49168" name="Rectangle 19"/>
          <p:cNvSpPr>
            <a:spLocks noChangeArrowheads="1"/>
          </p:cNvSpPr>
          <p:nvPr/>
        </p:nvSpPr>
        <p:spPr bwMode="auto">
          <a:xfrm>
            <a:off x="7088188" y="2936875"/>
            <a:ext cx="13620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Produktions-</a:t>
            </a:r>
          </a:p>
          <a:p>
            <a:pPr>
              <a:spcBef>
                <a:spcPct val="0"/>
              </a:spcBef>
              <a:buFontTx/>
              <a:buNone/>
            </a:pPr>
            <a:r>
              <a:rPr lang="de-DE" altLang="de-DE" sz="1800">
                <a:latin typeface="Times New Roman" pitchFamily="18" charset="0"/>
              </a:rPr>
              <a:t>kosten</a:t>
            </a:r>
          </a:p>
        </p:txBody>
      </p:sp>
      <p:sp>
        <p:nvSpPr>
          <p:cNvPr id="49169" name="Rectangle 20"/>
          <p:cNvSpPr>
            <a:spLocks noChangeArrowheads="1"/>
          </p:cNvSpPr>
          <p:nvPr/>
        </p:nvSpPr>
        <p:spPr bwMode="auto">
          <a:xfrm>
            <a:off x="7088188" y="3775075"/>
            <a:ext cx="10953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Verkaufs-</a:t>
            </a:r>
          </a:p>
          <a:p>
            <a:pPr>
              <a:spcBef>
                <a:spcPct val="0"/>
              </a:spcBef>
              <a:buFontTx/>
              <a:buNone/>
            </a:pPr>
            <a:r>
              <a:rPr lang="de-DE" altLang="de-DE" sz="1800">
                <a:latin typeface="Times New Roman" pitchFamily="18" charset="0"/>
              </a:rPr>
              <a:t>preis</a:t>
            </a:r>
          </a:p>
        </p:txBody>
      </p:sp>
      <p:sp>
        <p:nvSpPr>
          <p:cNvPr id="49170" name="Rectangle 21"/>
          <p:cNvSpPr>
            <a:spLocks noChangeArrowheads="1"/>
          </p:cNvSpPr>
          <p:nvPr/>
        </p:nvSpPr>
        <p:spPr bwMode="auto">
          <a:xfrm>
            <a:off x="7088188" y="4460875"/>
            <a:ext cx="2151231" cy="147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dirty="0">
                <a:latin typeface="Times New Roman" pitchFamily="18" charset="0"/>
              </a:rPr>
              <a:t>Produzenten-</a:t>
            </a:r>
          </a:p>
          <a:p>
            <a:pPr>
              <a:spcBef>
                <a:spcPct val="0"/>
              </a:spcBef>
              <a:buFontTx/>
              <a:buNone/>
            </a:pPr>
            <a:r>
              <a:rPr lang="de-DE" altLang="de-DE" sz="1800" dirty="0" err="1">
                <a:latin typeface="Times New Roman" pitchFamily="18" charset="0"/>
              </a:rPr>
              <a:t>rente</a:t>
            </a:r>
            <a:r>
              <a:rPr lang="de-DE" altLang="de-DE" sz="1800" dirty="0">
                <a:latin typeface="Times New Roman" pitchFamily="18" charset="0"/>
              </a:rPr>
              <a:t> – Stückgewinn</a:t>
            </a:r>
          </a:p>
          <a:p>
            <a:pPr>
              <a:spcBef>
                <a:spcPct val="0"/>
              </a:spcBef>
              <a:buFontTx/>
              <a:buNone/>
            </a:pPr>
            <a:r>
              <a:rPr lang="de-DE" altLang="de-DE" sz="1800" dirty="0">
                <a:latin typeface="Times New Roman" pitchFamily="18" charset="0"/>
              </a:rPr>
              <a:t>Stück-</a:t>
            </a:r>
          </a:p>
          <a:p>
            <a:pPr>
              <a:spcBef>
                <a:spcPct val="0"/>
              </a:spcBef>
              <a:buFontTx/>
              <a:buNone/>
            </a:pPr>
            <a:r>
              <a:rPr lang="de-DE" altLang="de-DE" sz="1800" dirty="0">
                <a:latin typeface="Times New Roman" pitchFamily="18" charset="0"/>
              </a:rPr>
              <a:t>Deckungsbeitrag –&gt; </a:t>
            </a:r>
          </a:p>
          <a:p>
            <a:pPr>
              <a:spcBef>
                <a:spcPct val="0"/>
              </a:spcBef>
              <a:buFontTx/>
              <a:buNone/>
            </a:pPr>
            <a:r>
              <a:rPr lang="de-DE" altLang="de-DE" sz="1800" dirty="0">
                <a:latin typeface="Times New Roman" pitchFamily="18" charset="0"/>
              </a:rPr>
              <a:t>Shareholder Value</a:t>
            </a:r>
          </a:p>
        </p:txBody>
      </p:sp>
      <p:sp>
        <p:nvSpPr>
          <p:cNvPr id="2" name="Foliennummernplatzhalter 1"/>
          <p:cNvSpPr>
            <a:spLocks noGrp="1"/>
          </p:cNvSpPr>
          <p:nvPr>
            <p:ph type="sldNum" sz="quarter" idx="10"/>
          </p:nvPr>
        </p:nvSpPr>
        <p:spPr/>
        <p:txBody>
          <a:bodyPr/>
          <a:lstStyle/>
          <a:p>
            <a:pPr>
              <a:defRPr/>
            </a:pPr>
            <a:fld id="{211D2B03-A16C-4780-AB6B-1A855D3FF2BD}" type="slidenum">
              <a:rPr lang="de-DE" smtClean="0"/>
              <a:pPr>
                <a:defRPr/>
              </a:pPr>
              <a:t>89</a:t>
            </a:fld>
            <a:endParaRPr lang="de-DE"/>
          </a:p>
        </p:txBody>
      </p:sp>
    </p:spTree>
    <p:extLst>
      <p:ext uri="{BB962C8B-B14F-4D97-AF65-F5344CB8AC3E}">
        <p14:creationId xmlns:p14="http://schemas.microsoft.com/office/powerpoint/2010/main" val="905094482"/>
      </p:ext>
    </p:extLst>
  </p:cSld>
  <p:clrMapOvr>
    <a:masterClrMapping/>
  </p:clrMapOvr>
  <p:transition advTm="200665"/>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238127"/>
            <a:ext cx="8229600" cy="576262"/>
          </a:xfrm>
        </p:spPr>
        <p:txBody>
          <a:bodyPr/>
          <a:lstStyle/>
          <a:p>
            <a:r>
              <a:rPr lang="de-DE" altLang="de-DE" dirty="0"/>
              <a:t>Phasen einer Transaktion</a:t>
            </a:r>
          </a:p>
        </p:txBody>
      </p:sp>
      <p:sp>
        <p:nvSpPr>
          <p:cNvPr id="10243" name="AutoShape 3"/>
          <p:cNvSpPr>
            <a:spLocks noChangeArrowheads="1"/>
          </p:cNvSpPr>
          <p:nvPr/>
        </p:nvSpPr>
        <p:spPr bwMode="auto">
          <a:xfrm>
            <a:off x="468313" y="2779713"/>
            <a:ext cx="1511300" cy="576262"/>
          </a:xfrm>
          <a:prstGeom prst="homePlate">
            <a:avLst>
              <a:gd name="adj" fmla="val 65565"/>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10244" name="Text Box 4"/>
          <p:cNvSpPr txBox="1">
            <a:spLocks noChangeArrowheads="1"/>
          </p:cNvSpPr>
          <p:nvPr/>
        </p:nvSpPr>
        <p:spPr bwMode="auto">
          <a:xfrm>
            <a:off x="468313" y="2924175"/>
            <a:ext cx="1512887"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200"/>
              <a:t>Anbahnung</a:t>
            </a:r>
          </a:p>
        </p:txBody>
      </p:sp>
      <p:sp>
        <p:nvSpPr>
          <p:cNvPr id="10245" name="Text Box 5"/>
          <p:cNvSpPr txBox="1">
            <a:spLocks noChangeArrowheads="1"/>
          </p:cNvSpPr>
          <p:nvPr/>
        </p:nvSpPr>
        <p:spPr bwMode="auto">
          <a:xfrm>
            <a:off x="2268538" y="2924175"/>
            <a:ext cx="165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200"/>
              <a:t>Verhandlung</a:t>
            </a:r>
          </a:p>
        </p:txBody>
      </p:sp>
      <p:sp>
        <p:nvSpPr>
          <p:cNvPr id="10246" name="Text Box 6"/>
          <p:cNvSpPr txBox="1">
            <a:spLocks noChangeArrowheads="1"/>
          </p:cNvSpPr>
          <p:nvPr/>
        </p:nvSpPr>
        <p:spPr bwMode="auto">
          <a:xfrm>
            <a:off x="5221288" y="2924175"/>
            <a:ext cx="3529012"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200"/>
              <a:t>Erfüllung der Transaktionsverpflichtungen</a:t>
            </a:r>
          </a:p>
        </p:txBody>
      </p:sp>
      <p:sp>
        <p:nvSpPr>
          <p:cNvPr id="10247" name="AutoShape 7"/>
          <p:cNvSpPr>
            <a:spLocks noChangeArrowheads="1"/>
          </p:cNvSpPr>
          <p:nvPr/>
        </p:nvSpPr>
        <p:spPr bwMode="auto">
          <a:xfrm>
            <a:off x="1763713" y="2779713"/>
            <a:ext cx="1944687" cy="576262"/>
          </a:xfrm>
          <a:prstGeom prst="chevron">
            <a:avLst>
              <a:gd name="adj" fmla="val 84366"/>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10248" name="AutoShape 8"/>
          <p:cNvSpPr>
            <a:spLocks noChangeArrowheads="1"/>
          </p:cNvSpPr>
          <p:nvPr/>
        </p:nvSpPr>
        <p:spPr bwMode="auto">
          <a:xfrm>
            <a:off x="3851275" y="2779713"/>
            <a:ext cx="5041900" cy="576262"/>
          </a:xfrm>
          <a:prstGeom prst="chevron">
            <a:avLst>
              <a:gd name="adj" fmla="val 218733"/>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10249" name="Line 9"/>
          <p:cNvSpPr>
            <a:spLocks noChangeShapeType="1"/>
          </p:cNvSpPr>
          <p:nvPr/>
        </p:nvSpPr>
        <p:spPr bwMode="auto">
          <a:xfrm>
            <a:off x="468313" y="3355975"/>
            <a:ext cx="0"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250" name="Text Box 10"/>
          <p:cNvSpPr txBox="1">
            <a:spLocks noChangeArrowheads="1"/>
          </p:cNvSpPr>
          <p:nvPr/>
        </p:nvSpPr>
        <p:spPr bwMode="auto">
          <a:xfrm>
            <a:off x="539750" y="3571875"/>
            <a:ext cx="1223963"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200" dirty="0"/>
              <a:t>Informations-</a:t>
            </a:r>
            <a:r>
              <a:rPr lang="de-DE" altLang="de-DE" sz="1200" dirty="0" err="1"/>
              <a:t>austausch</a:t>
            </a:r>
            <a:endParaRPr lang="de-DE" altLang="de-DE" sz="1200" dirty="0"/>
          </a:p>
          <a:p>
            <a:pPr eaLnBrk="1" hangingPunct="1">
              <a:spcBef>
                <a:spcPct val="50000"/>
              </a:spcBef>
              <a:buFontTx/>
              <a:buNone/>
            </a:pPr>
            <a:r>
              <a:rPr lang="de-DE" altLang="de-DE" sz="1200" dirty="0"/>
              <a:t>Erarbeiten einer Problemlösung zwischen Anbieter und Nachfrager</a:t>
            </a:r>
          </a:p>
        </p:txBody>
      </p:sp>
      <p:sp>
        <p:nvSpPr>
          <p:cNvPr id="10251" name="Line 11"/>
          <p:cNvSpPr>
            <a:spLocks noChangeShapeType="1"/>
          </p:cNvSpPr>
          <p:nvPr/>
        </p:nvSpPr>
        <p:spPr bwMode="auto">
          <a:xfrm>
            <a:off x="1835150" y="33575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252" name="Text Box 12"/>
          <p:cNvSpPr txBox="1">
            <a:spLocks noChangeArrowheads="1"/>
          </p:cNvSpPr>
          <p:nvPr/>
        </p:nvSpPr>
        <p:spPr bwMode="auto">
          <a:xfrm>
            <a:off x="1979613" y="3573463"/>
            <a:ext cx="12239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200"/>
              <a:t>Transaktions-bedingungen</a:t>
            </a:r>
          </a:p>
        </p:txBody>
      </p:sp>
      <p:sp>
        <p:nvSpPr>
          <p:cNvPr id="10253" name="Line 13"/>
          <p:cNvSpPr>
            <a:spLocks noChangeShapeType="1"/>
          </p:cNvSpPr>
          <p:nvPr/>
        </p:nvSpPr>
        <p:spPr bwMode="auto">
          <a:xfrm>
            <a:off x="468313" y="3716338"/>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254" name="Line 14"/>
          <p:cNvSpPr>
            <a:spLocks noChangeShapeType="1"/>
          </p:cNvSpPr>
          <p:nvPr/>
        </p:nvSpPr>
        <p:spPr bwMode="auto">
          <a:xfrm>
            <a:off x="468313" y="4148138"/>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255" name="Line 15"/>
          <p:cNvSpPr>
            <a:spLocks noChangeShapeType="1"/>
          </p:cNvSpPr>
          <p:nvPr/>
        </p:nvSpPr>
        <p:spPr bwMode="auto">
          <a:xfrm>
            <a:off x="1835150" y="3716338"/>
            <a:ext cx="714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256" name="Line 16"/>
          <p:cNvSpPr>
            <a:spLocks noChangeShapeType="1"/>
          </p:cNvSpPr>
          <p:nvPr/>
        </p:nvSpPr>
        <p:spPr bwMode="auto">
          <a:xfrm>
            <a:off x="3779838" y="2133600"/>
            <a:ext cx="0" cy="1943100"/>
          </a:xfrm>
          <a:prstGeom prst="line">
            <a:avLst/>
          </a:prstGeom>
          <a:noFill/>
          <a:ln w="254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257" name="Text Box 17"/>
          <p:cNvSpPr txBox="1">
            <a:spLocks noChangeArrowheads="1"/>
          </p:cNvSpPr>
          <p:nvPr/>
        </p:nvSpPr>
        <p:spPr bwMode="auto">
          <a:xfrm>
            <a:off x="2987675" y="1557338"/>
            <a:ext cx="165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1200"/>
              <a:t>Realisation einer Transaktion</a:t>
            </a:r>
          </a:p>
        </p:txBody>
      </p:sp>
      <p:sp>
        <p:nvSpPr>
          <p:cNvPr id="10258" name="Text Box 18"/>
          <p:cNvSpPr txBox="1">
            <a:spLocks noChangeArrowheads="1"/>
          </p:cNvSpPr>
          <p:nvPr/>
        </p:nvSpPr>
        <p:spPr bwMode="auto">
          <a:xfrm>
            <a:off x="3132138" y="4292600"/>
            <a:ext cx="1368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1200"/>
              <a:t>Vertrags-abschluss</a:t>
            </a:r>
          </a:p>
        </p:txBody>
      </p:sp>
      <p:sp>
        <p:nvSpPr>
          <p:cNvPr id="10259" name="Line 19"/>
          <p:cNvSpPr>
            <a:spLocks noChangeShapeType="1"/>
          </p:cNvSpPr>
          <p:nvPr/>
        </p:nvSpPr>
        <p:spPr bwMode="auto">
          <a:xfrm>
            <a:off x="4356100" y="3357563"/>
            <a:ext cx="0" cy="9350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260" name="Text Box 20"/>
          <p:cNvSpPr txBox="1">
            <a:spLocks noChangeArrowheads="1"/>
          </p:cNvSpPr>
          <p:nvPr/>
        </p:nvSpPr>
        <p:spPr bwMode="auto">
          <a:xfrm>
            <a:off x="4427538" y="3573463"/>
            <a:ext cx="3384550"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200"/>
              <a:t>Besitz- und Eigentumsübergang</a:t>
            </a:r>
          </a:p>
          <a:p>
            <a:pPr eaLnBrk="1" hangingPunct="1">
              <a:spcBef>
                <a:spcPct val="50000"/>
              </a:spcBef>
              <a:buFontTx/>
              <a:buNone/>
            </a:pPr>
            <a:r>
              <a:rPr lang="de-DE" altLang="de-DE" sz="1200"/>
              <a:t>Nachbesserungen / Erfüllung von Garantien</a:t>
            </a:r>
          </a:p>
          <a:p>
            <a:pPr eaLnBrk="1" hangingPunct="1">
              <a:spcBef>
                <a:spcPct val="50000"/>
              </a:spcBef>
              <a:buFontTx/>
              <a:buNone/>
            </a:pPr>
            <a:r>
              <a:rPr lang="de-DE" altLang="de-DE" sz="1200"/>
              <a:t>Bezahlung des Kaufpreises</a:t>
            </a:r>
          </a:p>
        </p:txBody>
      </p:sp>
      <p:sp>
        <p:nvSpPr>
          <p:cNvPr id="10261" name="Line 21"/>
          <p:cNvSpPr>
            <a:spLocks noChangeShapeType="1"/>
          </p:cNvSpPr>
          <p:nvPr/>
        </p:nvSpPr>
        <p:spPr bwMode="auto">
          <a:xfrm>
            <a:off x="4356100" y="3716338"/>
            <a:ext cx="714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262" name="Line 22"/>
          <p:cNvSpPr>
            <a:spLocks noChangeShapeType="1"/>
          </p:cNvSpPr>
          <p:nvPr/>
        </p:nvSpPr>
        <p:spPr bwMode="auto">
          <a:xfrm>
            <a:off x="4356100" y="4005263"/>
            <a:ext cx="714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263" name="Line 23"/>
          <p:cNvSpPr>
            <a:spLocks noChangeShapeType="1"/>
          </p:cNvSpPr>
          <p:nvPr/>
        </p:nvSpPr>
        <p:spPr bwMode="auto">
          <a:xfrm>
            <a:off x="4356100" y="4292600"/>
            <a:ext cx="714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2" name="Foliennummernplatzhalter 1"/>
          <p:cNvSpPr>
            <a:spLocks noGrp="1"/>
          </p:cNvSpPr>
          <p:nvPr>
            <p:ph type="sldNum" sz="quarter" idx="10"/>
          </p:nvPr>
        </p:nvSpPr>
        <p:spPr/>
        <p:txBody>
          <a:bodyPr/>
          <a:lstStyle/>
          <a:p>
            <a:pPr>
              <a:defRPr/>
            </a:pPr>
            <a:fld id="{F25EBDB6-2B1C-4207-9827-9ABEEEECB0E7}" type="slidenum">
              <a:rPr lang="de-DE" smtClean="0"/>
              <a:pPr>
                <a:defRPr/>
              </a:pPr>
              <a:t>9</a:t>
            </a:fld>
            <a:endParaRPr lang="de-DE"/>
          </a:p>
        </p:txBody>
      </p:sp>
      <p:sp>
        <p:nvSpPr>
          <p:cNvPr id="25" name="AutoShape 4">
            <a:extLst>
              <a:ext uri="{FF2B5EF4-FFF2-40B4-BE49-F238E27FC236}">
                <a16:creationId xmlns:a16="http://schemas.microsoft.com/office/drawing/2014/main" xmlns="" id="{BAC7B611-F924-47C3-B5BC-C6FC6294D254}"/>
              </a:ext>
            </a:extLst>
          </p:cNvPr>
          <p:cNvSpPr>
            <a:spLocks noChangeArrowheads="1"/>
          </p:cNvSpPr>
          <p:nvPr/>
        </p:nvSpPr>
        <p:spPr bwMode="auto">
          <a:xfrm>
            <a:off x="1906588" y="4746484"/>
            <a:ext cx="7058025" cy="1279805"/>
          </a:xfrm>
          <a:prstGeom prst="wedgeRoundRectCallout">
            <a:avLst>
              <a:gd name="adj1" fmla="val 43964"/>
              <a:gd name="adj2" fmla="val 6335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Vereinfacht wird im Marketing mit Transaktion das Realisieren eines Vertragsabschlusses bezeichnet. Eine Transaktion  beinhaltet dann einen „Verkaufserfolg“ bzw. den Absatzes (Verkauf) des Transaktionsobjekts bei einem Nachfrager.</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60648"/>
            <a:ext cx="8229600" cy="576262"/>
          </a:xfrm>
        </p:spPr>
        <p:txBody>
          <a:bodyPr/>
          <a:lstStyle/>
          <a:p>
            <a:r>
              <a:rPr lang="de-DE" dirty="0"/>
              <a:t>Erläuterungen zur vorangegangenen Folie</a:t>
            </a:r>
          </a:p>
        </p:txBody>
      </p:sp>
      <p:sp>
        <p:nvSpPr>
          <p:cNvPr id="24" name="AutoShape 4"/>
          <p:cNvSpPr>
            <a:spLocks noChangeArrowheads="1"/>
          </p:cNvSpPr>
          <p:nvPr/>
        </p:nvSpPr>
        <p:spPr bwMode="auto">
          <a:xfrm>
            <a:off x="462131" y="1268163"/>
            <a:ext cx="7920880" cy="2520876"/>
          </a:xfrm>
          <a:prstGeom prst="wedgeRoundRectCallout">
            <a:avLst>
              <a:gd name="adj1" fmla="val 44223"/>
              <a:gd name="adj2" fmla="val 5935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Die Stückkosten einer Produkteinheit (sachlicher Input je Produkteinheit plus anteilige Löhne, Fremdkapitalzinsen und Steuern) stellen die langfristige Preisuntergrenze des Anbieters für eine Einheit des Produkts (Transaktionsobjekts) dar. </a:t>
            </a:r>
          </a:p>
          <a:p>
            <a:r>
              <a:rPr lang="de-DE" dirty="0"/>
              <a:t>Langfristig müssen die Gesamtkosten einer Verkaufseinheit (</a:t>
            </a:r>
            <a:r>
              <a:rPr lang="de-DE" dirty="0" err="1"/>
              <a:t>Outputeinheit</a:t>
            </a:r>
            <a:r>
              <a:rPr lang="de-DE" dirty="0"/>
              <a:t>) mindestens durch den Verkaufspreis gedeckt werden: Ist der Verkaufspreis höher, wird eine sog. Produzentenrente erzielt.</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90</a:t>
            </a:fld>
            <a:endParaRPr lang="de-DE"/>
          </a:p>
        </p:txBody>
      </p:sp>
      <p:sp>
        <p:nvSpPr>
          <p:cNvPr id="5" name="AutoShape 4">
            <a:extLst>
              <a:ext uri="{FF2B5EF4-FFF2-40B4-BE49-F238E27FC236}">
                <a16:creationId xmlns:a16="http://schemas.microsoft.com/office/drawing/2014/main" xmlns="" id="{5DC30EBB-4F1E-4FC1-8531-278ACCF7CE5B}"/>
              </a:ext>
            </a:extLst>
          </p:cNvPr>
          <p:cNvSpPr>
            <a:spLocks noChangeArrowheads="1"/>
          </p:cNvSpPr>
          <p:nvPr/>
        </p:nvSpPr>
        <p:spPr bwMode="auto">
          <a:xfrm>
            <a:off x="479163" y="4131643"/>
            <a:ext cx="7920880" cy="1745829"/>
          </a:xfrm>
          <a:prstGeom prst="wedgeRoundRectCallout">
            <a:avLst>
              <a:gd name="adj1" fmla="val 44223"/>
              <a:gd name="adj2" fmla="val 5935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Die Produzentenrente (altertümlicher Fachterminus) je Verkaufseinheit ist die Differenz zwischen Verkaufspreis und den Stückkosten. Dies wird auch als Stückdeckungsbeitrag („Stückgewinn“) bezeichnet. Aggregiert über alle Verkaufseinheiten resultiert hieraus der Gewinn des Unternehmens bzw. aus Kapitalmarktsicht entsteht bzw. erhöht sich der Shareholder Value.</a:t>
            </a:r>
          </a:p>
        </p:txBody>
      </p:sp>
    </p:spTree>
    <p:extLst>
      <p:ext uri="{BB962C8B-B14F-4D97-AF65-F5344CB8AC3E}">
        <p14:creationId xmlns:p14="http://schemas.microsoft.com/office/powerpoint/2010/main" val="4002930483"/>
      </p:ext>
    </p:extLst>
  </p:cSld>
  <p:clrMapOvr>
    <a:masterClrMapping/>
  </p:clrMapOvr>
  <mc:AlternateContent xmlns:mc="http://schemas.openxmlformats.org/markup-compatibility/2006" xmlns:p14="http://schemas.microsoft.com/office/powerpoint/2010/main">
    <mc:Choice Requires="p14">
      <p:transition spd="slow" p14:dur="2000" advTm="36126"/>
    </mc:Choice>
    <mc:Fallback xmlns="">
      <p:transition spd="slow" advTm="36126"/>
    </mc:Fallback>
  </mc:AlternateContent>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21196" y="152736"/>
            <a:ext cx="8229600" cy="576262"/>
          </a:xfrm>
        </p:spPr>
        <p:txBody>
          <a:bodyPr/>
          <a:lstStyle/>
          <a:p>
            <a:r>
              <a:rPr lang="de-DE" dirty="0"/>
              <a:t>Ergänzung zum Begriff des Shareholder Value</a:t>
            </a:r>
          </a:p>
        </p:txBody>
      </p:sp>
      <p:sp>
        <p:nvSpPr>
          <p:cNvPr id="54" name="AutoShape 4"/>
          <p:cNvSpPr>
            <a:spLocks noChangeArrowheads="1"/>
          </p:cNvSpPr>
          <p:nvPr/>
        </p:nvSpPr>
        <p:spPr bwMode="auto">
          <a:xfrm>
            <a:off x="326472" y="1052736"/>
            <a:ext cx="8352928" cy="4392488"/>
          </a:xfrm>
          <a:prstGeom prst="wedgeRoundRectCallout">
            <a:avLst>
              <a:gd name="adj1" fmla="val 43536"/>
              <a:gd name="adj2" fmla="val 6037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Unter dem „Shareholder Value wird im weitesten Sinne die sog. Vermögensposition der Eigenkapitalgeber verstanden: Dies lässt sich mit dem „Unternehmenswert“ bzw. „Marktwert des Eigenkapitals“ gleichsetzen. Bei börsennotierten Unternehmen bildet der Börsenkurs der Unternehmensanteile einen beliebten Bewertungsansatz für die Höhe des Shareholder Values. </a:t>
            </a:r>
          </a:p>
          <a:p>
            <a:endParaRPr lang="de-DE" dirty="0"/>
          </a:p>
          <a:p>
            <a:r>
              <a:rPr lang="de-DE" dirty="0"/>
              <a:t>Unabhängig von der Operationalisierung des Shareholder Value besteht zwischen der Produzentenrente und dem Shareholder Value ein positiver (Kausal-)Zusammenhang.</a:t>
            </a:r>
          </a:p>
          <a:p>
            <a:endParaRPr lang="de-DE" dirty="0"/>
          </a:p>
          <a:p>
            <a:r>
              <a:rPr lang="de-DE" dirty="0"/>
              <a:t>Marketing als optimale Gestaltung von Transaktionen im Sinne der Maximierung der Produzentenrente trägt damit auch zur Steigerung des Shareholder Value bei.</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91</a:t>
            </a:fld>
            <a:endParaRPr lang="de-DE"/>
          </a:p>
        </p:txBody>
      </p:sp>
    </p:spTree>
    <p:extLst>
      <p:ext uri="{BB962C8B-B14F-4D97-AF65-F5344CB8AC3E}">
        <p14:creationId xmlns:p14="http://schemas.microsoft.com/office/powerpoint/2010/main" val="504340238"/>
      </p:ext>
    </p:extLst>
  </p:cSld>
  <p:clrMapOvr>
    <a:masterClrMapping/>
  </p:clrMapOvr>
  <mc:AlternateContent xmlns:mc="http://schemas.openxmlformats.org/markup-compatibility/2006" xmlns:p14="http://schemas.microsoft.com/office/powerpoint/2010/main">
    <mc:Choice Requires="p14">
      <p:transition spd="slow" p14:dur="2000" advTm="98149"/>
    </mc:Choice>
    <mc:Fallback xmlns="">
      <p:transition spd="slow" advTm="98149"/>
    </mc:Fallback>
  </mc:AlternateContent>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liennummernplatzhalter 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7E46FE02-3A97-488B-B0CA-B96E47C02590}" type="slidenum">
              <a:rPr lang="de-DE" sz="1100" b="1">
                <a:effectLst>
                  <a:outerShdw blurRad="38100" dist="38100" dir="2700000" algn="tl">
                    <a:srgbClr val="C0C0C0"/>
                  </a:outerShdw>
                </a:effectLst>
              </a:rPr>
              <a:pPr algn="r">
                <a:defRPr/>
              </a:pPr>
              <a:t>92</a:t>
            </a:fld>
            <a:endParaRPr lang="de-DE" sz="1100" b="1">
              <a:effectLst>
                <a:outerShdw blurRad="38100" dist="38100" dir="2700000" algn="tl">
                  <a:srgbClr val="C0C0C0"/>
                </a:outerShdw>
              </a:effectLst>
            </a:endParaRPr>
          </a:p>
        </p:txBody>
      </p:sp>
      <p:sp>
        <p:nvSpPr>
          <p:cNvPr id="51203" name="Rectangle 2"/>
          <p:cNvSpPr>
            <a:spLocks noChangeArrowheads="1"/>
          </p:cNvSpPr>
          <p:nvPr/>
        </p:nvSpPr>
        <p:spPr bwMode="auto">
          <a:xfrm>
            <a:off x="467544" y="342900"/>
            <a:ext cx="806412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400" dirty="0">
                <a:solidFill>
                  <a:schemeClr val="tx2"/>
                </a:solidFill>
              </a:rPr>
              <a:t>Konsumentenrente und Kundennutzen (Customer Value)</a:t>
            </a:r>
          </a:p>
        </p:txBody>
      </p:sp>
      <p:sp>
        <p:nvSpPr>
          <p:cNvPr id="51204" name="Rectangle 3"/>
          <p:cNvSpPr>
            <a:spLocks noChangeArrowheads="1"/>
          </p:cNvSpPr>
          <p:nvPr/>
        </p:nvSpPr>
        <p:spPr bwMode="auto">
          <a:xfrm>
            <a:off x="969963" y="1295400"/>
            <a:ext cx="4668837" cy="304800"/>
          </a:xfrm>
          <a:prstGeom prst="rect">
            <a:avLst/>
          </a:prstGeom>
          <a:solidFill>
            <a:schemeClr val="bg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1205" name="Rectangle 4"/>
          <p:cNvSpPr>
            <a:spLocks noChangeArrowheads="1"/>
          </p:cNvSpPr>
          <p:nvPr/>
        </p:nvSpPr>
        <p:spPr bwMode="auto">
          <a:xfrm>
            <a:off x="969963" y="2057400"/>
            <a:ext cx="2535237" cy="3048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1206" name="Rectangle 5"/>
          <p:cNvSpPr>
            <a:spLocks noChangeArrowheads="1"/>
          </p:cNvSpPr>
          <p:nvPr/>
        </p:nvSpPr>
        <p:spPr bwMode="auto">
          <a:xfrm>
            <a:off x="3505200" y="2743200"/>
            <a:ext cx="2133600" cy="3048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1207" name="Rectangle 6"/>
          <p:cNvSpPr>
            <a:spLocks noChangeArrowheads="1"/>
          </p:cNvSpPr>
          <p:nvPr/>
        </p:nvSpPr>
        <p:spPr bwMode="auto">
          <a:xfrm>
            <a:off x="3505200" y="3657600"/>
            <a:ext cx="1371600" cy="304800"/>
          </a:xfrm>
          <a:prstGeom prst="rect">
            <a:avLst/>
          </a:prstGeom>
          <a:solidFill>
            <a:schemeClr val="bg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1208" name="Rectangle 7"/>
          <p:cNvSpPr>
            <a:spLocks noChangeArrowheads="1"/>
          </p:cNvSpPr>
          <p:nvPr/>
        </p:nvSpPr>
        <p:spPr bwMode="auto">
          <a:xfrm>
            <a:off x="4876800" y="4419600"/>
            <a:ext cx="762000" cy="304800"/>
          </a:xfrm>
          <a:prstGeom prst="rect">
            <a:avLst/>
          </a:prstGeom>
          <a:solidFill>
            <a:schemeClr val="tx2"/>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51209" name="Text Box 8"/>
          <p:cNvSpPr txBox="1">
            <a:spLocks noChangeArrowheads="1"/>
          </p:cNvSpPr>
          <p:nvPr/>
        </p:nvSpPr>
        <p:spPr bwMode="auto">
          <a:xfrm>
            <a:off x="6172200" y="1219200"/>
            <a:ext cx="3021981"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dirty="0"/>
              <a:t>Bruttonutzen =</a:t>
            </a:r>
          </a:p>
          <a:p>
            <a:pPr>
              <a:spcBef>
                <a:spcPct val="0"/>
              </a:spcBef>
              <a:buFontTx/>
              <a:buNone/>
            </a:pPr>
            <a:r>
              <a:rPr lang="de-DE" altLang="de-DE" sz="1600" dirty="0"/>
              <a:t>maximale Zahlungsbereitschaft</a:t>
            </a:r>
          </a:p>
          <a:p>
            <a:pPr>
              <a:spcBef>
                <a:spcPct val="0"/>
              </a:spcBef>
              <a:buFontTx/>
              <a:buNone/>
            </a:pPr>
            <a:endParaRPr lang="de-DE" altLang="de-DE" sz="1600" dirty="0"/>
          </a:p>
          <a:p>
            <a:pPr>
              <a:spcBef>
                <a:spcPct val="0"/>
              </a:spcBef>
              <a:buFontTx/>
              <a:buNone/>
            </a:pPr>
            <a:r>
              <a:rPr lang="de-DE" altLang="de-DE" sz="1600" dirty="0"/>
              <a:t>Kaufpreis</a:t>
            </a:r>
          </a:p>
          <a:p>
            <a:pPr>
              <a:spcBef>
                <a:spcPct val="0"/>
              </a:spcBef>
              <a:buFontTx/>
              <a:buNone/>
            </a:pPr>
            <a:endParaRPr lang="de-DE" altLang="de-DE" sz="1600" dirty="0"/>
          </a:p>
          <a:p>
            <a:pPr>
              <a:spcBef>
                <a:spcPct val="0"/>
              </a:spcBef>
              <a:buFontTx/>
              <a:buNone/>
            </a:pPr>
            <a:endParaRPr lang="de-DE" altLang="de-DE" sz="1600" dirty="0"/>
          </a:p>
          <a:p>
            <a:pPr>
              <a:spcBef>
                <a:spcPct val="0"/>
              </a:spcBef>
              <a:buFontTx/>
              <a:buNone/>
            </a:pPr>
            <a:r>
              <a:rPr lang="de-DE" altLang="de-DE" sz="1600" dirty="0"/>
              <a:t>Konsumentenrente</a:t>
            </a:r>
          </a:p>
          <a:p>
            <a:pPr>
              <a:spcBef>
                <a:spcPct val="0"/>
              </a:spcBef>
              <a:buFontTx/>
              <a:buNone/>
            </a:pPr>
            <a:endParaRPr lang="de-DE" altLang="de-DE" sz="1600" dirty="0"/>
          </a:p>
          <a:p>
            <a:pPr>
              <a:spcBef>
                <a:spcPct val="0"/>
              </a:spcBef>
              <a:buFontTx/>
              <a:buNone/>
            </a:pPr>
            <a:endParaRPr lang="de-DE" altLang="de-DE" sz="1600" dirty="0"/>
          </a:p>
          <a:p>
            <a:pPr>
              <a:spcBef>
                <a:spcPct val="0"/>
              </a:spcBef>
              <a:buFontTx/>
              <a:buNone/>
            </a:pPr>
            <a:r>
              <a:rPr lang="de-DE" altLang="de-DE" sz="1600" dirty="0"/>
              <a:t>Transaktions- und</a:t>
            </a:r>
          </a:p>
          <a:p>
            <a:pPr>
              <a:spcBef>
                <a:spcPct val="0"/>
              </a:spcBef>
              <a:buFontTx/>
              <a:buNone/>
            </a:pPr>
            <a:r>
              <a:rPr lang="de-DE" altLang="de-DE" sz="1600" dirty="0" err="1"/>
              <a:t>Divergenzkosten</a:t>
            </a:r>
            <a:endParaRPr lang="de-DE" altLang="de-DE" sz="1600" dirty="0"/>
          </a:p>
          <a:p>
            <a:pPr>
              <a:spcBef>
                <a:spcPct val="0"/>
              </a:spcBef>
              <a:buFontTx/>
              <a:buNone/>
            </a:pPr>
            <a:endParaRPr lang="de-DE" altLang="de-DE" sz="1600" dirty="0"/>
          </a:p>
          <a:p>
            <a:pPr>
              <a:spcBef>
                <a:spcPct val="0"/>
              </a:spcBef>
              <a:buFontTx/>
              <a:buNone/>
            </a:pPr>
            <a:endParaRPr lang="de-DE" altLang="de-DE" sz="1600" dirty="0"/>
          </a:p>
          <a:p>
            <a:pPr>
              <a:spcBef>
                <a:spcPct val="0"/>
              </a:spcBef>
              <a:buFontTx/>
              <a:buNone/>
            </a:pPr>
            <a:r>
              <a:rPr lang="de-DE" altLang="de-DE" sz="1600" dirty="0"/>
              <a:t>Customer Value</a:t>
            </a:r>
          </a:p>
        </p:txBody>
      </p:sp>
      <p:sp>
        <p:nvSpPr>
          <p:cNvPr id="51210" name="Line 9"/>
          <p:cNvSpPr>
            <a:spLocks noChangeShapeType="1"/>
          </p:cNvSpPr>
          <p:nvPr/>
        </p:nvSpPr>
        <p:spPr bwMode="auto">
          <a:xfrm>
            <a:off x="971550" y="1295400"/>
            <a:ext cx="0" cy="38100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 name="Foliennummernplatzhalter 1"/>
          <p:cNvSpPr>
            <a:spLocks noGrp="1"/>
          </p:cNvSpPr>
          <p:nvPr>
            <p:ph type="sldNum" sz="quarter" idx="10"/>
          </p:nvPr>
        </p:nvSpPr>
        <p:spPr/>
        <p:txBody>
          <a:bodyPr/>
          <a:lstStyle/>
          <a:p>
            <a:pPr>
              <a:defRPr/>
            </a:pPr>
            <a:fld id="{D5A37955-47AB-4D22-9E5C-C61FB5AB28AA}" type="slidenum">
              <a:rPr lang="de-DE" smtClean="0"/>
              <a:pPr>
                <a:defRPr/>
              </a:pPr>
              <a:t>92</a:t>
            </a:fld>
            <a:endParaRPr lang="de-DE"/>
          </a:p>
        </p:txBody>
      </p:sp>
    </p:spTree>
    <p:extLst>
      <p:ext uri="{BB962C8B-B14F-4D97-AF65-F5344CB8AC3E}">
        <p14:creationId xmlns:p14="http://schemas.microsoft.com/office/powerpoint/2010/main" val="3895213750"/>
      </p:ext>
    </p:extLst>
  </p:cSld>
  <p:clrMapOvr>
    <a:masterClrMapping/>
  </p:clrMapOvr>
  <mc:AlternateContent xmlns:mc="http://schemas.openxmlformats.org/markup-compatibility/2006" xmlns:p14="http://schemas.microsoft.com/office/powerpoint/2010/main">
    <mc:Choice Requires="p14">
      <p:transition spd="slow" p14:dur="2000" advTm="38568"/>
    </mc:Choice>
    <mc:Fallback xmlns="">
      <p:transition spd="slow" advTm="38568"/>
    </mc:Fallback>
  </mc:AlternateContent>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47303" y="189136"/>
            <a:ext cx="8229600" cy="576262"/>
          </a:xfrm>
        </p:spPr>
        <p:txBody>
          <a:bodyPr/>
          <a:lstStyle/>
          <a:p>
            <a:r>
              <a:rPr lang="de-DE" dirty="0"/>
              <a:t>Erläuterungen zur vorangegangenen Folie (I)</a:t>
            </a:r>
          </a:p>
        </p:txBody>
      </p:sp>
      <p:sp>
        <p:nvSpPr>
          <p:cNvPr id="50" name="AutoShape 4"/>
          <p:cNvSpPr>
            <a:spLocks noChangeArrowheads="1"/>
          </p:cNvSpPr>
          <p:nvPr/>
        </p:nvSpPr>
        <p:spPr bwMode="auto">
          <a:xfrm>
            <a:off x="529655" y="3789040"/>
            <a:ext cx="8064896" cy="1440160"/>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Diesen Bruttonutzen kann ein Nachfrager - zumindest konzeptionell – in einen Preis  transformieren: Diese maximale Zahlungsbereitschaft gibt an, welchen Preis der Nachfrager für dieses Produkt maximal zu zahlen bereit ist (Preisobergrenze; Reservationspreis).</a:t>
            </a:r>
          </a:p>
        </p:txBody>
      </p:sp>
      <p:sp>
        <p:nvSpPr>
          <p:cNvPr id="51" name="AutoShape 4"/>
          <p:cNvSpPr>
            <a:spLocks noChangeArrowheads="1"/>
          </p:cNvSpPr>
          <p:nvPr/>
        </p:nvSpPr>
        <p:spPr bwMode="auto">
          <a:xfrm>
            <a:off x="467544" y="1556792"/>
            <a:ext cx="7992888" cy="1440160"/>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Der Bruttonutzen erfasst die „Attraktivität“ eines Produkts aus Sicht des Nachfragers im Sinne der „Nützlichkeit“, „Wertschätzung“, oder des „Gefallens“ ab, die in der (abstrakten) Bewertungsdimension „Nutzen“  (formal) abgebildet wird.</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93</a:t>
            </a:fld>
            <a:endParaRPr lang="de-DE"/>
          </a:p>
        </p:txBody>
      </p:sp>
    </p:spTree>
    <p:extLst>
      <p:ext uri="{BB962C8B-B14F-4D97-AF65-F5344CB8AC3E}">
        <p14:creationId xmlns:p14="http://schemas.microsoft.com/office/powerpoint/2010/main" val="2556408932"/>
      </p:ext>
    </p:extLst>
  </p:cSld>
  <p:clrMapOvr>
    <a:masterClrMapping/>
  </p:clrMapOvr>
  <mc:AlternateContent xmlns:mc="http://schemas.openxmlformats.org/markup-compatibility/2006" xmlns:p14="http://schemas.microsoft.com/office/powerpoint/2010/main">
    <mc:Choice Requires="p14">
      <p:transition spd="slow" p14:dur="2000" advTm="79908"/>
    </mc:Choice>
    <mc:Fallback xmlns="">
      <p:transition spd="slow" advTm="79908"/>
    </mc:Fallback>
  </mc:AlternateContent>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AutoShape 4"/>
          <p:cNvSpPr>
            <a:spLocks noChangeArrowheads="1"/>
          </p:cNvSpPr>
          <p:nvPr/>
        </p:nvSpPr>
        <p:spPr bwMode="auto">
          <a:xfrm>
            <a:off x="539552" y="3501008"/>
            <a:ext cx="8064896" cy="1008112"/>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Ein Produkt mit einer negativen Konsumentenrente erwirbt ein rationaler Nachfrager nicht, da er mehr für das Produkt bezahlen müsste, als ihm das Produkt wert ist.</a:t>
            </a:r>
          </a:p>
        </p:txBody>
      </p:sp>
      <p:sp>
        <p:nvSpPr>
          <p:cNvPr id="46" name="AutoShape 4"/>
          <p:cNvSpPr>
            <a:spLocks noChangeArrowheads="1"/>
          </p:cNvSpPr>
          <p:nvPr/>
        </p:nvSpPr>
        <p:spPr bwMode="auto">
          <a:xfrm>
            <a:off x="558602" y="980728"/>
            <a:ext cx="7992888" cy="1872208"/>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Die Konsumentenrente ist als Differenz zwischen maximaler Zahlungsbereitschaft und zu zahlendem Verkaufspreis definiert: Sie gibt damit den „Gewinn“ an, den ein Nachfrager aus einer Transaktion zieht. Dieser „Gewinn“ entsteht dadurch, dass er für ein Produkt einen geringeren Verkaufspreis bezahlen muss, als er zu zahlen bereit gewesen wäre. In Höhe dieser Differenz verbleibt ihm eine Konsumentenrente.</a:t>
            </a:r>
          </a:p>
        </p:txBody>
      </p:sp>
      <p:sp>
        <p:nvSpPr>
          <p:cNvPr id="47" name="AutoShape 4"/>
          <p:cNvSpPr>
            <a:spLocks noChangeArrowheads="1"/>
          </p:cNvSpPr>
          <p:nvPr/>
        </p:nvSpPr>
        <p:spPr bwMode="auto">
          <a:xfrm>
            <a:off x="539552" y="4894101"/>
            <a:ext cx="8064896" cy="936104"/>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Die maximale Zahlungsbereitschaft ist derjenige Preis, bei dem der Nachfrager in einer Transaktion eine Konsumentenrente von Null assoziiert.</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94</a:t>
            </a:fld>
            <a:endParaRPr lang="de-DE"/>
          </a:p>
        </p:txBody>
      </p:sp>
      <p:sp>
        <p:nvSpPr>
          <p:cNvPr id="7" name="Rectangle 2"/>
          <p:cNvSpPr>
            <a:spLocks noGrp="1" noChangeArrowheads="1"/>
          </p:cNvSpPr>
          <p:nvPr>
            <p:ph type="title"/>
          </p:nvPr>
        </p:nvSpPr>
        <p:spPr>
          <a:xfrm>
            <a:off x="447303" y="189136"/>
            <a:ext cx="8229600" cy="576262"/>
          </a:xfrm>
        </p:spPr>
        <p:txBody>
          <a:bodyPr/>
          <a:lstStyle/>
          <a:p>
            <a:r>
              <a:rPr lang="de-DE" dirty="0"/>
              <a:t>Erläuterungen zur vorangegangenen Folie (II)</a:t>
            </a:r>
          </a:p>
        </p:txBody>
      </p:sp>
    </p:spTree>
    <p:extLst>
      <p:ext uri="{BB962C8B-B14F-4D97-AF65-F5344CB8AC3E}">
        <p14:creationId xmlns:p14="http://schemas.microsoft.com/office/powerpoint/2010/main" val="3418945216"/>
      </p:ext>
    </p:extLst>
  </p:cSld>
  <p:clrMapOvr>
    <a:masterClrMapping/>
  </p:clrMapOvr>
  <mc:AlternateContent xmlns:mc="http://schemas.openxmlformats.org/markup-compatibility/2006" xmlns:p14="http://schemas.microsoft.com/office/powerpoint/2010/main">
    <mc:Choice Requires="p14">
      <p:transition spd="slow" p14:dur="2000" advTm="185927"/>
    </mc:Choice>
    <mc:Fallback xmlns="">
      <p:transition spd="slow" advTm="185927"/>
    </mc:Fallback>
  </mc:AlternateContent>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AutoShape 4"/>
          <p:cNvSpPr>
            <a:spLocks noChangeArrowheads="1"/>
          </p:cNvSpPr>
          <p:nvPr/>
        </p:nvSpPr>
        <p:spPr bwMode="auto">
          <a:xfrm>
            <a:off x="454238" y="2919381"/>
            <a:ext cx="8064896" cy="1486979"/>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Transaktionskosten sind Kosten, die ein Nachfrager für Anbahnung, Durchführung und Abwicklung einer Transaktion (z.B. Kosten für Informationssuche, vertragliche Gestaltung der Transaktion, Kontrolle des Transaktionspartners, ob er seine Leistung ordnungsgemäß erfüllt hat) aufwenden muss.</a:t>
            </a:r>
          </a:p>
        </p:txBody>
      </p:sp>
      <p:sp>
        <p:nvSpPr>
          <p:cNvPr id="46" name="AutoShape 4"/>
          <p:cNvSpPr>
            <a:spLocks noChangeArrowheads="1"/>
          </p:cNvSpPr>
          <p:nvPr/>
        </p:nvSpPr>
        <p:spPr bwMode="auto">
          <a:xfrm>
            <a:off x="440429" y="1196752"/>
            <a:ext cx="7992888" cy="1224136"/>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Zusätzlich zum zu zahlenden Kaufpreis treten in einer Transaktion –  konzeptionell – für den Nachfrager noch weitere Kosten auf, die als Transaktionskosten bzw. zeitliche und räumliche </a:t>
            </a:r>
            <a:r>
              <a:rPr lang="de-DE" dirty="0" err="1"/>
              <a:t>Divergenzkosten</a:t>
            </a:r>
            <a:r>
              <a:rPr lang="de-DE" dirty="0"/>
              <a:t> bezeichnet werden.</a:t>
            </a:r>
          </a:p>
        </p:txBody>
      </p:sp>
      <p:sp>
        <p:nvSpPr>
          <p:cNvPr id="47" name="AutoShape 4"/>
          <p:cNvSpPr>
            <a:spLocks noChangeArrowheads="1"/>
          </p:cNvSpPr>
          <p:nvPr/>
        </p:nvSpPr>
        <p:spPr bwMode="auto">
          <a:xfrm>
            <a:off x="539552" y="4894101"/>
            <a:ext cx="8064896" cy="936104"/>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Beschaffungskosten (räumliche </a:t>
            </a:r>
            <a:r>
              <a:rPr lang="de-DE" dirty="0" err="1"/>
              <a:t>Divergenzkosten</a:t>
            </a:r>
            <a:r>
              <a:rPr lang="de-DE" dirty="0"/>
              <a:t>): Kosten für den Transport der Produkte vom Ort der Transaktion an den „Ort des Konsums“. </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95</a:t>
            </a:fld>
            <a:endParaRPr lang="de-DE"/>
          </a:p>
        </p:txBody>
      </p:sp>
      <p:sp>
        <p:nvSpPr>
          <p:cNvPr id="8" name="Rectangle 2"/>
          <p:cNvSpPr>
            <a:spLocks noGrp="1" noChangeArrowheads="1"/>
          </p:cNvSpPr>
          <p:nvPr>
            <p:ph type="title"/>
          </p:nvPr>
        </p:nvSpPr>
        <p:spPr>
          <a:xfrm>
            <a:off x="447303" y="189136"/>
            <a:ext cx="8229600" cy="576262"/>
          </a:xfrm>
        </p:spPr>
        <p:txBody>
          <a:bodyPr/>
          <a:lstStyle/>
          <a:p>
            <a:r>
              <a:rPr lang="de-DE" dirty="0"/>
              <a:t>Erläuterungen zur vorangegangenen Folie (III)</a:t>
            </a:r>
          </a:p>
        </p:txBody>
      </p:sp>
    </p:spTree>
    <p:extLst>
      <p:ext uri="{BB962C8B-B14F-4D97-AF65-F5344CB8AC3E}">
        <p14:creationId xmlns:p14="http://schemas.microsoft.com/office/powerpoint/2010/main" val="990104913"/>
      </p:ext>
    </p:extLst>
  </p:cSld>
  <p:clrMapOvr>
    <a:masterClrMapping/>
  </p:clrMapOvr>
  <mc:AlternateContent xmlns:mc="http://schemas.openxmlformats.org/markup-compatibility/2006" xmlns:p14="http://schemas.microsoft.com/office/powerpoint/2010/main">
    <mc:Choice Requires="p14">
      <p:transition spd="slow" p14:dur="2000" advTm="106728"/>
    </mc:Choice>
    <mc:Fallback xmlns="">
      <p:transition spd="slow" advTm="106728"/>
    </mc:Fallback>
  </mc:AlternateContent>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AutoShape 4"/>
          <p:cNvSpPr>
            <a:spLocks noChangeArrowheads="1"/>
          </p:cNvSpPr>
          <p:nvPr/>
        </p:nvSpPr>
        <p:spPr bwMode="auto">
          <a:xfrm>
            <a:off x="457200" y="2967691"/>
            <a:ext cx="8064896" cy="2340502"/>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Auch beim Anbieter existieren Transaktions- und </a:t>
            </a:r>
            <a:r>
              <a:rPr lang="de-DE" dirty="0" err="1"/>
              <a:t>Divergenzkosten</a:t>
            </a:r>
            <a:r>
              <a:rPr lang="de-DE" dirty="0"/>
              <a:t>; diese sind aber Bestandteil der Produktionskosten.</a:t>
            </a:r>
          </a:p>
          <a:p>
            <a:endParaRPr lang="de-DE" dirty="0"/>
          </a:p>
          <a:p>
            <a:r>
              <a:rPr lang="de-DE" dirty="0"/>
              <a:t>Zweifellos ist fraglich, ob Nachfrager Transaktions- und </a:t>
            </a:r>
            <a:r>
              <a:rPr lang="de-DE" dirty="0" err="1"/>
              <a:t>Divergenzkosten</a:t>
            </a:r>
            <a:r>
              <a:rPr lang="de-DE" dirty="0"/>
              <a:t> „wahrnehmen“, da diese oftmals nicht-monetären Charakter besitzen. Dies schließt ihre konzeptionelle Existenz aber nicht aus.</a:t>
            </a:r>
          </a:p>
        </p:txBody>
      </p:sp>
      <p:sp>
        <p:nvSpPr>
          <p:cNvPr id="46" name="AutoShape 4"/>
          <p:cNvSpPr>
            <a:spLocks noChangeArrowheads="1"/>
          </p:cNvSpPr>
          <p:nvPr/>
        </p:nvSpPr>
        <p:spPr bwMode="auto">
          <a:xfrm>
            <a:off x="440429" y="1196752"/>
            <a:ext cx="7992888" cy="1224136"/>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zeitliche </a:t>
            </a:r>
            <a:r>
              <a:rPr lang="de-DE" dirty="0" err="1"/>
              <a:t>Divergenzkosten</a:t>
            </a:r>
            <a:r>
              <a:rPr lang="de-DE" dirty="0"/>
              <a:t>: Kosten für die Lagerung der Produkte beim Nachfrager, bis sie konsumiert werden: Zeitpunkt des Konsums ist später als Zeitpunkt der Transaktion.</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96</a:t>
            </a:fld>
            <a:endParaRPr lang="de-DE"/>
          </a:p>
        </p:txBody>
      </p:sp>
      <p:sp>
        <p:nvSpPr>
          <p:cNvPr id="7" name="Rectangle 2"/>
          <p:cNvSpPr>
            <a:spLocks noGrp="1" noChangeArrowheads="1"/>
          </p:cNvSpPr>
          <p:nvPr>
            <p:ph type="title"/>
          </p:nvPr>
        </p:nvSpPr>
        <p:spPr>
          <a:xfrm>
            <a:off x="447303" y="189136"/>
            <a:ext cx="8229600" cy="576262"/>
          </a:xfrm>
        </p:spPr>
        <p:txBody>
          <a:bodyPr/>
          <a:lstStyle/>
          <a:p>
            <a:r>
              <a:rPr lang="de-DE" dirty="0"/>
              <a:t>Erläuterungen zur vorangegangenen Folie (IV)</a:t>
            </a:r>
          </a:p>
        </p:txBody>
      </p:sp>
    </p:spTree>
    <p:extLst>
      <p:ext uri="{BB962C8B-B14F-4D97-AF65-F5344CB8AC3E}">
        <p14:creationId xmlns:p14="http://schemas.microsoft.com/office/powerpoint/2010/main" val="1538821359"/>
      </p:ext>
    </p:extLst>
  </p:cSld>
  <p:clrMapOvr>
    <a:masterClrMapping/>
  </p:clrMapOvr>
  <mc:AlternateContent xmlns:mc="http://schemas.openxmlformats.org/markup-compatibility/2006" xmlns:p14="http://schemas.microsoft.com/office/powerpoint/2010/main">
    <mc:Choice Requires="p14">
      <p:transition spd="slow" p14:dur="2000" advTm="72185"/>
    </mc:Choice>
    <mc:Fallback xmlns="">
      <p:transition spd="slow" advTm="72185"/>
    </mc:Fallback>
  </mc:AlternateContent>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AutoShape 4"/>
          <p:cNvSpPr>
            <a:spLocks noChangeArrowheads="1"/>
          </p:cNvSpPr>
          <p:nvPr/>
        </p:nvSpPr>
        <p:spPr bwMode="auto">
          <a:xfrm>
            <a:off x="326486" y="1337700"/>
            <a:ext cx="8064896" cy="936104"/>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Zieht man von der in einer Transaktion erzielten Konsumentenrente diese Transaktions- und </a:t>
            </a:r>
            <a:r>
              <a:rPr lang="de-DE" dirty="0" err="1"/>
              <a:t>Divergenzkosten</a:t>
            </a:r>
            <a:r>
              <a:rPr lang="de-DE" dirty="0"/>
              <a:t> ab, erhält man den sog. Customer Value.</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97</a:t>
            </a:fld>
            <a:endParaRPr lang="de-DE"/>
          </a:p>
        </p:txBody>
      </p:sp>
      <p:sp>
        <p:nvSpPr>
          <p:cNvPr id="7" name="AutoShape 4"/>
          <p:cNvSpPr>
            <a:spLocks noChangeArrowheads="1"/>
          </p:cNvSpPr>
          <p:nvPr/>
        </p:nvSpPr>
        <p:spPr bwMode="auto">
          <a:xfrm>
            <a:off x="447303" y="2902802"/>
            <a:ext cx="8064896" cy="1268518"/>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Entscheidungsregel: Der Nachfrager kauft bei demjenigen Transaktionspartner das Produkt, bei dem sein Customer Value am größten ist.</a:t>
            </a:r>
          </a:p>
        </p:txBody>
      </p:sp>
      <p:sp>
        <p:nvSpPr>
          <p:cNvPr id="8" name="Rectangle 2"/>
          <p:cNvSpPr>
            <a:spLocks noGrp="1" noChangeArrowheads="1"/>
          </p:cNvSpPr>
          <p:nvPr>
            <p:ph type="title"/>
          </p:nvPr>
        </p:nvSpPr>
        <p:spPr>
          <a:xfrm>
            <a:off x="447303" y="189136"/>
            <a:ext cx="8229600" cy="576262"/>
          </a:xfrm>
        </p:spPr>
        <p:txBody>
          <a:bodyPr/>
          <a:lstStyle/>
          <a:p>
            <a:r>
              <a:rPr lang="de-DE" dirty="0"/>
              <a:t>Definition des Customer Value</a:t>
            </a:r>
          </a:p>
        </p:txBody>
      </p:sp>
      <p:sp>
        <p:nvSpPr>
          <p:cNvPr id="6" name="AutoShape 4">
            <a:extLst>
              <a:ext uri="{FF2B5EF4-FFF2-40B4-BE49-F238E27FC236}">
                <a16:creationId xmlns:a16="http://schemas.microsoft.com/office/drawing/2014/main" xmlns="" id="{9E884826-64F7-4DF1-ABB7-C26A21C3E696}"/>
              </a:ext>
            </a:extLst>
          </p:cNvPr>
          <p:cNvSpPr>
            <a:spLocks noChangeArrowheads="1"/>
          </p:cNvSpPr>
          <p:nvPr/>
        </p:nvSpPr>
        <p:spPr bwMode="auto">
          <a:xfrm>
            <a:off x="448281" y="4653136"/>
            <a:ext cx="8064896" cy="1268518"/>
          </a:xfrm>
          <a:custGeom>
            <a:avLst/>
            <a:gdLst>
              <a:gd name="connsiteX0" fmla="*/ 0 w 7992888"/>
              <a:gd name="connsiteY0" fmla="*/ 264035 h 1584176"/>
              <a:gd name="connsiteX1" fmla="*/ 77334 w 7992888"/>
              <a:gd name="connsiteY1" fmla="*/ 77334 h 1584176"/>
              <a:gd name="connsiteX2" fmla="*/ 264035 w 7992888"/>
              <a:gd name="connsiteY2" fmla="*/ 0 h 1584176"/>
              <a:gd name="connsiteX3" fmla="*/ 4662518 w 7992888"/>
              <a:gd name="connsiteY3" fmla="*/ 0 h 1584176"/>
              <a:gd name="connsiteX4" fmla="*/ 4662518 w 7992888"/>
              <a:gd name="connsiteY4" fmla="*/ 0 h 1584176"/>
              <a:gd name="connsiteX5" fmla="*/ 6660740 w 7992888"/>
              <a:gd name="connsiteY5" fmla="*/ 0 h 1584176"/>
              <a:gd name="connsiteX6" fmla="*/ 7728853 w 7992888"/>
              <a:gd name="connsiteY6" fmla="*/ 0 h 1584176"/>
              <a:gd name="connsiteX7" fmla="*/ 7915554 w 7992888"/>
              <a:gd name="connsiteY7" fmla="*/ 77334 h 1584176"/>
              <a:gd name="connsiteX8" fmla="*/ 7992888 w 7992888"/>
              <a:gd name="connsiteY8" fmla="*/ 264035 h 1584176"/>
              <a:gd name="connsiteX9" fmla="*/ 7992888 w 7992888"/>
              <a:gd name="connsiteY9" fmla="*/ 924103 h 1584176"/>
              <a:gd name="connsiteX10" fmla="*/ 7992888 w 7992888"/>
              <a:gd name="connsiteY10" fmla="*/ 924103 h 1584176"/>
              <a:gd name="connsiteX11" fmla="*/ 7992888 w 7992888"/>
              <a:gd name="connsiteY11" fmla="*/ 1320147 h 1584176"/>
              <a:gd name="connsiteX12" fmla="*/ 7992888 w 7992888"/>
              <a:gd name="connsiteY12" fmla="*/ 1320141 h 1584176"/>
              <a:gd name="connsiteX13" fmla="*/ 7915554 w 7992888"/>
              <a:gd name="connsiteY13" fmla="*/ 1506842 h 1584176"/>
              <a:gd name="connsiteX14" fmla="*/ 7728853 w 7992888"/>
              <a:gd name="connsiteY14" fmla="*/ 1584176 h 1584176"/>
              <a:gd name="connsiteX15" fmla="*/ 6660740 w 7992888"/>
              <a:gd name="connsiteY15" fmla="*/ 1584176 h 1584176"/>
              <a:gd name="connsiteX16" fmla="*/ 7351939 w 7992888"/>
              <a:gd name="connsiteY16" fmla="*/ 2003650 h 1584176"/>
              <a:gd name="connsiteX17" fmla="*/ 4662518 w 7992888"/>
              <a:gd name="connsiteY17" fmla="*/ 1584176 h 1584176"/>
              <a:gd name="connsiteX18" fmla="*/ 264035 w 7992888"/>
              <a:gd name="connsiteY18" fmla="*/ 1584176 h 1584176"/>
              <a:gd name="connsiteX19" fmla="*/ 77334 w 7992888"/>
              <a:gd name="connsiteY19" fmla="*/ 1506842 h 1584176"/>
              <a:gd name="connsiteX20" fmla="*/ 0 w 7992888"/>
              <a:gd name="connsiteY20" fmla="*/ 1320141 h 1584176"/>
              <a:gd name="connsiteX21" fmla="*/ 0 w 7992888"/>
              <a:gd name="connsiteY21" fmla="*/ 1320147 h 1584176"/>
              <a:gd name="connsiteX22" fmla="*/ 0 w 7992888"/>
              <a:gd name="connsiteY22" fmla="*/ 924103 h 1584176"/>
              <a:gd name="connsiteX23" fmla="*/ 0 w 7992888"/>
              <a:gd name="connsiteY23" fmla="*/ 924103 h 1584176"/>
              <a:gd name="connsiteX24" fmla="*/ 0 w 7992888"/>
              <a:gd name="connsiteY24" fmla="*/ 264035 h 15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992888" h="1584176">
                <a:moveTo>
                  <a:pt x="0" y="264035"/>
                </a:moveTo>
                <a:cubicBezTo>
                  <a:pt x="0" y="194009"/>
                  <a:pt x="27818" y="126850"/>
                  <a:pt x="77334" y="77334"/>
                </a:cubicBezTo>
                <a:cubicBezTo>
                  <a:pt x="126850" y="27818"/>
                  <a:pt x="194009" y="0"/>
                  <a:pt x="264035" y="0"/>
                </a:cubicBezTo>
                <a:lnTo>
                  <a:pt x="4662518" y="0"/>
                </a:lnTo>
                <a:lnTo>
                  <a:pt x="4662518" y="0"/>
                </a:lnTo>
                <a:lnTo>
                  <a:pt x="6660740" y="0"/>
                </a:lnTo>
                <a:lnTo>
                  <a:pt x="7728853" y="0"/>
                </a:lnTo>
                <a:cubicBezTo>
                  <a:pt x="7798879" y="0"/>
                  <a:pt x="7866038" y="27818"/>
                  <a:pt x="7915554" y="77334"/>
                </a:cubicBezTo>
                <a:cubicBezTo>
                  <a:pt x="7965070" y="126850"/>
                  <a:pt x="7992888" y="194009"/>
                  <a:pt x="7992888" y="264035"/>
                </a:cubicBezTo>
                <a:lnTo>
                  <a:pt x="7992888" y="924103"/>
                </a:lnTo>
                <a:lnTo>
                  <a:pt x="7992888" y="924103"/>
                </a:lnTo>
                <a:lnTo>
                  <a:pt x="7992888" y="1320147"/>
                </a:lnTo>
                <a:lnTo>
                  <a:pt x="7992888" y="1320141"/>
                </a:lnTo>
                <a:cubicBezTo>
                  <a:pt x="7992888" y="1390167"/>
                  <a:pt x="7965070" y="1457326"/>
                  <a:pt x="7915554" y="1506842"/>
                </a:cubicBezTo>
                <a:cubicBezTo>
                  <a:pt x="7866038" y="1556358"/>
                  <a:pt x="7798879" y="1584176"/>
                  <a:pt x="7728853" y="1584176"/>
                </a:cubicBezTo>
                <a:lnTo>
                  <a:pt x="6660740" y="1584176"/>
                </a:lnTo>
                <a:lnTo>
                  <a:pt x="7351939" y="2003650"/>
                </a:lnTo>
                <a:lnTo>
                  <a:pt x="4662518" y="1584176"/>
                </a:lnTo>
                <a:lnTo>
                  <a:pt x="264035" y="1584176"/>
                </a:lnTo>
                <a:cubicBezTo>
                  <a:pt x="194009" y="1584176"/>
                  <a:pt x="126850" y="1556358"/>
                  <a:pt x="77334" y="1506842"/>
                </a:cubicBezTo>
                <a:cubicBezTo>
                  <a:pt x="27818" y="1457326"/>
                  <a:pt x="0" y="1390167"/>
                  <a:pt x="0" y="1320141"/>
                </a:cubicBezTo>
                <a:lnTo>
                  <a:pt x="0" y="1320147"/>
                </a:lnTo>
                <a:lnTo>
                  <a:pt x="0" y="924103"/>
                </a:lnTo>
                <a:lnTo>
                  <a:pt x="0" y="924103"/>
                </a:lnTo>
                <a:lnTo>
                  <a:pt x="0" y="264035"/>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Der Customer Value ist das Pendant zum Shareholder Value. Beide Konzepte beziehen sich auf eine Transaktion bzw. der Preis für das Transaktionsobjekt bestimmt maßgeblich Customer- und Shareholder Value.</a:t>
            </a:r>
          </a:p>
        </p:txBody>
      </p:sp>
    </p:spTree>
    <p:extLst>
      <p:ext uri="{BB962C8B-B14F-4D97-AF65-F5344CB8AC3E}">
        <p14:creationId xmlns:p14="http://schemas.microsoft.com/office/powerpoint/2010/main" val="2093236010"/>
      </p:ext>
    </p:extLst>
  </p:cSld>
  <p:clrMapOvr>
    <a:masterClrMapping/>
  </p:clrMapOvr>
  <mc:AlternateContent xmlns:mc="http://schemas.openxmlformats.org/markup-compatibility/2006" xmlns:p14="http://schemas.microsoft.com/office/powerpoint/2010/main">
    <mc:Choice Requires="p14">
      <p:transition spd="slow" p14:dur="2000" advTm="48414"/>
    </mc:Choice>
    <mc:Fallback xmlns="">
      <p:transition spd="slow" advTm="48414"/>
    </mc:Fallback>
  </mc:AlternateContent>
</p:sld>
</file>

<file path=ppt/slides/slide9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 name="AutoShape 4"/>
          <p:cNvSpPr>
            <a:spLocks noChangeArrowheads="1"/>
          </p:cNvSpPr>
          <p:nvPr/>
        </p:nvSpPr>
        <p:spPr bwMode="auto">
          <a:xfrm>
            <a:off x="447302" y="1268760"/>
            <a:ext cx="8373169" cy="4176464"/>
          </a:xfrm>
          <a:prstGeom prst="wedgeRoundRectCallout">
            <a:avLst>
              <a:gd name="adj1" fmla="val 45091"/>
              <a:gd name="adj2" fmla="val 5786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Zieht man von der Höhe des Bruttonutzens (maximale Zahlungsbereitschaft des Nachfragers) für ein Produkt die Produktionskosten des Produkts ab, erhält man den sog. Wohlfahrtsgewinns.</a:t>
            </a:r>
          </a:p>
          <a:p>
            <a:endParaRPr lang="de-DE" sz="2000" dirty="0"/>
          </a:p>
          <a:p>
            <a:r>
              <a:rPr lang="de-DE" sz="2000" dirty="0"/>
              <a:t>Anstelle des alten Begriffs „Wohlfahrtsgewinn“ verwendet man inzwischen den Ausdruck „Transaktionsgewinn“.</a:t>
            </a:r>
          </a:p>
          <a:p>
            <a:endParaRPr lang="de-DE" sz="2000" dirty="0"/>
          </a:p>
          <a:p>
            <a:r>
              <a:rPr lang="de-DE" sz="2000" dirty="0"/>
              <a:t>Der Wohlfahrtsgewinn ist ein „Objekt“ des Zielkonflikts zwischen Anbieter und Nachfrager in einer Transaktionsbeziehung: Der Preis teilt hierbei den Wohlfahrtsgewinn in Produzentenrente und Konsumentenrente auf. </a:t>
            </a:r>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98</a:t>
            </a:fld>
            <a:endParaRPr lang="de-DE"/>
          </a:p>
        </p:txBody>
      </p:sp>
      <p:sp>
        <p:nvSpPr>
          <p:cNvPr id="6" name="Rectangle 2"/>
          <p:cNvSpPr>
            <a:spLocks noGrp="1" noChangeArrowheads="1"/>
          </p:cNvSpPr>
          <p:nvPr>
            <p:ph type="title"/>
          </p:nvPr>
        </p:nvSpPr>
        <p:spPr>
          <a:xfrm>
            <a:off x="447303" y="189136"/>
            <a:ext cx="8229600" cy="576262"/>
          </a:xfrm>
        </p:spPr>
        <p:txBody>
          <a:bodyPr/>
          <a:lstStyle/>
          <a:p>
            <a:r>
              <a:rPr lang="de-DE" dirty="0"/>
              <a:t>Das Konzept des Wohlfahrtsgewinns (I)</a:t>
            </a:r>
          </a:p>
        </p:txBody>
      </p:sp>
    </p:spTree>
    <p:extLst>
      <p:ext uri="{BB962C8B-B14F-4D97-AF65-F5344CB8AC3E}">
        <p14:creationId xmlns:p14="http://schemas.microsoft.com/office/powerpoint/2010/main" val="3257149494"/>
      </p:ext>
    </p:extLst>
  </p:cSld>
  <p:clrMapOvr>
    <a:masterClrMapping/>
  </p:clrMapOvr>
  <mc:AlternateContent xmlns:mc="http://schemas.openxmlformats.org/markup-compatibility/2006" xmlns:p14="http://schemas.microsoft.com/office/powerpoint/2010/main">
    <mc:Choice Requires="p14">
      <p:transition spd="slow" p14:dur="2000" advTm="96946"/>
    </mc:Choice>
    <mc:Fallback xmlns="">
      <p:transition spd="slow" advTm="96946"/>
    </mc:Fallback>
  </mc:AlternateContent>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AutoShape 4"/>
          <p:cNvSpPr>
            <a:spLocks noChangeArrowheads="1"/>
          </p:cNvSpPr>
          <p:nvPr/>
        </p:nvSpPr>
        <p:spPr bwMode="auto">
          <a:xfrm>
            <a:off x="539552" y="1412776"/>
            <a:ext cx="7992888" cy="3888432"/>
          </a:xfrm>
          <a:prstGeom prst="wedgeRoundRectCallout">
            <a:avLst>
              <a:gd name="adj1" fmla="val 45091"/>
              <a:gd name="adj2" fmla="val 5786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Je höher ceteris paribus die Produzentenrente ist (je höher also der Preis ist), desto niedriger ist die Konsumentenrente (vice </a:t>
            </a:r>
            <a:r>
              <a:rPr lang="de-DE" sz="2000" dirty="0" err="1"/>
              <a:t>versa</a:t>
            </a:r>
            <a:r>
              <a:rPr lang="de-DE" sz="2000" dirty="0"/>
              <a:t>).</a:t>
            </a:r>
          </a:p>
          <a:p>
            <a:endParaRPr lang="de-DE" sz="2000" dirty="0"/>
          </a:p>
          <a:p>
            <a:r>
              <a:rPr lang="de-DE" altLang="de-DE" sz="2000" dirty="0"/>
              <a:t>Marketing als optimale Gestaltung von Transaktionen  bedeutet deshalb, eine möglichst hohe Produzentenrente in einer Transaktion zu realisieren. </a:t>
            </a:r>
          </a:p>
          <a:p>
            <a:r>
              <a:rPr lang="de-DE" altLang="de-DE" sz="2000" dirty="0"/>
              <a:t>Dies wird „umgangssprachlich“ auch bezeichnet als: Marketing hat die Aufgabe, die Zahlungsbereitschaft der Nachfrager maximal abzuschöpfen, d.h. die (maximale) Zahlungsbereitschaft für ein Produkt in möglichst viel Produzentenrente umzuwandeln.</a:t>
            </a:r>
            <a:endParaRPr lang="de-DE" sz="2000" dirty="0"/>
          </a:p>
        </p:txBody>
      </p:sp>
      <p:sp>
        <p:nvSpPr>
          <p:cNvPr id="2" name="Foliennummernplatzhalter 1"/>
          <p:cNvSpPr>
            <a:spLocks noGrp="1"/>
          </p:cNvSpPr>
          <p:nvPr>
            <p:ph type="sldNum" sz="quarter" idx="10"/>
          </p:nvPr>
        </p:nvSpPr>
        <p:spPr/>
        <p:txBody>
          <a:bodyPr/>
          <a:lstStyle/>
          <a:p>
            <a:pPr>
              <a:defRPr/>
            </a:pPr>
            <a:fld id="{326DD3C9-03BA-45CA-863F-780CDC9E4EAD}" type="slidenum">
              <a:rPr lang="de-DE" smtClean="0"/>
              <a:pPr>
                <a:defRPr/>
              </a:pPr>
              <a:t>99</a:t>
            </a:fld>
            <a:endParaRPr lang="de-DE"/>
          </a:p>
        </p:txBody>
      </p:sp>
      <p:sp>
        <p:nvSpPr>
          <p:cNvPr id="7" name="Rectangle 2">
            <a:extLst>
              <a:ext uri="{FF2B5EF4-FFF2-40B4-BE49-F238E27FC236}">
                <a16:creationId xmlns:a16="http://schemas.microsoft.com/office/drawing/2014/main" xmlns="" id="{8AE6D0D8-C7C7-4B68-830C-FB370F75DDD6}"/>
              </a:ext>
            </a:extLst>
          </p:cNvPr>
          <p:cNvSpPr>
            <a:spLocks noGrp="1" noChangeArrowheads="1"/>
          </p:cNvSpPr>
          <p:nvPr>
            <p:ph type="title"/>
          </p:nvPr>
        </p:nvSpPr>
        <p:spPr>
          <a:xfrm>
            <a:off x="447303" y="189136"/>
            <a:ext cx="8229600" cy="576262"/>
          </a:xfrm>
        </p:spPr>
        <p:txBody>
          <a:bodyPr/>
          <a:lstStyle/>
          <a:p>
            <a:r>
              <a:rPr lang="de-DE" dirty="0"/>
              <a:t>Das Konzept des Wohlfahrtsgewinns (II)</a:t>
            </a:r>
          </a:p>
        </p:txBody>
      </p:sp>
    </p:spTree>
    <p:extLst>
      <p:ext uri="{BB962C8B-B14F-4D97-AF65-F5344CB8AC3E}">
        <p14:creationId xmlns:p14="http://schemas.microsoft.com/office/powerpoint/2010/main" val="133584708"/>
      </p:ext>
    </p:extLst>
  </p:cSld>
  <p:clrMapOvr>
    <a:masterClrMapping/>
  </p:clrMapOvr>
  <mc:AlternateContent xmlns:mc="http://schemas.openxmlformats.org/markup-compatibility/2006" xmlns:p14="http://schemas.microsoft.com/office/powerpoint/2010/main">
    <mc:Choice Requires="p14">
      <p:transition spd="slow" p14:dur="2000" advTm="51253"/>
    </mc:Choice>
    <mc:Fallback xmlns="">
      <p:transition spd="slow" advTm="51253"/>
    </mc:Fallback>
  </mc:AlternateContent>
</p:sld>
</file>

<file path=ppt/theme/theme1.xml><?xml version="1.0" encoding="utf-8"?>
<a:theme xmlns:a="http://schemas.openxmlformats.org/drawingml/2006/main" name="1_Standarddesign">
  <a:themeElements>
    <a:clrScheme name="1_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8725</Words>
  <Application>Microsoft Office PowerPoint</Application>
  <PresentationFormat>Bildschirmpräsentation (4:3)</PresentationFormat>
  <Paragraphs>1062</Paragraphs>
  <Slides>120</Slides>
  <Notes>6</Notes>
  <HiddenSlides>1</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120</vt:i4>
      </vt:variant>
    </vt:vector>
  </HeadingPairs>
  <TitlesOfParts>
    <vt:vector size="124" baseType="lpstr">
      <vt:lpstr>Arial</vt:lpstr>
      <vt:lpstr>Symbol</vt:lpstr>
      <vt:lpstr>Times New Roman</vt:lpstr>
      <vt:lpstr>1_Standarddesign</vt:lpstr>
      <vt:lpstr>PowerPoint-Präsentation</vt:lpstr>
      <vt:lpstr>Lernziele der Veranstaltung</vt:lpstr>
      <vt:lpstr>PowerPoint-Präsentation</vt:lpstr>
      <vt:lpstr>Lernziele der Veranstaltung</vt:lpstr>
      <vt:lpstr>PowerPoint-Präsentation</vt:lpstr>
      <vt:lpstr>PowerPoint-Präsentation</vt:lpstr>
      <vt:lpstr>Arten von Transaktionsbeziehungen</vt:lpstr>
      <vt:lpstr>Transaktion als Prozess: Transaktionsbeziehung</vt:lpstr>
      <vt:lpstr>Phasen einer Transaktion</vt:lpstr>
      <vt:lpstr>Transaktionen als mehrdimensionale Austauschbeziehung</vt:lpstr>
      <vt:lpstr>Transaktionsbedingungen: Übersicht</vt:lpstr>
      <vt:lpstr>PowerPoint-Präsentation</vt:lpstr>
      <vt:lpstr>Exkurs: Das Konzept des Markts im Marketing aus dem Blickwinkel von Transaktionen</vt:lpstr>
      <vt:lpstr>PowerPoint-Präsentation</vt:lpstr>
      <vt:lpstr>PowerPoint-Präsentation</vt:lpstr>
      <vt:lpstr>PowerPoint-Präsentation</vt:lpstr>
      <vt:lpstr>PowerPoint-Präsentation</vt:lpstr>
      <vt:lpstr>PowerPoint-Präsentation</vt:lpstr>
      <vt:lpstr>Verkäufer-Auktionen</vt:lpstr>
      <vt:lpstr>PowerPoint-Präsentation</vt:lpstr>
      <vt:lpstr>PowerPoint-Präsentation</vt:lpstr>
      <vt:lpstr>PowerPoint-Präsentation</vt:lpstr>
      <vt:lpstr>PowerPoint-Präsentation</vt:lpstr>
      <vt:lpstr>PowerPoint-Präsentation</vt:lpstr>
      <vt:lpstr>Informationsökonomische Charakteristik von Transaktionsbeziehungen</vt:lpstr>
      <vt:lpstr>Produktion für fremden Bedarf</vt:lpstr>
      <vt:lpstr>Kooperation mit Zielkonflikt</vt:lpstr>
      <vt:lpstr>PowerPoint-Präsentation</vt:lpstr>
      <vt:lpstr>Unsicherheit in Transaktionen: Vorbemerkungen</vt:lpstr>
      <vt:lpstr>PowerPoint-Präsentation</vt:lpstr>
      <vt:lpstr>PowerPoint-Präsentation</vt:lpstr>
      <vt:lpstr>Arten von endogener Unsicherheit (I)</vt:lpstr>
      <vt:lpstr>Arten von endogener Unsicherheit (II)</vt:lpstr>
      <vt:lpstr>PowerPoint-Präsentation</vt:lpstr>
      <vt:lpstr>PowerPoint-Präsentation</vt:lpstr>
      <vt:lpstr>PowerPoint-Präsentation</vt:lpstr>
      <vt:lpstr>Arten von endogener Unsicherheit bei Produkten (I)</vt:lpstr>
      <vt:lpstr>Arten von endogener Unsicherheit bei Produkten (II)</vt:lpstr>
      <vt:lpstr>Arten von endogener Unsicherheit bei Produkten (III)</vt:lpstr>
      <vt:lpstr>PowerPoint-Präsentation</vt:lpstr>
      <vt:lpstr>Erste Begriffsinterpretation des Marketings</vt:lpstr>
      <vt:lpstr>Optimale Gestaltung von Transaktionen</vt:lpstr>
      <vt:lpstr>PowerPoint-Präsentation</vt:lpstr>
      <vt:lpstr>PowerPoint-Präsentation</vt:lpstr>
      <vt:lpstr>Erläuterungen zur vorangegangenen Folie: Beseitigung der asymmetrischen Informationsverteilung</vt:lpstr>
      <vt:lpstr>Erläuterungen zur vorangegangenen Folie: Spence-Signale</vt:lpstr>
      <vt:lpstr>PowerPoint-Präsentation</vt:lpstr>
      <vt:lpstr>PowerPoint-Präsentation</vt:lpstr>
      <vt:lpstr>Ergänzungen: Folgen von Informationsasymmetrien und endogener Unsicherheit</vt:lpstr>
      <vt:lpstr>Exkurs: Theorie effizienter Verträge (I) </vt:lpstr>
      <vt:lpstr>Exkurs: Theorie effizienter Verträge (II)</vt:lpstr>
      <vt:lpstr>PowerPoint-Präsentation</vt:lpstr>
      <vt:lpstr>Lernziele der Veranstaltung</vt:lpstr>
      <vt:lpstr>Vorbemerkungen</vt:lpstr>
      <vt:lpstr>PowerPoint-Präsentation</vt:lpstr>
      <vt:lpstr>Erläuterungen zum Marktmodell: Der Handel als Intermediär</vt:lpstr>
      <vt:lpstr>Wertschöpfung des Handels</vt:lpstr>
      <vt:lpstr>Prozessuale „Lebensphasen“*) eines Produkts (I)</vt:lpstr>
      <vt:lpstr>Prozessuale „Lebensphasen“ eines Produkts (II):  4. „Lebensphase“ </vt:lpstr>
      <vt:lpstr>Differenzierte Betrachtung des Nachfragers im Marktmodell (I)</vt:lpstr>
      <vt:lpstr>Differenzierte Betrachtung des Nachfragers im Marktmodell (II)</vt:lpstr>
      <vt:lpstr>PowerPoint-Präsentation</vt:lpstr>
      <vt:lpstr>Erläuterungen zur vorangegangenen Folie (I)</vt:lpstr>
      <vt:lpstr>Erläuterungen zur vorangegangenen Folie (II)</vt:lpstr>
      <vt:lpstr>Erläuterungen zum Marktmodell: Transaktions-Unterstützer</vt:lpstr>
      <vt:lpstr>Funktionen von Transaktions-Unterstützern</vt:lpstr>
      <vt:lpstr>Erläuterungen zum Marktmodell: Transaktionsbeeinflusser</vt:lpstr>
      <vt:lpstr>PowerPoint-Präsentation</vt:lpstr>
      <vt:lpstr>Erläuterungen zur vorangegangenen Folie</vt:lpstr>
      <vt:lpstr>Stiftung Warentest als exemplarischer Beeinflusser</vt:lpstr>
      <vt:lpstr>Verbraucherzentralen als exemplarische Beeinflusser und Institution des Verbraucherschutzes</vt:lpstr>
      <vt:lpstr>Zentralverband der Deutschen Werbewirtschaft (ZAW) als exemplarischer Beeinflusser </vt:lpstr>
      <vt:lpstr>PowerPoint-Präsentation</vt:lpstr>
      <vt:lpstr>Konzepte des Verbraucherschutzes (I)</vt:lpstr>
      <vt:lpstr>Konzepte des Verbraucherschutzes (II)</vt:lpstr>
      <vt:lpstr>Konzepte des Verbraucherschutzes (III)</vt:lpstr>
      <vt:lpstr>PowerPoint-Präsentation</vt:lpstr>
      <vt:lpstr>Lernziele der Veranstaltung</vt:lpstr>
      <vt:lpstr>PowerPoint-Präsentation</vt:lpstr>
      <vt:lpstr>Das Konzept der Wertschöpfung: technische Sichtweise</vt:lpstr>
      <vt:lpstr>industrieller Wertschöpfungsprozess und Wertschöpfungsstufen </vt:lpstr>
      <vt:lpstr>PowerPoint-Präsentation</vt:lpstr>
      <vt:lpstr>Exkurs: Wertverbundsystem</vt:lpstr>
      <vt:lpstr>PowerPoint-Präsentation</vt:lpstr>
      <vt:lpstr>PowerPoint-Präsentation</vt:lpstr>
      <vt:lpstr>Exkurs: Wertschöpfung und Stakeholder</vt:lpstr>
      <vt:lpstr>PowerPoint-Präsentation</vt:lpstr>
      <vt:lpstr>Marketing als optimale Gestaltung von Transaktionen: Interpretation aus Sicht der Wertschöpfung</vt:lpstr>
      <vt:lpstr>Produzentenrente und Shareholder Value: Schematische Darstellung</vt:lpstr>
      <vt:lpstr>Erläuterungen zur vorangegangenen Folie</vt:lpstr>
      <vt:lpstr>Ergänzung zum Begriff des Shareholder Value</vt:lpstr>
      <vt:lpstr>PowerPoint-Präsentation</vt:lpstr>
      <vt:lpstr>Erläuterungen zur vorangegangenen Folie (I)</vt:lpstr>
      <vt:lpstr>Erläuterungen zur vorangegangenen Folie (II)</vt:lpstr>
      <vt:lpstr>Erläuterungen zur vorangegangenen Folie (III)</vt:lpstr>
      <vt:lpstr>Erläuterungen zur vorangegangenen Folie (IV)</vt:lpstr>
      <vt:lpstr>Definition des Customer Value</vt:lpstr>
      <vt:lpstr>Das Konzept des Wohlfahrtsgewinns (I)</vt:lpstr>
      <vt:lpstr>Das Konzept des Wohlfahrtsgewinns (II)</vt:lpstr>
      <vt:lpstr>Königsweg im Marketing (I) </vt:lpstr>
      <vt:lpstr>PowerPoint-Präsentation</vt:lpstr>
      <vt:lpstr>Königsweg im Marketing (II) – Existenz von Transaktions- und Divergenzkosten</vt:lpstr>
      <vt:lpstr>PowerPoint-Präsentation</vt:lpstr>
      <vt:lpstr>Lernziele der Veranstaltung</vt:lpstr>
      <vt:lpstr>PowerPoint-Präsentation</vt:lpstr>
      <vt:lpstr>Ergänzung zur vorangegangenen Folie (I)</vt:lpstr>
      <vt:lpstr>PowerPoint-Präsentation</vt:lpstr>
      <vt:lpstr>PowerPoint-Präsentation</vt:lpstr>
      <vt:lpstr>Idealtypischer Vergleich Sachgüter und Dienstleistungen</vt:lpstr>
      <vt:lpstr>PowerPoint-Präsentation</vt:lpstr>
      <vt:lpstr>PowerPoint-Präsentation</vt:lpstr>
      <vt:lpstr>Ergänzungen zu Investitionsgütern (I): Konzept des System Selling</vt:lpstr>
      <vt:lpstr>Ergänzungen zu Investitionsgütern (II): Konzept des System Selling</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Verwirrung</dc:creator>
  <cp:lastModifiedBy>PC-Benutzer</cp:lastModifiedBy>
  <cp:revision>181</cp:revision>
  <cp:lastPrinted>2013-06-18T06:53:39Z</cp:lastPrinted>
  <dcterms:created xsi:type="dcterms:W3CDTF">2007-04-01T10:29:49Z</dcterms:created>
  <dcterms:modified xsi:type="dcterms:W3CDTF">2026-04-01T08:27:46Z</dcterms:modified>
</cp:coreProperties>
</file>