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0" r:id="rId1"/>
  </p:sldMasterIdLst>
  <p:notesMasterIdLst>
    <p:notesMasterId r:id="rId6"/>
  </p:notesMasterIdLst>
  <p:sldIdLst>
    <p:sldId id="1313" r:id="rId2"/>
    <p:sldId id="349" r:id="rId3"/>
    <p:sldId id="1314" r:id="rId4"/>
    <p:sldId id="350" r:id="rId5"/>
  </p:sldIdLst>
  <p:sldSz cx="9144000" cy="6858000" type="screen4x3"/>
  <p:notesSz cx="6858000" cy="9947275"/>
  <p:defaultTextStyle>
    <a:defPPr>
      <a:defRPr lang="de-DE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ECFF"/>
    <a:srgbClr val="EAEAEA"/>
    <a:srgbClr val="DDDD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1450" y="72"/>
      </p:cViewPr>
      <p:guideLst>
        <p:guide orient="horz" pos="2160"/>
        <p:guide pos="3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94" tIns="45797" rIns="91594" bIns="45797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94" tIns="45797" rIns="91594" bIns="45797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1846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41388" y="746125"/>
            <a:ext cx="4975225" cy="373221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725988"/>
            <a:ext cx="5486400" cy="4475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94" tIns="45797" rIns="91594" bIns="4579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noProof="0"/>
              <a:t>Textmasterformate durch Klicken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8800"/>
            <a:ext cx="29718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94" tIns="45797" rIns="91594" bIns="45797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1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9448800"/>
            <a:ext cx="29718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94" tIns="45797" rIns="91594" bIns="45797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88758CEC-4718-4521-BB3A-90C5CB2BE232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6801635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8758CEC-4718-4521-BB3A-90C5CB2BE232}" type="slidenum">
              <a:rPr lang="de-DE" smtClean="0"/>
              <a:pPr>
                <a:defRPr/>
              </a:pPr>
              <a:t>3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819660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441325"/>
            <a:ext cx="9144000" cy="755650"/>
          </a:xfrm>
          <a:prstGeom prst="rect">
            <a:avLst/>
          </a:prstGeom>
          <a:gradFill rotWithShape="1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de-DE" altLang="de-DE"/>
          </a:p>
        </p:txBody>
      </p:sp>
      <p:sp>
        <p:nvSpPr>
          <p:cNvPr id="3" name="Rectangle 3"/>
          <p:cNvSpPr>
            <a:spLocks noChangeArrowheads="1"/>
          </p:cNvSpPr>
          <p:nvPr/>
        </p:nvSpPr>
        <p:spPr bwMode="auto">
          <a:xfrm>
            <a:off x="2701925" y="1628775"/>
            <a:ext cx="3598863" cy="2663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de-DE" altLang="de-DE" sz="2800"/>
              <a:t>Vorlesungsskript</a:t>
            </a:r>
            <a:br>
              <a:rPr lang="de-DE" altLang="de-DE" sz="2800"/>
            </a:br>
            <a:r>
              <a:rPr lang="de-DE" altLang="de-DE" sz="2800"/>
              <a:t/>
            </a:r>
            <a:br>
              <a:rPr lang="de-DE" altLang="de-DE" sz="2800"/>
            </a:br>
            <a:r>
              <a:rPr lang="de-DE" altLang="de-DE" sz="2800"/>
              <a:t>SBWL/Marketing</a:t>
            </a:r>
            <a:br>
              <a:rPr lang="de-DE" altLang="de-DE" sz="2800"/>
            </a:br>
            <a:r>
              <a:rPr lang="de-DE" altLang="de-DE" sz="2800"/>
              <a:t>Pflichtmodul</a:t>
            </a:r>
            <a:br>
              <a:rPr lang="de-DE" altLang="de-DE" sz="2800"/>
            </a:br>
            <a:endParaRPr lang="de-DE" altLang="de-DE" sz="2800"/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1331913" y="5157788"/>
            <a:ext cx="6400800" cy="504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de-DE" altLang="de-DE" sz="2800" dirty="0"/>
              <a:t>Wintersemester 2017/18</a:t>
            </a:r>
          </a:p>
        </p:txBody>
      </p:sp>
      <p:sp>
        <p:nvSpPr>
          <p:cNvPr id="5" name="Rectangle 5"/>
          <p:cNvSpPr>
            <a:spLocks noChangeArrowheads="1"/>
          </p:cNvSpPr>
          <p:nvPr/>
        </p:nvSpPr>
        <p:spPr bwMode="auto">
          <a:xfrm>
            <a:off x="0" y="6165850"/>
            <a:ext cx="9144000" cy="71438"/>
          </a:xfrm>
          <a:prstGeom prst="rect">
            <a:avLst/>
          </a:prstGeom>
          <a:gradFill rotWithShape="1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de-DE" altLang="de-DE"/>
          </a:p>
        </p:txBody>
      </p:sp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50825" y="441325"/>
            <a:ext cx="5089525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defTabSz="7620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defTabSz="76200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defTabSz="7620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defTabSz="7620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defTabSz="7620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de-DE" sz="1600"/>
              <a:t>Ernst-Moritz-Arndt-Universität Greifswald</a:t>
            </a:r>
          </a:p>
          <a:p>
            <a:pPr>
              <a:defRPr/>
            </a:pPr>
            <a:r>
              <a:rPr lang="de-DE" sz="1400"/>
              <a:t>Rechts- und Staatswissenschaftliche Fakultät</a:t>
            </a:r>
          </a:p>
          <a:p>
            <a:pPr>
              <a:defRPr/>
            </a:pPr>
            <a:r>
              <a:rPr lang="de-DE" sz="1400"/>
              <a:t>Lehrstuhl für Betriebswirtschaftslehre, insbesondere Marketing</a:t>
            </a:r>
          </a:p>
          <a:p>
            <a:pPr>
              <a:defRPr/>
            </a:pPr>
            <a:endParaRPr lang="de-DE" sz="1400"/>
          </a:p>
          <a:p>
            <a:pPr>
              <a:defRPr/>
            </a:pPr>
            <a:r>
              <a:rPr lang="de-DE" sz="1400"/>
              <a:t>Prof. Dr. Hans Pechtl</a:t>
            </a:r>
            <a:endParaRPr lang="de-DE" sz="1600"/>
          </a:p>
        </p:txBody>
      </p:sp>
      <p:pic>
        <p:nvPicPr>
          <p:cNvPr id="7" name="Picture 7"/>
          <p:cNvPicPr>
            <a:picLocks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53350" y="350838"/>
            <a:ext cx="10668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ext Box 8"/>
          <p:cNvSpPr txBox="1">
            <a:spLocks noChangeArrowheads="1"/>
          </p:cNvSpPr>
          <p:nvPr/>
        </p:nvSpPr>
        <p:spPr bwMode="auto">
          <a:xfrm>
            <a:off x="2195513" y="4076700"/>
            <a:ext cx="4681537" cy="58896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  <a:defRPr/>
            </a:pPr>
            <a:r>
              <a:rPr lang="de-DE" sz="3200"/>
              <a:t>Konsumentenverhalten</a:t>
            </a:r>
          </a:p>
        </p:txBody>
      </p:sp>
      <p:pic>
        <p:nvPicPr>
          <p:cNvPr id="9" name="Picture 9"/>
          <p:cNvPicPr>
            <a:picLocks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438" y="6308725"/>
            <a:ext cx="468312" cy="468313"/>
          </a:xfrm>
          <a:prstGeom prst="rect">
            <a:avLst/>
          </a:prstGeom>
          <a:solidFill>
            <a:schemeClr val="bg1">
              <a:alpha val="0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Rectangle 10"/>
          <p:cNvSpPr>
            <a:spLocks noChangeArrowheads="1"/>
          </p:cNvSpPr>
          <p:nvPr/>
        </p:nvSpPr>
        <p:spPr bwMode="auto">
          <a:xfrm>
            <a:off x="0" y="6165850"/>
            <a:ext cx="9144000" cy="71438"/>
          </a:xfrm>
          <a:prstGeom prst="rect">
            <a:avLst/>
          </a:prstGeom>
          <a:gradFill rotWithShape="1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de-DE" altLang="de-DE"/>
          </a:p>
        </p:txBody>
      </p:sp>
      <p:sp>
        <p:nvSpPr>
          <p:cNvPr id="11" name="Text Box 11"/>
          <p:cNvSpPr txBox="1">
            <a:spLocks noChangeArrowheads="1"/>
          </p:cNvSpPr>
          <p:nvPr/>
        </p:nvSpPr>
        <p:spPr bwMode="auto">
          <a:xfrm>
            <a:off x="701675" y="6237288"/>
            <a:ext cx="8281434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defTabSz="7620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defTabSz="76200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defTabSz="7620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defTabSz="7620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defTabSz="7620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de-DE" sz="1200" dirty="0"/>
              <a:t>Postadresse:	Postfach, 17487 Greifswald				Telefon: (0 38 34) 420 24 81</a:t>
            </a:r>
          </a:p>
          <a:p>
            <a:pPr>
              <a:defRPr/>
            </a:pPr>
            <a:r>
              <a:rPr lang="de-DE" sz="1200" dirty="0"/>
              <a:t>Hausadresse:	Friedrich-</a:t>
            </a:r>
            <a:r>
              <a:rPr lang="de-DE" sz="1200" dirty="0" err="1"/>
              <a:t>Loeffler</a:t>
            </a:r>
            <a:r>
              <a:rPr lang="de-DE" sz="1200" dirty="0"/>
              <a:t>-Straße 70, 17489 Greifswald		Fax:       (0 38 34) 420 24 82</a:t>
            </a:r>
          </a:p>
          <a:p>
            <a:pPr>
              <a:defRPr/>
            </a:pPr>
            <a:r>
              <a:rPr lang="de-DE" sz="1200" dirty="0" err="1"/>
              <a:t>e-mail</a:t>
            </a:r>
            <a:r>
              <a:rPr lang="de-DE" sz="1200" dirty="0"/>
              <a:t>:		pechtl@uni-greifswald.de</a:t>
            </a:r>
          </a:p>
        </p:txBody>
      </p:sp>
    </p:spTree>
    <p:extLst>
      <p:ext uri="{BB962C8B-B14F-4D97-AF65-F5344CB8AC3E}">
        <p14:creationId xmlns:p14="http://schemas.microsoft.com/office/powerpoint/2010/main" val="9521231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93BFB5-D5E6-4BBB-BA6A-62CC8E05BD8E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91102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404813"/>
            <a:ext cx="2057400" cy="5605462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404813"/>
            <a:ext cx="6019800" cy="5605462"/>
          </a:xfrm>
        </p:spPr>
        <p:txBody>
          <a:bodyPr vert="eaVert"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7BD798-6336-4515-87E2-5318E18EA7E0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447849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5190EE-EA6E-44FD-BD8B-AC3CDB0B5778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656981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F540AA-4793-4398-AE6C-AB85AD406893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746621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484313"/>
            <a:ext cx="4038600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484313"/>
            <a:ext cx="4038600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5480AD-119B-40A4-B739-AD3094D57960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69480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512398-B13A-4AE6-A57B-8FD525D8CD8E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  <p:sp>
        <p:nvSpPr>
          <p:cNvPr id="8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662632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5375E0-50D2-46E7-A18F-D121C97A9923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594660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A16FE5-4909-4234-83AD-253F5B68499C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  <p:sp>
        <p:nvSpPr>
          <p:cNvPr id="3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931217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48F591-3402-4DE0-A3AF-DF8F601D1141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974127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de-DE" noProof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E77628-31BC-430A-8ED2-4A530330C67E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087887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836613"/>
            <a:ext cx="9144000" cy="71437"/>
          </a:xfrm>
          <a:prstGeom prst="rect">
            <a:avLst/>
          </a:prstGeom>
          <a:gradFill rotWithShape="1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de-DE" altLang="de-DE"/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0" y="6165850"/>
            <a:ext cx="9144000" cy="71438"/>
          </a:xfrm>
          <a:prstGeom prst="rect">
            <a:avLst/>
          </a:prstGeom>
          <a:gradFill rotWithShape="1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de-DE" altLang="de-DE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404813"/>
            <a:ext cx="8229600" cy="576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/>
              <a:t>Titelmasterformat durch Klicken bearbeiten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484313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/>
              <a:t>Textmasterformate durch Klicken bearbeiten</a:t>
            </a:r>
          </a:p>
          <a:p>
            <a:pPr lvl="1"/>
            <a:r>
              <a:rPr lang="de-DE" altLang="de-DE"/>
              <a:t>Zweite Ebene</a:t>
            </a:r>
          </a:p>
          <a:p>
            <a:pPr lvl="2"/>
            <a:r>
              <a:rPr lang="de-DE" altLang="de-DE"/>
              <a:t>Dritte Ebene</a:t>
            </a:r>
          </a:p>
          <a:p>
            <a:pPr lvl="3"/>
            <a:r>
              <a:rPr lang="de-DE" altLang="de-DE"/>
              <a:t>Vierte Ebene</a:t>
            </a:r>
          </a:p>
          <a:p>
            <a:pPr lvl="4"/>
            <a:r>
              <a:rPr lang="de-DE" altLang="de-DE"/>
              <a:t>Fünfte Ebene</a:t>
            </a:r>
          </a:p>
        </p:txBody>
      </p:sp>
      <p:sp>
        <p:nvSpPr>
          <p:cNvPr id="1741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831013" y="6308725"/>
            <a:ext cx="213360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100" b="1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pPr>
              <a:defRPr/>
            </a:pPr>
            <a:fld id="{C4121442-5FDE-4B3B-9FC1-E3AA2DE98460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  <p:pic>
        <p:nvPicPr>
          <p:cNvPr id="1031" name="Picture 7"/>
          <p:cNvPicPr>
            <a:picLocks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438" y="6308725"/>
            <a:ext cx="468312" cy="468313"/>
          </a:xfrm>
          <a:prstGeom prst="rect">
            <a:avLst/>
          </a:prstGeom>
          <a:solidFill>
            <a:schemeClr val="bg1">
              <a:alpha val="0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416" name="Text Box 8"/>
          <p:cNvSpPr txBox="1">
            <a:spLocks noChangeArrowheads="1"/>
          </p:cNvSpPr>
          <p:nvPr/>
        </p:nvSpPr>
        <p:spPr bwMode="auto">
          <a:xfrm>
            <a:off x="565150" y="6308725"/>
            <a:ext cx="2663825" cy="539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>
              <a:defRPr/>
            </a:pPr>
            <a:r>
              <a:rPr lang="de-DE" sz="1100" b="1">
                <a:effectLst>
                  <a:outerShdw blurRad="38100" dist="38100" dir="2700000" algn="tl">
                    <a:srgbClr val="C0C0C0"/>
                  </a:outerShdw>
                </a:effectLst>
              </a:rPr>
              <a:t>Universität Greifswald</a:t>
            </a:r>
          </a:p>
          <a:p>
            <a:pPr>
              <a:defRPr/>
            </a:pPr>
            <a:r>
              <a:rPr lang="de-DE" sz="1100" b="1">
                <a:effectLst>
                  <a:outerShdw blurRad="38100" dist="38100" dir="2700000" algn="tl">
                    <a:srgbClr val="C0C0C0"/>
                  </a:outerShdw>
                </a:effectLst>
              </a:rPr>
              <a:t>Lehrstuhl für BWL; insb. Marketing</a:t>
            </a:r>
          </a:p>
        </p:txBody>
      </p:sp>
      <p:sp>
        <p:nvSpPr>
          <p:cNvPr id="17417" name="Rectangle 9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6084888" y="5949950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/>
            </a:lvl1pPr>
          </a:lstStyle>
          <a:p>
            <a:pPr>
              <a:defRPr/>
            </a:pPr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681" r:id="rId1"/>
    <p:sldLayoutId id="2147484659" r:id="rId2"/>
    <p:sldLayoutId id="2147484660" r:id="rId3"/>
    <p:sldLayoutId id="2147484661" r:id="rId4"/>
    <p:sldLayoutId id="2147484662" r:id="rId5"/>
    <p:sldLayoutId id="2147484663" r:id="rId6"/>
    <p:sldLayoutId id="2147484664" r:id="rId7"/>
    <p:sldLayoutId id="2147484665" r:id="rId8"/>
    <p:sldLayoutId id="2147484666" r:id="rId9"/>
    <p:sldLayoutId id="2147484667" r:id="rId10"/>
    <p:sldLayoutId id="2147484668" r:id="rId11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95536" y="1196752"/>
            <a:ext cx="8229600" cy="4525962"/>
          </a:xfrm>
        </p:spPr>
        <p:txBody>
          <a:bodyPr/>
          <a:lstStyle/>
          <a:p>
            <a:pPr marL="0" indent="0" algn="ctr">
              <a:buNone/>
            </a:pPr>
            <a:r>
              <a:rPr lang="de-DE" dirty="0"/>
              <a:t>Vorlesungsskript zur</a:t>
            </a:r>
          </a:p>
          <a:p>
            <a:pPr marL="0" indent="0" algn="ctr">
              <a:buNone/>
            </a:pPr>
            <a:r>
              <a:rPr lang="de-DE" dirty="0"/>
              <a:t>Veranstaltung</a:t>
            </a:r>
          </a:p>
          <a:p>
            <a:pPr marL="0" indent="0" algn="ctr">
              <a:buNone/>
            </a:pPr>
            <a:endParaRPr lang="de-DE" dirty="0"/>
          </a:p>
          <a:p>
            <a:pPr marL="0" indent="0" algn="ctr">
              <a:buNone/>
            </a:pPr>
            <a:r>
              <a:rPr lang="de-DE" sz="2800" b="1" dirty="0"/>
              <a:t>Werbecontrolling</a:t>
            </a:r>
          </a:p>
          <a:p>
            <a:pPr marL="0" indent="0">
              <a:buNone/>
            </a:pPr>
            <a:endParaRPr lang="de-DE" dirty="0"/>
          </a:p>
          <a:p>
            <a:pPr marL="0" indent="0" algn="ctr">
              <a:buNone/>
            </a:pPr>
            <a:r>
              <a:rPr lang="de-DE" sz="2000" dirty="0"/>
              <a:t>MA BWL (Modul Werbung)</a:t>
            </a:r>
          </a:p>
          <a:p>
            <a:pPr marL="0" indent="0" algn="ctr">
              <a:buNone/>
            </a:pPr>
            <a:endParaRPr lang="de-DE" dirty="0"/>
          </a:p>
          <a:p>
            <a:pPr marL="0" indent="0" algn="ctr">
              <a:buNone/>
            </a:pPr>
            <a:r>
              <a:rPr lang="de-DE" smtClean="0"/>
              <a:t>Sommersemester 2026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75190EE-EA6E-44FD-BD8B-AC3CDB0B5778}" type="slidenum">
              <a:rPr lang="de-DE" smtClean="0"/>
              <a:pPr>
                <a:defRPr/>
              </a:pPr>
              <a:t>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45123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9E0B7DA-133E-4614-B340-5DB4D19C155A}" type="slidenum">
              <a:rPr lang="de-DE"/>
              <a:pPr>
                <a:defRPr/>
              </a:pPr>
              <a:t>2</a:t>
            </a:fld>
            <a:endParaRPr lang="de-DE"/>
          </a:p>
        </p:txBody>
      </p:sp>
      <p:sp>
        <p:nvSpPr>
          <p:cNvPr id="4" name="Foliennummernplatzhalter 1"/>
          <p:cNvSpPr txBox="1">
            <a:spLocks noGrp="1"/>
          </p:cNvSpPr>
          <p:nvPr/>
        </p:nvSpPr>
        <p:spPr bwMode="auto">
          <a:xfrm>
            <a:off x="6831013" y="6308725"/>
            <a:ext cx="2133600" cy="522288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algn="r">
              <a:defRPr/>
            </a:pPr>
            <a:fld id="{C1F51AB5-F724-4487-9B7D-48A9D3551986}" type="slidenum">
              <a:rPr lang="de-DE" sz="1100" b="1">
                <a:effectLst>
                  <a:outerShdw blurRad="38100" dist="38100" dir="2700000" algn="tl">
                    <a:srgbClr val="C0C0C0"/>
                  </a:outerShdw>
                </a:effectLst>
              </a:rPr>
              <a:pPr algn="r">
                <a:defRPr/>
              </a:pPr>
              <a:t>2</a:t>
            </a:fld>
            <a:endParaRPr lang="de-DE" sz="1100" b="1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410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68313" y="450850"/>
            <a:ext cx="8101012" cy="457200"/>
          </a:xfrm>
        </p:spPr>
        <p:txBody>
          <a:bodyPr/>
          <a:lstStyle/>
          <a:p>
            <a:pPr eaLnBrk="1" hangingPunct="1"/>
            <a:r>
              <a:rPr lang="de-DE" altLang="de-DE" dirty="0"/>
              <a:t>Gliederung der </a:t>
            </a:r>
            <a:r>
              <a:rPr lang="de-DE" altLang="de-DE"/>
              <a:t>Veranstaltung </a:t>
            </a:r>
            <a:r>
              <a:rPr lang="de-DE" altLang="de-DE" b="1"/>
              <a:t>Werbecontrolling</a:t>
            </a:r>
            <a:endParaRPr lang="de-DE" altLang="de-DE" dirty="0"/>
          </a:p>
        </p:txBody>
      </p:sp>
      <p:sp>
        <p:nvSpPr>
          <p:cNvPr id="4101" name="Rectangle 3"/>
          <p:cNvSpPr>
            <a:spLocks noChangeArrowheads="1"/>
          </p:cNvSpPr>
          <p:nvPr/>
        </p:nvSpPr>
        <p:spPr bwMode="auto">
          <a:xfrm>
            <a:off x="757426" y="1518757"/>
            <a:ext cx="8137525" cy="39395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de-DE" altLang="de-DE" sz="1200" b="1" i="1" dirty="0"/>
              <a:t>1.	Einführung</a:t>
            </a:r>
            <a:r>
              <a:rPr lang="de-DE" altLang="de-DE" sz="1200" i="1" dirty="0"/>
              <a:t> </a:t>
            </a:r>
            <a:endParaRPr lang="de-DE" altLang="de-DE" sz="1000" dirty="0"/>
          </a:p>
          <a:p>
            <a:pPr eaLnBrk="1" hangingPunct="1"/>
            <a:endParaRPr lang="de-DE" altLang="de-DE" sz="1200" b="1" i="1" dirty="0"/>
          </a:p>
          <a:p>
            <a:pPr eaLnBrk="1" hangingPunct="1"/>
            <a:r>
              <a:rPr lang="de-DE" altLang="de-DE" sz="1200" b="1" i="1" dirty="0"/>
              <a:t>2.	Werbebudgetplanung</a:t>
            </a:r>
            <a:endParaRPr lang="de-DE" altLang="de-DE" sz="900" dirty="0"/>
          </a:p>
          <a:p>
            <a:pPr eaLnBrk="1" hangingPunct="1"/>
            <a:r>
              <a:rPr lang="de-DE" altLang="de-DE" sz="1200" i="1" dirty="0"/>
              <a:t>2.1	Das Konzept der Werbe-Response-Funktion</a:t>
            </a:r>
          </a:p>
          <a:p>
            <a:pPr eaLnBrk="1" hangingPunct="1"/>
            <a:r>
              <a:rPr lang="de-DE" altLang="de-DE" sz="1200" i="1" dirty="0"/>
              <a:t>2.1.1	Charakterisierung von Werbe-Response-Funktionen</a:t>
            </a:r>
          </a:p>
          <a:p>
            <a:pPr eaLnBrk="1" hangingPunct="1"/>
            <a:r>
              <a:rPr lang="de-DE" altLang="de-DE" sz="1200" i="1" dirty="0"/>
              <a:t>2.1.2	Statische Werbe-Response-Funktionen</a:t>
            </a:r>
          </a:p>
          <a:p>
            <a:pPr eaLnBrk="1" hangingPunct="1"/>
            <a:r>
              <a:rPr lang="de-DE" altLang="de-DE" sz="1200" i="1" dirty="0"/>
              <a:t>2.1.3	Dynamische Werbe-Response-Funktionen</a:t>
            </a:r>
          </a:p>
          <a:p>
            <a:pPr eaLnBrk="1" hangingPunct="1"/>
            <a:r>
              <a:rPr lang="de-DE" altLang="de-DE" sz="1200" i="1" dirty="0"/>
              <a:t>2.1.3.1	Allgemeine Charakteristik</a:t>
            </a:r>
          </a:p>
          <a:p>
            <a:pPr eaLnBrk="1" hangingPunct="1"/>
            <a:r>
              <a:rPr lang="de-DE" altLang="de-DE" sz="1200" i="1" dirty="0"/>
              <a:t>2.1.3.2	Direkter Goodwill-Transfer</a:t>
            </a:r>
          </a:p>
          <a:p>
            <a:pPr eaLnBrk="1" hangingPunct="1"/>
            <a:r>
              <a:rPr lang="de-DE" altLang="de-DE" sz="1200" i="1" dirty="0"/>
              <a:t>2.1.3.3	Indirekter Goodwill-Transfer</a:t>
            </a:r>
          </a:p>
          <a:p>
            <a:pPr eaLnBrk="1" hangingPunct="1"/>
            <a:r>
              <a:rPr lang="de-DE" altLang="de-DE" sz="1200" i="1" dirty="0"/>
              <a:t>2.1.3.4	Modelle mit goodwill-Stock-Funktion</a:t>
            </a:r>
          </a:p>
          <a:p>
            <a:pPr eaLnBrk="1" hangingPunct="1"/>
            <a:r>
              <a:rPr lang="de-DE" altLang="de-DE" sz="1200" i="1" dirty="0"/>
              <a:t>2.1.3.5	Dauerhaftigkeit des goodwill-Transfer</a:t>
            </a:r>
          </a:p>
          <a:p>
            <a:pPr eaLnBrk="1" hangingPunct="1"/>
            <a:r>
              <a:rPr lang="de-DE" altLang="de-DE" sz="1200" i="1" dirty="0"/>
              <a:t>2.2	Statische Bestimmung des optimalen Werbebudgets</a:t>
            </a:r>
            <a:endParaRPr lang="de-DE" altLang="de-DE" sz="1000" dirty="0"/>
          </a:p>
          <a:p>
            <a:pPr eaLnBrk="1" hangingPunct="1"/>
            <a:r>
              <a:rPr lang="de-DE" altLang="de-DE" sz="1200" i="1" dirty="0"/>
              <a:t>2.3	Dynamische Bestimmung des optimalen Werbebudgets</a:t>
            </a:r>
            <a:endParaRPr lang="de-DE" altLang="de-DE" sz="1000" dirty="0"/>
          </a:p>
          <a:p>
            <a:pPr eaLnBrk="1" hangingPunct="1"/>
            <a:r>
              <a:rPr lang="de-DE" altLang="de-DE" sz="1200" i="1" dirty="0"/>
              <a:t>2.4	Heuristische Ansätze der Bestimmung des Werbebudgets</a:t>
            </a:r>
            <a:endParaRPr lang="de-DE" altLang="de-DE" sz="1000" dirty="0"/>
          </a:p>
          <a:p>
            <a:pPr eaLnBrk="1" hangingPunct="1"/>
            <a:r>
              <a:rPr lang="de-DE" altLang="de-DE" sz="1200" i="1" dirty="0"/>
              <a:t> </a:t>
            </a:r>
            <a:endParaRPr lang="de-DE" altLang="de-DE" sz="1000" dirty="0"/>
          </a:p>
          <a:p>
            <a:pPr eaLnBrk="1" hangingPunct="1"/>
            <a:endParaRPr lang="de-DE" altLang="de-DE" sz="1000" b="1" i="1" dirty="0"/>
          </a:p>
          <a:p>
            <a:pPr eaLnBrk="1" hangingPunct="1"/>
            <a:endParaRPr lang="de-DE" altLang="de-DE" sz="1200" b="1" i="1" dirty="0"/>
          </a:p>
          <a:p>
            <a:pPr eaLnBrk="1" hangingPunct="1"/>
            <a:endParaRPr lang="de-DE" altLang="de-DE" sz="1200" b="1" i="1" dirty="0"/>
          </a:p>
          <a:p>
            <a:pPr eaLnBrk="1" hangingPunct="1"/>
            <a:endParaRPr lang="de-DE" altLang="de-DE" sz="1200" b="1" i="1" dirty="0"/>
          </a:p>
          <a:p>
            <a:pPr eaLnBrk="1" hangingPunct="1"/>
            <a:endParaRPr lang="de-DE" altLang="de-DE" sz="1200" b="1" i="1" dirty="0"/>
          </a:p>
        </p:txBody>
      </p:sp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9E0B7DA-133E-4614-B340-5DB4D19C155A}" type="slidenum">
              <a:rPr lang="de-DE"/>
              <a:pPr>
                <a:defRPr/>
              </a:pPr>
              <a:t>3</a:t>
            </a:fld>
            <a:endParaRPr lang="de-DE"/>
          </a:p>
        </p:txBody>
      </p:sp>
      <p:sp>
        <p:nvSpPr>
          <p:cNvPr id="4" name="Foliennummernplatzhalter 1"/>
          <p:cNvSpPr txBox="1">
            <a:spLocks noGrp="1"/>
          </p:cNvSpPr>
          <p:nvPr/>
        </p:nvSpPr>
        <p:spPr bwMode="auto">
          <a:xfrm>
            <a:off x="6831013" y="6308725"/>
            <a:ext cx="2133600" cy="522288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algn="r">
              <a:defRPr/>
            </a:pPr>
            <a:fld id="{C1F51AB5-F724-4487-9B7D-48A9D3551986}" type="slidenum">
              <a:rPr lang="de-DE" sz="1100" b="1">
                <a:effectLst>
                  <a:outerShdw blurRad="38100" dist="38100" dir="2700000" algn="tl">
                    <a:srgbClr val="C0C0C0"/>
                  </a:outerShdw>
                </a:effectLst>
              </a:rPr>
              <a:pPr algn="r">
                <a:defRPr/>
              </a:pPr>
              <a:t>3</a:t>
            </a:fld>
            <a:endParaRPr lang="de-DE" sz="1100" b="1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410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68313" y="450850"/>
            <a:ext cx="8101012" cy="457200"/>
          </a:xfrm>
        </p:spPr>
        <p:txBody>
          <a:bodyPr/>
          <a:lstStyle/>
          <a:p>
            <a:pPr eaLnBrk="1" hangingPunct="1"/>
            <a:r>
              <a:rPr lang="de-DE" altLang="de-DE" dirty="0"/>
              <a:t>Gliederung der </a:t>
            </a:r>
            <a:r>
              <a:rPr lang="de-DE" altLang="de-DE"/>
              <a:t>Veranstaltung </a:t>
            </a:r>
            <a:r>
              <a:rPr lang="de-DE" altLang="de-DE" b="1"/>
              <a:t>Werbecontrolling</a:t>
            </a:r>
            <a:endParaRPr lang="de-DE" altLang="de-DE" dirty="0"/>
          </a:p>
        </p:txBody>
      </p:sp>
      <p:sp>
        <p:nvSpPr>
          <p:cNvPr id="4101" name="Rectangle 3"/>
          <p:cNvSpPr>
            <a:spLocks noChangeArrowheads="1"/>
          </p:cNvSpPr>
          <p:nvPr/>
        </p:nvSpPr>
        <p:spPr bwMode="auto">
          <a:xfrm>
            <a:off x="757426" y="595429"/>
            <a:ext cx="8137525" cy="57861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de-DE" altLang="de-DE" sz="1200" b="1" i="1" dirty="0"/>
          </a:p>
          <a:p>
            <a:pPr eaLnBrk="1" hangingPunct="1"/>
            <a:endParaRPr lang="de-DE" altLang="de-DE" sz="1200" b="1" i="1" dirty="0"/>
          </a:p>
          <a:p>
            <a:pPr eaLnBrk="1" hangingPunct="1"/>
            <a:endParaRPr lang="de-DE" altLang="de-DE" sz="1200" b="1" i="1" dirty="0"/>
          </a:p>
          <a:p>
            <a:pPr eaLnBrk="1" hangingPunct="1"/>
            <a:endParaRPr lang="de-DE" altLang="de-DE" sz="1200" b="1" i="1" dirty="0"/>
          </a:p>
          <a:p>
            <a:pPr eaLnBrk="1" hangingPunct="1"/>
            <a:r>
              <a:rPr lang="de-DE" altLang="de-DE" sz="1200" b="1" i="1" dirty="0"/>
              <a:t>3.	Mediaplanung</a:t>
            </a:r>
            <a:endParaRPr lang="de-DE" altLang="de-DE" sz="1200" dirty="0"/>
          </a:p>
          <a:p>
            <a:pPr eaLnBrk="1" hangingPunct="1"/>
            <a:r>
              <a:rPr lang="de-DE" altLang="de-DE" sz="1200" i="1" dirty="0"/>
              <a:t>3.1	Vorbemerkungen</a:t>
            </a:r>
          </a:p>
          <a:p>
            <a:pPr eaLnBrk="1" hangingPunct="1"/>
            <a:r>
              <a:rPr lang="de-DE" altLang="de-DE" sz="1200" i="1" dirty="0"/>
              <a:t>3.2	Kontaktmaßzahlen als methodische Grundlagen der Mediaplanung</a:t>
            </a:r>
          </a:p>
          <a:p>
            <a:pPr eaLnBrk="1" hangingPunct="1"/>
            <a:r>
              <a:rPr lang="de-DE" altLang="de-DE" sz="1200" i="1" dirty="0"/>
              <a:t>3.2.1	Das  Binomialmodell als Grundlage für Kontaktmaßzahlen</a:t>
            </a:r>
          </a:p>
          <a:p>
            <a:pPr eaLnBrk="1" hangingPunct="1"/>
            <a:r>
              <a:rPr lang="de-DE" altLang="de-DE" sz="1200" i="1" dirty="0"/>
              <a:t>3.2.2	Varianten der Reichweite einer Werbung</a:t>
            </a:r>
          </a:p>
          <a:p>
            <a:pPr eaLnBrk="1" hangingPunct="1"/>
            <a:r>
              <a:rPr lang="de-DE" altLang="de-DE" sz="1200" i="1" dirty="0"/>
              <a:t>3.2.3	Kontaktsumme</a:t>
            </a:r>
          </a:p>
          <a:p>
            <a:pPr eaLnBrk="1" hangingPunct="1"/>
            <a:r>
              <a:rPr lang="de-DE" altLang="de-DE" sz="1200" i="1" dirty="0"/>
              <a:t>3.2.4	Kontaktdosis und OTC-Wert</a:t>
            </a:r>
          </a:p>
          <a:p>
            <a:pPr eaLnBrk="1" hangingPunct="1"/>
            <a:r>
              <a:rPr lang="de-DE" altLang="de-DE" sz="1200" i="1" dirty="0"/>
              <a:t>3.3	Gewichtung von Kontakten</a:t>
            </a:r>
          </a:p>
          <a:p>
            <a:pPr eaLnBrk="1" hangingPunct="1"/>
            <a:r>
              <a:rPr lang="de-DE" altLang="de-DE" sz="1200" i="1" dirty="0"/>
              <a:t>3.4	Das Tausender-Kontaktpreis-Kriterium</a:t>
            </a:r>
          </a:p>
          <a:p>
            <a:pPr eaLnBrk="1" hangingPunct="1"/>
            <a:r>
              <a:rPr lang="de-DE" altLang="de-DE" sz="1200" i="1" dirty="0"/>
              <a:t>3.5	Anmerkungen zur Mediaplanung in der Praxis</a:t>
            </a:r>
          </a:p>
          <a:p>
            <a:pPr eaLnBrk="1" hangingPunct="1"/>
            <a:endParaRPr lang="de-DE" altLang="de-DE" sz="1200" i="1" dirty="0"/>
          </a:p>
          <a:p>
            <a:pPr eaLnBrk="1" hangingPunct="1"/>
            <a:r>
              <a:rPr lang="de-DE" altLang="de-DE" sz="1200" b="1" i="1" dirty="0"/>
              <a:t>4.	Kontrolle der Werbewirkung </a:t>
            </a:r>
            <a:endParaRPr lang="de-DE" altLang="de-DE" sz="1000" dirty="0"/>
          </a:p>
          <a:p>
            <a:pPr eaLnBrk="1" hangingPunct="1"/>
            <a:r>
              <a:rPr lang="de-DE" altLang="de-DE" sz="1200" i="1" dirty="0"/>
              <a:t>4.1	Vorbemerkungen</a:t>
            </a:r>
            <a:endParaRPr lang="de-DE" altLang="de-DE" sz="1000" dirty="0"/>
          </a:p>
          <a:p>
            <a:pPr eaLnBrk="1" hangingPunct="1"/>
            <a:r>
              <a:rPr lang="de-DE" altLang="de-DE" sz="1200" i="1" dirty="0"/>
              <a:t>4.2	Kontrolle der Potenzialziele</a:t>
            </a:r>
          </a:p>
          <a:p>
            <a:pPr eaLnBrk="1" hangingPunct="1"/>
            <a:r>
              <a:rPr lang="de-DE" altLang="de-DE" sz="1200" i="1" dirty="0"/>
              <a:t>4.3	Kontrolle von Aufmerksamkeit und Erinnerung</a:t>
            </a:r>
          </a:p>
          <a:p>
            <a:pPr eaLnBrk="1" hangingPunct="1"/>
            <a:r>
              <a:rPr lang="de-DE" altLang="de-DE" sz="1200" i="1" dirty="0"/>
              <a:t>4.4	Messung der Wahrnehmung der Werbung</a:t>
            </a:r>
          </a:p>
          <a:p>
            <a:pPr eaLnBrk="1" hangingPunct="1"/>
            <a:r>
              <a:rPr lang="de-DE" altLang="de-DE" sz="1200" i="1" dirty="0"/>
              <a:t>4.5	Messung des ökonomischen Erfolgs der Werbung</a:t>
            </a:r>
          </a:p>
          <a:p>
            <a:pPr eaLnBrk="1" hangingPunct="1"/>
            <a:r>
              <a:rPr lang="de-DE" altLang="de-DE" sz="1200" i="1" dirty="0"/>
              <a:t>4.6	Exkurs: Werbekontrollkriterien bei Online-Werbung (</a:t>
            </a:r>
            <a:r>
              <a:rPr lang="de-DE" altLang="de-DE" sz="1200" i="1" dirty="0" err="1"/>
              <a:t>WebAnalytics</a:t>
            </a:r>
            <a:r>
              <a:rPr lang="de-DE" altLang="de-DE" sz="1200" i="1" dirty="0"/>
              <a:t>)</a:t>
            </a:r>
          </a:p>
          <a:p>
            <a:pPr eaLnBrk="1" hangingPunct="1"/>
            <a:r>
              <a:rPr lang="de-DE" altLang="de-DE" sz="1200" i="1" dirty="0"/>
              <a:t>4.7	Qualitative Überlegungen zur Werbebudgetkontrolle</a:t>
            </a:r>
          </a:p>
          <a:p>
            <a:pPr eaLnBrk="1" hangingPunct="1"/>
            <a:r>
              <a:rPr lang="de-DE" altLang="de-DE" sz="1200" i="1" dirty="0"/>
              <a:t>4.8	Ein konzeptionelles Modell der Werbewirkungskontrolle</a:t>
            </a:r>
          </a:p>
          <a:p>
            <a:pPr eaLnBrk="1" hangingPunct="1"/>
            <a:endParaRPr lang="de-DE" altLang="de-DE" sz="1200" i="1" dirty="0"/>
          </a:p>
          <a:p>
            <a:pPr eaLnBrk="1" hangingPunct="1"/>
            <a:r>
              <a:rPr lang="de-DE" altLang="de-DE" sz="1200" b="1" i="1" dirty="0"/>
              <a:t>5.	Die Rolle von Werbeagenturen</a:t>
            </a:r>
            <a:endParaRPr lang="de-DE" altLang="de-DE" sz="1000" dirty="0"/>
          </a:p>
          <a:p>
            <a:pPr eaLnBrk="1" hangingPunct="1"/>
            <a:r>
              <a:rPr lang="de-DE" altLang="de-DE" sz="1200" i="1" dirty="0"/>
              <a:t> </a:t>
            </a:r>
            <a:endParaRPr lang="de-DE" altLang="de-DE" sz="1000" dirty="0"/>
          </a:p>
          <a:p>
            <a:pPr eaLnBrk="1" hangingPunct="1"/>
            <a:endParaRPr lang="de-DE" altLang="de-DE" sz="1000" b="1" i="1" dirty="0"/>
          </a:p>
          <a:p>
            <a:pPr eaLnBrk="1" hangingPunct="1"/>
            <a:endParaRPr lang="de-DE" altLang="de-DE" sz="1200" b="1" i="1" dirty="0"/>
          </a:p>
          <a:p>
            <a:pPr eaLnBrk="1" hangingPunct="1"/>
            <a:endParaRPr lang="de-DE" altLang="de-DE" sz="1200" b="1" i="1" dirty="0"/>
          </a:p>
          <a:p>
            <a:pPr eaLnBrk="1" hangingPunct="1"/>
            <a:endParaRPr lang="de-DE" altLang="de-DE" sz="1200" b="1" i="1" dirty="0"/>
          </a:p>
        </p:txBody>
      </p:sp>
    </p:spTree>
    <p:extLst>
      <p:ext uri="{BB962C8B-B14F-4D97-AF65-F5344CB8AC3E}">
        <p14:creationId xmlns:p14="http://schemas.microsoft.com/office/powerpoint/2010/main" val="3992180133"/>
      </p:ext>
    </p:extLst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46EB549-E898-40A9-A03B-1FAD79C2EEEE}" type="slidenum">
              <a:rPr lang="de-DE"/>
              <a:pPr>
                <a:defRPr/>
              </a:pPr>
              <a:t>4</a:t>
            </a:fld>
            <a:endParaRPr lang="de-DE"/>
          </a:p>
        </p:txBody>
      </p:sp>
      <p:sp>
        <p:nvSpPr>
          <p:cNvPr id="4" name="Foliennummernplatzhalter 1"/>
          <p:cNvSpPr txBox="1">
            <a:spLocks noGrp="1"/>
          </p:cNvSpPr>
          <p:nvPr/>
        </p:nvSpPr>
        <p:spPr bwMode="auto">
          <a:xfrm>
            <a:off x="6831013" y="6308725"/>
            <a:ext cx="2133600" cy="522288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algn="r">
              <a:defRPr/>
            </a:pPr>
            <a:fld id="{575E165E-2E25-4181-989D-4792FE353688}" type="slidenum">
              <a:rPr lang="de-DE" sz="1100" b="1">
                <a:effectLst>
                  <a:outerShdw blurRad="38100" dist="38100" dir="2700000" algn="tl">
                    <a:srgbClr val="C0C0C0"/>
                  </a:outerShdw>
                </a:effectLst>
              </a:rPr>
              <a:pPr algn="r">
                <a:defRPr/>
              </a:pPr>
              <a:t>4</a:t>
            </a:fld>
            <a:endParaRPr lang="de-DE" sz="1100" b="1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512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68313" y="450850"/>
            <a:ext cx="7704137" cy="457200"/>
          </a:xfrm>
        </p:spPr>
        <p:txBody>
          <a:bodyPr/>
          <a:lstStyle/>
          <a:p>
            <a:pPr eaLnBrk="1" hangingPunct="1"/>
            <a:r>
              <a:rPr lang="de-DE" altLang="de-DE" sz="2000"/>
              <a:t>Literaturempfehlungen</a:t>
            </a:r>
          </a:p>
        </p:txBody>
      </p:sp>
      <p:sp>
        <p:nvSpPr>
          <p:cNvPr id="5125" name="Text Box 3"/>
          <p:cNvSpPr txBox="1">
            <a:spLocks noChangeArrowheads="1"/>
          </p:cNvSpPr>
          <p:nvPr/>
        </p:nvSpPr>
        <p:spPr bwMode="auto">
          <a:xfrm>
            <a:off x="683568" y="1556792"/>
            <a:ext cx="7639050" cy="20621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7620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defTabSz="76200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defTabSz="7620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defTabSz="7620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defTabSz="7620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de-DE" sz="1600" dirty="0"/>
              <a:t>Kloss, I. Werbecontrolling – Konzept, Instrumente, Fallbeispiele, 2003.</a:t>
            </a:r>
          </a:p>
          <a:p>
            <a:endParaRPr lang="de-DE" sz="1600" dirty="0"/>
          </a:p>
          <a:p>
            <a:r>
              <a:rPr lang="de-DE" sz="1600" dirty="0" err="1"/>
              <a:t>Heun</a:t>
            </a:r>
            <a:r>
              <a:rPr lang="de-DE" sz="1600" dirty="0"/>
              <a:t>, T.  Werbung, (4. Kapitel, Controlling der Werbung), Wiesbaden 2017.</a:t>
            </a:r>
            <a:br>
              <a:rPr lang="de-DE" sz="1600" dirty="0"/>
            </a:br>
            <a:endParaRPr lang="de-DE" sz="1600" dirty="0"/>
          </a:p>
          <a:p>
            <a:r>
              <a:rPr lang="de-DE" sz="1600" dirty="0" err="1"/>
              <a:t>Pechtl</a:t>
            </a:r>
            <a:r>
              <a:rPr lang="de-DE" sz="1600" dirty="0"/>
              <a:t>, H., Controlling der Werbung, in: Handbuch Marketing-Controlling, hrsg. v. </a:t>
            </a:r>
            <a:r>
              <a:rPr lang="de-DE" sz="1600" dirty="0" err="1"/>
              <a:t>Zerres</a:t>
            </a:r>
            <a:r>
              <a:rPr lang="de-DE" sz="1600" dirty="0"/>
              <a:t>, C. , 5. Auflage, Berlin 2021.</a:t>
            </a:r>
          </a:p>
          <a:p>
            <a:endParaRPr lang="de-DE" sz="1600" dirty="0"/>
          </a:p>
          <a:p>
            <a:r>
              <a:rPr lang="de-DE" sz="1600" dirty="0"/>
              <a:t>Schmalen, H., Kommunikationspolitik- Werbeplanung, 2. Auflage, Stuttgart 1992  </a:t>
            </a:r>
          </a:p>
        </p:txBody>
      </p:sp>
    </p:spTree>
  </p:cSld>
  <p:clrMapOvr>
    <a:masterClrMapping/>
  </p:clrMapOvr>
  <p:transition/>
</p:sld>
</file>

<file path=ppt/theme/theme1.xml><?xml version="1.0" encoding="utf-8"?>
<a:theme xmlns:a="http://schemas.openxmlformats.org/drawingml/2006/main" name="1_Standarddesign">
  <a:themeElements>
    <a:clrScheme name="1_Standard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Standard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Standard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tandard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tandard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tandard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tandard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tandard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tandard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tandard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tandard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tandard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tandard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tandard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Larissa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65</Words>
  <Application>Microsoft Office PowerPoint</Application>
  <PresentationFormat>Bildschirmpräsentation (4:3)</PresentationFormat>
  <Paragraphs>73</Paragraphs>
  <Slides>4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1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4</vt:i4>
      </vt:variant>
    </vt:vector>
  </HeadingPairs>
  <TitlesOfParts>
    <vt:vector size="6" baseType="lpstr">
      <vt:lpstr>Arial</vt:lpstr>
      <vt:lpstr>1_Standarddesign</vt:lpstr>
      <vt:lpstr>PowerPoint-Präsentation</vt:lpstr>
      <vt:lpstr>Gliederung der Veranstaltung Werbecontrolling</vt:lpstr>
      <vt:lpstr>Gliederung der Veranstaltung Werbecontrolling</vt:lpstr>
      <vt:lpstr>Literaturempfehlungen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Folie 1</dc:title>
  <dc:creator>Verwirrung</dc:creator>
  <cp:lastModifiedBy>PC-Benutzer</cp:lastModifiedBy>
  <cp:revision>196</cp:revision>
  <cp:lastPrinted>2014-11-17T12:03:06Z</cp:lastPrinted>
  <dcterms:created xsi:type="dcterms:W3CDTF">2007-04-01T10:29:49Z</dcterms:created>
  <dcterms:modified xsi:type="dcterms:W3CDTF">2026-04-01T09:06:47Z</dcterms:modified>
</cp:coreProperties>
</file>