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151"/>
  </p:notesMasterIdLst>
  <p:sldIdLst>
    <p:sldId id="1418" r:id="rId2"/>
    <p:sldId id="1426" r:id="rId3"/>
    <p:sldId id="1420" r:id="rId4"/>
    <p:sldId id="945" r:id="rId5"/>
    <p:sldId id="955" r:id="rId6"/>
    <p:sldId id="958" r:id="rId7"/>
    <p:sldId id="1181" r:id="rId8"/>
    <p:sldId id="1423" r:id="rId9"/>
    <p:sldId id="1424" r:id="rId10"/>
    <p:sldId id="961" r:id="rId11"/>
    <p:sldId id="456" r:id="rId12"/>
    <p:sldId id="965" r:id="rId13"/>
    <p:sldId id="1628" r:id="rId14"/>
    <p:sldId id="1629" r:id="rId15"/>
    <p:sldId id="1427" r:id="rId16"/>
    <p:sldId id="1428" r:id="rId17"/>
    <p:sldId id="1431" r:id="rId18"/>
    <p:sldId id="1444" r:id="rId19"/>
    <p:sldId id="1465" r:id="rId20"/>
    <p:sldId id="1432" r:id="rId21"/>
    <p:sldId id="1433" r:id="rId22"/>
    <p:sldId id="1434" r:id="rId23"/>
    <p:sldId id="1437" r:id="rId24"/>
    <p:sldId id="1466" r:id="rId25"/>
    <p:sldId id="1435" r:id="rId26"/>
    <p:sldId id="1436" r:id="rId27"/>
    <p:sldId id="1442" r:id="rId28"/>
    <p:sldId id="1429" r:id="rId29"/>
    <p:sldId id="1439" r:id="rId30"/>
    <p:sldId id="1443" r:id="rId31"/>
    <p:sldId id="1440" r:id="rId32"/>
    <p:sldId id="1622" r:id="rId33"/>
    <p:sldId id="1467" r:id="rId34"/>
    <p:sldId id="1486" r:id="rId35"/>
    <p:sldId id="1460" r:id="rId36"/>
    <p:sldId id="1462" r:id="rId37"/>
    <p:sldId id="1461" r:id="rId38"/>
    <p:sldId id="1458" r:id="rId39"/>
    <p:sldId id="1463" r:id="rId40"/>
    <p:sldId id="1487" r:id="rId41"/>
    <p:sldId id="1459" r:id="rId42"/>
    <p:sldId id="1464" r:id="rId43"/>
    <p:sldId id="1446" r:id="rId44"/>
    <p:sldId id="1468" r:id="rId45"/>
    <p:sldId id="1624" r:id="rId46"/>
    <p:sldId id="1469" r:id="rId47"/>
    <p:sldId id="1470" r:id="rId48"/>
    <p:sldId id="1473" r:id="rId49"/>
    <p:sldId id="1479" r:id="rId50"/>
    <p:sldId id="1474" r:id="rId51"/>
    <p:sldId id="1480" r:id="rId52"/>
    <p:sldId id="1481" r:id="rId53"/>
    <p:sldId id="1475" r:id="rId54"/>
    <p:sldId id="1482" r:id="rId55"/>
    <p:sldId id="1483" r:id="rId56"/>
    <p:sldId id="1484" r:id="rId57"/>
    <p:sldId id="1489" r:id="rId58"/>
    <p:sldId id="1476" r:id="rId59"/>
    <p:sldId id="1490" r:id="rId60"/>
    <p:sldId id="1485" r:id="rId61"/>
    <p:sldId id="1488" r:id="rId62"/>
    <p:sldId id="1491" r:id="rId63"/>
    <p:sldId id="1492" r:id="rId64"/>
    <p:sldId id="1472" r:id="rId65"/>
    <p:sldId id="1493" r:id="rId66"/>
    <p:sldId id="1623" r:id="rId67"/>
    <p:sldId id="1494" r:id="rId68"/>
    <p:sldId id="1448" r:id="rId69"/>
    <p:sldId id="1495" r:id="rId70"/>
    <p:sldId id="1496" r:id="rId71"/>
    <p:sldId id="1497" r:id="rId72"/>
    <p:sldId id="1498" r:id="rId73"/>
    <p:sldId id="1500" r:id="rId74"/>
    <p:sldId id="1499" r:id="rId75"/>
    <p:sldId id="1455" r:id="rId76"/>
    <p:sldId id="1501" r:id="rId77"/>
    <p:sldId id="1504" r:id="rId78"/>
    <p:sldId id="1505" r:id="rId79"/>
    <p:sldId id="1503" r:id="rId80"/>
    <p:sldId id="1502" r:id="rId81"/>
    <p:sldId id="1506" r:id="rId82"/>
    <p:sldId id="1625" r:id="rId83"/>
    <p:sldId id="1626" r:id="rId84"/>
    <p:sldId id="1627" r:id="rId85"/>
    <p:sldId id="1511" r:id="rId86"/>
    <p:sldId id="1512" r:id="rId87"/>
    <p:sldId id="1507" r:id="rId88"/>
    <p:sldId id="1514" r:id="rId89"/>
    <p:sldId id="1515" r:id="rId90"/>
    <p:sldId id="1509" r:id="rId91"/>
    <p:sldId id="1520" r:id="rId92"/>
    <p:sldId id="1521" r:id="rId93"/>
    <p:sldId id="1510" r:id="rId94"/>
    <p:sldId id="1522" r:id="rId95"/>
    <p:sldId id="1523" r:id="rId96"/>
    <p:sldId id="1524" r:id="rId97"/>
    <p:sldId id="1517" r:id="rId98"/>
    <p:sldId id="1518" r:id="rId99"/>
    <p:sldId id="1568" r:id="rId100"/>
    <p:sldId id="1572" r:id="rId101"/>
    <p:sldId id="1575" r:id="rId102"/>
    <p:sldId id="1576" r:id="rId103"/>
    <p:sldId id="1569" r:id="rId104"/>
    <p:sldId id="1577" r:id="rId105"/>
    <p:sldId id="1574" r:id="rId106"/>
    <p:sldId id="1570" r:id="rId107"/>
    <p:sldId id="1571" r:id="rId108"/>
    <p:sldId id="1578" r:id="rId109"/>
    <p:sldId id="1590" r:id="rId110"/>
    <p:sldId id="1615" r:id="rId111"/>
    <p:sldId id="1601" r:id="rId112"/>
    <p:sldId id="1597" r:id="rId113"/>
    <p:sldId id="1591" r:id="rId114"/>
    <p:sldId id="1599" r:id="rId115"/>
    <p:sldId id="1602" r:id="rId116"/>
    <p:sldId id="1600" r:id="rId117"/>
    <p:sldId id="1592" r:id="rId118"/>
    <p:sldId id="1606" r:id="rId119"/>
    <p:sldId id="1607" r:id="rId120"/>
    <p:sldId id="1593" r:id="rId121"/>
    <p:sldId id="1608" r:id="rId122"/>
    <p:sldId id="1609" r:id="rId123"/>
    <p:sldId id="1594" r:id="rId124"/>
    <p:sldId id="1610" r:id="rId125"/>
    <p:sldId id="1595" r:id="rId126"/>
    <p:sldId id="1611" r:id="rId127"/>
    <p:sldId id="1612" r:id="rId128"/>
    <p:sldId id="1613" r:id="rId129"/>
    <p:sldId id="1596" r:id="rId130"/>
    <p:sldId id="1614" r:id="rId131"/>
    <p:sldId id="1562" r:id="rId132"/>
    <p:sldId id="1616" r:id="rId133"/>
    <p:sldId id="1563" r:id="rId134"/>
    <p:sldId id="1547" r:id="rId135"/>
    <p:sldId id="1564" r:id="rId136"/>
    <p:sldId id="1565" r:id="rId137"/>
    <p:sldId id="1548" r:id="rId138"/>
    <p:sldId id="1580" r:id="rId139"/>
    <p:sldId id="1579" r:id="rId140"/>
    <p:sldId id="1581" r:id="rId141"/>
    <p:sldId id="1618" r:id="rId142"/>
    <p:sldId id="1617" r:id="rId143"/>
    <p:sldId id="1619" r:id="rId144"/>
    <p:sldId id="1620" r:id="rId145"/>
    <p:sldId id="1621" r:id="rId146"/>
    <p:sldId id="1586" r:id="rId147"/>
    <p:sldId id="1587" r:id="rId148"/>
    <p:sldId id="1588" r:id="rId149"/>
    <p:sldId id="1589" r:id="rId150"/>
  </p:sldIdLst>
  <p:sldSz cx="9144000" cy="6858000" type="screen4x3"/>
  <p:notesSz cx="7099300" cy="10234613"/>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935">
          <p15:clr>
            <a:srgbClr val="A4A3A4"/>
          </p15:clr>
        </p15:guide>
        <p15:guide id="2" pos="3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DDDDDD"/>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67" d="100"/>
          <a:sy n="67" d="100"/>
        </p:scale>
        <p:origin x="1284" y="40"/>
      </p:cViewPr>
      <p:guideLst>
        <p:guide orient="horz" pos="935"/>
        <p:guide pos="3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theme" Target="theme/theme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 Id="rId4" Type="http://schemas.openxmlformats.org/officeDocument/2006/relationships/image" Target="../media/image41.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4.wmf"/><Relationship Id="rId7" Type="http://schemas.openxmlformats.org/officeDocument/2006/relationships/image" Target="../media/image48.wmf"/><Relationship Id="rId2" Type="http://schemas.openxmlformats.org/officeDocument/2006/relationships/image" Target="../media/image43.wmf"/><Relationship Id="rId1" Type="http://schemas.openxmlformats.org/officeDocument/2006/relationships/image" Target="../media/image42.wmf"/><Relationship Id="rId6" Type="http://schemas.openxmlformats.org/officeDocument/2006/relationships/image" Target="../media/image47.wmf"/><Relationship Id="rId5" Type="http://schemas.openxmlformats.org/officeDocument/2006/relationships/image" Target="../media/image46.wmf"/><Relationship Id="rId4" Type="http://schemas.openxmlformats.org/officeDocument/2006/relationships/image" Target="../media/image45.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 Id="rId5" Type="http://schemas.openxmlformats.org/officeDocument/2006/relationships/image" Target="../media/image53.wmf"/><Relationship Id="rId4" Type="http://schemas.openxmlformats.org/officeDocument/2006/relationships/image" Target="../media/image52.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0.wmf"/><Relationship Id="rId1" Type="http://schemas.openxmlformats.org/officeDocument/2006/relationships/image" Target="../media/image49.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4" Type="http://schemas.openxmlformats.org/officeDocument/2006/relationships/image" Target="../media/image57.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62.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69.wmf"/><Relationship Id="rId7" Type="http://schemas.openxmlformats.org/officeDocument/2006/relationships/image" Target="../media/image73.wmf"/><Relationship Id="rId2" Type="http://schemas.openxmlformats.org/officeDocument/2006/relationships/image" Target="../media/image68.wmf"/><Relationship Id="rId1" Type="http://schemas.openxmlformats.org/officeDocument/2006/relationships/image" Target="../media/image67.wmf"/><Relationship Id="rId6" Type="http://schemas.openxmlformats.org/officeDocument/2006/relationships/image" Target="../media/image72.wmf"/><Relationship Id="rId5" Type="http://schemas.openxmlformats.org/officeDocument/2006/relationships/image" Target="../media/image71.wmf"/><Relationship Id="rId4" Type="http://schemas.openxmlformats.org/officeDocument/2006/relationships/image" Target="../media/image70.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7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08.wmf"/><Relationship Id="rId2" Type="http://schemas.openxmlformats.org/officeDocument/2006/relationships/image" Target="../media/image107.wmf"/><Relationship Id="rId1" Type="http://schemas.openxmlformats.org/officeDocument/2006/relationships/image" Target="../media/image106.wmf"/><Relationship Id="rId5" Type="http://schemas.openxmlformats.org/officeDocument/2006/relationships/image" Target="../media/image110.wmf"/><Relationship Id="rId4" Type="http://schemas.openxmlformats.org/officeDocument/2006/relationships/image" Target="../media/image109.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13.wmf"/><Relationship Id="rId2" Type="http://schemas.openxmlformats.org/officeDocument/2006/relationships/image" Target="../media/image112.wmf"/><Relationship Id="rId1" Type="http://schemas.openxmlformats.org/officeDocument/2006/relationships/image" Target="../media/image111.wmf"/><Relationship Id="rId5" Type="http://schemas.openxmlformats.org/officeDocument/2006/relationships/image" Target="../media/image115.wmf"/><Relationship Id="rId4" Type="http://schemas.openxmlformats.org/officeDocument/2006/relationships/image" Target="../media/image114.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120.wmf"/><Relationship Id="rId1" Type="http://schemas.openxmlformats.org/officeDocument/2006/relationships/image" Target="../media/image119.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23.wmf"/><Relationship Id="rId2" Type="http://schemas.openxmlformats.org/officeDocument/2006/relationships/image" Target="../media/image122.wmf"/><Relationship Id="rId1" Type="http://schemas.openxmlformats.org/officeDocument/2006/relationships/image" Target="../media/image121.wmf"/><Relationship Id="rId5" Type="http://schemas.openxmlformats.org/officeDocument/2006/relationships/image" Target="../media/image125.wmf"/><Relationship Id="rId4" Type="http://schemas.openxmlformats.org/officeDocument/2006/relationships/image" Target="../media/image124.wmf"/></Relationships>
</file>

<file path=ppt/drawings/_rels/vmlDrawing24.vml.rels><?xml version="1.0" encoding="UTF-8" standalone="yes"?>
<Relationships xmlns="http://schemas.openxmlformats.org/package/2006/relationships"><Relationship Id="rId8" Type="http://schemas.openxmlformats.org/officeDocument/2006/relationships/image" Target="../media/image133.wmf"/><Relationship Id="rId3" Type="http://schemas.openxmlformats.org/officeDocument/2006/relationships/image" Target="../media/image128.wmf"/><Relationship Id="rId7" Type="http://schemas.openxmlformats.org/officeDocument/2006/relationships/image" Target="../media/image132.wmf"/><Relationship Id="rId2" Type="http://schemas.openxmlformats.org/officeDocument/2006/relationships/image" Target="../media/image127.wmf"/><Relationship Id="rId1" Type="http://schemas.openxmlformats.org/officeDocument/2006/relationships/image" Target="../media/image126.wmf"/><Relationship Id="rId6" Type="http://schemas.openxmlformats.org/officeDocument/2006/relationships/image" Target="../media/image131.wmf"/><Relationship Id="rId5" Type="http://schemas.openxmlformats.org/officeDocument/2006/relationships/image" Target="../media/image130.wmf"/><Relationship Id="rId4" Type="http://schemas.openxmlformats.org/officeDocument/2006/relationships/image" Target="../media/image129.wmf"/><Relationship Id="rId9" Type="http://schemas.openxmlformats.org/officeDocument/2006/relationships/image" Target="../media/image134.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128.wmf"/><Relationship Id="rId1" Type="http://schemas.openxmlformats.org/officeDocument/2006/relationships/image" Target="../media/image127.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29.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35.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3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5" Type="http://schemas.openxmlformats.org/officeDocument/2006/relationships/image" Target="../media/image19.wmf"/><Relationship Id="rId4"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4" Type="http://schemas.openxmlformats.org/officeDocument/2006/relationships/image" Target="../media/image2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6" Type="http://schemas.openxmlformats.org/officeDocument/2006/relationships/image" Target="../media/image34.wmf"/><Relationship Id="rId5" Type="http://schemas.openxmlformats.org/officeDocument/2006/relationships/image" Target="../media/image33.wmf"/><Relationship Id="rId4" Type="http://schemas.openxmlformats.org/officeDocument/2006/relationships/image" Target="../media/image32.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a:lvl1pPr>
          </a:lstStyle>
          <a:p>
            <a:pPr>
              <a:defRPr/>
            </a:pPr>
            <a:endParaRPr lang="de-DE"/>
          </a:p>
        </p:txBody>
      </p:sp>
      <p:sp>
        <p:nvSpPr>
          <p:cNvPr id="7171"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lvl1pPr>
          </a:lstStyle>
          <a:p>
            <a:pPr>
              <a:defRPr/>
            </a:pPr>
            <a:endParaRPr lang="de-DE"/>
          </a:p>
        </p:txBody>
      </p:sp>
      <p:sp>
        <p:nvSpPr>
          <p:cNvPr id="233476"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7174"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a:lvl1pPr>
          </a:lstStyle>
          <a:p>
            <a:pPr>
              <a:defRPr/>
            </a:pPr>
            <a:endParaRPr lang="de-DE"/>
          </a:p>
        </p:txBody>
      </p:sp>
      <p:sp>
        <p:nvSpPr>
          <p:cNvPr id="7175"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lvl1pPr>
          </a:lstStyle>
          <a:p>
            <a:pPr>
              <a:defRPr/>
            </a:pPr>
            <a:fld id="{9BDCD726-BE7D-415E-8688-010307F7FBC6}" type="slidenum">
              <a:rPr lang="de-DE"/>
              <a:pPr>
                <a:defRPr/>
              </a:pPr>
              <a:t>‹Nr.›</a:t>
            </a:fld>
            <a:endParaRPr lang="de-DE"/>
          </a:p>
        </p:txBody>
      </p:sp>
    </p:spTree>
    <p:extLst>
      <p:ext uri="{BB962C8B-B14F-4D97-AF65-F5344CB8AC3E}">
        <p14:creationId xmlns:p14="http://schemas.microsoft.com/office/powerpoint/2010/main" val="16560986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a:xfrm>
            <a:off x="992188" y="768350"/>
            <a:ext cx="5114925" cy="3836988"/>
          </a:xfrm>
          <a:ln/>
        </p:spPr>
      </p:sp>
      <p:sp>
        <p:nvSpPr>
          <p:cNvPr id="5123"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731206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7"/>
          <p:cNvSpPr txBox="1">
            <a:spLocks noGrp="1" noChangeArrowheads="1"/>
          </p:cNvSpPr>
          <p:nvPr/>
        </p:nvSpPr>
        <p:spPr bwMode="auto">
          <a:xfrm>
            <a:off x="3884613" y="9448800"/>
            <a:ext cx="29718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89" tIns="45794" rIns="91589" bIns="45794" anchor="b"/>
          <a:lstStyle>
            <a:lvl1pPr defTabSz="942975" eaLnBrk="0" hangingPunct="0">
              <a:spcBef>
                <a:spcPct val="30000"/>
              </a:spcBef>
              <a:defRPr sz="1200">
                <a:solidFill>
                  <a:schemeClr val="tx1"/>
                </a:solidFill>
                <a:latin typeface="Arial" panose="020B0604020202020204" pitchFamily="34" charset="0"/>
              </a:defRPr>
            </a:lvl1pPr>
            <a:lvl2pPr marL="742950" indent="-285750" defTabSz="942975" eaLnBrk="0" hangingPunct="0">
              <a:spcBef>
                <a:spcPct val="30000"/>
              </a:spcBef>
              <a:defRPr sz="1200">
                <a:solidFill>
                  <a:schemeClr val="tx1"/>
                </a:solidFill>
                <a:latin typeface="Arial" panose="020B0604020202020204" pitchFamily="34" charset="0"/>
              </a:defRPr>
            </a:lvl2pPr>
            <a:lvl3pPr marL="1143000" indent="-228600" defTabSz="942975" eaLnBrk="0" hangingPunct="0">
              <a:spcBef>
                <a:spcPct val="30000"/>
              </a:spcBef>
              <a:defRPr sz="1200">
                <a:solidFill>
                  <a:schemeClr val="tx1"/>
                </a:solidFill>
                <a:latin typeface="Arial" panose="020B0604020202020204" pitchFamily="34" charset="0"/>
              </a:defRPr>
            </a:lvl3pPr>
            <a:lvl4pPr marL="1600200" indent="-228600" defTabSz="942975" eaLnBrk="0" hangingPunct="0">
              <a:spcBef>
                <a:spcPct val="30000"/>
              </a:spcBef>
              <a:defRPr sz="1200">
                <a:solidFill>
                  <a:schemeClr val="tx1"/>
                </a:solidFill>
                <a:latin typeface="Arial" panose="020B0604020202020204" pitchFamily="34" charset="0"/>
              </a:defRPr>
            </a:lvl4pPr>
            <a:lvl5pPr marL="2057400" indent="-228600" defTabSz="942975" eaLnBrk="0" hangingPunct="0">
              <a:spcBef>
                <a:spcPct val="30000"/>
              </a:spcBef>
              <a:defRPr sz="1200">
                <a:solidFill>
                  <a:schemeClr val="tx1"/>
                </a:solidFill>
                <a:latin typeface="Arial" panose="020B0604020202020204" pitchFamily="34" charset="0"/>
              </a:defRPr>
            </a:lvl5pPr>
            <a:lvl6pPr marL="2514600" indent="-228600" defTabSz="9429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429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429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42975"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buFontTx/>
              <a:buNone/>
            </a:pPr>
            <a:fld id="{CCE7CD5D-00D1-4515-B90C-176AE9A27A5E}" type="slidenum">
              <a:rPr lang="de-DE" altLang="de-DE"/>
              <a:pPr algn="r" eaLnBrk="1" hangingPunct="1">
                <a:spcBef>
                  <a:spcPct val="0"/>
                </a:spcBef>
                <a:buFontTx/>
                <a:buNone/>
              </a:pPr>
              <a:t>59</a:t>
            </a:fld>
            <a:endParaRPr lang="de-DE" altLang="de-DE"/>
          </a:p>
        </p:txBody>
      </p:sp>
      <p:sp>
        <p:nvSpPr>
          <p:cNvPr id="332803" name="Rectangle 2"/>
          <p:cNvSpPr>
            <a:spLocks noGrp="1" noRot="1" noChangeAspect="1" noChangeArrowheads="1" noTextEdit="1"/>
          </p:cNvSpPr>
          <p:nvPr>
            <p:ph type="sldImg"/>
          </p:nvPr>
        </p:nvSpPr>
        <p:spPr>
          <a:xfrm>
            <a:off x="1104900" y="863600"/>
            <a:ext cx="4648200" cy="3486150"/>
          </a:xfrm>
          <a:ln/>
        </p:spPr>
      </p:sp>
      <p:sp>
        <p:nvSpPr>
          <p:cNvPr id="332804" name="Rectangle 3"/>
          <p:cNvSpPr>
            <a:spLocks noGrp="1" noChangeArrowheads="1"/>
          </p:cNvSpPr>
          <p:nvPr>
            <p:ph type="body" idx="1"/>
          </p:nvPr>
        </p:nvSpPr>
        <p:spPr>
          <a:xfrm>
            <a:off x="914400" y="4738688"/>
            <a:ext cx="5029200" cy="4500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04" tIns="48003" rIns="96004" bIns="48003"/>
          <a:lstStyle/>
          <a:p>
            <a:pPr eaLnBrk="1" hangingPunct="1"/>
            <a:endParaRPr lang="de-DE" altLang="de-DE">
              <a:latin typeface="Arial" panose="020B0604020202020204" pitchFamily="34" charset="0"/>
            </a:endParaRPr>
          </a:p>
        </p:txBody>
      </p:sp>
    </p:spTree>
    <p:extLst>
      <p:ext uri="{BB962C8B-B14F-4D97-AF65-F5344CB8AC3E}">
        <p14:creationId xmlns:p14="http://schemas.microsoft.com/office/powerpoint/2010/main" val="1951286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9BDCD726-BE7D-415E-8688-010307F7FBC6}" type="slidenum">
              <a:rPr lang="de-DE" smtClean="0"/>
              <a:pPr>
                <a:defRPr/>
              </a:pPr>
              <a:t>60</a:t>
            </a:fld>
            <a:endParaRPr lang="de-DE"/>
          </a:p>
        </p:txBody>
      </p:sp>
    </p:spTree>
    <p:extLst>
      <p:ext uri="{BB962C8B-B14F-4D97-AF65-F5344CB8AC3E}">
        <p14:creationId xmlns:p14="http://schemas.microsoft.com/office/powerpoint/2010/main" val="2263638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9BDCD726-BE7D-415E-8688-010307F7FBC6}" type="slidenum">
              <a:rPr lang="de-DE" smtClean="0"/>
              <a:pPr>
                <a:defRPr/>
              </a:pPr>
              <a:t>62</a:t>
            </a:fld>
            <a:endParaRPr lang="de-DE"/>
          </a:p>
        </p:txBody>
      </p:sp>
    </p:spTree>
    <p:extLst>
      <p:ext uri="{BB962C8B-B14F-4D97-AF65-F5344CB8AC3E}">
        <p14:creationId xmlns:p14="http://schemas.microsoft.com/office/powerpoint/2010/main" val="1586345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9BDCD726-BE7D-415E-8688-010307F7FBC6}" type="slidenum">
              <a:rPr lang="de-DE" smtClean="0"/>
              <a:pPr>
                <a:defRPr/>
              </a:pPr>
              <a:t>63</a:t>
            </a:fld>
            <a:endParaRPr lang="de-DE"/>
          </a:p>
        </p:txBody>
      </p:sp>
    </p:spTree>
    <p:extLst>
      <p:ext uri="{BB962C8B-B14F-4D97-AF65-F5344CB8AC3E}">
        <p14:creationId xmlns:p14="http://schemas.microsoft.com/office/powerpoint/2010/main" val="566878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7"/>
          <p:cNvSpPr txBox="1">
            <a:spLocks noGrp="1" noChangeArrowheads="1"/>
          </p:cNvSpPr>
          <p:nvPr/>
        </p:nvSpPr>
        <p:spPr bwMode="auto">
          <a:xfrm>
            <a:off x="3884613" y="9448800"/>
            <a:ext cx="29718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89" tIns="45794" rIns="91589" bIns="45794" anchor="b"/>
          <a:lstStyle>
            <a:lvl1pPr defTabSz="942975" eaLnBrk="0" hangingPunct="0">
              <a:spcBef>
                <a:spcPct val="30000"/>
              </a:spcBef>
              <a:defRPr sz="1200">
                <a:solidFill>
                  <a:schemeClr val="tx1"/>
                </a:solidFill>
                <a:latin typeface="Arial" panose="020B0604020202020204" pitchFamily="34" charset="0"/>
              </a:defRPr>
            </a:lvl1pPr>
            <a:lvl2pPr marL="742950" indent="-285750" defTabSz="942975" eaLnBrk="0" hangingPunct="0">
              <a:spcBef>
                <a:spcPct val="30000"/>
              </a:spcBef>
              <a:defRPr sz="1200">
                <a:solidFill>
                  <a:schemeClr val="tx1"/>
                </a:solidFill>
                <a:latin typeface="Arial" panose="020B0604020202020204" pitchFamily="34" charset="0"/>
              </a:defRPr>
            </a:lvl2pPr>
            <a:lvl3pPr marL="1143000" indent="-228600" defTabSz="942975" eaLnBrk="0" hangingPunct="0">
              <a:spcBef>
                <a:spcPct val="30000"/>
              </a:spcBef>
              <a:defRPr sz="1200">
                <a:solidFill>
                  <a:schemeClr val="tx1"/>
                </a:solidFill>
                <a:latin typeface="Arial" panose="020B0604020202020204" pitchFamily="34" charset="0"/>
              </a:defRPr>
            </a:lvl3pPr>
            <a:lvl4pPr marL="1600200" indent="-228600" defTabSz="942975" eaLnBrk="0" hangingPunct="0">
              <a:spcBef>
                <a:spcPct val="30000"/>
              </a:spcBef>
              <a:defRPr sz="1200">
                <a:solidFill>
                  <a:schemeClr val="tx1"/>
                </a:solidFill>
                <a:latin typeface="Arial" panose="020B0604020202020204" pitchFamily="34" charset="0"/>
              </a:defRPr>
            </a:lvl4pPr>
            <a:lvl5pPr marL="2057400" indent="-228600" defTabSz="942975" eaLnBrk="0" hangingPunct="0">
              <a:spcBef>
                <a:spcPct val="30000"/>
              </a:spcBef>
              <a:defRPr sz="1200">
                <a:solidFill>
                  <a:schemeClr val="tx1"/>
                </a:solidFill>
                <a:latin typeface="Arial" panose="020B0604020202020204" pitchFamily="34" charset="0"/>
              </a:defRPr>
            </a:lvl5pPr>
            <a:lvl6pPr marL="2514600" indent="-228600" defTabSz="9429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429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429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42975"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buFontTx/>
              <a:buNone/>
            </a:pPr>
            <a:fld id="{54A49CEE-0934-4077-952C-B237E23FE80E}" type="slidenum">
              <a:rPr lang="de-DE" altLang="de-DE"/>
              <a:pPr algn="r" eaLnBrk="1" hangingPunct="1">
                <a:spcBef>
                  <a:spcPct val="0"/>
                </a:spcBef>
                <a:buFontTx/>
                <a:buNone/>
              </a:pPr>
              <a:t>129</a:t>
            </a:fld>
            <a:endParaRPr lang="de-DE" altLang="de-DE"/>
          </a:p>
        </p:txBody>
      </p:sp>
      <p:sp>
        <p:nvSpPr>
          <p:cNvPr id="333827" name="Rectangle 2"/>
          <p:cNvSpPr>
            <a:spLocks noGrp="1" noRot="1" noChangeAspect="1" noChangeArrowheads="1" noTextEdit="1"/>
          </p:cNvSpPr>
          <p:nvPr>
            <p:ph type="sldImg"/>
          </p:nvPr>
        </p:nvSpPr>
        <p:spPr>
          <a:xfrm>
            <a:off x="1108075" y="865188"/>
            <a:ext cx="4643438" cy="3484562"/>
          </a:xfrm>
          <a:ln/>
        </p:spPr>
      </p:sp>
      <p:sp>
        <p:nvSpPr>
          <p:cNvPr id="333828" name="Rectangle 3"/>
          <p:cNvSpPr>
            <a:spLocks noGrp="1" noChangeArrowheads="1"/>
          </p:cNvSpPr>
          <p:nvPr>
            <p:ph type="body" idx="1"/>
          </p:nvPr>
        </p:nvSpPr>
        <p:spPr>
          <a:xfrm>
            <a:off x="914400" y="4740275"/>
            <a:ext cx="5029200" cy="4497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36600" eaLnBrk="1" hangingPunct="1"/>
            <a:endParaRPr lang="de-DE" altLang="de-DE">
              <a:latin typeface="Arial" panose="020B0604020202020204" pitchFamily="34" charset="0"/>
            </a:endParaRPr>
          </a:p>
        </p:txBody>
      </p:sp>
    </p:spTree>
    <p:extLst>
      <p:ext uri="{BB962C8B-B14F-4D97-AF65-F5344CB8AC3E}">
        <p14:creationId xmlns:p14="http://schemas.microsoft.com/office/powerpoint/2010/main" val="2655976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defRPr>
            </a:lvl1pPr>
            <a:lvl2pPr marL="742950" indent="-285750" defTabSz="990600" eaLnBrk="0" hangingPunct="0">
              <a:spcBef>
                <a:spcPct val="30000"/>
              </a:spcBef>
              <a:defRPr sz="1200">
                <a:solidFill>
                  <a:schemeClr val="tx1"/>
                </a:solidFill>
                <a:latin typeface="Arial" charset="0"/>
              </a:defRPr>
            </a:lvl2pPr>
            <a:lvl3pPr marL="1143000" indent="-228600" defTabSz="990600" eaLnBrk="0" hangingPunct="0">
              <a:spcBef>
                <a:spcPct val="30000"/>
              </a:spcBef>
              <a:defRPr sz="1200">
                <a:solidFill>
                  <a:schemeClr val="tx1"/>
                </a:solidFill>
                <a:latin typeface="Arial" charset="0"/>
              </a:defRPr>
            </a:lvl3pPr>
            <a:lvl4pPr marL="1600200" indent="-228600" defTabSz="990600" eaLnBrk="0" hangingPunct="0">
              <a:spcBef>
                <a:spcPct val="30000"/>
              </a:spcBef>
              <a:defRPr sz="1200">
                <a:solidFill>
                  <a:schemeClr val="tx1"/>
                </a:solidFill>
                <a:latin typeface="Arial" charset="0"/>
              </a:defRPr>
            </a:lvl4pPr>
            <a:lvl5pPr marL="2057400" indent="-228600" defTabSz="990600" eaLnBrk="0" hangingPunct="0">
              <a:spcBef>
                <a:spcPct val="30000"/>
              </a:spcBef>
              <a:defRPr sz="1200">
                <a:solidFill>
                  <a:schemeClr val="tx1"/>
                </a:solidFill>
                <a:latin typeface="Arial" charset="0"/>
              </a:defRPr>
            </a:lvl5pPr>
            <a:lvl6pPr marL="2514600" indent="-228600" defTabSz="990600" eaLnBrk="0" fontAlgn="base" hangingPunct="0">
              <a:spcBef>
                <a:spcPct val="30000"/>
              </a:spcBef>
              <a:spcAft>
                <a:spcPct val="0"/>
              </a:spcAft>
              <a:defRPr sz="1200">
                <a:solidFill>
                  <a:schemeClr val="tx1"/>
                </a:solidFill>
                <a:latin typeface="Arial" charset="0"/>
              </a:defRPr>
            </a:lvl6pPr>
            <a:lvl7pPr marL="2971800" indent="-228600" defTabSz="990600" eaLnBrk="0" fontAlgn="base" hangingPunct="0">
              <a:spcBef>
                <a:spcPct val="30000"/>
              </a:spcBef>
              <a:spcAft>
                <a:spcPct val="0"/>
              </a:spcAft>
              <a:defRPr sz="1200">
                <a:solidFill>
                  <a:schemeClr val="tx1"/>
                </a:solidFill>
                <a:latin typeface="Arial" charset="0"/>
              </a:defRPr>
            </a:lvl7pPr>
            <a:lvl8pPr marL="3429000" indent="-228600" defTabSz="990600" eaLnBrk="0" fontAlgn="base" hangingPunct="0">
              <a:spcBef>
                <a:spcPct val="30000"/>
              </a:spcBef>
              <a:spcAft>
                <a:spcPct val="0"/>
              </a:spcAft>
              <a:defRPr sz="1200">
                <a:solidFill>
                  <a:schemeClr val="tx1"/>
                </a:solidFill>
                <a:latin typeface="Arial" charset="0"/>
              </a:defRPr>
            </a:lvl8pPr>
            <a:lvl9pPr marL="3886200" indent="-228600" defTabSz="990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69AE21E-612E-4348-9197-95289D2ABADD}" type="slidenum">
              <a:rPr lang="de-DE" altLang="de-DE" sz="1300" smtClean="0"/>
              <a:pPr eaLnBrk="1" hangingPunct="1">
                <a:spcBef>
                  <a:spcPct val="0"/>
                </a:spcBef>
              </a:pPr>
              <a:t>11</a:t>
            </a:fld>
            <a:endParaRPr lang="de-DE" altLang="de-DE" sz="1300"/>
          </a:p>
        </p:txBody>
      </p:sp>
      <p:sp>
        <p:nvSpPr>
          <p:cNvPr id="234499"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eaLnBrk="0" hangingPunct="0">
              <a:spcBef>
                <a:spcPct val="30000"/>
              </a:spcBef>
              <a:defRPr sz="1200">
                <a:solidFill>
                  <a:schemeClr val="tx1"/>
                </a:solidFill>
                <a:latin typeface="Arial" charset="0"/>
              </a:defRPr>
            </a:lvl1pPr>
            <a:lvl2pPr marL="742950" indent="-285750" defTabSz="990600" eaLnBrk="0" hangingPunct="0">
              <a:spcBef>
                <a:spcPct val="30000"/>
              </a:spcBef>
              <a:defRPr sz="1200">
                <a:solidFill>
                  <a:schemeClr val="tx1"/>
                </a:solidFill>
                <a:latin typeface="Arial" charset="0"/>
              </a:defRPr>
            </a:lvl2pPr>
            <a:lvl3pPr marL="1143000" indent="-228600" defTabSz="990600" eaLnBrk="0" hangingPunct="0">
              <a:spcBef>
                <a:spcPct val="30000"/>
              </a:spcBef>
              <a:defRPr sz="1200">
                <a:solidFill>
                  <a:schemeClr val="tx1"/>
                </a:solidFill>
                <a:latin typeface="Arial" charset="0"/>
              </a:defRPr>
            </a:lvl3pPr>
            <a:lvl4pPr marL="1600200" indent="-228600" defTabSz="990600" eaLnBrk="0" hangingPunct="0">
              <a:spcBef>
                <a:spcPct val="30000"/>
              </a:spcBef>
              <a:defRPr sz="1200">
                <a:solidFill>
                  <a:schemeClr val="tx1"/>
                </a:solidFill>
                <a:latin typeface="Arial" charset="0"/>
              </a:defRPr>
            </a:lvl4pPr>
            <a:lvl5pPr marL="2057400" indent="-228600" defTabSz="990600" eaLnBrk="0" hangingPunct="0">
              <a:spcBef>
                <a:spcPct val="30000"/>
              </a:spcBef>
              <a:defRPr sz="1200">
                <a:solidFill>
                  <a:schemeClr val="tx1"/>
                </a:solidFill>
                <a:latin typeface="Arial" charset="0"/>
              </a:defRPr>
            </a:lvl5pPr>
            <a:lvl6pPr marL="2514600" indent="-228600" defTabSz="990600" eaLnBrk="0" fontAlgn="base" hangingPunct="0">
              <a:spcBef>
                <a:spcPct val="30000"/>
              </a:spcBef>
              <a:spcAft>
                <a:spcPct val="0"/>
              </a:spcAft>
              <a:defRPr sz="1200">
                <a:solidFill>
                  <a:schemeClr val="tx1"/>
                </a:solidFill>
                <a:latin typeface="Arial" charset="0"/>
              </a:defRPr>
            </a:lvl6pPr>
            <a:lvl7pPr marL="2971800" indent="-228600" defTabSz="990600" eaLnBrk="0" fontAlgn="base" hangingPunct="0">
              <a:spcBef>
                <a:spcPct val="30000"/>
              </a:spcBef>
              <a:spcAft>
                <a:spcPct val="0"/>
              </a:spcAft>
              <a:defRPr sz="1200">
                <a:solidFill>
                  <a:schemeClr val="tx1"/>
                </a:solidFill>
                <a:latin typeface="Arial" charset="0"/>
              </a:defRPr>
            </a:lvl7pPr>
            <a:lvl8pPr marL="3429000" indent="-228600" defTabSz="990600" eaLnBrk="0" fontAlgn="base" hangingPunct="0">
              <a:spcBef>
                <a:spcPct val="30000"/>
              </a:spcBef>
              <a:spcAft>
                <a:spcPct val="0"/>
              </a:spcAft>
              <a:defRPr sz="1200">
                <a:solidFill>
                  <a:schemeClr val="tx1"/>
                </a:solidFill>
                <a:latin typeface="Arial" charset="0"/>
              </a:defRPr>
            </a:lvl8pPr>
            <a:lvl9pPr marL="3886200" indent="-228600" defTabSz="990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5AFB3BBB-0CA8-42ED-88C1-5ECAB296BB16}" type="slidenum">
              <a:rPr lang="de-DE" altLang="de-DE" sz="1300"/>
              <a:pPr algn="r" eaLnBrk="1" hangingPunct="1">
                <a:spcBef>
                  <a:spcPct val="0"/>
                </a:spcBef>
              </a:pPr>
              <a:t>11</a:t>
            </a:fld>
            <a:endParaRPr lang="de-DE" altLang="de-DE" sz="1300"/>
          </a:p>
        </p:txBody>
      </p:sp>
      <p:sp>
        <p:nvSpPr>
          <p:cNvPr id="234500" name="Rectangle 2"/>
          <p:cNvSpPr>
            <a:spLocks noGrp="1" noRot="1" noChangeAspect="1" noChangeArrowheads="1" noTextEdit="1"/>
          </p:cNvSpPr>
          <p:nvPr>
            <p:ph type="sldImg"/>
          </p:nvPr>
        </p:nvSpPr>
        <p:spPr>
          <a:xfrm>
            <a:off x="1158875" y="890588"/>
            <a:ext cx="4778375" cy="3584575"/>
          </a:xfrm>
          <a:ln/>
        </p:spPr>
      </p:sp>
      <p:sp>
        <p:nvSpPr>
          <p:cNvPr id="234501" name="Rectangle 3"/>
          <p:cNvSpPr>
            <a:spLocks noGrp="1" noChangeArrowheads="1"/>
          </p:cNvSpPr>
          <p:nvPr>
            <p:ph type="body" idx="1"/>
          </p:nvPr>
        </p:nvSpPr>
        <p:spPr>
          <a:xfrm>
            <a:off x="946150" y="4876800"/>
            <a:ext cx="5207000" cy="4627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extLst>
      <p:ext uri="{BB962C8B-B14F-4D97-AF65-F5344CB8AC3E}">
        <p14:creationId xmlns:p14="http://schemas.microsoft.com/office/powerpoint/2010/main" val="2971946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9BDCD726-BE7D-415E-8688-010307F7FBC6}" type="slidenum">
              <a:rPr lang="de-DE" smtClean="0"/>
              <a:pPr>
                <a:defRPr/>
              </a:pPr>
              <a:t>51</a:t>
            </a:fld>
            <a:endParaRPr lang="de-DE"/>
          </a:p>
        </p:txBody>
      </p:sp>
    </p:spTree>
    <p:extLst>
      <p:ext uri="{BB962C8B-B14F-4D97-AF65-F5344CB8AC3E}">
        <p14:creationId xmlns:p14="http://schemas.microsoft.com/office/powerpoint/2010/main" val="3713059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9BDCD726-BE7D-415E-8688-010307F7FBC6}" type="slidenum">
              <a:rPr lang="de-DE" smtClean="0"/>
              <a:pPr>
                <a:defRPr/>
              </a:pPr>
              <a:t>52</a:t>
            </a:fld>
            <a:endParaRPr lang="de-DE"/>
          </a:p>
        </p:txBody>
      </p:sp>
    </p:spTree>
    <p:extLst>
      <p:ext uri="{BB962C8B-B14F-4D97-AF65-F5344CB8AC3E}">
        <p14:creationId xmlns:p14="http://schemas.microsoft.com/office/powerpoint/2010/main" val="2588494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7"/>
          <p:cNvSpPr txBox="1">
            <a:spLocks noGrp="1" noChangeArrowheads="1"/>
          </p:cNvSpPr>
          <p:nvPr/>
        </p:nvSpPr>
        <p:spPr bwMode="auto">
          <a:xfrm>
            <a:off x="3884613" y="9448800"/>
            <a:ext cx="29718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89" tIns="45794" rIns="91589" bIns="45794" anchor="b"/>
          <a:lstStyle>
            <a:lvl1pPr defTabSz="942975" eaLnBrk="0" hangingPunct="0">
              <a:spcBef>
                <a:spcPct val="30000"/>
              </a:spcBef>
              <a:defRPr sz="1200">
                <a:solidFill>
                  <a:schemeClr val="tx1"/>
                </a:solidFill>
                <a:latin typeface="Arial" panose="020B0604020202020204" pitchFamily="34" charset="0"/>
              </a:defRPr>
            </a:lvl1pPr>
            <a:lvl2pPr marL="742950" indent="-285750" defTabSz="942975" eaLnBrk="0" hangingPunct="0">
              <a:spcBef>
                <a:spcPct val="30000"/>
              </a:spcBef>
              <a:defRPr sz="1200">
                <a:solidFill>
                  <a:schemeClr val="tx1"/>
                </a:solidFill>
                <a:latin typeface="Arial" panose="020B0604020202020204" pitchFamily="34" charset="0"/>
              </a:defRPr>
            </a:lvl2pPr>
            <a:lvl3pPr marL="1143000" indent="-228600" defTabSz="942975" eaLnBrk="0" hangingPunct="0">
              <a:spcBef>
                <a:spcPct val="30000"/>
              </a:spcBef>
              <a:defRPr sz="1200">
                <a:solidFill>
                  <a:schemeClr val="tx1"/>
                </a:solidFill>
                <a:latin typeface="Arial" panose="020B0604020202020204" pitchFamily="34" charset="0"/>
              </a:defRPr>
            </a:lvl3pPr>
            <a:lvl4pPr marL="1600200" indent="-228600" defTabSz="942975" eaLnBrk="0" hangingPunct="0">
              <a:spcBef>
                <a:spcPct val="30000"/>
              </a:spcBef>
              <a:defRPr sz="1200">
                <a:solidFill>
                  <a:schemeClr val="tx1"/>
                </a:solidFill>
                <a:latin typeface="Arial" panose="020B0604020202020204" pitchFamily="34" charset="0"/>
              </a:defRPr>
            </a:lvl4pPr>
            <a:lvl5pPr marL="2057400" indent="-228600" defTabSz="942975" eaLnBrk="0" hangingPunct="0">
              <a:spcBef>
                <a:spcPct val="30000"/>
              </a:spcBef>
              <a:defRPr sz="1200">
                <a:solidFill>
                  <a:schemeClr val="tx1"/>
                </a:solidFill>
                <a:latin typeface="Arial" panose="020B0604020202020204" pitchFamily="34" charset="0"/>
              </a:defRPr>
            </a:lvl5pPr>
            <a:lvl6pPr marL="2514600" indent="-228600" defTabSz="9429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429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429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42975"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buFontTx/>
              <a:buNone/>
            </a:pPr>
            <a:fld id="{7EF3419C-CE7C-4EBB-B8EE-EBB31CC42C72}" type="slidenum">
              <a:rPr lang="de-DE" altLang="de-DE"/>
              <a:pPr algn="r" eaLnBrk="1" hangingPunct="1">
                <a:spcBef>
                  <a:spcPct val="0"/>
                </a:spcBef>
                <a:buFontTx/>
                <a:buNone/>
              </a:pPr>
              <a:t>53</a:t>
            </a:fld>
            <a:endParaRPr lang="de-DE" altLang="de-DE"/>
          </a:p>
        </p:txBody>
      </p:sp>
      <p:sp>
        <p:nvSpPr>
          <p:cNvPr id="330755" name="Rectangle 2"/>
          <p:cNvSpPr>
            <a:spLocks noGrp="1" noRot="1" noChangeAspect="1" noChangeArrowheads="1" noTextEdit="1"/>
          </p:cNvSpPr>
          <p:nvPr>
            <p:ph type="sldImg"/>
          </p:nvPr>
        </p:nvSpPr>
        <p:spPr>
          <a:xfrm>
            <a:off x="1104900" y="863600"/>
            <a:ext cx="4648200" cy="3486150"/>
          </a:xfrm>
          <a:ln/>
        </p:spPr>
      </p:sp>
      <p:sp>
        <p:nvSpPr>
          <p:cNvPr id="330756" name="Rectangle 3"/>
          <p:cNvSpPr>
            <a:spLocks noGrp="1" noChangeArrowheads="1"/>
          </p:cNvSpPr>
          <p:nvPr>
            <p:ph type="body" idx="1"/>
          </p:nvPr>
        </p:nvSpPr>
        <p:spPr>
          <a:xfrm>
            <a:off x="914400" y="4738688"/>
            <a:ext cx="5029200" cy="4500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04" tIns="48003" rIns="96004" bIns="48003"/>
          <a:lstStyle/>
          <a:p>
            <a:pPr eaLnBrk="1" hangingPunct="1"/>
            <a:endParaRPr lang="de-DE" altLang="de-DE">
              <a:latin typeface="Arial" panose="020B0604020202020204" pitchFamily="34" charset="0"/>
            </a:endParaRPr>
          </a:p>
        </p:txBody>
      </p:sp>
    </p:spTree>
    <p:extLst>
      <p:ext uri="{BB962C8B-B14F-4D97-AF65-F5344CB8AC3E}">
        <p14:creationId xmlns:p14="http://schemas.microsoft.com/office/powerpoint/2010/main" val="2158896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9BDCD726-BE7D-415E-8688-010307F7FBC6}" type="slidenum">
              <a:rPr lang="de-DE" smtClean="0"/>
              <a:pPr>
                <a:defRPr/>
              </a:pPr>
              <a:t>54</a:t>
            </a:fld>
            <a:endParaRPr lang="de-DE"/>
          </a:p>
        </p:txBody>
      </p:sp>
    </p:spTree>
    <p:extLst>
      <p:ext uri="{BB962C8B-B14F-4D97-AF65-F5344CB8AC3E}">
        <p14:creationId xmlns:p14="http://schemas.microsoft.com/office/powerpoint/2010/main" val="3259986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7"/>
          <p:cNvSpPr txBox="1">
            <a:spLocks noGrp="1" noChangeArrowheads="1"/>
          </p:cNvSpPr>
          <p:nvPr/>
        </p:nvSpPr>
        <p:spPr bwMode="auto">
          <a:xfrm>
            <a:off x="3884613" y="9448800"/>
            <a:ext cx="29718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89" tIns="45794" rIns="91589" bIns="45794" anchor="b"/>
          <a:lstStyle>
            <a:lvl1pPr defTabSz="942975" eaLnBrk="0" hangingPunct="0">
              <a:spcBef>
                <a:spcPct val="30000"/>
              </a:spcBef>
              <a:defRPr sz="1200">
                <a:solidFill>
                  <a:schemeClr val="tx1"/>
                </a:solidFill>
                <a:latin typeface="Arial" panose="020B0604020202020204" pitchFamily="34" charset="0"/>
              </a:defRPr>
            </a:lvl1pPr>
            <a:lvl2pPr marL="742950" indent="-285750" defTabSz="942975" eaLnBrk="0" hangingPunct="0">
              <a:spcBef>
                <a:spcPct val="30000"/>
              </a:spcBef>
              <a:defRPr sz="1200">
                <a:solidFill>
                  <a:schemeClr val="tx1"/>
                </a:solidFill>
                <a:latin typeface="Arial" panose="020B0604020202020204" pitchFamily="34" charset="0"/>
              </a:defRPr>
            </a:lvl2pPr>
            <a:lvl3pPr marL="1143000" indent="-228600" defTabSz="942975" eaLnBrk="0" hangingPunct="0">
              <a:spcBef>
                <a:spcPct val="30000"/>
              </a:spcBef>
              <a:defRPr sz="1200">
                <a:solidFill>
                  <a:schemeClr val="tx1"/>
                </a:solidFill>
                <a:latin typeface="Arial" panose="020B0604020202020204" pitchFamily="34" charset="0"/>
              </a:defRPr>
            </a:lvl3pPr>
            <a:lvl4pPr marL="1600200" indent="-228600" defTabSz="942975" eaLnBrk="0" hangingPunct="0">
              <a:spcBef>
                <a:spcPct val="30000"/>
              </a:spcBef>
              <a:defRPr sz="1200">
                <a:solidFill>
                  <a:schemeClr val="tx1"/>
                </a:solidFill>
                <a:latin typeface="Arial" panose="020B0604020202020204" pitchFamily="34" charset="0"/>
              </a:defRPr>
            </a:lvl4pPr>
            <a:lvl5pPr marL="2057400" indent="-228600" defTabSz="942975" eaLnBrk="0" hangingPunct="0">
              <a:spcBef>
                <a:spcPct val="30000"/>
              </a:spcBef>
              <a:defRPr sz="1200">
                <a:solidFill>
                  <a:schemeClr val="tx1"/>
                </a:solidFill>
                <a:latin typeface="Arial" panose="020B0604020202020204" pitchFamily="34" charset="0"/>
              </a:defRPr>
            </a:lvl5pPr>
            <a:lvl6pPr marL="2514600" indent="-228600" defTabSz="9429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429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429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42975"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buFontTx/>
              <a:buNone/>
            </a:pPr>
            <a:fld id="{4AD0112D-9ACA-43C8-B12F-B437E48C246A}" type="slidenum">
              <a:rPr lang="de-DE" altLang="de-DE"/>
              <a:pPr algn="r" eaLnBrk="1" hangingPunct="1">
                <a:spcBef>
                  <a:spcPct val="0"/>
                </a:spcBef>
                <a:buFontTx/>
                <a:buNone/>
              </a:pPr>
              <a:t>55</a:t>
            </a:fld>
            <a:endParaRPr lang="de-DE" altLang="de-DE"/>
          </a:p>
        </p:txBody>
      </p:sp>
      <p:sp>
        <p:nvSpPr>
          <p:cNvPr id="332803" name="Rectangle 2"/>
          <p:cNvSpPr>
            <a:spLocks noGrp="1" noRot="1" noChangeAspect="1" noChangeArrowheads="1" noTextEdit="1"/>
          </p:cNvSpPr>
          <p:nvPr>
            <p:ph type="sldImg"/>
          </p:nvPr>
        </p:nvSpPr>
        <p:spPr>
          <a:xfrm>
            <a:off x="1104900" y="863600"/>
            <a:ext cx="4648200" cy="3486150"/>
          </a:xfrm>
          <a:ln/>
        </p:spPr>
      </p:sp>
      <p:sp>
        <p:nvSpPr>
          <p:cNvPr id="332804" name="Rectangle 3"/>
          <p:cNvSpPr>
            <a:spLocks noGrp="1" noChangeArrowheads="1"/>
          </p:cNvSpPr>
          <p:nvPr>
            <p:ph type="body" idx="1"/>
          </p:nvPr>
        </p:nvSpPr>
        <p:spPr>
          <a:xfrm>
            <a:off x="914400" y="4738688"/>
            <a:ext cx="5029200" cy="4500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04" tIns="48003" rIns="96004" bIns="48003"/>
          <a:lstStyle/>
          <a:p>
            <a:pPr eaLnBrk="1" hangingPunct="1"/>
            <a:endParaRPr lang="de-DE" altLang="de-DE">
              <a:latin typeface="Arial" panose="020B0604020202020204" pitchFamily="34" charset="0"/>
            </a:endParaRPr>
          </a:p>
        </p:txBody>
      </p:sp>
    </p:spTree>
    <p:extLst>
      <p:ext uri="{BB962C8B-B14F-4D97-AF65-F5344CB8AC3E}">
        <p14:creationId xmlns:p14="http://schemas.microsoft.com/office/powerpoint/2010/main" val="422838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9BDCD726-BE7D-415E-8688-010307F7FBC6}" type="slidenum">
              <a:rPr lang="de-DE" smtClean="0"/>
              <a:pPr>
                <a:defRPr/>
              </a:pPr>
              <a:t>57</a:t>
            </a:fld>
            <a:endParaRPr lang="de-DE"/>
          </a:p>
        </p:txBody>
      </p:sp>
    </p:spTree>
    <p:extLst>
      <p:ext uri="{BB962C8B-B14F-4D97-AF65-F5344CB8AC3E}">
        <p14:creationId xmlns:p14="http://schemas.microsoft.com/office/powerpoint/2010/main" val="3907075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7"/>
          <p:cNvSpPr txBox="1">
            <a:spLocks noGrp="1" noChangeArrowheads="1"/>
          </p:cNvSpPr>
          <p:nvPr/>
        </p:nvSpPr>
        <p:spPr bwMode="auto">
          <a:xfrm>
            <a:off x="3884613" y="9448800"/>
            <a:ext cx="29718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89" tIns="45794" rIns="91589" bIns="45794" anchor="b"/>
          <a:lstStyle>
            <a:lvl1pPr defTabSz="942975" eaLnBrk="0" hangingPunct="0">
              <a:spcBef>
                <a:spcPct val="30000"/>
              </a:spcBef>
              <a:defRPr sz="1200">
                <a:solidFill>
                  <a:schemeClr val="tx1"/>
                </a:solidFill>
                <a:latin typeface="Arial" panose="020B0604020202020204" pitchFamily="34" charset="0"/>
              </a:defRPr>
            </a:lvl1pPr>
            <a:lvl2pPr marL="742950" indent="-285750" defTabSz="942975" eaLnBrk="0" hangingPunct="0">
              <a:spcBef>
                <a:spcPct val="30000"/>
              </a:spcBef>
              <a:defRPr sz="1200">
                <a:solidFill>
                  <a:schemeClr val="tx1"/>
                </a:solidFill>
                <a:latin typeface="Arial" panose="020B0604020202020204" pitchFamily="34" charset="0"/>
              </a:defRPr>
            </a:lvl2pPr>
            <a:lvl3pPr marL="1143000" indent="-228600" defTabSz="942975" eaLnBrk="0" hangingPunct="0">
              <a:spcBef>
                <a:spcPct val="30000"/>
              </a:spcBef>
              <a:defRPr sz="1200">
                <a:solidFill>
                  <a:schemeClr val="tx1"/>
                </a:solidFill>
                <a:latin typeface="Arial" panose="020B0604020202020204" pitchFamily="34" charset="0"/>
              </a:defRPr>
            </a:lvl3pPr>
            <a:lvl4pPr marL="1600200" indent="-228600" defTabSz="942975" eaLnBrk="0" hangingPunct="0">
              <a:spcBef>
                <a:spcPct val="30000"/>
              </a:spcBef>
              <a:defRPr sz="1200">
                <a:solidFill>
                  <a:schemeClr val="tx1"/>
                </a:solidFill>
                <a:latin typeface="Arial" panose="020B0604020202020204" pitchFamily="34" charset="0"/>
              </a:defRPr>
            </a:lvl4pPr>
            <a:lvl5pPr marL="2057400" indent="-228600" defTabSz="942975" eaLnBrk="0" hangingPunct="0">
              <a:spcBef>
                <a:spcPct val="30000"/>
              </a:spcBef>
              <a:defRPr sz="1200">
                <a:solidFill>
                  <a:schemeClr val="tx1"/>
                </a:solidFill>
                <a:latin typeface="Arial" panose="020B0604020202020204" pitchFamily="34" charset="0"/>
              </a:defRPr>
            </a:lvl5pPr>
            <a:lvl6pPr marL="2514600" indent="-228600" defTabSz="9429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429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429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42975"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buFontTx/>
              <a:buNone/>
            </a:pPr>
            <a:fld id="{5BE850EB-DBC3-442A-B05C-53AE416CCBC9}" type="slidenum">
              <a:rPr lang="de-DE" altLang="de-DE"/>
              <a:pPr algn="r" eaLnBrk="1" hangingPunct="1">
                <a:spcBef>
                  <a:spcPct val="0"/>
                </a:spcBef>
                <a:buFontTx/>
                <a:buNone/>
              </a:pPr>
              <a:t>58</a:t>
            </a:fld>
            <a:endParaRPr lang="de-DE" altLang="de-DE"/>
          </a:p>
        </p:txBody>
      </p:sp>
      <p:sp>
        <p:nvSpPr>
          <p:cNvPr id="331779" name="Rectangle 2"/>
          <p:cNvSpPr>
            <a:spLocks noGrp="1" noRot="1" noChangeAspect="1" noChangeArrowheads="1" noTextEdit="1"/>
          </p:cNvSpPr>
          <p:nvPr>
            <p:ph type="sldImg"/>
          </p:nvPr>
        </p:nvSpPr>
        <p:spPr>
          <a:xfrm>
            <a:off x="1104900" y="863600"/>
            <a:ext cx="4648200" cy="3486150"/>
          </a:xfrm>
          <a:ln/>
        </p:spPr>
      </p:sp>
      <p:sp>
        <p:nvSpPr>
          <p:cNvPr id="331780" name="Rectangle 3"/>
          <p:cNvSpPr>
            <a:spLocks noGrp="1" noChangeArrowheads="1"/>
          </p:cNvSpPr>
          <p:nvPr>
            <p:ph type="body" idx="1"/>
          </p:nvPr>
        </p:nvSpPr>
        <p:spPr>
          <a:xfrm>
            <a:off x="914400" y="4738688"/>
            <a:ext cx="5029200" cy="4500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04" tIns="48003" rIns="96004" bIns="48003"/>
          <a:lstStyle/>
          <a:p>
            <a:pPr eaLnBrk="1" hangingPunct="1"/>
            <a:endParaRPr lang="de-DE" altLang="de-DE">
              <a:latin typeface="Arial" panose="020B0604020202020204" pitchFamily="34" charset="0"/>
            </a:endParaRPr>
          </a:p>
        </p:txBody>
      </p:sp>
    </p:spTree>
    <p:extLst>
      <p:ext uri="{BB962C8B-B14F-4D97-AF65-F5344CB8AC3E}">
        <p14:creationId xmlns:p14="http://schemas.microsoft.com/office/powerpoint/2010/main" val="34319612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Rectangle 2"/>
          <p:cNvSpPr>
            <a:spLocks noChangeArrowheads="1"/>
          </p:cNvSpPr>
          <p:nvPr/>
        </p:nvSpPr>
        <p:spPr bwMode="auto">
          <a:xfrm>
            <a:off x="0" y="441325"/>
            <a:ext cx="9144000" cy="755650"/>
          </a:xfrm>
          <a:prstGeom prst="rect">
            <a:avLst/>
          </a:pr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DE" altLang="de-DE"/>
          </a:p>
        </p:txBody>
      </p:sp>
      <p:sp>
        <p:nvSpPr>
          <p:cNvPr id="3" name="Rectangle 3"/>
          <p:cNvSpPr>
            <a:spLocks noChangeArrowheads="1"/>
          </p:cNvSpPr>
          <p:nvPr/>
        </p:nvSpPr>
        <p:spPr bwMode="auto">
          <a:xfrm>
            <a:off x="2701925" y="1628775"/>
            <a:ext cx="3598863"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de-DE" altLang="de-DE" sz="2800"/>
              <a:t>Vorlesungsskript</a:t>
            </a:r>
            <a:br>
              <a:rPr lang="de-DE" altLang="de-DE" sz="2800"/>
            </a:br>
            <a:br>
              <a:rPr lang="de-DE" altLang="de-DE" sz="2800"/>
            </a:br>
            <a:r>
              <a:rPr lang="de-DE" altLang="de-DE" sz="2800"/>
              <a:t>SBWL/Marketing</a:t>
            </a:r>
            <a:br>
              <a:rPr lang="de-DE" altLang="de-DE" sz="2800"/>
            </a:br>
            <a:r>
              <a:rPr lang="de-DE" altLang="de-DE" sz="2800"/>
              <a:t>Wahlmodul</a:t>
            </a:r>
            <a:br>
              <a:rPr lang="de-DE" altLang="de-DE" sz="2800"/>
            </a:br>
            <a:endParaRPr lang="de-DE" altLang="de-DE" sz="2800"/>
          </a:p>
        </p:txBody>
      </p:sp>
      <p:sp>
        <p:nvSpPr>
          <p:cNvPr id="4" name="Rectangle 4"/>
          <p:cNvSpPr>
            <a:spLocks noChangeArrowheads="1"/>
          </p:cNvSpPr>
          <p:nvPr/>
        </p:nvSpPr>
        <p:spPr bwMode="auto">
          <a:xfrm>
            <a:off x="1331913" y="5445125"/>
            <a:ext cx="6400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de-DE" altLang="de-DE" sz="2800" dirty="0"/>
              <a:t>Wintersemester 2016/2017</a:t>
            </a:r>
          </a:p>
        </p:txBody>
      </p:sp>
      <p:sp>
        <p:nvSpPr>
          <p:cNvPr id="5" name="Rectangle 5"/>
          <p:cNvSpPr>
            <a:spLocks noChangeArrowheads="1"/>
          </p:cNvSpPr>
          <p:nvPr/>
        </p:nvSpPr>
        <p:spPr bwMode="auto">
          <a:xfrm>
            <a:off x="0" y="6165850"/>
            <a:ext cx="9144000" cy="71438"/>
          </a:xfrm>
          <a:prstGeom prst="rect">
            <a:avLst/>
          </a:pr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DE" altLang="de-DE"/>
          </a:p>
        </p:txBody>
      </p:sp>
      <p:sp>
        <p:nvSpPr>
          <p:cNvPr id="6" name="Text Box 6"/>
          <p:cNvSpPr txBox="1">
            <a:spLocks noChangeArrowheads="1"/>
          </p:cNvSpPr>
          <p:nvPr/>
        </p:nvSpPr>
        <p:spPr bwMode="auto">
          <a:xfrm>
            <a:off x="250825" y="441325"/>
            <a:ext cx="60150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defRPr>
                <a:solidFill>
                  <a:schemeClr val="tx1"/>
                </a:solidFill>
                <a:latin typeface="Arial" charset="0"/>
              </a:defRPr>
            </a:lvl1pPr>
            <a:lvl2pPr marL="742950" indent="-285750" defTabSz="762000" eaLnBrk="0" hangingPunct="0">
              <a:defRPr>
                <a:solidFill>
                  <a:schemeClr val="tx1"/>
                </a:solidFill>
                <a:latin typeface="Arial" charset="0"/>
              </a:defRPr>
            </a:lvl2pPr>
            <a:lvl3pPr marL="1143000" indent="-228600" defTabSz="762000" eaLnBrk="0" hangingPunct="0">
              <a:defRPr>
                <a:solidFill>
                  <a:schemeClr val="tx1"/>
                </a:solidFill>
                <a:latin typeface="Arial" charset="0"/>
              </a:defRPr>
            </a:lvl3pPr>
            <a:lvl4pPr marL="1600200" indent="-228600" defTabSz="762000" eaLnBrk="0" hangingPunct="0">
              <a:defRPr>
                <a:solidFill>
                  <a:schemeClr val="tx1"/>
                </a:solidFill>
                <a:latin typeface="Arial" charset="0"/>
              </a:defRPr>
            </a:lvl4pPr>
            <a:lvl5pPr marL="2057400" indent="-228600" defTabSz="762000" eaLnBrk="0" hangingPunct="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pPr>
              <a:defRPr/>
            </a:pPr>
            <a:r>
              <a:rPr lang="de-DE" sz="1600" dirty="0"/>
              <a:t>Ernst-Moritz-Arndt-Universität Greifswald</a:t>
            </a:r>
          </a:p>
          <a:p>
            <a:pPr>
              <a:defRPr/>
            </a:pPr>
            <a:r>
              <a:rPr lang="de-DE" sz="1400" dirty="0"/>
              <a:t>Rechts- und Staatswissenschaftliche Fakultät</a:t>
            </a:r>
          </a:p>
          <a:p>
            <a:pPr>
              <a:defRPr/>
            </a:pPr>
            <a:r>
              <a:rPr lang="de-DE" sz="1400" dirty="0"/>
              <a:t>Lehrstuhl für Allgemeine Betriebswirtschaftslehre, insbesondere Marketing</a:t>
            </a:r>
          </a:p>
          <a:p>
            <a:pPr>
              <a:defRPr/>
            </a:pPr>
            <a:endParaRPr lang="de-DE" sz="1400" dirty="0"/>
          </a:p>
          <a:p>
            <a:pPr>
              <a:defRPr/>
            </a:pPr>
            <a:r>
              <a:rPr lang="de-DE" sz="1400" dirty="0"/>
              <a:t>Prof. Dr. Hans Pechtl</a:t>
            </a:r>
            <a:endParaRPr lang="de-DE" sz="1600" dirty="0"/>
          </a:p>
        </p:txBody>
      </p:sp>
      <p:pic>
        <p:nvPicPr>
          <p:cNvPr id="7" name="Picture 7"/>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53350" y="350838"/>
            <a:ext cx="1066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 name="Text Box 8"/>
          <p:cNvSpPr txBox="1">
            <a:spLocks noChangeArrowheads="1"/>
          </p:cNvSpPr>
          <p:nvPr/>
        </p:nvSpPr>
        <p:spPr bwMode="auto">
          <a:xfrm>
            <a:off x="2195513" y="4365625"/>
            <a:ext cx="4681537" cy="588963"/>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de-DE" sz="3200"/>
              <a:t>Marketing-Controlling</a:t>
            </a:r>
          </a:p>
        </p:txBody>
      </p:sp>
      <p:pic>
        <p:nvPicPr>
          <p:cNvPr id="9" name="Picture 9"/>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38" y="6308725"/>
            <a:ext cx="468312" cy="468313"/>
          </a:xfrm>
          <a:prstGeom prst="rect">
            <a:avLst/>
          </a:prstGeom>
          <a:solidFill>
            <a:schemeClr val="bg1">
              <a:alpha val="0"/>
            </a:schemeClr>
          </a:solidFill>
          <a:ln>
            <a:noFill/>
          </a:ln>
          <a:extLst>
            <a:ext uri="{91240B29-F687-4F45-9708-019B960494DF}">
              <a14:hiddenLine xmlns:a14="http://schemas.microsoft.com/office/drawing/2010/main" w="12700">
                <a:solidFill>
                  <a:srgbClr val="000000"/>
                </a:solidFill>
                <a:miter lim="800000"/>
                <a:headEnd/>
                <a:tailEnd/>
              </a14:hiddenLine>
            </a:ext>
          </a:extLst>
        </p:spPr>
      </p:pic>
      <p:sp>
        <p:nvSpPr>
          <p:cNvPr id="10" name="Rectangle 10"/>
          <p:cNvSpPr>
            <a:spLocks noChangeArrowheads="1"/>
          </p:cNvSpPr>
          <p:nvPr/>
        </p:nvSpPr>
        <p:spPr bwMode="auto">
          <a:xfrm>
            <a:off x="0" y="6165850"/>
            <a:ext cx="9144000" cy="71438"/>
          </a:xfrm>
          <a:prstGeom prst="rect">
            <a:avLst/>
          </a:pr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DE" altLang="de-DE"/>
          </a:p>
        </p:txBody>
      </p:sp>
      <p:sp>
        <p:nvSpPr>
          <p:cNvPr id="11" name="Text Box 11"/>
          <p:cNvSpPr txBox="1">
            <a:spLocks noChangeArrowheads="1"/>
          </p:cNvSpPr>
          <p:nvPr/>
        </p:nvSpPr>
        <p:spPr bwMode="auto">
          <a:xfrm>
            <a:off x="701675" y="6237288"/>
            <a:ext cx="811847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defRPr>
                <a:solidFill>
                  <a:schemeClr val="tx1"/>
                </a:solidFill>
                <a:latin typeface="Arial" charset="0"/>
              </a:defRPr>
            </a:lvl1pPr>
            <a:lvl2pPr marL="742950" indent="-285750" defTabSz="762000" eaLnBrk="0" hangingPunct="0">
              <a:defRPr>
                <a:solidFill>
                  <a:schemeClr val="tx1"/>
                </a:solidFill>
                <a:latin typeface="Arial" charset="0"/>
              </a:defRPr>
            </a:lvl2pPr>
            <a:lvl3pPr marL="1143000" indent="-228600" defTabSz="762000" eaLnBrk="0" hangingPunct="0">
              <a:defRPr>
                <a:solidFill>
                  <a:schemeClr val="tx1"/>
                </a:solidFill>
                <a:latin typeface="Arial" charset="0"/>
              </a:defRPr>
            </a:lvl3pPr>
            <a:lvl4pPr marL="1600200" indent="-228600" defTabSz="762000" eaLnBrk="0" hangingPunct="0">
              <a:defRPr>
                <a:solidFill>
                  <a:schemeClr val="tx1"/>
                </a:solidFill>
                <a:latin typeface="Arial" charset="0"/>
              </a:defRPr>
            </a:lvl4pPr>
            <a:lvl5pPr marL="2057400" indent="-228600" defTabSz="762000" eaLnBrk="0" hangingPunct="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pPr>
              <a:defRPr/>
            </a:pPr>
            <a:r>
              <a:rPr lang="de-DE" sz="1200"/>
              <a:t>Postadresse:	Postfach, 17487 Greifswald				Telefon: (0 38 34) 86 24 81</a:t>
            </a:r>
          </a:p>
          <a:p>
            <a:pPr>
              <a:defRPr/>
            </a:pPr>
            <a:r>
              <a:rPr lang="de-DE" sz="1200"/>
              <a:t>Hausadresse:	Friedrich-Loeffler-Straße 70, 17489 Greifswald		Fax:       (0 38 34) 86 24 82</a:t>
            </a:r>
          </a:p>
          <a:p>
            <a:pPr>
              <a:defRPr/>
            </a:pPr>
            <a:r>
              <a:rPr lang="de-DE" sz="1200"/>
              <a:t>e-mail:		pechtl@uni-greifswald.de</a:t>
            </a:r>
          </a:p>
        </p:txBody>
      </p:sp>
    </p:spTree>
    <p:extLst>
      <p:ext uri="{BB962C8B-B14F-4D97-AF65-F5344CB8AC3E}">
        <p14:creationId xmlns:p14="http://schemas.microsoft.com/office/powerpoint/2010/main" val="1930964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6"/>
          <p:cNvSpPr>
            <a:spLocks noGrp="1" noChangeArrowheads="1"/>
          </p:cNvSpPr>
          <p:nvPr>
            <p:ph type="sldNum" sz="quarter" idx="10"/>
          </p:nvPr>
        </p:nvSpPr>
        <p:spPr>
          <a:ln/>
        </p:spPr>
        <p:txBody>
          <a:bodyPr/>
          <a:lstStyle>
            <a:lvl1pPr>
              <a:defRPr/>
            </a:lvl1pPr>
          </a:lstStyle>
          <a:p>
            <a:pPr>
              <a:defRPr/>
            </a:pPr>
            <a:fld id="{4B4117AF-086E-465A-8588-D006E443A2FC}" type="slidenum">
              <a:rPr lang="de-DE"/>
              <a:pPr>
                <a:defRPr/>
              </a:pPr>
              <a:t>‹Nr.›</a:t>
            </a:fld>
            <a:endParaRPr lang="de-DE"/>
          </a:p>
        </p:txBody>
      </p:sp>
      <p:sp>
        <p:nvSpPr>
          <p:cNvPr id="5" name="Rectangle 9"/>
          <p:cNvSpPr>
            <a:spLocks noGrp="1" noChangeArrowheads="1"/>
          </p:cNvSpPr>
          <p:nvPr>
            <p:ph type="ftr" sz="quarter" idx="11"/>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1777436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404813"/>
            <a:ext cx="2057400" cy="5605462"/>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404813"/>
            <a:ext cx="6019800" cy="5605462"/>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6"/>
          <p:cNvSpPr>
            <a:spLocks noGrp="1" noChangeArrowheads="1"/>
          </p:cNvSpPr>
          <p:nvPr>
            <p:ph type="sldNum" sz="quarter" idx="10"/>
          </p:nvPr>
        </p:nvSpPr>
        <p:spPr>
          <a:ln/>
        </p:spPr>
        <p:txBody>
          <a:bodyPr/>
          <a:lstStyle>
            <a:lvl1pPr>
              <a:defRPr/>
            </a:lvl1pPr>
          </a:lstStyle>
          <a:p>
            <a:pPr>
              <a:defRPr/>
            </a:pPr>
            <a:fld id="{9826177C-7598-4AA0-81FD-9B92B87616ED}" type="slidenum">
              <a:rPr lang="de-DE"/>
              <a:pPr>
                <a:defRPr/>
              </a:pPr>
              <a:t>‹Nr.›</a:t>
            </a:fld>
            <a:endParaRPr lang="de-DE"/>
          </a:p>
        </p:txBody>
      </p:sp>
      <p:sp>
        <p:nvSpPr>
          <p:cNvPr id="5" name="Rectangle 9"/>
          <p:cNvSpPr>
            <a:spLocks noGrp="1" noChangeArrowheads="1"/>
          </p:cNvSpPr>
          <p:nvPr>
            <p:ph type="ftr" sz="quarter" idx="11"/>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3466597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457200" y="404813"/>
            <a:ext cx="8229600" cy="576262"/>
          </a:xfrm>
        </p:spPr>
        <p:txBody>
          <a:bodyPr/>
          <a:lstStyle/>
          <a:p>
            <a:r>
              <a:rPr lang="de-DE"/>
              <a:t>Titelmasterformat durch Klicken bearbeiten</a:t>
            </a:r>
          </a:p>
        </p:txBody>
      </p:sp>
      <p:sp>
        <p:nvSpPr>
          <p:cNvPr id="3" name="Tabellenplatzhalter 2"/>
          <p:cNvSpPr>
            <a:spLocks noGrp="1"/>
          </p:cNvSpPr>
          <p:nvPr>
            <p:ph type="tbl" idx="1"/>
          </p:nvPr>
        </p:nvSpPr>
        <p:spPr>
          <a:xfrm>
            <a:off x="457200" y="1484313"/>
            <a:ext cx="8229600" cy="4525962"/>
          </a:xfrm>
        </p:spPr>
        <p:txBody>
          <a:bodyPr/>
          <a:lstStyle/>
          <a:p>
            <a:pPr lvl="0"/>
            <a:endParaRPr lang="de-DE" noProof="0"/>
          </a:p>
        </p:txBody>
      </p:sp>
      <p:sp>
        <p:nvSpPr>
          <p:cNvPr id="4" name="Rectangle 6"/>
          <p:cNvSpPr>
            <a:spLocks noGrp="1" noChangeArrowheads="1"/>
          </p:cNvSpPr>
          <p:nvPr>
            <p:ph type="sldNum" sz="quarter" idx="10"/>
          </p:nvPr>
        </p:nvSpPr>
        <p:spPr>
          <a:ln/>
        </p:spPr>
        <p:txBody>
          <a:bodyPr/>
          <a:lstStyle>
            <a:lvl1pPr>
              <a:defRPr/>
            </a:lvl1pPr>
          </a:lstStyle>
          <a:p>
            <a:fld id="{D908F326-731B-4019-8077-D2E2229CDE5B}" type="slidenum">
              <a:rPr lang="de-DE" altLang="de-DE"/>
              <a:pPr/>
              <a:t>‹Nr.›</a:t>
            </a:fld>
            <a:endParaRPr lang="de-DE" altLang="de-DE"/>
          </a:p>
        </p:txBody>
      </p:sp>
      <p:sp>
        <p:nvSpPr>
          <p:cNvPr id="5" name="Rectangle 9"/>
          <p:cNvSpPr>
            <a:spLocks noGrp="1" noChangeArrowheads="1"/>
          </p:cNvSpPr>
          <p:nvPr>
            <p:ph type="ftr" sz="quarter" idx="11"/>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1500290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6"/>
          <p:cNvSpPr>
            <a:spLocks noGrp="1" noChangeArrowheads="1"/>
          </p:cNvSpPr>
          <p:nvPr>
            <p:ph type="sldNum" sz="quarter" idx="10"/>
          </p:nvPr>
        </p:nvSpPr>
        <p:spPr>
          <a:ln/>
        </p:spPr>
        <p:txBody>
          <a:bodyPr/>
          <a:lstStyle>
            <a:lvl1pPr>
              <a:defRPr/>
            </a:lvl1pPr>
          </a:lstStyle>
          <a:p>
            <a:pPr>
              <a:defRPr/>
            </a:pPr>
            <a:fld id="{136DA279-27D9-42F3-9D31-69002E9BE55C}" type="slidenum">
              <a:rPr lang="de-DE"/>
              <a:pPr>
                <a:defRPr/>
              </a:pPr>
              <a:t>‹Nr.›</a:t>
            </a:fld>
            <a:endParaRPr lang="de-DE"/>
          </a:p>
        </p:txBody>
      </p:sp>
      <p:sp>
        <p:nvSpPr>
          <p:cNvPr id="5" name="Rectangle 9"/>
          <p:cNvSpPr>
            <a:spLocks noGrp="1" noChangeArrowheads="1"/>
          </p:cNvSpPr>
          <p:nvPr>
            <p:ph type="ftr" sz="quarter" idx="11"/>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2543770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6"/>
          <p:cNvSpPr>
            <a:spLocks noGrp="1" noChangeArrowheads="1"/>
          </p:cNvSpPr>
          <p:nvPr>
            <p:ph type="sldNum" sz="quarter" idx="10"/>
          </p:nvPr>
        </p:nvSpPr>
        <p:spPr>
          <a:ln/>
        </p:spPr>
        <p:txBody>
          <a:bodyPr/>
          <a:lstStyle>
            <a:lvl1pPr>
              <a:defRPr/>
            </a:lvl1pPr>
          </a:lstStyle>
          <a:p>
            <a:pPr>
              <a:defRPr/>
            </a:pPr>
            <a:fld id="{CF7E63A1-AF9A-4566-B935-847B68867D75}" type="slidenum">
              <a:rPr lang="de-DE"/>
              <a:pPr>
                <a:defRPr/>
              </a:pPr>
              <a:t>‹Nr.›</a:t>
            </a:fld>
            <a:endParaRPr lang="de-DE"/>
          </a:p>
        </p:txBody>
      </p:sp>
      <p:sp>
        <p:nvSpPr>
          <p:cNvPr id="5" name="Rectangle 9"/>
          <p:cNvSpPr>
            <a:spLocks noGrp="1" noChangeArrowheads="1"/>
          </p:cNvSpPr>
          <p:nvPr>
            <p:ph type="ftr" sz="quarter" idx="11"/>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1108363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4843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4843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6"/>
          <p:cNvSpPr>
            <a:spLocks noGrp="1" noChangeArrowheads="1"/>
          </p:cNvSpPr>
          <p:nvPr>
            <p:ph type="sldNum" sz="quarter" idx="10"/>
          </p:nvPr>
        </p:nvSpPr>
        <p:spPr>
          <a:ln/>
        </p:spPr>
        <p:txBody>
          <a:bodyPr/>
          <a:lstStyle>
            <a:lvl1pPr>
              <a:defRPr/>
            </a:lvl1pPr>
          </a:lstStyle>
          <a:p>
            <a:pPr>
              <a:defRPr/>
            </a:pPr>
            <a:fld id="{9C7BD8CF-906D-4461-9F10-A5C1AF01B7E6}" type="slidenum">
              <a:rPr lang="de-DE"/>
              <a:pPr>
                <a:defRPr/>
              </a:pPr>
              <a:t>‹Nr.›</a:t>
            </a:fld>
            <a:endParaRPr lang="de-DE"/>
          </a:p>
        </p:txBody>
      </p:sp>
      <p:sp>
        <p:nvSpPr>
          <p:cNvPr id="6" name="Rectangle 9"/>
          <p:cNvSpPr>
            <a:spLocks noGrp="1" noChangeArrowheads="1"/>
          </p:cNvSpPr>
          <p:nvPr>
            <p:ph type="ftr" sz="quarter" idx="11"/>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1318234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6"/>
          <p:cNvSpPr>
            <a:spLocks noGrp="1" noChangeArrowheads="1"/>
          </p:cNvSpPr>
          <p:nvPr>
            <p:ph type="sldNum" sz="quarter" idx="10"/>
          </p:nvPr>
        </p:nvSpPr>
        <p:spPr>
          <a:ln/>
        </p:spPr>
        <p:txBody>
          <a:bodyPr/>
          <a:lstStyle>
            <a:lvl1pPr>
              <a:defRPr/>
            </a:lvl1pPr>
          </a:lstStyle>
          <a:p>
            <a:pPr>
              <a:defRPr/>
            </a:pPr>
            <a:fld id="{E22ADC89-9431-4E08-9D8B-45EAC603E5F5}" type="slidenum">
              <a:rPr lang="de-DE"/>
              <a:pPr>
                <a:defRPr/>
              </a:pPr>
              <a:t>‹Nr.›</a:t>
            </a:fld>
            <a:endParaRPr lang="de-DE"/>
          </a:p>
        </p:txBody>
      </p:sp>
      <p:sp>
        <p:nvSpPr>
          <p:cNvPr id="8" name="Rectangle 9"/>
          <p:cNvSpPr>
            <a:spLocks noGrp="1" noChangeArrowheads="1"/>
          </p:cNvSpPr>
          <p:nvPr>
            <p:ph type="ftr" sz="quarter" idx="11"/>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3274067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6"/>
          <p:cNvSpPr>
            <a:spLocks noGrp="1" noChangeArrowheads="1"/>
          </p:cNvSpPr>
          <p:nvPr>
            <p:ph type="sldNum" sz="quarter" idx="10"/>
          </p:nvPr>
        </p:nvSpPr>
        <p:spPr>
          <a:ln/>
        </p:spPr>
        <p:txBody>
          <a:bodyPr/>
          <a:lstStyle>
            <a:lvl1pPr>
              <a:defRPr/>
            </a:lvl1pPr>
          </a:lstStyle>
          <a:p>
            <a:pPr>
              <a:defRPr/>
            </a:pPr>
            <a:fld id="{60748D4F-361A-4807-AF46-2D24525E683E}" type="slidenum">
              <a:rPr lang="de-DE"/>
              <a:pPr>
                <a:defRPr/>
              </a:pPr>
              <a:t>‹Nr.›</a:t>
            </a:fld>
            <a:endParaRPr lang="de-DE"/>
          </a:p>
        </p:txBody>
      </p:sp>
      <p:sp>
        <p:nvSpPr>
          <p:cNvPr id="4" name="Rectangle 9"/>
          <p:cNvSpPr>
            <a:spLocks noGrp="1" noChangeArrowheads="1"/>
          </p:cNvSpPr>
          <p:nvPr>
            <p:ph type="ftr" sz="quarter" idx="11"/>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59232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8A0E2EE-0578-4E17-B8E7-9E8E65A7B698}" type="slidenum">
              <a:rPr lang="de-DE"/>
              <a:pPr>
                <a:defRPr/>
              </a:pPr>
              <a:t>‹Nr.›</a:t>
            </a:fld>
            <a:endParaRPr lang="de-DE"/>
          </a:p>
        </p:txBody>
      </p:sp>
      <p:sp>
        <p:nvSpPr>
          <p:cNvPr id="3" name="Rectangle 9"/>
          <p:cNvSpPr>
            <a:spLocks noGrp="1" noChangeArrowheads="1"/>
          </p:cNvSpPr>
          <p:nvPr>
            <p:ph type="ftr" sz="quarter" idx="11"/>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528173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6"/>
          <p:cNvSpPr>
            <a:spLocks noGrp="1" noChangeArrowheads="1"/>
          </p:cNvSpPr>
          <p:nvPr>
            <p:ph type="sldNum" sz="quarter" idx="10"/>
          </p:nvPr>
        </p:nvSpPr>
        <p:spPr>
          <a:ln/>
        </p:spPr>
        <p:txBody>
          <a:bodyPr/>
          <a:lstStyle>
            <a:lvl1pPr>
              <a:defRPr/>
            </a:lvl1pPr>
          </a:lstStyle>
          <a:p>
            <a:pPr>
              <a:defRPr/>
            </a:pPr>
            <a:fld id="{2282D3A2-8634-44D6-9944-E563836811B9}" type="slidenum">
              <a:rPr lang="de-DE"/>
              <a:pPr>
                <a:defRPr/>
              </a:pPr>
              <a:t>‹Nr.›</a:t>
            </a:fld>
            <a:endParaRPr lang="de-DE"/>
          </a:p>
        </p:txBody>
      </p:sp>
      <p:sp>
        <p:nvSpPr>
          <p:cNvPr id="6" name="Rectangle 9"/>
          <p:cNvSpPr>
            <a:spLocks noGrp="1" noChangeArrowheads="1"/>
          </p:cNvSpPr>
          <p:nvPr>
            <p:ph type="ftr" sz="quarter" idx="11"/>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385436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6"/>
          <p:cNvSpPr>
            <a:spLocks noGrp="1" noChangeArrowheads="1"/>
          </p:cNvSpPr>
          <p:nvPr>
            <p:ph type="sldNum" sz="quarter" idx="10"/>
          </p:nvPr>
        </p:nvSpPr>
        <p:spPr>
          <a:ln/>
        </p:spPr>
        <p:txBody>
          <a:bodyPr/>
          <a:lstStyle>
            <a:lvl1pPr>
              <a:defRPr/>
            </a:lvl1pPr>
          </a:lstStyle>
          <a:p>
            <a:pPr>
              <a:defRPr/>
            </a:pPr>
            <a:fld id="{D2C7CE68-DE7D-4BDC-BE70-B634EB60DED3}" type="slidenum">
              <a:rPr lang="de-DE"/>
              <a:pPr>
                <a:defRPr/>
              </a:pPr>
              <a:t>‹Nr.›</a:t>
            </a:fld>
            <a:endParaRPr lang="de-DE"/>
          </a:p>
        </p:txBody>
      </p:sp>
      <p:sp>
        <p:nvSpPr>
          <p:cNvPr id="6" name="Rectangle 9"/>
          <p:cNvSpPr>
            <a:spLocks noGrp="1" noChangeArrowheads="1"/>
          </p:cNvSpPr>
          <p:nvPr>
            <p:ph type="ftr" sz="quarter" idx="11"/>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2458044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836613"/>
            <a:ext cx="9144000" cy="71437"/>
          </a:xfrm>
          <a:prstGeom prst="rect">
            <a:avLst/>
          </a:pr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DE" altLang="de-DE"/>
          </a:p>
        </p:txBody>
      </p:sp>
      <p:sp>
        <p:nvSpPr>
          <p:cNvPr id="1027" name="Rectangle 3"/>
          <p:cNvSpPr>
            <a:spLocks noChangeArrowheads="1"/>
          </p:cNvSpPr>
          <p:nvPr/>
        </p:nvSpPr>
        <p:spPr bwMode="auto">
          <a:xfrm>
            <a:off x="0" y="6165850"/>
            <a:ext cx="9144000" cy="71438"/>
          </a:xfrm>
          <a:prstGeom prst="rect">
            <a:avLst/>
          </a:pr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DE" altLang="de-DE"/>
          </a:p>
        </p:txBody>
      </p:sp>
      <p:sp>
        <p:nvSpPr>
          <p:cNvPr id="1028" name="Rectangle 4"/>
          <p:cNvSpPr>
            <a:spLocks noGrp="1" noChangeArrowheads="1"/>
          </p:cNvSpPr>
          <p:nvPr>
            <p:ph type="title"/>
          </p:nvPr>
        </p:nvSpPr>
        <p:spPr bwMode="auto">
          <a:xfrm>
            <a:off x="457200" y="404813"/>
            <a:ext cx="82296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1029" name="Rectangle 5"/>
          <p:cNvSpPr>
            <a:spLocks noGrp="1" noChangeArrowheads="1"/>
          </p:cNvSpPr>
          <p:nvPr>
            <p:ph type="body" idx="1"/>
          </p:nvPr>
        </p:nvSpPr>
        <p:spPr bwMode="auto">
          <a:xfrm>
            <a:off x="457200" y="148431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7414" name="Rectangle 6"/>
          <p:cNvSpPr>
            <a:spLocks noGrp="1" noChangeArrowheads="1"/>
          </p:cNvSpPr>
          <p:nvPr>
            <p:ph type="sldNum" sz="quarter" idx="4"/>
          </p:nvPr>
        </p:nvSpPr>
        <p:spPr bwMode="auto">
          <a:xfrm>
            <a:off x="6831013" y="6308725"/>
            <a:ext cx="2133600" cy="522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b="1">
                <a:effectLst>
                  <a:outerShdw blurRad="38100" dist="38100" dir="2700000" algn="tl">
                    <a:srgbClr val="C0C0C0"/>
                  </a:outerShdw>
                </a:effectLst>
              </a:defRPr>
            </a:lvl1pPr>
          </a:lstStyle>
          <a:p>
            <a:pPr>
              <a:defRPr/>
            </a:pPr>
            <a:fld id="{761E2457-275C-4377-A82C-C0EA2D2C65BF}" type="slidenum">
              <a:rPr lang="de-DE"/>
              <a:pPr>
                <a:defRPr/>
              </a:pPr>
              <a:t>‹Nr.›</a:t>
            </a:fld>
            <a:endParaRPr lang="de-DE"/>
          </a:p>
        </p:txBody>
      </p:sp>
      <p:pic>
        <p:nvPicPr>
          <p:cNvPr id="1031" name="Picture 7"/>
          <p:cNvPicPr>
            <a:picLocks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1438" y="6308725"/>
            <a:ext cx="468312" cy="468313"/>
          </a:xfrm>
          <a:prstGeom prst="rect">
            <a:avLst/>
          </a:prstGeom>
          <a:solidFill>
            <a:schemeClr val="bg1">
              <a:alpha val="0"/>
            </a:schemeClr>
          </a:solidFill>
          <a:ln>
            <a:noFill/>
          </a:ln>
          <a:extLst>
            <a:ext uri="{91240B29-F687-4F45-9708-019B960494DF}">
              <a14:hiddenLine xmlns:a14="http://schemas.microsoft.com/office/drawing/2010/main" w="12700">
                <a:solidFill>
                  <a:srgbClr val="000000"/>
                </a:solidFill>
                <a:miter lim="800000"/>
                <a:headEnd/>
                <a:tailEnd/>
              </a14:hiddenLine>
            </a:ext>
          </a:extLst>
        </p:spPr>
      </p:pic>
      <p:sp>
        <p:nvSpPr>
          <p:cNvPr id="17416" name="Text Box 8"/>
          <p:cNvSpPr txBox="1">
            <a:spLocks noChangeArrowheads="1"/>
          </p:cNvSpPr>
          <p:nvPr/>
        </p:nvSpPr>
        <p:spPr bwMode="auto">
          <a:xfrm>
            <a:off x="565150" y="6308725"/>
            <a:ext cx="2663825" cy="539750"/>
          </a:xfrm>
          <a:prstGeom prst="rect">
            <a:avLst/>
          </a:prstGeom>
          <a:noFill/>
          <a:ln w="9525">
            <a:noFill/>
            <a:miter lim="800000"/>
            <a:headEnd/>
            <a:tailEnd/>
          </a:ln>
          <a:effectLst/>
        </p:spPr>
        <p:txBody>
          <a:bodyPr/>
          <a:lstStyle/>
          <a:p>
            <a:pPr>
              <a:defRPr/>
            </a:pPr>
            <a:r>
              <a:rPr lang="de-DE" sz="1100" b="1">
                <a:effectLst>
                  <a:outerShdw blurRad="38100" dist="38100" dir="2700000" algn="tl">
                    <a:srgbClr val="C0C0C0"/>
                  </a:outerShdw>
                </a:effectLst>
              </a:rPr>
              <a:t>Universität Greifswald</a:t>
            </a:r>
          </a:p>
          <a:p>
            <a:pPr>
              <a:defRPr/>
            </a:pPr>
            <a:r>
              <a:rPr lang="de-DE" sz="1100" b="1">
                <a:effectLst>
                  <a:outerShdw blurRad="38100" dist="38100" dir="2700000" algn="tl">
                    <a:srgbClr val="C0C0C0"/>
                  </a:outerShdw>
                </a:effectLst>
              </a:rPr>
              <a:t>Lehrstuhl für BWL; insb. Marketing</a:t>
            </a:r>
          </a:p>
        </p:txBody>
      </p:sp>
      <p:sp>
        <p:nvSpPr>
          <p:cNvPr id="17417" name="Rectangle 9"/>
          <p:cNvSpPr>
            <a:spLocks noGrp="1" noChangeArrowheads="1"/>
          </p:cNvSpPr>
          <p:nvPr>
            <p:ph type="ftr" sz="quarter" idx="3"/>
          </p:nvPr>
        </p:nvSpPr>
        <p:spPr bwMode="auto">
          <a:xfrm>
            <a:off x="6084888" y="59499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endParaRPr lang="de-DE"/>
          </a:p>
        </p:txBody>
      </p:sp>
    </p:spTree>
  </p:cSld>
  <p:clrMap bg1="lt1" tx1="dk1" bg2="lt2" tx2="dk2" accent1="accent1" accent2="accent2" accent3="accent3" accent4="accent4" accent5="accent5" accent6="accent6" hlink="hlink" folHlink="folHlink"/>
  <p:sldLayoutIdLst>
    <p:sldLayoutId id="2147484048"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49" r:id="rId12"/>
  </p:sldLayoutIdLst>
  <p:hf hdr="0" ftr="0" dt="0"/>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defRPr>
      </a:lvl2pPr>
      <a:lvl3pPr algn="l" rtl="0" eaLnBrk="0" fontAlgn="base" hangingPunct="0">
        <a:spcBef>
          <a:spcPct val="0"/>
        </a:spcBef>
        <a:spcAft>
          <a:spcPct val="0"/>
        </a:spcAft>
        <a:defRPr sz="2400">
          <a:solidFill>
            <a:schemeClr val="tx2"/>
          </a:solidFill>
          <a:latin typeface="Arial" charset="0"/>
        </a:defRPr>
      </a:lvl3pPr>
      <a:lvl4pPr algn="l" rtl="0" eaLnBrk="0" fontAlgn="base" hangingPunct="0">
        <a:spcBef>
          <a:spcPct val="0"/>
        </a:spcBef>
        <a:spcAft>
          <a:spcPct val="0"/>
        </a:spcAft>
        <a:defRPr sz="2400">
          <a:solidFill>
            <a:schemeClr val="tx2"/>
          </a:solidFill>
          <a:latin typeface="Arial" charset="0"/>
        </a:defRPr>
      </a:lvl4pPr>
      <a:lvl5pPr algn="l" rtl="0" eaLnBrk="0" fontAlgn="base" hangingPunct="0">
        <a:spcBef>
          <a:spcPct val="0"/>
        </a:spcBef>
        <a:spcAft>
          <a:spcPct val="0"/>
        </a:spcAft>
        <a:defRPr sz="2400">
          <a:solidFill>
            <a:schemeClr val="tx2"/>
          </a:solidFill>
          <a:latin typeface="Arial" charset="0"/>
        </a:defRPr>
      </a:lvl5pPr>
      <a:lvl6pPr marL="457200" algn="l" rtl="0" fontAlgn="base">
        <a:spcBef>
          <a:spcPct val="0"/>
        </a:spcBef>
        <a:spcAft>
          <a:spcPct val="0"/>
        </a:spcAft>
        <a:defRPr sz="2400">
          <a:solidFill>
            <a:schemeClr val="tx2"/>
          </a:solidFill>
          <a:latin typeface="Arial" charset="0"/>
        </a:defRPr>
      </a:lvl6pPr>
      <a:lvl7pPr marL="914400" algn="l" rtl="0" fontAlgn="base">
        <a:spcBef>
          <a:spcPct val="0"/>
        </a:spcBef>
        <a:spcAft>
          <a:spcPct val="0"/>
        </a:spcAft>
        <a:defRPr sz="2400">
          <a:solidFill>
            <a:schemeClr val="tx2"/>
          </a:solidFill>
          <a:latin typeface="Arial" charset="0"/>
        </a:defRPr>
      </a:lvl7pPr>
      <a:lvl8pPr marL="1371600" algn="l" rtl="0" fontAlgn="base">
        <a:spcBef>
          <a:spcPct val="0"/>
        </a:spcBef>
        <a:spcAft>
          <a:spcPct val="0"/>
        </a:spcAft>
        <a:defRPr sz="2400">
          <a:solidFill>
            <a:schemeClr val="tx2"/>
          </a:solidFill>
          <a:latin typeface="Arial" charset="0"/>
        </a:defRPr>
      </a:lvl8pPr>
      <a:lvl9pPr marL="1828800" algn="l" rtl="0" fontAlgn="base">
        <a:spcBef>
          <a:spcPct val="0"/>
        </a:spcBef>
        <a:spcAft>
          <a:spcPct val="0"/>
        </a:spcAft>
        <a:defRPr sz="2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image" Target="../media/image79.png"/><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96.png"/><Relationship Id="rId18" Type="http://schemas.openxmlformats.org/officeDocument/2006/relationships/image" Target="../media/image101.png"/><Relationship Id="rId3" Type="http://schemas.openxmlformats.org/officeDocument/2006/relationships/image" Target="../media/image86.png"/><Relationship Id="rId21" Type="http://schemas.openxmlformats.org/officeDocument/2006/relationships/image" Target="../media/image104.png"/><Relationship Id="rId7" Type="http://schemas.openxmlformats.org/officeDocument/2006/relationships/image" Target="../media/image90.png"/><Relationship Id="rId12" Type="http://schemas.openxmlformats.org/officeDocument/2006/relationships/image" Target="../media/image95.png"/><Relationship Id="rId17" Type="http://schemas.openxmlformats.org/officeDocument/2006/relationships/image" Target="../media/image100.png"/><Relationship Id="rId2" Type="http://schemas.openxmlformats.org/officeDocument/2006/relationships/image" Target="../media/image85.png"/><Relationship Id="rId16" Type="http://schemas.openxmlformats.org/officeDocument/2006/relationships/image" Target="../media/image99.png"/><Relationship Id="rId20" Type="http://schemas.openxmlformats.org/officeDocument/2006/relationships/image" Target="../media/image103.png"/><Relationship Id="rId1" Type="http://schemas.openxmlformats.org/officeDocument/2006/relationships/slideLayout" Target="../slideLayouts/slideLayout2.xml"/><Relationship Id="rId6" Type="http://schemas.openxmlformats.org/officeDocument/2006/relationships/image" Target="../media/image89.png"/><Relationship Id="rId11" Type="http://schemas.openxmlformats.org/officeDocument/2006/relationships/image" Target="../media/image94.png"/><Relationship Id="rId5" Type="http://schemas.openxmlformats.org/officeDocument/2006/relationships/image" Target="../media/image88.png"/><Relationship Id="rId15" Type="http://schemas.openxmlformats.org/officeDocument/2006/relationships/image" Target="../media/image98.png"/><Relationship Id="rId10" Type="http://schemas.openxmlformats.org/officeDocument/2006/relationships/image" Target="../media/image93.png"/><Relationship Id="rId19" Type="http://schemas.openxmlformats.org/officeDocument/2006/relationships/image" Target="../media/image102.png"/><Relationship Id="rId4" Type="http://schemas.openxmlformats.org/officeDocument/2006/relationships/image" Target="../media/image87.png"/><Relationship Id="rId9" Type="http://schemas.openxmlformats.org/officeDocument/2006/relationships/image" Target="../media/image92.png"/><Relationship Id="rId14" Type="http://schemas.openxmlformats.org/officeDocument/2006/relationships/image" Target="../media/image97.png"/><Relationship Id="rId22" Type="http://schemas.openxmlformats.org/officeDocument/2006/relationships/image" Target="../media/image105.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8" Type="http://schemas.openxmlformats.org/officeDocument/2006/relationships/image" Target="../media/image108.wmf"/><Relationship Id="rId3" Type="http://schemas.openxmlformats.org/officeDocument/2006/relationships/oleObject" Target="../embeddings/oleObject68.bin"/><Relationship Id="rId7" Type="http://schemas.openxmlformats.org/officeDocument/2006/relationships/oleObject" Target="../embeddings/oleObject70.bin"/><Relationship Id="rId12" Type="http://schemas.openxmlformats.org/officeDocument/2006/relationships/image" Target="../media/image110.wmf"/><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image" Target="../media/image107.wmf"/><Relationship Id="rId11" Type="http://schemas.openxmlformats.org/officeDocument/2006/relationships/oleObject" Target="../embeddings/oleObject72.bin"/><Relationship Id="rId5" Type="http://schemas.openxmlformats.org/officeDocument/2006/relationships/oleObject" Target="../embeddings/oleObject69.bin"/><Relationship Id="rId10" Type="http://schemas.openxmlformats.org/officeDocument/2006/relationships/image" Target="../media/image109.wmf"/><Relationship Id="rId4" Type="http://schemas.openxmlformats.org/officeDocument/2006/relationships/image" Target="../media/image106.wmf"/><Relationship Id="rId9" Type="http://schemas.openxmlformats.org/officeDocument/2006/relationships/oleObject" Target="../embeddings/oleObject71.bin"/></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8" Type="http://schemas.openxmlformats.org/officeDocument/2006/relationships/image" Target="../media/image113.wmf"/><Relationship Id="rId3" Type="http://schemas.openxmlformats.org/officeDocument/2006/relationships/oleObject" Target="../embeddings/oleObject73.bin"/><Relationship Id="rId7" Type="http://schemas.openxmlformats.org/officeDocument/2006/relationships/oleObject" Target="../embeddings/oleObject75.bin"/><Relationship Id="rId12" Type="http://schemas.openxmlformats.org/officeDocument/2006/relationships/image" Target="../media/image115.wmf"/><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image" Target="../media/image112.wmf"/><Relationship Id="rId11" Type="http://schemas.openxmlformats.org/officeDocument/2006/relationships/oleObject" Target="../embeddings/oleObject77.bin"/><Relationship Id="rId5" Type="http://schemas.openxmlformats.org/officeDocument/2006/relationships/oleObject" Target="../embeddings/oleObject74.bin"/><Relationship Id="rId10" Type="http://schemas.openxmlformats.org/officeDocument/2006/relationships/image" Target="../media/image114.wmf"/><Relationship Id="rId4" Type="http://schemas.openxmlformats.org/officeDocument/2006/relationships/image" Target="../media/image111.wmf"/><Relationship Id="rId9" Type="http://schemas.openxmlformats.org/officeDocument/2006/relationships/oleObject" Target="../embeddings/oleObject76.bin"/></Relationships>
</file>

<file path=ppt/slides/_rels/slide118.xml.rels><?xml version="1.0" encoding="UTF-8" standalone="yes"?>
<Relationships xmlns="http://schemas.openxmlformats.org/package/2006/relationships"><Relationship Id="rId3" Type="http://schemas.openxmlformats.org/officeDocument/2006/relationships/image" Target="../media/image117.emf"/><Relationship Id="rId2" Type="http://schemas.openxmlformats.org/officeDocument/2006/relationships/image" Target="../media/image116.emf"/><Relationship Id="rId1" Type="http://schemas.openxmlformats.org/officeDocument/2006/relationships/slideLayout" Target="../slideLayouts/slideLayout2.xml"/><Relationship Id="rId4" Type="http://schemas.openxmlformats.org/officeDocument/2006/relationships/image" Target="../media/image118.emf"/></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image" Target="../media/image120.wmf"/><Relationship Id="rId5" Type="http://schemas.openxmlformats.org/officeDocument/2006/relationships/oleObject" Target="../embeddings/oleObject79.bin"/><Relationship Id="rId4" Type="http://schemas.openxmlformats.org/officeDocument/2006/relationships/image" Target="../media/image119.wmf"/></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8" Type="http://schemas.openxmlformats.org/officeDocument/2006/relationships/image" Target="../media/image123.wmf"/><Relationship Id="rId3" Type="http://schemas.openxmlformats.org/officeDocument/2006/relationships/oleObject" Target="../embeddings/oleObject80.bin"/><Relationship Id="rId7" Type="http://schemas.openxmlformats.org/officeDocument/2006/relationships/oleObject" Target="../embeddings/oleObject82.bin"/><Relationship Id="rId12" Type="http://schemas.openxmlformats.org/officeDocument/2006/relationships/image" Target="../media/image125.wmf"/><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image" Target="../media/image122.wmf"/><Relationship Id="rId11" Type="http://schemas.openxmlformats.org/officeDocument/2006/relationships/oleObject" Target="../embeddings/oleObject84.bin"/><Relationship Id="rId5" Type="http://schemas.openxmlformats.org/officeDocument/2006/relationships/oleObject" Target="../embeddings/oleObject81.bin"/><Relationship Id="rId10" Type="http://schemas.openxmlformats.org/officeDocument/2006/relationships/image" Target="../media/image124.wmf"/><Relationship Id="rId4" Type="http://schemas.openxmlformats.org/officeDocument/2006/relationships/image" Target="../media/image121.wmf"/><Relationship Id="rId9" Type="http://schemas.openxmlformats.org/officeDocument/2006/relationships/oleObject" Target="../embeddings/oleObject83.bin"/></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8" Type="http://schemas.openxmlformats.org/officeDocument/2006/relationships/image" Target="../media/image128.wmf"/><Relationship Id="rId13" Type="http://schemas.openxmlformats.org/officeDocument/2006/relationships/oleObject" Target="../embeddings/oleObject90.bin"/><Relationship Id="rId18" Type="http://schemas.openxmlformats.org/officeDocument/2006/relationships/image" Target="../media/image133.wmf"/><Relationship Id="rId3" Type="http://schemas.openxmlformats.org/officeDocument/2006/relationships/oleObject" Target="../embeddings/oleObject85.bin"/><Relationship Id="rId7" Type="http://schemas.openxmlformats.org/officeDocument/2006/relationships/oleObject" Target="../embeddings/oleObject87.bin"/><Relationship Id="rId12" Type="http://schemas.openxmlformats.org/officeDocument/2006/relationships/image" Target="../media/image130.wmf"/><Relationship Id="rId17" Type="http://schemas.openxmlformats.org/officeDocument/2006/relationships/oleObject" Target="../embeddings/oleObject92.bin"/><Relationship Id="rId2" Type="http://schemas.openxmlformats.org/officeDocument/2006/relationships/slideLayout" Target="../slideLayouts/slideLayout7.xml"/><Relationship Id="rId16" Type="http://schemas.openxmlformats.org/officeDocument/2006/relationships/image" Target="../media/image132.wmf"/><Relationship Id="rId20" Type="http://schemas.openxmlformats.org/officeDocument/2006/relationships/image" Target="../media/image134.wmf"/><Relationship Id="rId1" Type="http://schemas.openxmlformats.org/officeDocument/2006/relationships/vmlDrawing" Target="../drawings/vmlDrawing24.vml"/><Relationship Id="rId6" Type="http://schemas.openxmlformats.org/officeDocument/2006/relationships/image" Target="../media/image127.wmf"/><Relationship Id="rId11" Type="http://schemas.openxmlformats.org/officeDocument/2006/relationships/oleObject" Target="../embeddings/oleObject89.bin"/><Relationship Id="rId5" Type="http://schemas.openxmlformats.org/officeDocument/2006/relationships/oleObject" Target="../embeddings/oleObject86.bin"/><Relationship Id="rId15" Type="http://schemas.openxmlformats.org/officeDocument/2006/relationships/oleObject" Target="../embeddings/oleObject91.bin"/><Relationship Id="rId10" Type="http://schemas.openxmlformats.org/officeDocument/2006/relationships/image" Target="../media/image129.wmf"/><Relationship Id="rId19" Type="http://schemas.openxmlformats.org/officeDocument/2006/relationships/oleObject" Target="../embeddings/oleObject93.bin"/><Relationship Id="rId4" Type="http://schemas.openxmlformats.org/officeDocument/2006/relationships/image" Target="../media/image126.wmf"/><Relationship Id="rId9" Type="http://schemas.openxmlformats.org/officeDocument/2006/relationships/oleObject" Target="../embeddings/oleObject88.bin"/><Relationship Id="rId14" Type="http://schemas.openxmlformats.org/officeDocument/2006/relationships/image" Target="../media/image131.wmf"/></Relationships>
</file>

<file path=ppt/slides/_rels/slide126.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128.wmf"/><Relationship Id="rId5" Type="http://schemas.openxmlformats.org/officeDocument/2006/relationships/oleObject" Target="../embeddings/oleObject95.bin"/><Relationship Id="rId4" Type="http://schemas.openxmlformats.org/officeDocument/2006/relationships/image" Target="../media/image127.wmf"/></Relationships>
</file>

<file path=ppt/slides/_rels/slide127.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image" Target="../media/image129.wmf"/></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8" Type="http://schemas.openxmlformats.org/officeDocument/2006/relationships/oleObject" Target="../embeddings/oleObject100.bin"/><Relationship Id="rId3" Type="http://schemas.openxmlformats.org/officeDocument/2006/relationships/notesSlide" Target="../notesSlides/notesSlide14.xml"/><Relationship Id="rId7" Type="http://schemas.openxmlformats.org/officeDocument/2006/relationships/oleObject" Target="../embeddings/oleObject99.bin"/><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oleObject" Target="../embeddings/oleObject98.bin"/><Relationship Id="rId5" Type="http://schemas.openxmlformats.org/officeDocument/2006/relationships/image" Target="../media/image135.wmf"/><Relationship Id="rId4" Type="http://schemas.openxmlformats.org/officeDocument/2006/relationships/oleObject" Target="../embeddings/oleObject97.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oleObject" Target="../embeddings/oleObject101.bin"/><Relationship Id="rId2" Type="http://schemas.openxmlformats.org/officeDocument/2006/relationships/slideLayout" Target="../slideLayouts/slideLayout2.xml"/><Relationship Id="rId1" Type="http://schemas.openxmlformats.org/officeDocument/2006/relationships/vmlDrawing" Target="../drawings/vmlDrawing28.vml"/><Relationship Id="rId4" Type="http://schemas.openxmlformats.org/officeDocument/2006/relationships/image" Target="../media/image134.wmf"/></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4.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oleObject" Target="../embeddings/oleObject10.bin"/><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image" Target="../media/image11.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8.wmf"/><Relationship Id="rId11" Type="http://schemas.openxmlformats.org/officeDocument/2006/relationships/oleObject" Target="../embeddings/oleObject9.bin"/><Relationship Id="rId5" Type="http://schemas.openxmlformats.org/officeDocument/2006/relationships/oleObject" Target="../embeddings/oleObject6.bin"/><Relationship Id="rId10" Type="http://schemas.openxmlformats.org/officeDocument/2006/relationships/image" Target="../media/image10.wmf"/><Relationship Id="rId4" Type="http://schemas.openxmlformats.org/officeDocument/2006/relationships/image" Target="../media/image7.wmf"/><Relationship Id="rId9" Type="http://schemas.openxmlformats.org/officeDocument/2006/relationships/oleObject" Target="../embeddings/oleObject8.bin"/><Relationship Id="rId14" Type="http://schemas.openxmlformats.org/officeDocument/2006/relationships/image" Target="../media/image12.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11.bin"/><Relationship Id="rId7" Type="http://schemas.openxmlformats.org/officeDocument/2006/relationships/oleObject" Target="../embeddings/oleObject13.bin"/><Relationship Id="rId12" Type="http://schemas.openxmlformats.org/officeDocument/2006/relationships/image" Target="../media/image19.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6.wmf"/><Relationship Id="rId11" Type="http://schemas.openxmlformats.org/officeDocument/2006/relationships/oleObject" Target="../embeddings/oleObject15.bin"/><Relationship Id="rId5" Type="http://schemas.openxmlformats.org/officeDocument/2006/relationships/oleObject" Target="../embeddings/oleObject12.bin"/><Relationship Id="rId10" Type="http://schemas.openxmlformats.org/officeDocument/2006/relationships/image" Target="../media/image18.wmf"/><Relationship Id="rId4" Type="http://schemas.openxmlformats.org/officeDocument/2006/relationships/image" Target="../media/image15.wmf"/><Relationship Id="rId9" Type="http://schemas.openxmlformats.org/officeDocument/2006/relationships/oleObject" Target="../embeddings/oleObject14.bin"/></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2.emf"/><Relationship Id="rId4" Type="http://schemas.openxmlformats.org/officeDocument/2006/relationships/image" Target="../media/image21.wmf"/></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notesSlide" Target="../notesSlides/notesSlide5.xml"/><Relationship Id="rId7" Type="http://schemas.openxmlformats.org/officeDocument/2006/relationships/image" Target="../media/image24.wmf"/><Relationship Id="rId12" Type="http://schemas.openxmlformats.org/officeDocument/2006/relationships/image" Target="../media/image27.e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8.bin"/><Relationship Id="rId11" Type="http://schemas.openxmlformats.org/officeDocument/2006/relationships/image" Target="../media/image26.wmf"/><Relationship Id="rId5" Type="http://schemas.openxmlformats.org/officeDocument/2006/relationships/image" Target="../media/image23.wmf"/><Relationship Id="rId10" Type="http://schemas.openxmlformats.org/officeDocument/2006/relationships/oleObject" Target="../embeddings/oleObject20.bin"/><Relationship Id="rId4" Type="http://schemas.openxmlformats.org/officeDocument/2006/relationships/oleObject" Target="../embeddings/oleObject17.bin"/><Relationship Id="rId9" Type="http://schemas.openxmlformats.org/officeDocument/2006/relationships/image" Target="../media/image25.wmf"/></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28.wmf"/><Relationship Id="rId4" Type="http://schemas.openxmlformats.org/officeDocument/2006/relationships/oleObject" Target="../embeddings/oleObject21.bin"/></Relationships>
</file>

<file path=ppt/slides/_rels/slide56.xml.rels><?xml version="1.0" encoding="UTF-8" standalone="yes"?>
<Relationships xmlns="http://schemas.openxmlformats.org/package/2006/relationships"><Relationship Id="rId8" Type="http://schemas.openxmlformats.org/officeDocument/2006/relationships/image" Target="../media/image31.wmf"/><Relationship Id="rId13" Type="http://schemas.openxmlformats.org/officeDocument/2006/relationships/oleObject" Target="../embeddings/oleObject27.bin"/><Relationship Id="rId3" Type="http://schemas.openxmlformats.org/officeDocument/2006/relationships/oleObject" Target="../embeddings/oleObject22.bin"/><Relationship Id="rId7" Type="http://schemas.openxmlformats.org/officeDocument/2006/relationships/oleObject" Target="../embeddings/oleObject24.bin"/><Relationship Id="rId12" Type="http://schemas.openxmlformats.org/officeDocument/2006/relationships/image" Target="../media/image33.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0.wmf"/><Relationship Id="rId11" Type="http://schemas.openxmlformats.org/officeDocument/2006/relationships/oleObject" Target="../embeddings/oleObject26.bin"/><Relationship Id="rId5" Type="http://schemas.openxmlformats.org/officeDocument/2006/relationships/oleObject" Target="../embeddings/oleObject23.bin"/><Relationship Id="rId15" Type="http://schemas.openxmlformats.org/officeDocument/2006/relationships/oleObject" Target="../embeddings/oleObject28.bin"/><Relationship Id="rId10" Type="http://schemas.openxmlformats.org/officeDocument/2006/relationships/image" Target="../media/image32.wmf"/><Relationship Id="rId4" Type="http://schemas.openxmlformats.org/officeDocument/2006/relationships/image" Target="../media/image29.wmf"/><Relationship Id="rId9" Type="http://schemas.openxmlformats.org/officeDocument/2006/relationships/oleObject" Target="../embeddings/oleObject25.bin"/><Relationship Id="rId14" Type="http://schemas.openxmlformats.org/officeDocument/2006/relationships/image" Target="../media/image34.wmf"/></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36.w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30.bin"/><Relationship Id="rId5" Type="http://schemas.openxmlformats.org/officeDocument/2006/relationships/image" Target="../media/image35.wmf"/><Relationship Id="rId4" Type="http://schemas.openxmlformats.org/officeDocument/2006/relationships/oleObject" Target="../embeddings/oleObject29.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37.wmf"/><Relationship Id="rId4" Type="http://schemas.openxmlformats.org/officeDocument/2006/relationships/oleObject" Target="../embeddings/oleObject31.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oleObject" Target="../embeddings/oleObject32.bin"/><Relationship Id="rId7" Type="http://schemas.openxmlformats.org/officeDocument/2006/relationships/oleObject" Target="../embeddings/oleObject34.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39.wmf"/><Relationship Id="rId5" Type="http://schemas.openxmlformats.org/officeDocument/2006/relationships/oleObject" Target="../embeddings/oleObject33.bin"/><Relationship Id="rId10" Type="http://schemas.openxmlformats.org/officeDocument/2006/relationships/image" Target="../media/image41.wmf"/><Relationship Id="rId4" Type="http://schemas.openxmlformats.org/officeDocument/2006/relationships/image" Target="../media/image38.wmf"/><Relationship Id="rId9" Type="http://schemas.openxmlformats.org/officeDocument/2006/relationships/oleObject" Target="../embeddings/oleObject35.bin"/></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image" Target="../media/image44.wmf"/><Relationship Id="rId13" Type="http://schemas.openxmlformats.org/officeDocument/2006/relationships/oleObject" Target="../embeddings/oleObject41.bin"/><Relationship Id="rId3" Type="http://schemas.openxmlformats.org/officeDocument/2006/relationships/oleObject" Target="../embeddings/oleObject36.bin"/><Relationship Id="rId7" Type="http://schemas.openxmlformats.org/officeDocument/2006/relationships/oleObject" Target="../embeddings/oleObject38.bin"/><Relationship Id="rId12" Type="http://schemas.openxmlformats.org/officeDocument/2006/relationships/image" Target="../media/image46.wmf"/><Relationship Id="rId2" Type="http://schemas.openxmlformats.org/officeDocument/2006/relationships/slideLayout" Target="../slideLayouts/slideLayout7.xml"/><Relationship Id="rId16" Type="http://schemas.openxmlformats.org/officeDocument/2006/relationships/image" Target="../media/image48.wmf"/><Relationship Id="rId1" Type="http://schemas.openxmlformats.org/officeDocument/2006/relationships/vmlDrawing" Target="../drawings/vmlDrawing12.vml"/><Relationship Id="rId6" Type="http://schemas.openxmlformats.org/officeDocument/2006/relationships/image" Target="../media/image43.wmf"/><Relationship Id="rId11" Type="http://schemas.openxmlformats.org/officeDocument/2006/relationships/oleObject" Target="../embeddings/oleObject40.bin"/><Relationship Id="rId5" Type="http://schemas.openxmlformats.org/officeDocument/2006/relationships/oleObject" Target="../embeddings/oleObject37.bin"/><Relationship Id="rId15" Type="http://schemas.openxmlformats.org/officeDocument/2006/relationships/oleObject" Target="../embeddings/oleObject42.bin"/><Relationship Id="rId10" Type="http://schemas.openxmlformats.org/officeDocument/2006/relationships/image" Target="../media/image45.wmf"/><Relationship Id="rId4" Type="http://schemas.openxmlformats.org/officeDocument/2006/relationships/image" Target="../media/image42.wmf"/><Relationship Id="rId9" Type="http://schemas.openxmlformats.org/officeDocument/2006/relationships/oleObject" Target="../embeddings/oleObject39.bin"/><Relationship Id="rId14" Type="http://schemas.openxmlformats.org/officeDocument/2006/relationships/image" Target="../media/image47.w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image" Target="../media/image51.wmf"/><Relationship Id="rId13" Type="http://schemas.openxmlformats.org/officeDocument/2006/relationships/image" Target="../media/image54.png"/><Relationship Id="rId3" Type="http://schemas.openxmlformats.org/officeDocument/2006/relationships/oleObject" Target="../embeddings/oleObject43.bin"/><Relationship Id="rId7" Type="http://schemas.openxmlformats.org/officeDocument/2006/relationships/oleObject" Target="../embeddings/oleObject45.bin"/><Relationship Id="rId12" Type="http://schemas.openxmlformats.org/officeDocument/2006/relationships/image" Target="../media/image53.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50.wmf"/><Relationship Id="rId11" Type="http://schemas.openxmlformats.org/officeDocument/2006/relationships/oleObject" Target="../embeddings/oleObject47.bin"/><Relationship Id="rId5" Type="http://schemas.openxmlformats.org/officeDocument/2006/relationships/oleObject" Target="../embeddings/oleObject44.bin"/><Relationship Id="rId10" Type="http://schemas.openxmlformats.org/officeDocument/2006/relationships/image" Target="../media/image52.wmf"/><Relationship Id="rId4" Type="http://schemas.openxmlformats.org/officeDocument/2006/relationships/image" Target="../media/image49.wmf"/><Relationship Id="rId9" Type="http://schemas.openxmlformats.org/officeDocument/2006/relationships/oleObject" Target="../embeddings/oleObject46.bin"/></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oleObject" Target="../embeddings/oleObject48.bin"/><Relationship Id="rId7" Type="http://schemas.openxmlformats.org/officeDocument/2006/relationships/oleObject" Target="../embeddings/oleObject50.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50.wmf"/><Relationship Id="rId5" Type="http://schemas.openxmlformats.org/officeDocument/2006/relationships/oleObject" Target="../embeddings/oleObject49.bin"/><Relationship Id="rId10" Type="http://schemas.openxmlformats.org/officeDocument/2006/relationships/image" Target="../media/image56.png"/><Relationship Id="rId4" Type="http://schemas.openxmlformats.org/officeDocument/2006/relationships/image" Target="../media/image49.wmf"/><Relationship Id="rId9" Type="http://schemas.openxmlformats.org/officeDocument/2006/relationships/image" Target="../media/image55.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oleObject" Target="../embeddings/oleObject51.bin"/><Relationship Id="rId7" Type="http://schemas.openxmlformats.org/officeDocument/2006/relationships/oleObject" Target="../embeddings/oleObject53.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55.wmf"/><Relationship Id="rId5" Type="http://schemas.openxmlformats.org/officeDocument/2006/relationships/oleObject" Target="../embeddings/oleObject52.bin"/><Relationship Id="rId10" Type="http://schemas.openxmlformats.org/officeDocument/2006/relationships/image" Target="../media/image57.wmf"/><Relationship Id="rId4" Type="http://schemas.openxmlformats.org/officeDocument/2006/relationships/image" Target="../media/image54.wmf"/><Relationship Id="rId9" Type="http://schemas.openxmlformats.org/officeDocument/2006/relationships/oleObject" Target="../embeddings/oleObject54.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image" Target="../media/image58.wmf"/></Relationships>
</file>

<file path=ppt/slides/_rels/slide88.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63.wmf"/><Relationship Id="rId5" Type="http://schemas.openxmlformats.org/officeDocument/2006/relationships/oleObject" Target="../embeddings/oleObject57.bin"/><Relationship Id="rId4" Type="http://schemas.openxmlformats.org/officeDocument/2006/relationships/image" Target="../media/image62.wmf"/></Relationships>
</file>

<file path=ppt/slides/_rels/slide91.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slideLayout" Target="../slideLayouts/slideLayout2.xml"/><Relationship Id="rId4" Type="http://schemas.openxmlformats.org/officeDocument/2006/relationships/image" Target="../media/image66.emf"/></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8" Type="http://schemas.openxmlformats.org/officeDocument/2006/relationships/image" Target="../media/image69.wmf"/><Relationship Id="rId13" Type="http://schemas.openxmlformats.org/officeDocument/2006/relationships/oleObject" Target="../embeddings/oleObject63.bin"/><Relationship Id="rId3" Type="http://schemas.openxmlformats.org/officeDocument/2006/relationships/oleObject" Target="../embeddings/oleObject58.bin"/><Relationship Id="rId7" Type="http://schemas.openxmlformats.org/officeDocument/2006/relationships/oleObject" Target="../embeddings/oleObject60.bin"/><Relationship Id="rId12" Type="http://schemas.openxmlformats.org/officeDocument/2006/relationships/image" Target="../media/image71.wmf"/><Relationship Id="rId2" Type="http://schemas.openxmlformats.org/officeDocument/2006/relationships/slideLayout" Target="../slideLayouts/slideLayout7.xml"/><Relationship Id="rId16" Type="http://schemas.openxmlformats.org/officeDocument/2006/relationships/image" Target="../media/image73.wmf"/><Relationship Id="rId1" Type="http://schemas.openxmlformats.org/officeDocument/2006/relationships/vmlDrawing" Target="../drawings/vmlDrawing18.vml"/><Relationship Id="rId6" Type="http://schemas.openxmlformats.org/officeDocument/2006/relationships/image" Target="../media/image68.wmf"/><Relationship Id="rId11" Type="http://schemas.openxmlformats.org/officeDocument/2006/relationships/oleObject" Target="../embeddings/oleObject62.bin"/><Relationship Id="rId5" Type="http://schemas.openxmlformats.org/officeDocument/2006/relationships/oleObject" Target="../embeddings/oleObject59.bin"/><Relationship Id="rId15" Type="http://schemas.openxmlformats.org/officeDocument/2006/relationships/oleObject" Target="../embeddings/oleObject64.bin"/><Relationship Id="rId10" Type="http://schemas.openxmlformats.org/officeDocument/2006/relationships/image" Target="../media/image70.wmf"/><Relationship Id="rId4" Type="http://schemas.openxmlformats.org/officeDocument/2006/relationships/image" Target="../media/image67.wmf"/><Relationship Id="rId9" Type="http://schemas.openxmlformats.org/officeDocument/2006/relationships/oleObject" Target="../embeddings/oleObject61.bin"/><Relationship Id="rId14" Type="http://schemas.openxmlformats.org/officeDocument/2006/relationships/image" Target="../media/image72.wmf"/></Relationships>
</file>

<file path=ppt/slides/_rels/slide94.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8" Type="http://schemas.openxmlformats.org/officeDocument/2006/relationships/image" Target="../media/image78.wmf"/><Relationship Id="rId3" Type="http://schemas.openxmlformats.org/officeDocument/2006/relationships/oleObject" Target="../embeddings/oleObject65.bin"/><Relationship Id="rId7" Type="http://schemas.openxmlformats.org/officeDocument/2006/relationships/oleObject" Target="../embeddings/oleObject67.bin"/><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77.wmf"/><Relationship Id="rId5" Type="http://schemas.openxmlformats.org/officeDocument/2006/relationships/oleObject" Target="../embeddings/oleObject66.bin"/><Relationship Id="rId4" Type="http://schemas.openxmlformats.org/officeDocument/2006/relationships/image" Target="../media/image76.wmf"/></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Text Box 3"/>
          <p:cNvSpPr txBox="1">
            <a:spLocks noChangeArrowheads="1"/>
          </p:cNvSpPr>
          <p:nvPr/>
        </p:nvSpPr>
        <p:spPr bwMode="auto">
          <a:xfrm>
            <a:off x="590863" y="2987209"/>
            <a:ext cx="82089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buChar char="-"/>
              <a:defRPr>
                <a:solidFill>
                  <a:schemeClr val="tx1"/>
                </a:solidFill>
                <a:latin typeface="Arial" charset="0"/>
              </a:defRPr>
            </a:lvl6pPr>
            <a:lvl7pPr marL="2971800" indent="-228600" eaLnBrk="0" fontAlgn="base" hangingPunct="0">
              <a:spcBef>
                <a:spcPct val="0"/>
              </a:spcBef>
              <a:spcAft>
                <a:spcPct val="0"/>
              </a:spcAft>
              <a:buChar char="-"/>
              <a:defRPr>
                <a:solidFill>
                  <a:schemeClr val="tx1"/>
                </a:solidFill>
                <a:latin typeface="Arial" charset="0"/>
              </a:defRPr>
            </a:lvl7pPr>
            <a:lvl8pPr marL="3429000" indent="-228600" eaLnBrk="0" fontAlgn="base" hangingPunct="0">
              <a:spcBef>
                <a:spcPct val="0"/>
              </a:spcBef>
              <a:spcAft>
                <a:spcPct val="0"/>
              </a:spcAft>
              <a:buChar char="-"/>
              <a:defRPr>
                <a:solidFill>
                  <a:schemeClr val="tx1"/>
                </a:solidFill>
                <a:latin typeface="Arial" charset="0"/>
              </a:defRPr>
            </a:lvl8pPr>
            <a:lvl9pPr marL="3886200" indent="-228600" eaLnBrk="0" fontAlgn="base" hangingPunct="0">
              <a:spcBef>
                <a:spcPct val="0"/>
              </a:spcBef>
              <a:spcAft>
                <a:spcPct val="0"/>
              </a:spcAft>
              <a:buChar char="-"/>
              <a:defRPr>
                <a:solidFill>
                  <a:schemeClr val="tx1"/>
                </a:solidFill>
                <a:latin typeface="Arial" charset="0"/>
              </a:defRPr>
            </a:lvl9pPr>
          </a:lstStyle>
          <a:p>
            <a:pPr algn="ctr" eaLnBrk="1" hangingPunct="1">
              <a:buFontTx/>
              <a:buNone/>
            </a:pPr>
            <a:r>
              <a:rPr lang="de-DE" sz="2800" dirty="0"/>
              <a:t>1. Einführung</a:t>
            </a:r>
          </a:p>
        </p:txBody>
      </p:sp>
      <p:sp>
        <p:nvSpPr>
          <p:cNvPr id="117764" name="Rectangle 4"/>
          <p:cNvSpPr>
            <a:spLocks noChangeArrowheads="1"/>
          </p:cNvSpPr>
          <p:nvPr/>
        </p:nvSpPr>
        <p:spPr bwMode="auto">
          <a:xfrm>
            <a:off x="827088" y="2205038"/>
            <a:ext cx="7704137" cy="20875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2" name="Foliennummernplatzhalter 1"/>
          <p:cNvSpPr>
            <a:spLocks noGrp="1"/>
          </p:cNvSpPr>
          <p:nvPr>
            <p:ph type="sldNum" sz="quarter" idx="10"/>
          </p:nvPr>
        </p:nvSpPr>
        <p:spPr/>
        <p:txBody>
          <a:bodyPr/>
          <a:lstStyle/>
          <a:p>
            <a:pPr>
              <a:defRPr/>
            </a:pPr>
            <a:fld id="{12C865F1-184D-48A8-88DB-D577E1CA7578}" type="slidenum">
              <a:rPr lang="de-DE" smtClean="0"/>
              <a:pPr>
                <a:defRPr/>
              </a:pPr>
              <a:t>1</a:t>
            </a:fld>
            <a:endParaRPr lang="de-DE" dirty="0"/>
          </a:p>
        </p:txBody>
      </p:sp>
    </p:spTree>
    <p:extLst>
      <p:ext uri="{BB962C8B-B14F-4D97-AF65-F5344CB8AC3E}">
        <p14:creationId xmlns:p14="http://schemas.microsoft.com/office/powerpoint/2010/main" val="140716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AutoShape 4"/>
          <p:cNvSpPr>
            <a:spLocks noChangeArrowheads="1"/>
          </p:cNvSpPr>
          <p:nvPr/>
        </p:nvSpPr>
        <p:spPr bwMode="auto">
          <a:xfrm>
            <a:off x="85020" y="1052736"/>
            <a:ext cx="8568952" cy="2448272"/>
          </a:xfrm>
          <a:prstGeom prst="wedgeRoundRectCallout">
            <a:avLst>
              <a:gd name="adj1" fmla="val 44443"/>
              <a:gd name="adj2" fmla="val 60833"/>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lvl="1"/>
            <a:r>
              <a:rPr lang="de-DE" sz="2000" dirty="0"/>
              <a:t>Kernfunktion des Controllings ist die Koordination des Gesamtsystems (Unternehmen; Marketingbereich), um die Zielgerichtetheit der Entscheidungen sicherzustellen: Schnittstellen- bzw. Vernetzungsfunktion des Controlling:</a:t>
            </a:r>
          </a:p>
          <a:p>
            <a:pPr lvl="1"/>
            <a:r>
              <a:rPr lang="de-DE" sz="2000" dirty="0"/>
              <a:t>Controller sollte die „Vogelperspektive“ haben, da Mitarbeiter in den einzelnen Marketingbereichen oder in anderen Unternehmensbereich die „Froschperspektive“ besitzen.</a:t>
            </a:r>
          </a:p>
        </p:txBody>
      </p:sp>
      <p:sp>
        <p:nvSpPr>
          <p:cNvPr id="4" name="Rectangle 2"/>
          <p:cNvSpPr>
            <a:spLocks noGrp="1" noChangeArrowheads="1"/>
          </p:cNvSpPr>
          <p:nvPr>
            <p:ph type="title"/>
          </p:nvPr>
        </p:nvSpPr>
        <p:spPr>
          <a:xfrm>
            <a:off x="395536" y="190607"/>
            <a:ext cx="8229600" cy="576262"/>
          </a:xfrm>
        </p:spPr>
        <p:txBody>
          <a:bodyPr/>
          <a:lstStyle/>
          <a:p>
            <a:r>
              <a:rPr lang="de-DE" altLang="de-DE" dirty="0"/>
              <a:t>Konzeptionen im Werbecontrolling (III): koordinationsorientiertes Controlling-Konzept</a:t>
            </a:r>
          </a:p>
        </p:txBody>
      </p:sp>
      <p:sp>
        <p:nvSpPr>
          <p:cNvPr id="6" name="AutoShape 4"/>
          <p:cNvSpPr>
            <a:spLocks noChangeArrowheads="1"/>
          </p:cNvSpPr>
          <p:nvPr/>
        </p:nvSpPr>
        <p:spPr bwMode="auto">
          <a:xfrm>
            <a:off x="85020" y="4221088"/>
            <a:ext cx="8568952" cy="1584176"/>
          </a:xfrm>
          <a:prstGeom prst="wedgeRoundRectCallout">
            <a:avLst>
              <a:gd name="adj1" fmla="val 43123"/>
              <a:gd name="adj2" fmla="val 64409"/>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lvl="1"/>
            <a:r>
              <a:rPr lang="de-DE" sz="2000" dirty="0"/>
              <a:t>Koordinationsaufgabe des Werbecontrollings betrifft nicht nur den Kommunikationsbereich, sondern auch die Koordination der Kommunikationspolitik mit anderen Marketingbereichen (bspw. Vertrieb).</a:t>
            </a:r>
          </a:p>
        </p:txBody>
      </p:sp>
    </p:spTree>
    <p:extLst>
      <p:ext uri="{BB962C8B-B14F-4D97-AF65-F5344CB8AC3E}">
        <p14:creationId xmlns:p14="http://schemas.microsoft.com/office/powerpoint/2010/main" val="20033975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ext Box 26"/>
          <p:cNvSpPr txBox="1">
            <a:spLocks noChangeArrowheads="1"/>
          </p:cNvSpPr>
          <p:nvPr/>
        </p:nvSpPr>
        <p:spPr bwMode="auto">
          <a:xfrm>
            <a:off x="508768" y="272262"/>
            <a:ext cx="662510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lgn="ctr" eaLnBrk="1" hangingPunct="1">
              <a:spcBef>
                <a:spcPct val="50000"/>
              </a:spcBef>
              <a:buNone/>
            </a:pPr>
            <a:r>
              <a:rPr lang="de-DE" altLang="de-DE" sz="2400" dirty="0">
                <a:solidFill>
                  <a:srgbClr val="000000"/>
                </a:solidFill>
              </a:rPr>
              <a:t>Exkurs: Sachliche Werbebudgetverteilung (II)</a:t>
            </a:r>
          </a:p>
        </p:txBody>
      </p:sp>
      <p:sp>
        <p:nvSpPr>
          <p:cNvPr id="224260" name="Textfeld 1"/>
          <p:cNvSpPr txBox="1">
            <a:spLocks noChangeArrowheads="1"/>
          </p:cNvSpPr>
          <p:nvPr/>
        </p:nvSpPr>
        <p:spPr bwMode="auto">
          <a:xfrm>
            <a:off x="1331913" y="14128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Char char="-"/>
            </a:pPr>
            <a:endParaRPr lang="de-DE" altLang="de-DE" sz="1800"/>
          </a:p>
        </p:txBody>
      </p:sp>
      <p:sp>
        <p:nvSpPr>
          <p:cNvPr id="3" name="Textfeld 2"/>
          <p:cNvSpPr txBox="1">
            <a:spLocks noRot="1" noChangeAspect="1" noMove="1" noResize="1" noEditPoints="1" noAdjustHandles="1" noChangeArrowheads="1" noChangeShapeType="1" noTextEdit="1"/>
          </p:cNvSpPr>
          <p:nvPr/>
        </p:nvSpPr>
        <p:spPr>
          <a:xfrm>
            <a:off x="899592" y="1052736"/>
            <a:ext cx="5619744" cy="707886"/>
          </a:xfrm>
          <a:prstGeom prst="rect">
            <a:avLst/>
          </a:prstGeom>
          <a:blipFill rotWithShape="1">
            <a:blip r:embed="rId2"/>
            <a:stretch>
              <a:fillRect l="-1086" t="-3448" b="-13793"/>
            </a:stretch>
          </a:blipFill>
        </p:spPr>
        <p:txBody>
          <a:bodyPr/>
          <a:lstStyle/>
          <a:p>
            <a:pPr>
              <a:defRPr/>
            </a:pPr>
            <a:r>
              <a:rPr lang="de-DE">
                <a:noFill/>
                <a:latin typeface="Arial" charset="0"/>
              </a:rPr>
              <a:t> </a:t>
            </a:r>
          </a:p>
        </p:txBody>
      </p:sp>
      <p:sp>
        <p:nvSpPr>
          <p:cNvPr id="4" name="Textfeld 3"/>
          <p:cNvSpPr txBox="1">
            <a:spLocks noRot="1" noChangeAspect="1" noMove="1" noResize="1" noEditPoints="1" noAdjustHandles="1" noChangeArrowheads="1" noChangeShapeType="1" noTextEdit="1"/>
          </p:cNvSpPr>
          <p:nvPr/>
        </p:nvSpPr>
        <p:spPr>
          <a:xfrm>
            <a:off x="869298" y="1916832"/>
            <a:ext cx="2262542" cy="400110"/>
          </a:xfrm>
          <a:prstGeom prst="rect">
            <a:avLst/>
          </a:prstGeom>
          <a:blipFill rotWithShape="1">
            <a:blip r:embed="rId3"/>
            <a:stretch>
              <a:fillRect l="-2695" t="-6061" b="-24242"/>
            </a:stretch>
          </a:blipFill>
        </p:spPr>
        <p:txBody>
          <a:bodyPr/>
          <a:lstStyle/>
          <a:p>
            <a:pPr>
              <a:defRPr/>
            </a:pPr>
            <a:r>
              <a:rPr lang="de-DE">
                <a:noFill/>
                <a:latin typeface="Arial" charset="0"/>
              </a:rPr>
              <a:t> </a:t>
            </a:r>
          </a:p>
        </p:txBody>
      </p:sp>
      <p:sp>
        <p:nvSpPr>
          <p:cNvPr id="5" name="Textfeld 4"/>
          <p:cNvSpPr txBox="1">
            <a:spLocks noRot="1" noChangeAspect="1" noMove="1" noResize="1" noEditPoints="1" noAdjustHandles="1" noChangeArrowheads="1" noChangeShapeType="1" noTextEdit="1"/>
          </p:cNvSpPr>
          <p:nvPr/>
        </p:nvSpPr>
        <p:spPr>
          <a:xfrm>
            <a:off x="899592" y="2492896"/>
            <a:ext cx="6637266" cy="707886"/>
          </a:xfrm>
          <a:prstGeom prst="rect">
            <a:avLst/>
          </a:prstGeom>
          <a:blipFill rotWithShape="1">
            <a:blip r:embed="rId4"/>
            <a:stretch>
              <a:fillRect l="-919" t="-3448" b="-13793"/>
            </a:stretch>
          </a:blipFill>
        </p:spPr>
        <p:txBody>
          <a:bodyPr/>
          <a:lstStyle/>
          <a:p>
            <a:pPr>
              <a:defRPr/>
            </a:pPr>
            <a:endParaRPr lang="de-DE" dirty="0">
              <a:noFill/>
              <a:latin typeface="Arial" charset="0"/>
            </a:endParaRPr>
          </a:p>
        </p:txBody>
      </p:sp>
      <p:sp>
        <p:nvSpPr>
          <p:cNvPr id="6" name="Textfeld 5"/>
          <p:cNvSpPr txBox="1">
            <a:spLocks noRot="1" noChangeAspect="1" noMove="1" noResize="1" noEditPoints="1" noAdjustHandles="1" noChangeArrowheads="1" noChangeShapeType="1" noTextEdit="1"/>
          </p:cNvSpPr>
          <p:nvPr/>
        </p:nvSpPr>
        <p:spPr>
          <a:xfrm>
            <a:off x="899592" y="3429000"/>
            <a:ext cx="4784323" cy="727892"/>
          </a:xfrm>
          <a:prstGeom prst="rect">
            <a:avLst/>
          </a:prstGeom>
          <a:blipFill rotWithShape="1">
            <a:blip r:embed="rId5"/>
            <a:stretch>
              <a:fillRect/>
            </a:stretch>
          </a:blipFill>
        </p:spPr>
        <p:txBody>
          <a:bodyPr/>
          <a:lstStyle/>
          <a:p>
            <a:pPr>
              <a:defRPr/>
            </a:pPr>
            <a:r>
              <a:rPr lang="de-DE">
                <a:noFill/>
                <a:latin typeface="Arial" charset="0"/>
              </a:rPr>
              <a:t> </a:t>
            </a:r>
          </a:p>
        </p:txBody>
      </p:sp>
      <p:sp>
        <p:nvSpPr>
          <p:cNvPr id="15" name="Textfeld 14"/>
          <p:cNvSpPr txBox="1">
            <a:spLocks noRot="1" noChangeAspect="1" noMove="1" noResize="1" noEditPoints="1" noAdjustHandles="1" noChangeArrowheads="1" noChangeShapeType="1" noTextEdit="1"/>
          </p:cNvSpPr>
          <p:nvPr/>
        </p:nvSpPr>
        <p:spPr>
          <a:xfrm>
            <a:off x="899592" y="4221088"/>
            <a:ext cx="4886851" cy="727892"/>
          </a:xfrm>
          <a:prstGeom prst="rect">
            <a:avLst/>
          </a:prstGeom>
          <a:blipFill rotWithShape="1">
            <a:blip r:embed="rId6"/>
            <a:stretch>
              <a:fillRect/>
            </a:stretch>
          </a:blipFill>
        </p:spPr>
        <p:txBody>
          <a:bodyPr/>
          <a:lstStyle/>
          <a:p>
            <a:pPr>
              <a:defRPr/>
            </a:pPr>
            <a:r>
              <a:rPr lang="de-DE">
                <a:noFill/>
                <a:latin typeface="Arial" charset="0"/>
              </a:rPr>
              <a:t> </a:t>
            </a:r>
          </a:p>
        </p:txBody>
      </p:sp>
      <p:sp>
        <p:nvSpPr>
          <p:cNvPr id="7" name="Textfeld 6"/>
          <p:cNvSpPr txBox="1">
            <a:spLocks noRot="1" noChangeAspect="1" noMove="1" noResize="1" noEditPoints="1" noAdjustHandles="1" noChangeArrowheads="1" noChangeShapeType="1" noTextEdit="1"/>
          </p:cNvSpPr>
          <p:nvPr/>
        </p:nvSpPr>
        <p:spPr>
          <a:xfrm>
            <a:off x="971600" y="5157192"/>
            <a:ext cx="5699445" cy="727892"/>
          </a:xfrm>
          <a:prstGeom prst="rect">
            <a:avLst/>
          </a:prstGeom>
          <a:blipFill rotWithShape="1">
            <a:blip r:embed="rId7"/>
            <a:stretch>
              <a:fillRect/>
            </a:stretch>
          </a:blipFill>
        </p:spPr>
        <p:txBody>
          <a:bodyPr/>
          <a:lstStyle/>
          <a:p>
            <a:pPr>
              <a:defRPr/>
            </a:pPr>
            <a:r>
              <a:rPr lang="de-DE">
                <a:noFill/>
                <a:latin typeface="Arial" charset="0"/>
              </a:rPr>
              <a:t> </a:t>
            </a:r>
          </a:p>
        </p:txBody>
      </p:sp>
      <p:sp>
        <p:nvSpPr>
          <p:cNvPr id="2" name="Rechteck 1">
            <a:extLst>
              <a:ext uri="{FF2B5EF4-FFF2-40B4-BE49-F238E27FC236}">
                <a16:creationId xmlns:a16="http://schemas.microsoft.com/office/drawing/2014/main" id="{4938A9CC-E903-446A-90F4-70F4A48F183D}"/>
              </a:ext>
            </a:extLst>
          </p:cNvPr>
          <p:cNvSpPr/>
          <p:nvPr/>
        </p:nvSpPr>
        <p:spPr>
          <a:xfrm>
            <a:off x="7668344" y="1340768"/>
            <a:ext cx="143743" cy="72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41D5C3AA-4454-4769-9874-96D865BF8E34}"/>
              </a:ext>
            </a:extLst>
          </p:cNvPr>
          <p:cNvSpPr/>
          <p:nvPr/>
        </p:nvSpPr>
        <p:spPr>
          <a:xfrm flipH="1">
            <a:off x="757649" y="1246794"/>
            <a:ext cx="283886" cy="72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a:extLst>
              <a:ext uri="{FF2B5EF4-FFF2-40B4-BE49-F238E27FC236}">
                <a16:creationId xmlns:a16="http://schemas.microsoft.com/office/drawing/2014/main" id="{62522B2E-9B4D-40B3-BE20-7BBC7416E456}"/>
              </a:ext>
            </a:extLst>
          </p:cNvPr>
          <p:cNvSpPr/>
          <p:nvPr/>
        </p:nvSpPr>
        <p:spPr>
          <a:xfrm flipH="1">
            <a:off x="768243" y="2116887"/>
            <a:ext cx="283886" cy="72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43365CA5-D864-4E18-B6C0-4ED66676ED58}"/>
              </a:ext>
            </a:extLst>
          </p:cNvPr>
          <p:cNvSpPr/>
          <p:nvPr/>
        </p:nvSpPr>
        <p:spPr>
          <a:xfrm flipH="1">
            <a:off x="820442" y="1541716"/>
            <a:ext cx="283886" cy="72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a:extLst>
              <a:ext uri="{FF2B5EF4-FFF2-40B4-BE49-F238E27FC236}">
                <a16:creationId xmlns:a16="http://schemas.microsoft.com/office/drawing/2014/main" id="{BC007B4A-C165-4C2F-9BD1-259FEF4E773A}"/>
              </a:ext>
            </a:extLst>
          </p:cNvPr>
          <p:cNvSpPr/>
          <p:nvPr/>
        </p:nvSpPr>
        <p:spPr>
          <a:xfrm flipH="1">
            <a:off x="787802" y="2676641"/>
            <a:ext cx="283886" cy="72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6ADCB1A7-590B-4502-B337-53AC07C4DEED}"/>
              </a:ext>
            </a:extLst>
          </p:cNvPr>
          <p:cNvSpPr/>
          <p:nvPr/>
        </p:nvSpPr>
        <p:spPr>
          <a:xfrm flipH="1">
            <a:off x="829657" y="2986980"/>
            <a:ext cx="283886" cy="72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a:extLst>
              <a:ext uri="{FF2B5EF4-FFF2-40B4-BE49-F238E27FC236}">
                <a16:creationId xmlns:a16="http://schemas.microsoft.com/office/drawing/2014/main" id="{8075E779-1E7F-4A72-A33F-4AB03B85817E}"/>
              </a:ext>
            </a:extLst>
          </p:cNvPr>
          <p:cNvSpPr/>
          <p:nvPr/>
        </p:nvSpPr>
        <p:spPr>
          <a:xfrm flipH="1">
            <a:off x="768243" y="3694866"/>
            <a:ext cx="283886" cy="72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a:extLst>
              <a:ext uri="{FF2B5EF4-FFF2-40B4-BE49-F238E27FC236}">
                <a16:creationId xmlns:a16="http://schemas.microsoft.com/office/drawing/2014/main" id="{180FEFA1-379B-4CC6-8B0D-FBCEA1F8870C}"/>
              </a:ext>
            </a:extLst>
          </p:cNvPr>
          <p:cNvSpPr/>
          <p:nvPr/>
        </p:nvSpPr>
        <p:spPr>
          <a:xfrm flipH="1">
            <a:off x="768243" y="4502646"/>
            <a:ext cx="283886" cy="72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B8B3819A-7063-4EFD-A65B-5E871A4B00FA}"/>
              </a:ext>
            </a:extLst>
          </p:cNvPr>
          <p:cNvSpPr/>
          <p:nvPr/>
        </p:nvSpPr>
        <p:spPr>
          <a:xfrm flipH="1">
            <a:off x="962385" y="5310426"/>
            <a:ext cx="283886" cy="72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a:extLst>
              <a:ext uri="{FF2B5EF4-FFF2-40B4-BE49-F238E27FC236}">
                <a16:creationId xmlns:a16="http://schemas.microsoft.com/office/drawing/2014/main" id="{46A915CE-F441-490B-9682-8CE2330B03E1}"/>
              </a:ext>
            </a:extLst>
          </p:cNvPr>
          <p:cNvSpPr/>
          <p:nvPr/>
        </p:nvSpPr>
        <p:spPr>
          <a:xfrm flipH="1">
            <a:off x="899592" y="5408306"/>
            <a:ext cx="283886" cy="72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4883336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p:cNvSpPr>
            <a:spLocks noChangeArrowheads="1"/>
          </p:cNvSpPr>
          <p:nvPr/>
        </p:nvSpPr>
        <p:spPr bwMode="auto">
          <a:xfrm>
            <a:off x="323528" y="1268760"/>
            <a:ext cx="8509699" cy="4320480"/>
          </a:xfrm>
          <a:prstGeom prst="wedgeRoundRectCallout">
            <a:avLst>
              <a:gd name="adj1" fmla="val 47533"/>
              <a:gd name="adj2" fmla="val 5506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dirty="0"/>
              <a:t>Aus formaler Sicht handelt es sich um eine Gewinnmaximierung unter der Nebenbedingung, dass das gesamte Werbebudget W nicht überschritten bzw. vollständig in die beiden Werbeobjekte investiert wird. Es liegt damit ein Lagrange-Ansatz mit der Zielfunktion L) vor.</a:t>
            </a:r>
          </a:p>
          <a:p>
            <a:endParaRPr lang="de-DE" dirty="0"/>
          </a:p>
          <a:p>
            <a:r>
              <a:rPr lang="de-DE" dirty="0"/>
              <a:t>Die Zielfunktion wird nach den Entscheidungsparametern (W</a:t>
            </a:r>
            <a:r>
              <a:rPr lang="de-DE" baseline="-25000" dirty="0"/>
              <a:t>1</a:t>
            </a:r>
            <a:r>
              <a:rPr lang="de-DE" dirty="0"/>
              <a:t>, W</a:t>
            </a:r>
            <a:r>
              <a:rPr lang="de-DE" baseline="-25000" dirty="0"/>
              <a:t>2</a:t>
            </a:r>
            <a:r>
              <a:rPr lang="de-DE" dirty="0"/>
              <a:t>) abgeleitet und die partiellen Ableitungen nach dem „gemeinsamen Parameter“ (</a:t>
            </a:r>
            <a:r>
              <a:rPr lang="de-DE" dirty="0">
                <a:latin typeface="Symbol" panose="05050102010706020507" pitchFamily="18" charset="2"/>
              </a:rPr>
              <a:t>l</a:t>
            </a:r>
            <a:r>
              <a:rPr lang="de-DE" dirty="0"/>
              <a:t>) umgestellt und für beide partiellen Ableitungen gleichgesetzt.</a:t>
            </a:r>
          </a:p>
          <a:p>
            <a:endParaRPr lang="de-DE" dirty="0"/>
          </a:p>
          <a:p>
            <a:r>
              <a:rPr lang="de-DE" dirty="0"/>
              <a:t>Es ergibt sich als Bedingung für das Gewinnmaximum, dass der werbebedingte Grenzgewinn aller Werbeobjekte gleich groß ist (letzte Zeile auf der Folie).</a:t>
            </a:r>
          </a:p>
          <a:p>
            <a:endParaRPr lang="de-DE" dirty="0"/>
          </a:p>
        </p:txBody>
      </p:sp>
      <p:sp>
        <p:nvSpPr>
          <p:cNvPr id="4" name="Text Box 26"/>
          <p:cNvSpPr txBox="1">
            <a:spLocks noChangeArrowheads="1"/>
          </p:cNvSpPr>
          <p:nvPr/>
        </p:nvSpPr>
        <p:spPr bwMode="auto">
          <a:xfrm>
            <a:off x="508768" y="272262"/>
            <a:ext cx="662510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lgn="ctr" eaLnBrk="1" hangingPunct="1">
              <a:spcBef>
                <a:spcPct val="50000"/>
              </a:spcBef>
              <a:buNone/>
            </a:pPr>
            <a:r>
              <a:rPr lang="de-DE" altLang="de-DE" sz="2400" dirty="0">
                <a:solidFill>
                  <a:srgbClr val="000000"/>
                </a:solidFill>
              </a:rPr>
              <a:t>Erläuterungen zur vorangegangenen Folie</a:t>
            </a:r>
          </a:p>
        </p:txBody>
      </p:sp>
    </p:spTree>
    <p:extLst>
      <p:ext uri="{BB962C8B-B14F-4D97-AF65-F5344CB8AC3E}">
        <p14:creationId xmlns:p14="http://schemas.microsoft.com/office/powerpoint/2010/main" val="152119638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51520" y="188640"/>
            <a:ext cx="8496944" cy="576262"/>
          </a:xfrm>
        </p:spPr>
        <p:txBody>
          <a:bodyPr/>
          <a:lstStyle/>
          <a:p>
            <a:r>
              <a:rPr lang="de-DE" dirty="0"/>
              <a:t>Exkurs: Gewinnoptimale Werberate bei Sortimentsverbund (I)</a:t>
            </a:r>
          </a:p>
        </p:txBody>
      </p:sp>
      <p:sp>
        <p:nvSpPr>
          <p:cNvPr id="5" name="AutoShape 4"/>
          <p:cNvSpPr>
            <a:spLocks noChangeArrowheads="1"/>
          </p:cNvSpPr>
          <p:nvPr/>
        </p:nvSpPr>
        <p:spPr bwMode="auto">
          <a:xfrm>
            <a:off x="539552" y="1412776"/>
            <a:ext cx="7920880" cy="3816424"/>
          </a:xfrm>
          <a:prstGeom prst="wedgeRoundRectCallout">
            <a:avLst>
              <a:gd name="adj1" fmla="val 41714"/>
              <a:gd name="adj2" fmla="val 58967"/>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sz="1600" dirty="0"/>
              <a:t>Es wird folgende Werbe-Response-Funktion unterstellt:</a:t>
            </a:r>
          </a:p>
          <a:p>
            <a:endParaRPr lang="de-DE" sz="1600" dirty="0"/>
          </a:p>
          <a:p>
            <a:r>
              <a:rPr lang="de-DE" sz="1600" dirty="0"/>
              <a:t>x</a:t>
            </a:r>
            <a:r>
              <a:rPr lang="de-DE" sz="1600" baseline="-25000" dirty="0"/>
              <a:t>i</a:t>
            </a:r>
            <a:r>
              <a:rPr lang="de-DE" sz="1600" dirty="0"/>
              <a:t> = f(W</a:t>
            </a:r>
            <a:r>
              <a:rPr lang="de-DE" sz="1600" baseline="-25000" dirty="0"/>
              <a:t>1</a:t>
            </a:r>
            <a:r>
              <a:rPr lang="de-DE" sz="1600" dirty="0"/>
              <a:t>, …, </a:t>
            </a:r>
            <a:r>
              <a:rPr lang="de-DE" sz="1600" dirty="0" err="1"/>
              <a:t>W</a:t>
            </a:r>
            <a:r>
              <a:rPr lang="de-DE" sz="1600" baseline="-25000" dirty="0" err="1"/>
              <a:t>i</a:t>
            </a:r>
            <a:r>
              <a:rPr lang="de-DE" sz="1600" dirty="0"/>
              <a:t>, </a:t>
            </a:r>
            <a:r>
              <a:rPr lang="de-DE" sz="1600" dirty="0" err="1"/>
              <a:t>W</a:t>
            </a:r>
            <a:r>
              <a:rPr lang="de-DE" sz="1600" baseline="-25000" dirty="0" err="1"/>
              <a:t>j</a:t>
            </a:r>
            <a:r>
              <a:rPr lang="de-DE" sz="1600" dirty="0"/>
              <a:t>,…W</a:t>
            </a:r>
            <a:r>
              <a:rPr lang="de-DE" sz="1600" baseline="-25000" dirty="0"/>
              <a:t>N</a:t>
            </a:r>
            <a:r>
              <a:rPr lang="de-DE" sz="1600" dirty="0"/>
              <a:t>)</a:t>
            </a:r>
          </a:p>
          <a:p>
            <a:endParaRPr lang="de-DE" sz="1600" dirty="0"/>
          </a:p>
          <a:p>
            <a:r>
              <a:rPr lang="de-DE" sz="1600" dirty="0"/>
              <a:t>Der Absatz des betrachteten Produkts i hängt nicht nur vom Werbebudget (Werbung) für das Produkt i ab (Eigen-Werbeelastizität (</a:t>
            </a:r>
            <a:r>
              <a:rPr lang="de-DE" sz="1600" dirty="0" err="1">
                <a:latin typeface="Symbol" panose="05050102010706020507" pitchFamily="18" charset="2"/>
              </a:rPr>
              <a:t>h</a:t>
            </a:r>
            <a:r>
              <a:rPr lang="de-DE" sz="1600" baseline="-25000" dirty="0" err="1"/>
              <a:t>ii</a:t>
            </a:r>
            <a:r>
              <a:rPr lang="de-DE" sz="1600" dirty="0"/>
              <a:t>), sondern wird auch von den Werbebudgets anderer Produkte im Sortiment beeinflusst. Die Stärke dieses werbeinduzierten Sortimentsverbund lässt sich mit dem Konzept der Kreuz-Werbeelastizität (</a:t>
            </a:r>
            <a:r>
              <a:rPr lang="de-DE" sz="1600" dirty="0" err="1">
                <a:latin typeface="Symbol" panose="05050102010706020507" pitchFamily="18" charset="2"/>
              </a:rPr>
              <a:t>h</a:t>
            </a:r>
            <a:r>
              <a:rPr lang="de-DE" sz="1600" baseline="-25000" dirty="0" err="1"/>
              <a:t>ij</a:t>
            </a:r>
            <a:r>
              <a:rPr lang="de-DE" sz="1600" dirty="0"/>
              <a:t>) operationalisieren.</a:t>
            </a:r>
          </a:p>
          <a:p>
            <a:endParaRPr lang="de-DE" sz="1600" dirty="0"/>
          </a:p>
          <a:p>
            <a:r>
              <a:rPr lang="de-DE" sz="1600" dirty="0"/>
              <a:t>Umgekehrt gilt, dass das Werbebudget für Produkt i auch den Absatz anderer Produkte im Sortiment (z.B. Produkt j) beeinflusst (</a:t>
            </a:r>
            <a:r>
              <a:rPr lang="de-DE" sz="1600" dirty="0" err="1">
                <a:latin typeface="Symbol" panose="05050102010706020507" pitchFamily="18" charset="2"/>
              </a:rPr>
              <a:t>h</a:t>
            </a:r>
            <a:r>
              <a:rPr lang="de-DE" sz="1600" baseline="-25000" dirty="0" err="1"/>
              <a:t>ji</a:t>
            </a:r>
            <a:r>
              <a:rPr lang="de-DE" sz="1600" dirty="0"/>
              <a:t>).</a:t>
            </a:r>
          </a:p>
          <a:p>
            <a:endParaRPr lang="de-DE" sz="1600" dirty="0"/>
          </a:p>
          <a:p>
            <a:r>
              <a:rPr lang="de-DE" sz="1600" dirty="0"/>
              <a:t>Es besteht damit ein werbeinduzierten Sortimentsverbund.</a:t>
            </a:r>
          </a:p>
        </p:txBody>
      </p:sp>
    </p:spTree>
    <p:extLst>
      <p:ext uri="{BB962C8B-B14F-4D97-AF65-F5344CB8AC3E}">
        <p14:creationId xmlns:p14="http://schemas.microsoft.com/office/powerpoint/2010/main" val="261364239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79512" y="188640"/>
            <a:ext cx="8784976" cy="576262"/>
          </a:xfrm>
        </p:spPr>
        <p:txBody>
          <a:bodyPr/>
          <a:lstStyle/>
          <a:p>
            <a:r>
              <a:rPr lang="de-DE" dirty="0"/>
              <a:t>Exkurs: Gewinnoptimale Werberate bei Sortimentsverbund (I): Inhalt des werbeinduzierten Sortimentsverbunds </a:t>
            </a:r>
          </a:p>
        </p:txBody>
      </p:sp>
      <p:sp>
        <p:nvSpPr>
          <p:cNvPr id="5" name="AutoShape 4"/>
          <p:cNvSpPr>
            <a:spLocks noChangeArrowheads="1"/>
          </p:cNvSpPr>
          <p:nvPr/>
        </p:nvSpPr>
        <p:spPr bwMode="auto">
          <a:xfrm>
            <a:off x="395536" y="1268760"/>
            <a:ext cx="7920880" cy="4248472"/>
          </a:xfrm>
          <a:prstGeom prst="wedgeRoundRectCallout">
            <a:avLst>
              <a:gd name="adj1" fmla="val 41714"/>
              <a:gd name="adj2" fmla="val 58967"/>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sz="1600" dirty="0"/>
              <a:t>Spezifizierung der Kreuz-Werbeelastizität: </a:t>
            </a:r>
            <a:br>
              <a:rPr lang="de-DE" sz="1600" dirty="0"/>
            </a:br>
            <a:br>
              <a:rPr lang="de-DE" sz="1600" dirty="0"/>
            </a:br>
            <a:r>
              <a:rPr lang="de-DE" sz="1600" dirty="0" err="1">
                <a:latin typeface="Symbol" panose="05050102010706020507" pitchFamily="18" charset="2"/>
              </a:rPr>
              <a:t>h</a:t>
            </a:r>
            <a:r>
              <a:rPr lang="de-DE" sz="1600" baseline="-25000" dirty="0" err="1"/>
              <a:t>ji</a:t>
            </a:r>
            <a:r>
              <a:rPr lang="de-DE" sz="1600" baseline="-25000" dirty="0"/>
              <a:t> </a:t>
            </a:r>
            <a:r>
              <a:rPr lang="de-DE" sz="1600" dirty="0"/>
              <a:t>= (</a:t>
            </a:r>
            <a:r>
              <a:rPr lang="de-DE" sz="1600" dirty="0" err="1"/>
              <a:t>dx</a:t>
            </a:r>
            <a:r>
              <a:rPr lang="de-DE" sz="1600" baseline="-25000" dirty="0" err="1"/>
              <a:t>j</a:t>
            </a:r>
            <a:r>
              <a:rPr lang="de-DE" sz="1600" dirty="0"/>
              <a:t>/</a:t>
            </a:r>
            <a:r>
              <a:rPr lang="de-DE" sz="1600" dirty="0" err="1"/>
              <a:t>dW</a:t>
            </a:r>
            <a:r>
              <a:rPr lang="de-DE" sz="1600" baseline="-25000" dirty="0" err="1"/>
              <a:t>i</a:t>
            </a:r>
            <a:r>
              <a:rPr lang="de-DE" sz="1600" dirty="0"/>
              <a:t>) </a:t>
            </a:r>
            <a:r>
              <a:rPr lang="de-DE" sz="1600" dirty="0">
                <a:sym typeface="Symbol" panose="05050102010706020507" pitchFamily="18" charset="2"/>
              </a:rPr>
              <a:t></a:t>
            </a:r>
            <a:r>
              <a:rPr lang="de-DE" sz="1600" dirty="0"/>
              <a:t> (</a:t>
            </a:r>
            <a:r>
              <a:rPr lang="de-DE" sz="1600" dirty="0" err="1"/>
              <a:t>W</a:t>
            </a:r>
            <a:r>
              <a:rPr lang="de-DE" sz="1600" baseline="-25000" dirty="0" err="1"/>
              <a:t>i</a:t>
            </a:r>
            <a:r>
              <a:rPr lang="de-DE" sz="1600" dirty="0"/>
              <a:t>/</a:t>
            </a:r>
            <a:r>
              <a:rPr lang="de-DE" sz="1600" dirty="0" err="1"/>
              <a:t>x</a:t>
            </a:r>
            <a:r>
              <a:rPr lang="de-DE" sz="1600" baseline="-25000" dirty="0" err="1"/>
              <a:t>j</a:t>
            </a:r>
            <a:r>
              <a:rPr lang="de-DE" sz="1600" dirty="0"/>
              <a:t>): Um wieviel steigt der Absatz von Produkt j, wenn</a:t>
            </a:r>
            <a:br>
              <a:rPr lang="de-DE" sz="1600" dirty="0"/>
            </a:br>
            <a:r>
              <a:rPr lang="de-DE" sz="1600" dirty="0"/>
              <a:t>  sich das Werbebudget für Produkt i um marginal ändert.</a:t>
            </a:r>
            <a:br>
              <a:rPr lang="de-DE" sz="1600" dirty="0"/>
            </a:br>
            <a:br>
              <a:rPr lang="de-DE" sz="1600" dirty="0"/>
            </a:br>
            <a:r>
              <a:rPr lang="de-DE" sz="1600" dirty="0"/>
              <a:t>- werbekomplementärer Sortimentsverbund (</a:t>
            </a:r>
            <a:r>
              <a:rPr lang="de-DE" sz="1600" dirty="0" err="1">
                <a:latin typeface="Symbol" panose="05050102010706020507" pitchFamily="18" charset="2"/>
              </a:rPr>
              <a:t>h</a:t>
            </a:r>
            <a:r>
              <a:rPr lang="de-DE" sz="1600" baseline="-25000" dirty="0" err="1"/>
              <a:t>ji</a:t>
            </a:r>
            <a:r>
              <a:rPr lang="de-DE" sz="1600" dirty="0"/>
              <a:t> &gt; 0): Werbung für </a:t>
            </a:r>
            <a:br>
              <a:rPr lang="de-DE" sz="1600" dirty="0"/>
            </a:br>
            <a:r>
              <a:rPr lang="de-DE" sz="1600" dirty="0"/>
              <a:t>  Produkt i erhöht den Absatz von Produkt j. Ursachen sind, dass die</a:t>
            </a:r>
            <a:br>
              <a:rPr lang="de-DE" sz="1600" dirty="0"/>
            </a:br>
            <a:r>
              <a:rPr lang="de-DE" sz="1600" dirty="0"/>
              <a:t>  Produkte i und j gemeinsam verwendet werden („wer i kauft, braucht</a:t>
            </a:r>
            <a:br>
              <a:rPr lang="de-DE" sz="1600" dirty="0"/>
            </a:br>
            <a:r>
              <a:rPr lang="de-DE" sz="1600" dirty="0"/>
              <a:t>  auch j“ - Produkt i ist ein „Zugartikel“), dass Produkt i ein</a:t>
            </a:r>
            <a:br>
              <a:rPr lang="de-DE" sz="1600" dirty="0"/>
            </a:br>
            <a:r>
              <a:rPr lang="de-DE" sz="1600" dirty="0"/>
              <a:t>  „Frequenzbringer“ ist (</a:t>
            </a:r>
            <a:r>
              <a:rPr lang="de-DE" sz="1600" dirty="0" err="1"/>
              <a:t>one</a:t>
            </a:r>
            <a:r>
              <a:rPr lang="de-DE" sz="1600" dirty="0"/>
              <a:t>-</a:t>
            </a:r>
            <a:r>
              <a:rPr lang="de-DE" sz="1600" dirty="0" err="1"/>
              <a:t>stop</a:t>
            </a:r>
            <a:r>
              <a:rPr lang="de-DE" sz="1600" dirty="0"/>
              <a:t>-shopping), oder dass von Produkt i ein</a:t>
            </a:r>
            <a:br>
              <a:rPr lang="de-DE" sz="1600" dirty="0"/>
            </a:br>
            <a:r>
              <a:rPr lang="de-DE" sz="1600" dirty="0"/>
              <a:t>  positiver Spill-</a:t>
            </a:r>
            <a:r>
              <a:rPr lang="de-DE" sz="1600" dirty="0" err="1"/>
              <a:t>over</a:t>
            </a:r>
            <a:r>
              <a:rPr lang="de-DE" sz="1600" dirty="0"/>
              <a:t>-Effekt auf Produkt j ausgeht (z.B. innerhalb der</a:t>
            </a:r>
            <a:br>
              <a:rPr lang="de-DE" sz="1600" dirty="0"/>
            </a:br>
            <a:r>
              <a:rPr lang="de-DE" sz="1600" dirty="0"/>
              <a:t>  Markenfamilie oder bezogen auf Warenkategorien).</a:t>
            </a:r>
            <a:br>
              <a:rPr lang="de-DE" sz="1600" dirty="0"/>
            </a:br>
            <a:br>
              <a:rPr lang="de-DE" sz="1600" dirty="0"/>
            </a:br>
            <a:r>
              <a:rPr lang="de-DE" sz="1600" dirty="0"/>
              <a:t>- </a:t>
            </a:r>
            <a:r>
              <a:rPr lang="de-DE" sz="1600" dirty="0" err="1"/>
              <a:t>werbesubstitutiver</a:t>
            </a:r>
            <a:r>
              <a:rPr lang="de-DE" sz="1600" dirty="0"/>
              <a:t> Sortimentsverbund (</a:t>
            </a:r>
            <a:r>
              <a:rPr lang="de-DE" sz="1600" dirty="0" err="1">
                <a:latin typeface="Symbol" panose="05050102010706020507" pitchFamily="18" charset="2"/>
              </a:rPr>
              <a:t>h</a:t>
            </a:r>
            <a:r>
              <a:rPr lang="de-DE" sz="1600" baseline="-25000" dirty="0" err="1"/>
              <a:t>ji</a:t>
            </a:r>
            <a:r>
              <a:rPr lang="de-DE" sz="1600" dirty="0"/>
              <a:t> &lt; 0): Werbung für Produkt i</a:t>
            </a:r>
            <a:br>
              <a:rPr lang="de-DE" sz="1600" dirty="0"/>
            </a:br>
            <a:r>
              <a:rPr lang="de-DE" sz="1600" dirty="0"/>
              <a:t>  vermindert den Absatz von Produkt j. Ursache ist ein Markenwechsel.</a:t>
            </a:r>
          </a:p>
        </p:txBody>
      </p:sp>
    </p:spTree>
    <p:extLst>
      <p:ext uri="{BB962C8B-B14F-4D97-AF65-F5344CB8AC3E}">
        <p14:creationId xmlns:p14="http://schemas.microsoft.com/office/powerpoint/2010/main" val="124461653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51520" y="188640"/>
            <a:ext cx="8496944" cy="576262"/>
          </a:xfrm>
        </p:spPr>
        <p:txBody>
          <a:bodyPr/>
          <a:lstStyle/>
          <a:p>
            <a:r>
              <a:rPr lang="de-DE" dirty="0"/>
              <a:t>Vorbemerkungen zur folgenden Folie</a:t>
            </a:r>
          </a:p>
        </p:txBody>
      </p:sp>
      <p:sp>
        <p:nvSpPr>
          <p:cNvPr id="5" name="AutoShape 4"/>
          <p:cNvSpPr>
            <a:spLocks noChangeArrowheads="1"/>
          </p:cNvSpPr>
          <p:nvPr/>
        </p:nvSpPr>
        <p:spPr bwMode="auto">
          <a:xfrm>
            <a:off x="323528" y="1124744"/>
            <a:ext cx="8352928" cy="4968552"/>
          </a:xfrm>
          <a:prstGeom prst="wedgeRoundRectCallout">
            <a:avLst>
              <a:gd name="adj1" fmla="val 42165"/>
              <a:gd name="adj2" fmla="val 54224"/>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sz="1600" dirty="0"/>
          </a:p>
          <a:p>
            <a:r>
              <a:rPr lang="de-DE" sz="2000" dirty="0"/>
              <a:t>Zielsetzung des folgenden Modells ist die Herleitung einer Bedingung für das gewinnmaximale Werbebudget für Produkt i unter Berücksichtigung dieses werbeinduzierten Sortimentsverbunds, d.h. dem Tatbestand, dass Werbung für Produkt i auch auf andere Produkte im Sortiment „ausstrahlt“.</a:t>
            </a:r>
          </a:p>
          <a:p>
            <a:endParaRPr lang="de-DE" sz="2000" dirty="0"/>
          </a:p>
          <a:p>
            <a:r>
              <a:rPr lang="de-DE" sz="2000" dirty="0"/>
              <a:t>Die Zielfunktion besteht darin, den Gewinn über das Gesamtsortiment aus N Produkten zu maximieren. </a:t>
            </a:r>
          </a:p>
          <a:p>
            <a:endParaRPr lang="de-DE" sz="2000" dirty="0"/>
          </a:p>
          <a:p>
            <a:r>
              <a:rPr lang="de-DE" sz="2000" dirty="0"/>
              <a:t>Die mathematische Herleitung dieser optimalen Werberate für ein Produkt i aus dem Sortiment ist lediglich eine „Rechenspielerei“ und besitzt keinen didaktischen Wert. Interessant ist allerdings die inhaltliche Aussage dieser Ausweitung des statischen </a:t>
            </a:r>
            <a:r>
              <a:rPr lang="de-DE" sz="2000" dirty="0" err="1"/>
              <a:t>Dorfman</a:t>
            </a:r>
            <a:r>
              <a:rPr lang="de-DE" sz="2000" dirty="0"/>
              <a:t>-Steiner-Theorems auf den Fall des werbeinduzierten Sortimentsverbunds. </a:t>
            </a:r>
            <a:br>
              <a:rPr lang="de-DE" sz="2000" dirty="0"/>
            </a:br>
            <a:r>
              <a:rPr lang="de-DE" sz="1600" dirty="0"/>
              <a:t> </a:t>
            </a:r>
          </a:p>
        </p:txBody>
      </p:sp>
    </p:spTree>
    <p:extLst>
      <p:ext uri="{BB962C8B-B14F-4D97-AF65-F5344CB8AC3E}">
        <p14:creationId xmlns:p14="http://schemas.microsoft.com/office/powerpoint/2010/main" val="150150588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ext Box 26"/>
          <p:cNvSpPr txBox="1">
            <a:spLocks noChangeArrowheads="1"/>
          </p:cNvSpPr>
          <p:nvPr/>
        </p:nvSpPr>
        <p:spPr bwMode="auto">
          <a:xfrm>
            <a:off x="179512" y="28341"/>
            <a:ext cx="896448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50000"/>
              </a:spcBef>
              <a:buNone/>
            </a:pPr>
            <a:r>
              <a:rPr lang="de-DE" sz="2400" dirty="0"/>
              <a:t>Exkurs: Gewinnoptimale Werberate bei Sortimentsverbund (III): Zielfunktion und Lösungsbedingung</a:t>
            </a:r>
            <a:endParaRPr lang="de-DE" altLang="de-DE" sz="2400" dirty="0"/>
          </a:p>
        </p:txBody>
      </p:sp>
      <p:sp>
        <p:nvSpPr>
          <p:cNvPr id="10" name="Rectangle 6"/>
          <p:cNvSpPr txBox="1">
            <a:spLocks noGrp="1" noChangeArrowheads="1"/>
          </p:cNvSpPr>
          <p:nvPr/>
        </p:nvSpPr>
        <p:spPr bwMode="auto">
          <a:xfrm>
            <a:off x="6831013" y="6308725"/>
            <a:ext cx="2133600" cy="522288"/>
          </a:xfrm>
          <a:prstGeom prst="rect">
            <a:avLst/>
          </a:prstGeom>
          <a:noFill/>
          <a:ln>
            <a:miter lim="800000"/>
            <a:headEnd/>
            <a:tailEnd/>
          </a:ln>
        </p:spPr>
        <p:txBody>
          <a:bodyPr/>
          <a:lstStyle/>
          <a:p>
            <a:pPr algn="r">
              <a:defRPr/>
            </a:pPr>
            <a:r>
              <a:rPr lang="de-DE" sz="1100" b="1">
                <a:effectLst>
                  <a:outerShdw blurRad="38100" dist="38100" dir="2700000" algn="tl">
                    <a:srgbClr val="C0C0C0"/>
                  </a:outerShdw>
                </a:effectLst>
                <a:latin typeface="Arial" charset="0"/>
              </a:rPr>
              <a:t>271</a:t>
            </a:r>
            <a:endParaRPr lang="de-DE" sz="1100" b="1" dirty="0">
              <a:effectLst>
                <a:outerShdw blurRad="38100" dist="38100" dir="2700000" algn="tl">
                  <a:srgbClr val="C0C0C0"/>
                </a:outerShdw>
              </a:effectLst>
              <a:latin typeface="Arial" charset="0"/>
            </a:endParaRPr>
          </a:p>
        </p:txBody>
      </p:sp>
      <p:sp>
        <p:nvSpPr>
          <p:cNvPr id="2" name="Textfeld 1"/>
          <p:cNvSpPr txBox="1">
            <a:spLocks noRot="1" noChangeAspect="1" noMove="1" noResize="1" noEditPoints="1" noAdjustHandles="1" noChangeArrowheads="1" noChangeShapeType="1" noTextEdit="1"/>
          </p:cNvSpPr>
          <p:nvPr/>
        </p:nvSpPr>
        <p:spPr>
          <a:xfrm>
            <a:off x="1547664" y="1556792"/>
            <a:ext cx="6197017" cy="1477071"/>
          </a:xfrm>
          <a:prstGeom prst="rect">
            <a:avLst/>
          </a:prstGeom>
          <a:blipFill rotWithShape="1">
            <a:blip r:embed="rId2"/>
            <a:stretch>
              <a:fillRect/>
            </a:stretch>
          </a:blipFill>
        </p:spPr>
        <p:txBody>
          <a:bodyPr/>
          <a:lstStyle/>
          <a:p>
            <a:pPr>
              <a:defRPr/>
            </a:pPr>
            <a:r>
              <a:rPr lang="de-DE">
                <a:noFill/>
                <a:latin typeface="Arial" charset="0"/>
              </a:rPr>
              <a:t> </a:t>
            </a:r>
          </a:p>
        </p:txBody>
      </p:sp>
      <p:sp>
        <p:nvSpPr>
          <p:cNvPr id="3" name="Textfeld 2"/>
          <p:cNvSpPr txBox="1">
            <a:spLocks noRot="1" noChangeAspect="1" noMove="1" noResize="1" noEditPoints="1" noAdjustHandles="1" noChangeArrowheads="1" noChangeShapeType="1" noTextEdit="1"/>
          </p:cNvSpPr>
          <p:nvPr/>
        </p:nvSpPr>
        <p:spPr>
          <a:xfrm>
            <a:off x="3747735" y="2267247"/>
            <a:ext cx="329834" cy="369332"/>
          </a:xfrm>
          <a:prstGeom prst="rect">
            <a:avLst/>
          </a:prstGeom>
          <a:blipFill rotWithShape="1">
            <a:blip r:embed="rId3"/>
            <a:stretch>
              <a:fillRect/>
            </a:stretch>
          </a:blipFill>
        </p:spPr>
        <p:txBody>
          <a:bodyPr/>
          <a:lstStyle/>
          <a:p>
            <a:pPr>
              <a:defRPr/>
            </a:pPr>
            <a:r>
              <a:rPr lang="de-DE">
                <a:noFill/>
                <a:latin typeface="Arial" charset="0"/>
              </a:rPr>
              <a:t> </a:t>
            </a:r>
          </a:p>
        </p:txBody>
      </p:sp>
      <p:sp>
        <p:nvSpPr>
          <p:cNvPr id="12" name="Textfeld 11"/>
          <p:cNvSpPr txBox="1">
            <a:spLocks noRot="1" noChangeAspect="1" noMove="1" noResize="1" noEditPoints="1" noAdjustHandles="1" noChangeArrowheads="1" noChangeShapeType="1" noTextEdit="1"/>
          </p:cNvSpPr>
          <p:nvPr/>
        </p:nvSpPr>
        <p:spPr>
          <a:xfrm>
            <a:off x="3131840" y="2276872"/>
            <a:ext cx="329834" cy="369332"/>
          </a:xfrm>
          <a:prstGeom prst="rect">
            <a:avLst/>
          </a:prstGeom>
          <a:blipFill rotWithShape="1">
            <a:blip r:embed="rId4"/>
            <a:stretch>
              <a:fillRect/>
            </a:stretch>
          </a:blipFill>
        </p:spPr>
        <p:txBody>
          <a:bodyPr/>
          <a:lstStyle/>
          <a:p>
            <a:pPr>
              <a:defRPr/>
            </a:pPr>
            <a:r>
              <a:rPr lang="de-DE">
                <a:noFill/>
                <a:latin typeface="Arial" charset="0"/>
              </a:rPr>
              <a:t> </a:t>
            </a:r>
          </a:p>
        </p:txBody>
      </p:sp>
      <p:sp>
        <p:nvSpPr>
          <p:cNvPr id="13" name="Textfeld 12"/>
          <p:cNvSpPr txBox="1">
            <a:spLocks noRot="1" noChangeAspect="1" noMove="1" noResize="1" noEditPoints="1" noAdjustHandles="1" noChangeArrowheads="1" noChangeShapeType="1" noTextEdit="1"/>
          </p:cNvSpPr>
          <p:nvPr/>
        </p:nvSpPr>
        <p:spPr>
          <a:xfrm>
            <a:off x="2123728" y="3861048"/>
            <a:ext cx="329834" cy="369332"/>
          </a:xfrm>
          <a:prstGeom prst="rect">
            <a:avLst/>
          </a:prstGeom>
          <a:blipFill rotWithShape="1">
            <a:blip r:embed="rId5"/>
            <a:stretch>
              <a:fillRect/>
            </a:stretch>
          </a:blipFill>
        </p:spPr>
        <p:txBody>
          <a:bodyPr/>
          <a:lstStyle/>
          <a:p>
            <a:pPr>
              <a:defRPr/>
            </a:pPr>
            <a:r>
              <a:rPr lang="de-DE">
                <a:noFill/>
                <a:latin typeface="Arial" charset="0"/>
              </a:rPr>
              <a:t> </a:t>
            </a:r>
          </a:p>
        </p:txBody>
      </p:sp>
      <p:sp>
        <p:nvSpPr>
          <p:cNvPr id="14" name="Textfeld 13"/>
          <p:cNvSpPr txBox="1">
            <a:spLocks noRot="1" noChangeAspect="1" noMove="1" noResize="1" noEditPoints="1" noAdjustHandles="1" noChangeArrowheads="1" noChangeShapeType="1" noTextEdit="1"/>
          </p:cNvSpPr>
          <p:nvPr/>
        </p:nvSpPr>
        <p:spPr>
          <a:xfrm>
            <a:off x="4888907" y="2247997"/>
            <a:ext cx="329834" cy="369332"/>
          </a:xfrm>
          <a:prstGeom prst="rect">
            <a:avLst/>
          </a:prstGeom>
          <a:blipFill rotWithShape="1">
            <a:blip r:embed="rId6"/>
            <a:stretch>
              <a:fillRect/>
            </a:stretch>
          </a:blipFill>
        </p:spPr>
        <p:txBody>
          <a:bodyPr/>
          <a:lstStyle/>
          <a:p>
            <a:pPr>
              <a:defRPr/>
            </a:pPr>
            <a:r>
              <a:rPr lang="de-DE">
                <a:noFill/>
                <a:latin typeface="Arial" charset="0"/>
              </a:rPr>
              <a:t> </a:t>
            </a:r>
          </a:p>
        </p:txBody>
      </p:sp>
      <p:sp>
        <p:nvSpPr>
          <p:cNvPr id="15" name="Textfeld 14"/>
          <p:cNvSpPr txBox="1">
            <a:spLocks noRot="1" noChangeAspect="1" noMove="1" noResize="1" noEditPoints="1" noAdjustHandles="1" noChangeArrowheads="1" noChangeShapeType="1" noTextEdit="1"/>
          </p:cNvSpPr>
          <p:nvPr/>
        </p:nvSpPr>
        <p:spPr>
          <a:xfrm>
            <a:off x="5911277" y="2204864"/>
            <a:ext cx="329834" cy="369332"/>
          </a:xfrm>
          <a:prstGeom prst="rect">
            <a:avLst/>
          </a:prstGeom>
          <a:blipFill rotWithShape="1">
            <a:blip r:embed="rId7"/>
            <a:stretch>
              <a:fillRect/>
            </a:stretch>
          </a:blipFill>
        </p:spPr>
        <p:txBody>
          <a:bodyPr/>
          <a:lstStyle/>
          <a:p>
            <a:pPr>
              <a:defRPr/>
            </a:pPr>
            <a:r>
              <a:rPr lang="de-DE">
                <a:noFill/>
                <a:latin typeface="Arial" charset="0"/>
              </a:rPr>
              <a:t> </a:t>
            </a:r>
          </a:p>
        </p:txBody>
      </p:sp>
      <p:sp>
        <p:nvSpPr>
          <p:cNvPr id="4" name="Textfeld 3"/>
          <p:cNvSpPr txBox="1">
            <a:spLocks noRot="1" noChangeAspect="1" noMove="1" noResize="1" noEditPoints="1" noAdjustHandles="1" noChangeArrowheads="1" noChangeShapeType="1" noTextEdit="1"/>
          </p:cNvSpPr>
          <p:nvPr/>
        </p:nvSpPr>
        <p:spPr>
          <a:xfrm>
            <a:off x="1547664" y="3501008"/>
            <a:ext cx="5813899" cy="1532792"/>
          </a:xfrm>
          <a:prstGeom prst="rect">
            <a:avLst/>
          </a:prstGeom>
          <a:blipFill rotWithShape="1">
            <a:blip r:embed="rId8"/>
            <a:stretch>
              <a:fillRect/>
            </a:stretch>
          </a:blipFill>
        </p:spPr>
        <p:txBody>
          <a:bodyPr/>
          <a:lstStyle/>
          <a:p>
            <a:pPr>
              <a:defRPr/>
            </a:pPr>
            <a:r>
              <a:rPr lang="de-DE">
                <a:noFill/>
                <a:latin typeface="Arial" charset="0"/>
              </a:rPr>
              <a:t> </a:t>
            </a:r>
          </a:p>
        </p:txBody>
      </p:sp>
      <p:sp>
        <p:nvSpPr>
          <p:cNvPr id="17" name="Textfeld 16"/>
          <p:cNvSpPr txBox="1">
            <a:spLocks noRot="1" noChangeAspect="1" noMove="1" noResize="1" noEditPoints="1" noAdjustHandles="1" noChangeArrowheads="1" noChangeShapeType="1" noTextEdit="1"/>
          </p:cNvSpPr>
          <p:nvPr/>
        </p:nvSpPr>
        <p:spPr>
          <a:xfrm>
            <a:off x="1835696" y="4509120"/>
            <a:ext cx="329834" cy="369332"/>
          </a:xfrm>
          <a:prstGeom prst="rect">
            <a:avLst/>
          </a:prstGeom>
          <a:blipFill rotWithShape="1">
            <a:blip r:embed="rId9"/>
            <a:stretch>
              <a:fillRect/>
            </a:stretch>
          </a:blipFill>
        </p:spPr>
        <p:txBody>
          <a:bodyPr/>
          <a:lstStyle/>
          <a:p>
            <a:pPr>
              <a:defRPr/>
            </a:pPr>
            <a:r>
              <a:rPr lang="de-DE">
                <a:noFill/>
                <a:latin typeface="Arial" charset="0"/>
              </a:rPr>
              <a:t> </a:t>
            </a:r>
          </a:p>
        </p:txBody>
      </p:sp>
      <p:sp>
        <p:nvSpPr>
          <p:cNvPr id="18" name="Textfeld 17"/>
          <p:cNvSpPr txBox="1">
            <a:spLocks noRot="1" noChangeAspect="1" noMove="1" noResize="1" noEditPoints="1" noAdjustHandles="1" noChangeArrowheads="1" noChangeShapeType="1" noTextEdit="1"/>
          </p:cNvSpPr>
          <p:nvPr/>
        </p:nvSpPr>
        <p:spPr>
          <a:xfrm>
            <a:off x="2407127" y="4494862"/>
            <a:ext cx="329834" cy="369332"/>
          </a:xfrm>
          <a:prstGeom prst="rect">
            <a:avLst/>
          </a:prstGeom>
          <a:blipFill rotWithShape="1">
            <a:blip r:embed="rId10"/>
            <a:stretch>
              <a:fillRect/>
            </a:stretch>
          </a:blipFill>
        </p:spPr>
        <p:txBody>
          <a:bodyPr/>
          <a:lstStyle/>
          <a:p>
            <a:pPr>
              <a:defRPr/>
            </a:pPr>
            <a:r>
              <a:rPr lang="de-DE">
                <a:noFill/>
                <a:latin typeface="Arial" charset="0"/>
              </a:rPr>
              <a:t> </a:t>
            </a:r>
          </a:p>
        </p:txBody>
      </p:sp>
      <p:sp>
        <p:nvSpPr>
          <p:cNvPr id="19" name="Textfeld 18"/>
          <p:cNvSpPr txBox="1">
            <a:spLocks noRot="1" noChangeAspect="1" noMove="1" noResize="1" noEditPoints="1" noAdjustHandles="1" noChangeArrowheads="1" noChangeShapeType="1" noTextEdit="1"/>
          </p:cNvSpPr>
          <p:nvPr/>
        </p:nvSpPr>
        <p:spPr>
          <a:xfrm>
            <a:off x="3203848" y="4509120"/>
            <a:ext cx="329834" cy="369332"/>
          </a:xfrm>
          <a:prstGeom prst="rect">
            <a:avLst/>
          </a:prstGeom>
          <a:blipFill rotWithShape="1">
            <a:blip r:embed="rId11"/>
            <a:stretch>
              <a:fillRect/>
            </a:stretch>
          </a:blipFill>
        </p:spPr>
        <p:txBody>
          <a:bodyPr/>
          <a:lstStyle/>
          <a:p>
            <a:pPr>
              <a:defRPr/>
            </a:pPr>
            <a:r>
              <a:rPr lang="de-DE">
                <a:noFill/>
                <a:latin typeface="Arial" charset="0"/>
              </a:rPr>
              <a:t> </a:t>
            </a:r>
          </a:p>
        </p:txBody>
      </p:sp>
      <p:sp>
        <p:nvSpPr>
          <p:cNvPr id="20" name="Textfeld 19"/>
          <p:cNvSpPr txBox="1">
            <a:spLocks noRot="1" noChangeAspect="1" noMove="1" noResize="1" noEditPoints="1" noAdjustHandles="1" noChangeArrowheads="1" noChangeShapeType="1" noTextEdit="1"/>
          </p:cNvSpPr>
          <p:nvPr/>
        </p:nvSpPr>
        <p:spPr>
          <a:xfrm>
            <a:off x="3199215" y="3913806"/>
            <a:ext cx="329834" cy="369332"/>
          </a:xfrm>
          <a:prstGeom prst="rect">
            <a:avLst/>
          </a:prstGeom>
          <a:blipFill rotWithShape="1">
            <a:blip r:embed="rId12"/>
            <a:stretch>
              <a:fillRect/>
            </a:stretch>
          </a:blipFill>
        </p:spPr>
        <p:txBody>
          <a:bodyPr/>
          <a:lstStyle/>
          <a:p>
            <a:pPr>
              <a:defRPr/>
            </a:pPr>
            <a:r>
              <a:rPr lang="de-DE">
                <a:noFill/>
                <a:latin typeface="Arial" charset="0"/>
              </a:rPr>
              <a:t> </a:t>
            </a:r>
          </a:p>
        </p:txBody>
      </p:sp>
      <p:sp>
        <p:nvSpPr>
          <p:cNvPr id="21" name="Textfeld 20"/>
          <p:cNvSpPr txBox="1">
            <a:spLocks noRot="1" noChangeAspect="1" noMove="1" noResize="1" noEditPoints="1" noAdjustHandles="1" noChangeArrowheads="1" noChangeShapeType="1" noTextEdit="1"/>
          </p:cNvSpPr>
          <p:nvPr/>
        </p:nvSpPr>
        <p:spPr>
          <a:xfrm>
            <a:off x="3851920" y="4293096"/>
            <a:ext cx="329834" cy="369332"/>
          </a:xfrm>
          <a:prstGeom prst="rect">
            <a:avLst/>
          </a:prstGeom>
          <a:blipFill rotWithShape="1">
            <a:blip r:embed="rId13"/>
            <a:stretch>
              <a:fillRect/>
            </a:stretch>
          </a:blipFill>
        </p:spPr>
        <p:txBody>
          <a:bodyPr/>
          <a:lstStyle/>
          <a:p>
            <a:pPr>
              <a:defRPr/>
            </a:pPr>
            <a:r>
              <a:rPr lang="de-DE">
                <a:noFill/>
                <a:latin typeface="Arial" charset="0"/>
              </a:rPr>
              <a:t> </a:t>
            </a:r>
          </a:p>
        </p:txBody>
      </p:sp>
      <p:sp>
        <p:nvSpPr>
          <p:cNvPr id="22" name="Textfeld 21"/>
          <p:cNvSpPr txBox="1">
            <a:spLocks noRot="1" noChangeAspect="1" noMove="1" noResize="1" noEditPoints="1" noAdjustHandles="1" noChangeArrowheads="1" noChangeShapeType="1" noTextEdit="1"/>
          </p:cNvSpPr>
          <p:nvPr/>
        </p:nvSpPr>
        <p:spPr>
          <a:xfrm>
            <a:off x="3779912" y="4293096"/>
            <a:ext cx="329834" cy="369332"/>
          </a:xfrm>
          <a:prstGeom prst="rect">
            <a:avLst/>
          </a:prstGeom>
          <a:blipFill rotWithShape="1">
            <a:blip r:embed="rId14"/>
            <a:stretch>
              <a:fillRect/>
            </a:stretch>
          </a:blipFill>
        </p:spPr>
        <p:txBody>
          <a:bodyPr/>
          <a:lstStyle/>
          <a:p>
            <a:pPr>
              <a:defRPr/>
            </a:pPr>
            <a:r>
              <a:rPr lang="de-DE">
                <a:noFill/>
                <a:latin typeface="Arial" charset="0"/>
              </a:rPr>
              <a:t> </a:t>
            </a:r>
          </a:p>
        </p:txBody>
      </p:sp>
      <p:sp>
        <p:nvSpPr>
          <p:cNvPr id="23" name="Textfeld 22"/>
          <p:cNvSpPr txBox="1">
            <a:spLocks noRot="1" noChangeAspect="1" noMove="1" noResize="1" noEditPoints="1" noAdjustHandles="1" noChangeArrowheads="1" noChangeShapeType="1" noTextEdit="1"/>
          </p:cNvSpPr>
          <p:nvPr/>
        </p:nvSpPr>
        <p:spPr>
          <a:xfrm>
            <a:off x="7020272" y="3913806"/>
            <a:ext cx="336118" cy="369332"/>
          </a:xfrm>
          <a:prstGeom prst="rect">
            <a:avLst/>
          </a:prstGeom>
          <a:blipFill rotWithShape="1">
            <a:blip r:embed="rId15"/>
            <a:stretch>
              <a:fillRect b="-13115"/>
            </a:stretch>
          </a:blipFill>
        </p:spPr>
        <p:txBody>
          <a:bodyPr/>
          <a:lstStyle/>
          <a:p>
            <a:pPr>
              <a:defRPr/>
            </a:pPr>
            <a:r>
              <a:rPr lang="de-DE">
                <a:noFill/>
                <a:latin typeface="Arial" charset="0"/>
              </a:rPr>
              <a:t> </a:t>
            </a:r>
          </a:p>
        </p:txBody>
      </p:sp>
      <p:sp>
        <p:nvSpPr>
          <p:cNvPr id="24" name="Textfeld 23"/>
          <p:cNvSpPr txBox="1">
            <a:spLocks noRot="1" noChangeAspect="1" noMove="1" noResize="1" noEditPoints="1" noAdjustHandles="1" noChangeArrowheads="1" noChangeShapeType="1" noTextEdit="1"/>
          </p:cNvSpPr>
          <p:nvPr/>
        </p:nvSpPr>
        <p:spPr>
          <a:xfrm>
            <a:off x="7034889" y="4499495"/>
            <a:ext cx="329834" cy="369332"/>
          </a:xfrm>
          <a:prstGeom prst="rect">
            <a:avLst/>
          </a:prstGeom>
          <a:blipFill rotWithShape="1">
            <a:blip r:embed="rId16"/>
            <a:stretch>
              <a:fillRect/>
            </a:stretch>
          </a:blipFill>
        </p:spPr>
        <p:txBody>
          <a:bodyPr/>
          <a:lstStyle/>
          <a:p>
            <a:pPr>
              <a:defRPr/>
            </a:pPr>
            <a:r>
              <a:rPr lang="de-DE">
                <a:noFill/>
                <a:latin typeface="Arial" charset="0"/>
              </a:rPr>
              <a:t> </a:t>
            </a:r>
          </a:p>
        </p:txBody>
      </p:sp>
      <p:sp>
        <p:nvSpPr>
          <p:cNvPr id="25" name="Textfeld 24"/>
          <p:cNvSpPr txBox="1">
            <a:spLocks noRot="1" noChangeAspect="1" noMove="1" noResize="1" noEditPoints="1" noAdjustHandles="1" noChangeArrowheads="1" noChangeShapeType="1" noTextEdit="1"/>
          </p:cNvSpPr>
          <p:nvPr/>
        </p:nvSpPr>
        <p:spPr>
          <a:xfrm>
            <a:off x="6402406" y="4499828"/>
            <a:ext cx="329834" cy="369332"/>
          </a:xfrm>
          <a:prstGeom prst="rect">
            <a:avLst/>
          </a:prstGeom>
          <a:blipFill rotWithShape="1">
            <a:blip r:embed="rId17"/>
            <a:stretch>
              <a:fillRect/>
            </a:stretch>
          </a:blipFill>
        </p:spPr>
        <p:txBody>
          <a:bodyPr/>
          <a:lstStyle/>
          <a:p>
            <a:pPr>
              <a:defRPr/>
            </a:pPr>
            <a:r>
              <a:rPr lang="de-DE">
                <a:noFill/>
                <a:latin typeface="Arial" charset="0"/>
              </a:rPr>
              <a:t> </a:t>
            </a:r>
          </a:p>
        </p:txBody>
      </p:sp>
      <p:sp>
        <p:nvSpPr>
          <p:cNvPr id="26" name="Textfeld 25"/>
          <p:cNvSpPr txBox="1">
            <a:spLocks noRot="1" noChangeAspect="1" noMove="1" noResize="1" noEditPoints="1" noAdjustHandles="1" noChangeArrowheads="1" noChangeShapeType="1" noTextEdit="1"/>
          </p:cNvSpPr>
          <p:nvPr/>
        </p:nvSpPr>
        <p:spPr>
          <a:xfrm>
            <a:off x="6424958" y="3904181"/>
            <a:ext cx="336118" cy="369332"/>
          </a:xfrm>
          <a:prstGeom prst="rect">
            <a:avLst/>
          </a:prstGeom>
          <a:blipFill rotWithShape="1">
            <a:blip r:embed="rId18"/>
            <a:stretch>
              <a:fillRect b="-13115"/>
            </a:stretch>
          </a:blipFill>
        </p:spPr>
        <p:txBody>
          <a:bodyPr/>
          <a:lstStyle/>
          <a:p>
            <a:pPr>
              <a:defRPr/>
            </a:pPr>
            <a:r>
              <a:rPr lang="de-DE">
                <a:noFill/>
                <a:latin typeface="Arial" charset="0"/>
              </a:rPr>
              <a:t> </a:t>
            </a:r>
          </a:p>
        </p:txBody>
      </p:sp>
      <p:sp>
        <p:nvSpPr>
          <p:cNvPr id="27" name="Textfeld 26"/>
          <p:cNvSpPr txBox="1">
            <a:spLocks noRot="1" noChangeAspect="1" noMove="1" noResize="1" noEditPoints="1" noAdjustHandles="1" noChangeArrowheads="1" noChangeShapeType="1" noTextEdit="1"/>
          </p:cNvSpPr>
          <p:nvPr/>
        </p:nvSpPr>
        <p:spPr>
          <a:xfrm>
            <a:off x="5868144" y="4221088"/>
            <a:ext cx="329834" cy="369332"/>
          </a:xfrm>
          <a:prstGeom prst="rect">
            <a:avLst/>
          </a:prstGeom>
          <a:blipFill rotWithShape="1">
            <a:blip r:embed="rId19"/>
            <a:stretch>
              <a:fillRect/>
            </a:stretch>
          </a:blipFill>
        </p:spPr>
        <p:txBody>
          <a:bodyPr/>
          <a:lstStyle/>
          <a:p>
            <a:pPr>
              <a:defRPr/>
            </a:pPr>
            <a:r>
              <a:rPr lang="de-DE">
                <a:noFill/>
                <a:latin typeface="Arial" charset="0"/>
              </a:rPr>
              <a:t> </a:t>
            </a:r>
          </a:p>
        </p:txBody>
      </p:sp>
      <p:sp>
        <p:nvSpPr>
          <p:cNvPr id="28" name="Textfeld 27"/>
          <p:cNvSpPr txBox="1">
            <a:spLocks noRot="1" noChangeAspect="1" noMove="1" noResize="1" noEditPoints="1" noAdjustHandles="1" noChangeArrowheads="1" noChangeShapeType="1" noTextEdit="1"/>
          </p:cNvSpPr>
          <p:nvPr/>
        </p:nvSpPr>
        <p:spPr>
          <a:xfrm>
            <a:off x="5796136" y="4221088"/>
            <a:ext cx="336118" cy="369332"/>
          </a:xfrm>
          <a:prstGeom prst="rect">
            <a:avLst/>
          </a:prstGeom>
          <a:blipFill rotWithShape="1">
            <a:blip r:embed="rId20"/>
            <a:stretch>
              <a:fillRect b="-13115"/>
            </a:stretch>
          </a:blipFill>
        </p:spPr>
        <p:txBody>
          <a:bodyPr/>
          <a:lstStyle/>
          <a:p>
            <a:pPr>
              <a:defRPr/>
            </a:pPr>
            <a:r>
              <a:rPr lang="de-DE">
                <a:noFill/>
                <a:latin typeface="Arial" charset="0"/>
              </a:rPr>
              <a:t> </a:t>
            </a:r>
          </a:p>
        </p:txBody>
      </p:sp>
      <p:sp>
        <p:nvSpPr>
          <p:cNvPr id="29" name="Textfeld 28"/>
          <p:cNvSpPr txBox="1">
            <a:spLocks noRot="1" noChangeAspect="1" noMove="1" noResize="1" noEditPoints="1" noAdjustHandles="1" noChangeArrowheads="1" noChangeShapeType="1" noTextEdit="1"/>
          </p:cNvSpPr>
          <p:nvPr/>
        </p:nvSpPr>
        <p:spPr>
          <a:xfrm>
            <a:off x="5171986" y="4489870"/>
            <a:ext cx="336118" cy="369332"/>
          </a:xfrm>
          <a:prstGeom prst="rect">
            <a:avLst/>
          </a:prstGeom>
          <a:blipFill rotWithShape="1">
            <a:blip r:embed="rId21"/>
            <a:stretch>
              <a:fillRect b="-15000"/>
            </a:stretch>
          </a:blipFill>
        </p:spPr>
        <p:txBody>
          <a:bodyPr/>
          <a:lstStyle/>
          <a:p>
            <a:pPr>
              <a:defRPr/>
            </a:pPr>
            <a:r>
              <a:rPr lang="de-DE">
                <a:noFill/>
                <a:latin typeface="Arial" charset="0"/>
              </a:rPr>
              <a:t> </a:t>
            </a:r>
          </a:p>
        </p:txBody>
      </p:sp>
      <p:sp>
        <p:nvSpPr>
          <p:cNvPr id="30" name="Textfeld 29"/>
          <p:cNvSpPr txBox="1">
            <a:spLocks noRot="1" noChangeAspect="1" noMove="1" noResize="1" noEditPoints="1" noAdjustHandles="1" noChangeArrowheads="1" noChangeShapeType="1" noTextEdit="1"/>
          </p:cNvSpPr>
          <p:nvPr/>
        </p:nvSpPr>
        <p:spPr>
          <a:xfrm>
            <a:off x="5224744" y="3851423"/>
            <a:ext cx="336118" cy="369332"/>
          </a:xfrm>
          <a:prstGeom prst="rect">
            <a:avLst/>
          </a:prstGeom>
          <a:blipFill rotWithShape="1">
            <a:blip r:embed="rId22"/>
            <a:stretch>
              <a:fillRect b="-15000"/>
            </a:stretch>
          </a:blipFill>
        </p:spPr>
        <p:txBody>
          <a:bodyPr/>
          <a:lstStyle/>
          <a:p>
            <a:pPr>
              <a:defRPr/>
            </a:pPr>
            <a:r>
              <a:rPr lang="de-DE">
                <a:noFill/>
                <a:latin typeface="Arial" charset="0"/>
              </a:rPr>
              <a:t> </a:t>
            </a:r>
          </a:p>
        </p:txBody>
      </p:sp>
      <p:sp>
        <p:nvSpPr>
          <p:cNvPr id="31" name="AutoShape 4"/>
          <p:cNvSpPr>
            <a:spLocks noChangeArrowheads="1"/>
          </p:cNvSpPr>
          <p:nvPr/>
        </p:nvSpPr>
        <p:spPr bwMode="auto">
          <a:xfrm>
            <a:off x="1547663" y="5423648"/>
            <a:ext cx="5283349" cy="576064"/>
          </a:xfrm>
          <a:prstGeom prst="wedgeRoundRectCallout">
            <a:avLst>
              <a:gd name="adj1" fmla="val 47533"/>
              <a:gd name="adj2" fmla="val 5506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dirty="0"/>
              <a:t>D</a:t>
            </a:r>
            <a:r>
              <a:rPr lang="de-DE" baseline="-25000" dirty="0"/>
              <a:t>i</a:t>
            </a:r>
            <a:r>
              <a:rPr lang="de-DE" dirty="0"/>
              <a:t>: Deckungsbeitrag von Produkt i; analog </a:t>
            </a:r>
            <a:r>
              <a:rPr lang="de-DE" dirty="0" err="1"/>
              <a:t>D</a:t>
            </a:r>
            <a:r>
              <a:rPr lang="de-DE" baseline="-25000" dirty="0" err="1"/>
              <a:t>j</a:t>
            </a:r>
            <a:endParaRPr lang="de-DE" baseline="-25000" dirty="0"/>
          </a:p>
        </p:txBody>
      </p:sp>
    </p:spTree>
    <p:extLst>
      <p:ext uri="{BB962C8B-B14F-4D97-AF65-F5344CB8AC3E}">
        <p14:creationId xmlns:p14="http://schemas.microsoft.com/office/powerpoint/2010/main" val="373486461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rrowheads="1"/>
          </p:cNvSpPr>
          <p:nvPr/>
        </p:nvSpPr>
        <p:spPr bwMode="auto">
          <a:xfrm>
            <a:off x="611560" y="1052736"/>
            <a:ext cx="8064896" cy="4464496"/>
          </a:xfrm>
          <a:prstGeom prst="wedgeRoundRectCallout">
            <a:avLst>
              <a:gd name="adj1" fmla="val 41714"/>
              <a:gd name="adj2" fmla="val 58967"/>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sz="1600" dirty="0"/>
              <a:t>Struktur und Implikationen der Lösungsbedingung </a:t>
            </a:r>
            <a:br>
              <a:rPr lang="de-DE" sz="1600" dirty="0"/>
            </a:br>
            <a:br>
              <a:rPr lang="de-DE" sz="1600" dirty="0"/>
            </a:br>
            <a:r>
              <a:rPr lang="de-DE" sz="1600" dirty="0"/>
              <a:t>- der erste Term [D</a:t>
            </a:r>
            <a:r>
              <a:rPr lang="de-DE" sz="1600" baseline="-25000" dirty="0"/>
              <a:t>i</a:t>
            </a:r>
            <a:r>
              <a:rPr lang="de-DE" sz="1600" dirty="0"/>
              <a:t>/</a:t>
            </a:r>
            <a:r>
              <a:rPr lang="de-DE" sz="1600" dirty="0" err="1"/>
              <a:t>p</a:t>
            </a:r>
            <a:r>
              <a:rPr lang="de-DE" sz="1600" baseline="-25000" dirty="0" err="1"/>
              <a:t>i</a:t>
            </a:r>
            <a:r>
              <a:rPr lang="de-DE" sz="1600" dirty="0"/>
              <a:t> </a:t>
            </a:r>
            <a:r>
              <a:rPr lang="de-DE" sz="1600" dirty="0">
                <a:sym typeface="Symbol" panose="05050102010706020507" pitchFamily="18" charset="2"/>
              </a:rPr>
              <a:t></a:t>
            </a:r>
            <a:r>
              <a:rPr lang="de-DE" sz="1600" dirty="0" err="1">
                <a:latin typeface="Symbol" panose="05050102010706020507" pitchFamily="18" charset="2"/>
              </a:rPr>
              <a:t>h</a:t>
            </a:r>
            <a:r>
              <a:rPr lang="de-DE" sz="1600" baseline="-25000" dirty="0" err="1"/>
              <a:t>ii</a:t>
            </a:r>
            <a:r>
              <a:rPr lang="de-DE" sz="1600" dirty="0"/>
              <a:t>] beinhaltet die gewinnoptimale Werberate, wenn der</a:t>
            </a:r>
            <a:br>
              <a:rPr lang="de-DE" sz="1600" dirty="0"/>
            </a:br>
            <a:r>
              <a:rPr lang="de-DE" sz="1600" dirty="0"/>
              <a:t>  Sortimentsverbund in Werbebudgetbestimmung von Produkt i nicht beachtet</a:t>
            </a:r>
            <a:br>
              <a:rPr lang="de-DE" sz="1600" dirty="0"/>
            </a:br>
            <a:r>
              <a:rPr lang="de-DE" sz="1600" dirty="0"/>
              <a:t>  wird (sog. Primäreffekt). Die optimale Werberate ist um so höher, je größer der</a:t>
            </a:r>
            <a:br>
              <a:rPr lang="de-DE" sz="1600" dirty="0"/>
            </a:br>
            <a:r>
              <a:rPr lang="de-DE" sz="1600" dirty="0"/>
              <a:t>  relative Deckungsbeitrag (D</a:t>
            </a:r>
            <a:r>
              <a:rPr lang="de-DE" sz="1600" baseline="-25000" dirty="0"/>
              <a:t>i</a:t>
            </a:r>
            <a:r>
              <a:rPr lang="de-DE" sz="1600" dirty="0"/>
              <a:t>/</a:t>
            </a:r>
            <a:r>
              <a:rPr lang="de-DE" sz="1600" dirty="0" err="1"/>
              <a:t>p</a:t>
            </a:r>
            <a:r>
              <a:rPr lang="de-DE" sz="1600" baseline="-25000" dirty="0" err="1"/>
              <a:t>i</a:t>
            </a:r>
            <a:r>
              <a:rPr lang="de-DE" sz="1600" dirty="0"/>
              <a:t>), d.h. die Umsatzrendite von Produkt i</a:t>
            </a:r>
            <a:br>
              <a:rPr lang="de-DE" sz="1600" dirty="0"/>
            </a:br>
            <a:r>
              <a:rPr lang="de-DE" sz="1600" dirty="0"/>
              <a:t>  ist bzw. je werbeempfindlicher die Nachfrager (</a:t>
            </a:r>
            <a:r>
              <a:rPr lang="de-DE" sz="1600" dirty="0" err="1">
                <a:latin typeface="Symbol" panose="05050102010706020507" pitchFamily="18" charset="2"/>
              </a:rPr>
              <a:t>h</a:t>
            </a:r>
            <a:r>
              <a:rPr lang="de-DE" sz="1600" baseline="-25000" dirty="0" err="1"/>
              <a:t>ii</a:t>
            </a:r>
            <a:r>
              <a:rPr lang="de-DE" sz="1600" baseline="-25000" dirty="0"/>
              <a:t> </a:t>
            </a:r>
            <a:r>
              <a:rPr lang="de-DE" sz="1600" dirty="0"/>
              <a:t>&gt; 0) reagieren.</a:t>
            </a:r>
            <a:br>
              <a:rPr lang="de-DE" sz="1600" dirty="0"/>
            </a:br>
            <a:br>
              <a:rPr lang="de-DE" sz="1600" dirty="0"/>
            </a:br>
            <a:r>
              <a:rPr lang="de-DE" sz="1600" dirty="0"/>
              <a:t>- der zweite Term [„Summenterm“] zeigt die Auswirkung des Sortimentsverbunds</a:t>
            </a:r>
            <a:br>
              <a:rPr lang="de-DE" sz="1600" dirty="0"/>
            </a:br>
            <a:r>
              <a:rPr lang="de-DE" sz="1600" dirty="0"/>
              <a:t>  (Kreuz- Werbeelastizität ungleich 0) auf die Werbebudgetbestimmung von</a:t>
            </a:r>
            <a:br>
              <a:rPr lang="de-DE" sz="1600" dirty="0"/>
            </a:br>
            <a:r>
              <a:rPr lang="de-DE" sz="1600" dirty="0"/>
              <a:t>  Produkt i (sog. Sekundäreffekt): Dieser Term korrigiert den Primäreffekt.</a:t>
            </a:r>
            <a:br>
              <a:rPr lang="de-DE" sz="1600" dirty="0"/>
            </a:br>
            <a:br>
              <a:rPr lang="de-DE" sz="1600" dirty="0"/>
            </a:br>
            <a:r>
              <a:rPr lang="de-DE" sz="1600" dirty="0"/>
              <a:t>- komplementärer (</a:t>
            </a:r>
            <a:r>
              <a:rPr lang="de-DE" sz="1600" dirty="0" err="1"/>
              <a:t>substitutiver</a:t>
            </a:r>
            <a:r>
              <a:rPr lang="de-DE" sz="1600" dirty="0"/>
              <a:t>) Sortimentsverbund [</a:t>
            </a:r>
            <a:r>
              <a:rPr lang="de-DE" sz="1600" dirty="0" err="1">
                <a:latin typeface="Symbol" panose="05050102010706020507" pitchFamily="18" charset="2"/>
              </a:rPr>
              <a:t>h</a:t>
            </a:r>
            <a:r>
              <a:rPr lang="de-DE" sz="1600" baseline="-25000" dirty="0" err="1"/>
              <a:t>ji</a:t>
            </a:r>
            <a:r>
              <a:rPr lang="de-DE" sz="1600" baseline="-25000" dirty="0"/>
              <a:t> </a:t>
            </a:r>
            <a:r>
              <a:rPr lang="de-DE" sz="1600" dirty="0"/>
              <a:t>&gt; 0 (</a:t>
            </a:r>
            <a:r>
              <a:rPr lang="de-DE" sz="1600" dirty="0" err="1">
                <a:latin typeface="Symbol" panose="05050102010706020507" pitchFamily="18" charset="2"/>
              </a:rPr>
              <a:t>h</a:t>
            </a:r>
            <a:r>
              <a:rPr lang="de-DE" sz="1600" baseline="-25000" dirty="0" err="1"/>
              <a:t>ji</a:t>
            </a:r>
            <a:r>
              <a:rPr lang="de-DE" sz="1600" baseline="-25000" dirty="0"/>
              <a:t> </a:t>
            </a:r>
            <a:r>
              <a:rPr lang="de-DE" sz="1600" dirty="0"/>
              <a:t>&lt; 0)] erhöht</a:t>
            </a:r>
            <a:br>
              <a:rPr lang="de-DE" sz="1600" dirty="0"/>
            </a:br>
            <a:r>
              <a:rPr lang="de-DE" sz="1600" dirty="0"/>
              <a:t>  (verringert) die gewinnoptimale Werberate für Produkt i, d.h. es wird mehr</a:t>
            </a:r>
            <a:br>
              <a:rPr lang="de-DE" sz="1600" dirty="0"/>
            </a:br>
            <a:r>
              <a:rPr lang="de-DE" sz="1600" dirty="0"/>
              <a:t>  (weniger) Werbung für Produkt i – in Relation zum Umsatz von Produkt i –</a:t>
            </a:r>
            <a:br>
              <a:rPr lang="de-DE" sz="1600" dirty="0"/>
            </a:br>
            <a:r>
              <a:rPr lang="de-DE" sz="1600" dirty="0"/>
              <a:t>  gemacht.</a:t>
            </a:r>
            <a:br>
              <a:rPr lang="de-DE" dirty="0"/>
            </a:br>
            <a:endParaRPr lang="de-DE" sz="1600" dirty="0"/>
          </a:p>
        </p:txBody>
      </p:sp>
      <p:sp>
        <p:nvSpPr>
          <p:cNvPr id="6" name="Text Box 26"/>
          <p:cNvSpPr txBox="1">
            <a:spLocks noChangeArrowheads="1"/>
          </p:cNvSpPr>
          <p:nvPr/>
        </p:nvSpPr>
        <p:spPr bwMode="auto">
          <a:xfrm>
            <a:off x="179512" y="28341"/>
            <a:ext cx="896448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50000"/>
              </a:spcBef>
              <a:buNone/>
            </a:pPr>
            <a:r>
              <a:rPr lang="de-DE" sz="2400" dirty="0"/>
              <a:t>Exkurs: Gewinnoptimale Werberate bei Sortimentsverbund (IV): Inhalt der Lösungsbedingung</a:t>
            </a:r>
            <a:endParaRPr lang="de-DE" altLang="de-DE" sz="2400" dirty="0"/>
          </a:p>
        </p:txBody>
      </p:sp>
    </p:spTree>
    <p:extLst>
      <p:ext uri="{BB962C8B-B14F-4D97-AF65-F5344CB8AC3E}">
        <p14:creationId xmlns:p14="http://schemas.microsoft.com/office/powerpoint/2010/main" val="344030594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rrowheads="1"/>
          </p:cNvSpPr>
          <p:nvPr/>
        </p:nvSpPr>
        <p:spPr bwMode="auto">
          <a:xfrm>
            <a:off x="457200" y="1340768"/>
            <a:ext cx="7920880" cy="4176464"/>
          </a:xfrm>
          <a:prstGeom prst="wedgeRoundRectCallout">
            <a:avLst>
              <a:gd name="adj1" fmla="val 42065"/>
              <a:gd name="adj2" fmla="val 53826"/>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sz="1600" dirty="0"/>
              <a:t>Interpretation des Sekundäreffekts</a:t>
            </a:r>
            <a:br>
              <a:rPr lang="de-DE" sz="1600" dirty="0"/>
            </a:br>
            <a:r>
              <a:rPr lang="de-DE" dirty="0"/>
              <a:t>- u</a:t>
            </a:r>
            <a:r>
              <a:rPr lang="de-DE" sz="1600" dirty="0"/>
              <a:t>nter der Annahme eines positiven Deckungsbeitrags von Produkt j und </a:t>
            </a:r>
            <a:br>
              <a:rPr lang="de-DE" sz="1600" dirty="0"/>
            </a:br>
            <a:r>
              <a:rPr lang="de-DE" sz="1600" dirty="0"/>
              <a:t>  komplementären Sortimentsinterdependenzen ist die optimale Werberate von</a:t>
            </a:r>
            <a:br>
              <a:rPr lang="de-DE" sz="1600" dirty="0"/>
            </a:br>
            <a:r>
              <a:rPr lang="de-DE" sz="1600" dirty="0"/>
              <a:t>  Produkt i um so höher, je höher der relative Deckungsbeitrag (Umsatzrendite) </a:t>
            </a:r>
            <a:br>
              <a:rPr lang="de-DE" sz="1600" dirty="0"/>
            </a:br>
            <a:r>
              <a:rPr lang="de-DE" sz="1600" dirty="0"/>
              <a:t>  von Produkt j (</a:t>
            </a:r>
            <a:r>
              <a:rPr lang="de-DE" sz="1600" dirty="0" err="1"/>
              <a:t>D</a:t>
            </a:r>
            <a:r>
              <a:rPr lang="de-DE" sz="1600" baseline="-25000" dirty="0" err="1"/>
              <a:t>j</a:t>
            </a:r>
            <a:r>
              <a:rPr lang="de-DE" sz="1600" dirty="0"/>
              <a:t>/</a:t>
            </a:r>
            <a:r>
              <a:rPr lang="de-DE" sz="1600" dirty="0" err="1"/>
              <a:t>p</a:t>
            </a:r>
            <a:r>
              <a:rPr lang="de-DE" sz="1600" baseline="-25000" dirty="0" err="1"/>
              <a:t>j</a:t>
            </a:r>
            <a:r>
              <a:rPr lang="de-DE" sz="1600" dirty="0"/>
              <a:t>)  ist.</a:t>
            </a:r>
            <a:br>
              <a:rPr lang="de-DE" sz="1600" dirty="0"/>
            </a:br>
            <a:r>
              <a:rPr lang="de-DE" sz="1600" dirty="0"/>
              <a:t>- ist Produkt j im Vergleich zu Produkt i Umsatz-dominierend (</a:t>
            </a:r>
            <a:r>
              <a:rPr lang="de-DE" sz="1600" dirty="0" err="1"/>
              <a:t>p</a:t>
            </a:r>
            <a:r>
              <a:rPr lang="de-DE" sz="1600" baseline="-25000" dirty="0" err="1"/>
              <a:t>j</a:t>
            </a:r>
            <a:r>
              <a:rPr lang="de-DE" sz="1600" dirty="0" err="1"/>
              <a:t>x</a:t>
            </a:r>
            <a:r>
              <a:rPr lang="de-DE" sz="1600" baseline="-25000" dirty="0" err="1"/>
              <a:t>j</a:t>
            </a:r>
            <a:r>
              <a:rPr lang="de-DE" sz="1600" dirty="0"/>
              <a:t>/</a:t>
            </a:r>
            <a:r>
              <a:rPr lang="de-DE" sz="1600" dirty="0" err="1"/>
              <a:t>p</a:t>
            </a:r>
            <a:r>
              <a:rPr lang="de-DE" sz="1600" baseline="-25000" dirty="0" err="1"/>
              <a:t>i</a:t>
            </a:r>
            <a:r>
              <a:rPr lang="de-DE" sz="1600" dirty="0" err="1"/>
              <a:t>x</a:t>
            </a:r>
            <a:r>
              <a:rPr lang="de-DE" sz="1600" baseline="-25000" dirty="0" err="1"/>
              <a:t>i</a:t>
            </a:r>
            <a:r>
              <a:rPr lang="de-DE" sz="1600" dirty="0"/>
              <a:t> ist „groß“),</a:t>
            </a:r>
            <a:br>
              <a:rPr lang="de-DE" sz="1600" dirty="0"/>
            </a:br>
            <a:r>
              <a:rPr lang="de-DE" sz="1600" dirty="0"/>
              <a:t>  ist der Sekundäreffekt groß: Die optimale Werberate wird stark durch die</a:t>
            </a:r>
            <a:br>
              <a:rPr lang="de-DE" sz="1600" dirty="0"/>
            </a:br>
            <a:r>
              <a:rPr lang="de-DE" sz="1600" dirty="0"/>
              <a:t>  Sortimentsinterdependenzen korrigiert. </a:t>
            </a:r>
            <a:br>
              <a:rPr lang="de-DE" sz="1600" dirty="0"/>
            </a:br>
            <a:r>
              <a:rPr lang="de-DE" sz="1600" dirty="0"/>
              <a:t>- Ein Produkt, das gegenüber einem anderen Produkt Umsatz-dominierend ist,</a:t>
            </a:r>
            <a:br>
              <a:rPr lang="de-DE" sz="1600" dirty="0"/>
            </a:br>
            <a:r>
              <a:rPr lang="de-DE" sz="1600" dirty="0"/>
              <a:t>  wird als „Leader“, das anderen Produkt als „Follower  bezeichnet. </a:t>
            </a:r>
            <a:br>
              <a:rPr lang="de-DE" sz="1600" dirty="0"/>
            </a:br>
            <a:r>
              <a:rPr lang="de-DE" sz="1600" dirty="0"/>
              <a:t>  Der Sekundärterm impliziert damit: Der Sekundäreffekt, den der</a:t>
            </a:r>
            <a:br>
              <a:rPr lang="de-DE" sz="1600" dirty="0"/>
            </a:br>
            <a:r>
              <a:rPr lang="de-DE" sz="1600" dirty="0"/>
              <a:t>  Leader bei einem Follower auslöst, beeinflusst die optimale Werberate des</a:t>
            </a:r>
            <a:br>
              <a:rPr lang="de-DE" sz="1600" dirty="0"/>
            </a:br>
            <a:r>
              <a:rPr lang="de-DE" sz="1600" dirty="0"/>
              <a:t>  Leader nur wenig. Umgekehrt erhält die Werberate eines Followers eine</a:t>
            </a:r>
            <a:br>
              <a:rPr lang="de-DE" sz="1600" dirty="0"/>
            </a:br>
            <a:r>
              <a:rPr lang="de-DE" sz="1600" dirty="0"/>
              <a:t>  vergleichsweise große Korrektur durch den Sekundäreffekt, den seine </a:t>
            </a:r>
            <a:br>
              <a:rPr lang="de-DE" sz="1600" dirty="0"/>
            </a:br>
            <a:r>
              <a:rPr lang="de-DE" sz="1600" dirty="0"/>
              <a:t>  Werbung beim Leader bewirkt. </a:t>
            </a:r>
          </a:p>
        </p:txBody>
      </p:sp>
      <p:sp>
        <p:nvSpPr>
          <p:cNvPr id="6" name="Text Box 26"/>
          <p:cNvSpPr txBox="1">
            <a:spLocks noChangeArrowheads="1"/>
          </p:cNvSpPr>
          <p:nvPr/>
        </p:nvSpPr>
        <p:spPr bwMode="auto">
          <a:xfrm>
            <a:off x="179512" y="28341"/>
            <a:ext cx="896448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50000"/>
              </a:spcBef>
              <a:buNone/>
            </a:pPr>
            <a:r>
              <a:rPr lang="de-DE" sz="2400" dirty="0"/>
              <a:t>Exkurs: Gewinnoptimale Werberate bei Sortimentsverbund (V): Inhalt der Lösungsbedingung</a:t>
            </a:r>
            <a:endParaRPr lang="de-DE" altLang="de-DE" sz="2400" dirty="0"/>
          </a:p>
        </p:txBody>
      </p:sp>
    </p:spTree>
    <p:extLst>
      <p:ext uri="{BB962C8B-B14F-4D97-AF65-F5344CB8AC3E}">
        <p14:creationId xmlns:p14="http://schemas.microsoft.com/office/powerpoint/2010/main" val="196248097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rrowheads="1"/>
          </p:cNvSpPr>
          <p:nvPr/>
        </p:nvSpPr>
        <p:spPr bwMode="auto">
          <a:xfrm>
            <a:off x="395536" y="1412776"/>
            <a:ext cx="7920880" cy="3888432"/>
          </a:xfrm>
          <a:prstGeom prst="wedgeRoundRectCallout">
            <a:avLst>
              <a:gd name="adj1" fmla="val 42065"/>
              <a:gd name="adj2" fmla="val 53826"/>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sz="1600" dirty="0"/>
              <a:t>Werbung ist auf diejenigen Produkte zu konzentrieren, die hohe Verbundkäufe (komplementäre Produkte) auslösen. In diesem Fall ist die Kreuz-Werbeelastizität hoch, was –  über den Sekundäreffekt  –  zu einer hohen Werberate für Produkt i führt.</a:t>
            </a:r>
          </a:p>
          <a:p>
            <a:endParaRPr lang="de-DE" sz="1600" dirty="0"/>
          </a:p>
          <a:p>
            <a:r>
              <a:rPr lang="de-DE" sz="1600" dirty="0"/>
              <a:t>Bei der Bestimmung des Werbebudgets für den Leader im Sortiment ist der Sortimentsverbund nicht so bedeutsam (der Sekundärterm ist klein) wie bei der der Bestimmung des Werbebudgets für einen Follower.</a:t>
            </a:r>
          </a:p>
          <a:p>
            <a:endParaRPr lang="de-DE" sz="1600" dirty="0"/>
          </a:p>
          <a:p>
            <a:r>
              <a:rPr lang="de-DE" sz="1600" dirty="0"/>
              <a:t>Besteht kein Sortimentsverbund (</a:t>
            </a:r>
            <a:r>
              <a:rPr lang="de-DE" sz="1600" dirty="0" err="1">
                <a:latin typeface="Symbol" panose="05050102010706020507" pitchFamily="18" charset="2"/>
              </a:rPr>
              <a:t>h</a:t>
            </a:r>
            <a:r>
              <a:rPr lang="de-DE" sz="1600" baseline="-25000" dirty="0" err="1"/>
              <a:t>ji</a:t>
            </a:r>
            <a:r>
              <a:rPr lang="de-DE" sz="1600" baseline="-25000" dirty="0"/>
              <a:t> </a:t>
            </a:r>
            <a:r>
              <a:rPr lang="de-DE" sz="1600" dirty="0"/>
              <a:t>=0), ergibt sich die optimale Werberate ausschließlich aus der Eigen-Werbeelastizität und der Umsatzsatzrendite des Produkts i. (je höher Umsatzrendite und Eigenwerbeelastizität sind, desto größer ist das gewinnmaximale Werbebudget). Dies ist eine dritte Ausformulierung des statischen </a:t>
            </a:r>
            <a:r>
              <a:rPr lang="de-DE" sz="1600" dirty="0" err="1"/>
              <a:t>Dorfman</a:t>
            </a:r>
            <a:r>
              <a:rPr lang="de-DE" sz="1600" dirty="0"/>
              <a:t>-Steiner-Theorems.</a:t>
            </a:r>
          </a:p>
        </p:txBody>
      </p:sp>
      <p:sp>
        <p:nvSpPr>
          <p:cNvPr id="6" name="Text Box 26"/>
          <p:cNvSpPr txBox="1">
            <a:spLocks noChangeArrowheads="1"/>
          </p:cNvSpPr>
          <p:nvPr/>
        </p:nvSpPr>
        <p:spPr bwMode="auto">
          <a:xfrm>
            <a:off x="179512" y="28341"/>
            <a:ext cx="896448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50000"/>
              </a:spcBef>
              <a:buNone/>
            </a:pPr>
            <a:r>
              <a:rPr lang="de-DE" sz="2400" dirty="0"/>
              <a:t>Exkurs: Gewinnoptimale Werberate bei Sortimentsverbund (VI): Implikationen</a:t>
            </a:r>
            <a:endParaRPr lang="de-DE" altLang="de-DE" sz="2400" dirty="0"/>
          </a:p>
        </p:txBody>
      </p:sp>
    </p:spTree>
    <p:extLst>
      <p:ext uri="{BB962C8B-B14F-4D97-AF65-F5344CB8AC3E}">
        <p14:creationId xmlns:p14="http://schemas.microsoft.com/office/powerpoint/2010/main" val="153681286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Text Box 3"/>
          <p:cNvSpPr txBox="1">
            <a:spLocks noChangeArrowheads="1"/>
          </p:cNvSpPr>
          <p:nvPr/>
        </p:nvSpPr>
        <p:spPr bwMode="auto">
          <a:xfrm>
            <a:off x="590863" y="2987209"/>
            <a:ext cx="820896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buChar char="-"/>
              <a:defRPr>
                <a:solidFill>
                  <a:schemeClr val="tx1"/>
                </a:solidFill>
                <a:latin typeface="Arial" charset="0"/>
              </a:defRPr>
            </a:lvl6pPr>
            <a:lvl7pPr marL="2971800" indent="-228600" eaLnBrk="0" fontAlgn="base" hangingPunct="0">
              <a:spcBef>
                <a:spcPct val="0"/>
              </a:spcBef>
              <a:spcAft>
                <a:spcPct val="0"/>
              </a:spcAft>
              <a:buChar char="-"/>
              <a:defRPr>
                <a:solidFill>
                  <a:schemeClr val="tx1"/>
                </a:solidFill>
                <a:latin typeface="Arial" charset="0"/>
              </a:defRPr>
            </a:lvl7pPr>
            <a:lvl8pPr marL="3429000" indent="-228600" eaLnBrk="0" fontAlgn="base" hangingPunct="0">
              <a:spcBef>
                <a:spcPct val="0"/>
              </a:spcBef>
              <a:spcAft>
                <a:spcPct val="0"/>
              </a:spcAft>
              <a:buChar char="-"/>
              <a:defRPr>
                <a:solidFill>
                  <a:schemeClr val="tx1"/>
                </a:solidFill>
                <a:latin typeface="Arial" charset="0"/>
              </a:defRPr>
            </a:lvl8pPr>
            <a:lvl9pPr marL="3886200" indent="-228600" eaLnBrk="0" fontAlgn="base" hangingPunct="0">
              <a:spcBef>
                <a:spcPct val="0"/>
              </a:spcBef>
              <a:spcAft>
                <a:spcPct val="0"/>
              </a:spcAft>
              <a:buChar char="-"/>
              <a:defRPr>
                <a:solidFill>
                  <a:schemeClr val="tx1"/>
                </a:solidFill>
                <a:latin typeface="Arial" charset="0"/>
              </a:defRPr>
            </a:lvl9pPr>
          </a:lstStyle>
          <a:p>
            <a:pPr algn="ctr" eaLnBrk="1" hangingPunct="1">
              <a:buFontTx/>
              <a:buNone/>
            </a:pPr>
            <a:r>
              <a:rPr lang="de-DE" sz="2800" dirty="0"/>
              <a:t>2.3 Dynamische Bestimmung des optimalen Werbebudgets</a:t>
            </a:r>
          </a:p>
        </p:txBody>
      </p:sp>
      <p:sp>
        <p:nvSpPr>
          <p:cNvPr id="117764" name="Rectangle 4"/>
          <p:cNvSpPr>
            <a:spLocks noChangeArrowheads="1"/>
          </p:cNvSpPr>
          <p:nvPr/>
        </p:nvSpPr>
        <p:spPr bwMode="auto">
          <a:xfrm>
            <a:off x="827088" y="2205038"/>
            <a:ext cx="7704137" cy="20875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2" name="Foliennummernplatzhalter 1"/>
          <p:cNvSpPr>
            <a:spLocks noGrp="1"/>
          </p:cNvSpPr>
          <p:nvPr>
            <p:ph type="sldNum" sz="quarter" idx="10"/>
          </p:nvPr>
        </p:nvSpPr>
        <p:spPr/>
        <p:txBody>
          <a:bodyPr/>
          <a:lstStyle/>
          <a:p>
            <a:pPr>
              <a:defRPr/>
            </a:pPr>
            <a:fld id="{12C865F1-184D-48A8-88DB-D577E1CA7578}" type="slidenum">
              <a:rPr lang="de-DE" smtClean="0"/>
              <a:pPr>
                <a:defRPr/>
              </a:pPr>
              <a:t>109</a:t>
            </a:fld>
            <a:endParaRPr lang="de-DE" dirty="0"/>
          </a:p>
        </p:txBody>
      </p:sp>
    </p:spTree>
    <p:extLst>
      <p:ext uri="{BB962C8B-B14F-4D97-AF65-F5344CB8AC3E}">
        <p14:creationId xmlns:p14="http://schemas.microsoft.com/office/powerpoint/2010/main" val="47294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0"/>
          </p:nvPr>
        </p:nvSpPr>
        <p:spPr/>
        <p:txBody>
          <a:bodyPr/>
          <a:lstStyle/>
          <a:p>
            <a:pPr>
              <a:defRPr/>
            </a:pPr>
            <a:fld id="{2EA83E48-AE46-4D6A-8E72-4F1C08FCCC09}" type="slidenum">
              <a:rPr lang="de-DE"/>
              <a:pPr>
                <a:defRPr/>
              </a:pPr>
              <a:t>11</a:t>
            </a:fld>
            <a:endParaRPr lang="de-DE"/>
          </a:p>
        </p:txBody>
      </p:sp>
      <p:sp>
        <p:nvSpPr>
          <p:cNvPr id="4" name="Foliennummernplatzhalter 1"/>
          <p:cNvSpPr txBox="1">
            <a:spLocks noGrp="1"/>
          </p:cNvSpPr>
          <p:nvPr/>
        </p:nvSpPr>
        <p:spPr bwMode="auto">
          <a:xfrm>
            <a:off x="6831013" y="6308725"/>
            <a:ext cx="2133600" cy="522288"/>
          </a:xfrm>
          <a:prstGeom prst="rect">
            <a:avLst/>
          </a:prstGeom>
          <a:noFill/>
          <a:ln>
            <a:miter lim="800000"/>
            <a:headEnd/>
            <a:tailEnd/>
          </a:ln>
        </p:spPr>
        <p:txBody>
          <a:bodyPr/>
          <a:lstStyle/>
          <a:p>
            <a:pPr algn="r">
              <a:defRPr/>
            </a:pPr>
            <a:fld id="{6D41F6E9-7C21-4D5D-BE57-F8F322E06191}" type="slidenum">
              <a:rPr lang="de-DE" sz="1100" b="1">
                <a:effectLst>
                  <a:outerShdw blurRad="38100" dist="38100" dir="2700000" algn="tl">
                    <a:srgbClr val="C0C0C0"/>
                  </a:outerShdw>
                </a:effectLst>
              </a:rPr>
              <a:pPr algn="r">
                <a:defRPr/>
              </a:pPr>
              <a:t>11</a:t>
            </a:fld>
            <a:endParaRPr lang="de-DE" sz="1100" b="1">
              <a:effectLst>
                <a:outerShdw blurRad="38100" dist="38100" dir="2700000" algn="tl">
                  <a:srgbClr val="C0C0C0"/>
                </a:outerShdw>
              </a:effectLst>
            </a:endParaRPr>
          </a:p>
        </p:txBody>
      </p:sp>
      <p:sp>
        <p:nvSpPr>
          <p:cNvPr id="6" name="Rectangle 2"/>
          <p:cNvSpPr txBox="1">
            <a:spLocks noChangeArrowheads="1"/>
          </p:cNvSpPr>
          <p:nvPr/>
        </p:nvSpPr>
        <p:spPr>
          <a:xfrm>
            <a:off x="71500" y="9531"/>
            <a:ext cx="9001000" cy="576262"/>
          </a:xfrm>
          <a:prstGeom prst="rect">
            <a:avLst/>
          </a:prstGeom>
        </p:spPr>
        <p:txBody>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defRPr>
            </a:lvl2pPr>
            <a:lvl3pPr algn="l" rtl="0" eaLnBrk="0" fontAlgn="base" hangingPunct="0">
              <a:spcBef>
                <a:spcPct val="0"/>
              </a:spcBef>
              <a:spcAft>
                <a:spcPct val="0"/>
              </a:spcAft>
              <a:defRPr sz="2400">
                <a:solidFill>
                  <a:schemeClr val="tx2"/>
                </a:solidFill>
                <a:latin typeface="Arial" charset="0"/>
              </a:defRPr>
            </a:lvl3pPr>
            <a:lvl4pPr algn="l" rtl="0" eaLnBrk="0" fontAlgn="base" hangingPunct="0">
              <a:spcBef>
                <a:spcPct val="0"/>
              </a:spcBef>
              <a:spcAft>
                <a:spcPct val="0"/>
              </a:spcAft>
              <a:defRPr sz="2400">
                <a:solidFill>
                  <a:schemeClr val="tx2"/>
                </a:solidFill>
                <a:latin typeface="Arial" charset="0"/>
              </a:defRPr>
            </a:lvl4pPr>
            <a:lvl5pPr algn="l" rtl="0" eaLnBrk="0" fontAlgn="base" hangingPunct="0">
              <a:spcBef>
                <a:spcPct val="0"/>
              </a:spcBef>
              <a:spcAft>
                <a:spcPct val="0"/>
              </a:spcAft>
              <a:defRPr sz="2400">
                <a:solidFill>
                  <a:schemeClr val="tx2"/>
                </a:solidFill>
                <a:latin typeface="Arial" charset="0"/>
              </a:defRPr>
            </a:lvl5pPr>
            <a:lvl6pPr marL="457200" algn="l" rtl="0" fontAlgn="base">
              <a:spcBef>
                <a:spcPct val="0"/>
              </a:spcBef>
              <a:spcAft>
                <a:spcPct val="0"/>
              </a:spcAft>
              <a:defRPr sz="2400">
                <a:solidFill>
                  <a:schemeClr val="tx2"/>
                </a:solidFill>
                <a:latin typeface="Arial" charset="0"/>
              </a:defRPr>
            </a:lvl6pPr>
            <a:lvl7pPr marL="914400" algn="l" rtl="0" fontAlgn="base">
              <a:spcBef>
                <a:spcPct val="0"/>
              </a:spcBef>
              <a:spcAft>
                <a:spcPct val="0"/>
              </a:spcAft>
              <a:defRPr sz="2400">
                <a:solidFill>
                  <a:schemeClr val="tx2"/>
                </a:solidFill>
                <a:latin typeface="Arial" charset="0"/>
              </a:defRPr>
            </a:lvl7pPr>
            <a:lvl8pPr marL="1371600" algn="l" rtl="0" fontAlgn="base">
              <a:spcBef>
                <a:spcPct val="0"/>
              </a:spcBef>
              <a:spcAft>
                <a:spcPct val="0"/>
              </a:spcAft>
              <a:defRPr sz="2400">
                <a:solidFill>
                  <a:schemeClr val="tx2"/>
                </a:solidFill>
                <a:latin typeface="Arial" charset="0"/>
              </a:defRPr>
            </a:lvl8pPr>
            <a:lvl9pPr marL="1828800" algn="l" rtl="0" fontAlgn="base">
              <a:spcBef>
                <a:spcPct val="0"/>
              </a:spcBef>
              <a:spcAft>
                <a:spcPct val="0"/>
              </a:spcAft>
              <a:defRPr sz="2400">
                <a:solidFill>
                  <a:schemeClr val="tx2"/>
                </a:solidFill>
                <a:latin typeface="Arial" charset="0"/>
              </a:defRPr>
            </a:lvl9pPr>
          </a:lstStyle>
          <a:p>
            <a:r>
              <a:rPr lang="de-DE" altLang="de-DE" sz="2000" kern="0" dirty="0"/>
              <a:t>Konzeptionen im Werbecontrolling (IV): Sicherstellung von Führungseffizienz (Führungsrationalität) im Bereich der Kommunikationspolitik</a:t>
            </a:r>
          </a:p>
        </p:txBody>
      </p:sp>
      <p:sp>
        <p:nvSpPr>
          <p:cNvPr id="8" name="AutoShape 4"/>
          <p:cNvSpPr>
            <a:spLocks noChangeArrowheads="1"/>
          </p:cNvSpPr>
          <p:nvPr/>
        </p:nvSpPr>
        <p:spPr bwMode="auto">
          <a:xfrm>
            <a:off x="251520" y="1772816"/>
            <a:ext cx="8507288" cy="3024336"/>
          </a:xfrm>
          <a:prstGeom prst="wedgeRoundRectCallout">
            <a:avLst>
              <a:gd name="adj1" fmla="val 44291"/>
              <a:gd name="adj2" fmla="val 57187"/>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22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eaLnBrk="1" hangingPunct="1">
              <a:spcBef>
                <a:spcPct val="0"/>
              </a:spcBef>
              <a:buFontTx/>
              <a:buNone/>
            </a:pPr>
            <a:r>
              <a:rPr lang="de-DE" altLang="de-DE" sz="2000" dirty="0"/>
              <a:t>Gegenstand des Werbecontrollings ist der Einsatz von Planungs-, Kontroll- und Informationssystemen im Kommunikationsbereich zur Sicherstellung bzw. Erhöhung der Führungseffizienz (Führungsrationalität) der Kommunikationspolitik. Dies betrifft die </a:t>
            </a:r>
          </a:p>
          <a:p>
            <a:pPr marL="342900" indent="-342900" eaLnBrk="1" hangingPunct="1">
              <a:spcBef>
                <a:spcPct val="0"/>
              </a:spcBef>
              <a:buFontTx/>
              <a:buChar char="-"/>
            </a:pPr>
            <a:r>
              <a:rPr lang="de-DE" altLang="de-DE" sz="2000" dirty="0"/>
              <a:t>Willensbildung (Werbeplanung), die in Entscheidungen mündet.</a:t>
            </a:r>
          </a:p>
          <a:p>
            <a:pPr marL="342900" indent="-342900" eaLnBrk="1" hangingPunct="1">
              <a:spcBef>
                <a:spcPct val="0"/>
              </a:spcBef>
              <a:buFontTx/>
              <a:buChar char="-"/>
            </a:pPr>
            <a:r>
              <a:rPr lang="de-DE" altLang="de-DE" sz="2000" dirty="0"/>
              <a:t>Entscheidungsrealisierung und –</a:t>
            </a:r>
            <a:r>
              <a:rPr lang="de-DE" altLang="de-DE" sz="2000" dirty="0" err="1"/>
              <a:t>kontrolle</a:t>
            </a:r>
            <a:r>
              <a:rPr lang="de-DE" altLang="de-DE" sz="2000" dirty="0"/>
              <a:t> (Werbeerfolgskontrolle)</a:t>
            </a:r>
          </a:p>
          <a:p>
            <a:pPr marL="342900" indent="-342900" eaLnBrk="1" hangingPunct="1">
              <a:spcBef>
                <a:spcPct val="0"/>
              </a:spcBef>
              <a:buFontTx/>
              <a:buChar char="-"/>
            </a:pPr>
            <a:r>
              <a:rPr lang="de-DE" altLang="de-DE" sz="2000" dirty="0"/>
              <a:t>in Verbindung mit anderen Führungsentscheidungen im Marketing- bzw. Unternehmensbereich.</a:t>
            </a:r>
          </a:p>
          <a:p>
            <a:pPr marL="342900" indent="-342900" eaLnBrk="1" hangingPunct="1">
              <a:spcBef>
                <a:spcPct val="0"/>
              </a:spcBef>
              <a:buFontTx/>
              <a:buChar char="-"/>
            </a:pPr>
            <a:endParaRPr lang="de-DE" altLang="de-DE" sz="2000" dirty="0"/>
          </a:p>
          <a:p>
            <a:pPr marL="342900" indent="-342900" eaLnBrk="1" hangingPunct="1">
              <a:spcBef>
                <a:spcPct val="0"/>
              </a:spcBef>
              <a:buFontTx/>
              <a:buChar char="-"/>
            </a:pPr>
            <a:endParaRPr lang="de-DE" altLang="de-DE" sz="2000" dirty="0"/>
          </a:p>
        </p:txBody>
      </p:sp>
    </p:spTree>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79511" y="2204864"/>
            <a:ext cx="8784975" cy="3168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rPr>
              <a:t>Kapitel 2.3 behandelt die Fragestellung des optimalen (gewinnmaximalen) Werbebudgets unter Annahme einer dynamischen Werbe-Response-Funktion. Hierbei steht wiederum weniger die mathematische Berechnung von expliziten Werbebudgets im Vordergrund, sondern die Eigenschaften, die für das Gewinnoptimum in der </a:t>
            </a:r>
            <a:r>
              <a:rPr lang="de-DE" dirty="0" err="1">
                <a:solidFill>
                  <a:schemeClr val="tx1"/>
                </a:solidFill>
              </a:rPr>
              <a:t>steady</a:t>
            </a:r>
            <a:r>
              <a:rPr lang="de-DE" dirty="0">
                <a:solidFill>
                  <a:schemeClr val="tx1"/>
                </a:solidFill>
              </a:rPr>
              <a:t>-</a:t>
            </a:r>
            <a:r>
              <a:rPr lang="de-DE" dirty="0" err="1">
                <a:solidFill>
                  <a:schemeClr val="tx1"/>
                </a:solidFill>
              </a:rPr>
              <a:t>state</a:t>
            </a:r>
            <a:r>
              <a:rPr lang="de-DE" dirty="0">
                <a:solidFill>
                  <a:schemeClr val="tx1"/>
                </a:solidFill>
              </a:rPr>
              <a:t>-Bedingung gelten (dynamisches </a:t>
            </a:r>
            <a:r>
              <a:rPr lang="de-DE" dirty="0" err="1">
                <a:solidFill>
                  <a:schemeClr val="tx1"/>
                </a:solidFill>
              </a:rPr>
              <a:t>Dorfman</a:t>
            </a:r>
            <a:r>
              <a:rPr lang="de-DE" dirty="0">
                <a:solidFill>
                  <a:schemeClr val="tx1"/>
                </a:solidFill>
              </a:rPr>
              <a:t>-Steiner-Theorem).</a:t>
            </a:r>
          </a:p>
          <a:p>
            <a:endParaRPr lang="de-DE" dirty="0">
              <a:solidFill>
                <a:schemeClr val="tx1"/>
              </a:solidFill>
            </a:endParaRPr>
          </a:p>
          <a:p>
            <a:r>
              <a:rPr lang="de-DE" dirty="0">
                <a:solidFill>
                  <a:schemeClr val="tx1"/>
                </a:solidFill>
              </a:rPr>
              <a:t>Lernziel: Verständnis für die Bedingungen des (dynamischen) Gewinnoptimums für den Fall der Werbung.</a:t>
            </a:r>
          </a:p>
        </p:txBody>
      </p:sp>
      <p:sp>
        <p:nvSpPr>
          <p:cNvPr id="21506" name="Rectangle 2"/>
          <p:cNvSpPr>
            <a:spLocks noGrp="1" noChangeArrowheads="1"/>
          </p:cNvSpPr>
          <p:nvPr>
            <p:ph type="title"/>
          </p:nvPr>
        </p:nvSpPr>
        <p:spPr>
          <a:xfrm>
            <a:off x="457199" y="116632"/>
            <a:ext cx="8229600" cy="576262"/>
          </a:xfrm>
        </p:spPr>
        <p:txBody>
          <a:bodyPr/>
          <a:lstStyle/>
          <a:p>
            <a:r>
              <a:rPr lang="de-DE" dirty="0"/>
              <a:t>Lernziele der Veranstaltung</a:t>
            </a:r>
          </a:p>
        </p:txBody>
      </p:sp>
    </p:spTree>
    <p:extLst>
      <p:ext uri="{BB962C8B-B14F-4D97-AF65-F5344CB8AC3E}">
        <p14:creationId xmlns:p14="http://schemas.microsoft.com/office/powerpoint/2010/main" val="692925577"/>
      </p:ext>
    </p:extLst>
  </p:cSld>
  <p:clrMapOvr>
    <a:masterClrMapping/>
  </p:clrMapOvr>
  <mc:AlternateContent xmlns:mc="http://schemas.openxmlformats.org/markup-compatibility/2006" xmlns:p14="http://schemas.microsoft.com/office/powerpoint/2010/main">
    <mc:Choice Requires="p14">
      <p:transition spd="slow" p14:dur="2000" advTm="7215"/>
    </mc:Choice>
    <mc:Fallback xmlns="">
      <p:transition spd="slow" advTm="7215"/>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80900" y="188640"/>
            <a:ext cx="8229600" cy="576262"/>
          </a:xfrm>
        </p:spPr>
        <p:txBody>
          <a:bodyPr/>
          <a:lstStyle/>
          <a:p>
            <a:r>
              <a:rPr lang="de-DE" dirty="0"/>
              <a:t>Dynamische Bestimmung des Werbebudgets (I): Charakterisierung</a:t>
            </a:r>
          </a:p>
        </p:txBody>
      </p:sp>
      <p:sp>
        <p:nvSpPr>
          <p:cNvPr id="5" name="AutoShape 4"/>
          <p:cNvSpPr>
            <a:spLocks noChangeArrowheads="1"/>
          </p:cNvSpPr>
          <p:nvPr/>
        </p:nvSpPr>
        <p:spPr bwMode="auto">
          <a:xfrm>
            <a:off x="480900" y="1484784"/>
            <a:ext cx="7920880" cy="4292749"/>
          </a:xfrm>
          <a:prstGeom prst="wedgeRoundRectCallout">
            <a:avLst>
              <a:gd name="adj1" fmla="val 41827"/>
              <a:gd name="adj2" fmla="val 56646"/>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dirty="0"/>
              <a:t>Charakteristik der Problemstellung</a:t>
            </a:r>
            <a:br>
              <a:rPr lang="de-DE" dirty="0"/>
            </a:br>
            <a:br>
              <a:rPr lang="de-DE" dirty="0"/>
            </a:br>
            <a:r>
              <a:rPr lang="de-DE" dirty="0"/>
              <a:t>-   Werbung hat eine zeitverzögerte Wirkung.</a:t>
            </a:r>
            <a:br>
              <a:rPr lang="de-DE" dirty="0"/>
            </a:br>
            <a:r>
              <a:rPr lang="de-DE" dirty="0"/>
              <a:t>-   Berücksichtigung der Zeitpräferenz durch Diskontierung der</a:t>
            </a:r>
            <a:br>
              <a:rPr lang="de-DE" dirty="0"/>
            </a:br>
            <a:r>
              <a:rPr lang="de-DE" dirty="0"/>
              <a:t>    Zahlungsströme.</a:t>
            </a:r>
          </a:p>
          <a:p>
            <a:pPr marL="285750" indent="-285750">
              <a:buFontTx/>
              <a:buChar char="-"/>
            </a:pPr>
            <a:r>
              <a:rPr lang="de-DE" dirty="0"/>
              <a:t>es wird der Gesamtgewinn über den Planungszeitraum (t=1 bis T)</a:t>
            </a:r>
            <a:br>
              <a:rPr lang="de-DE" dirty="0"/>
            </a:br>
            <a:r>
              <a:rPr lang="de-DE" dirty="0"/>
              <a:t>maximiert.</a:t>
            </a:r>
          </a:p>
          <a:p>
            <a:pPr marL="285750" indent="-285750">
              <a:buFontTx/>
              <a:buChar char="-"/>
            </a:pPr>
            <a:r>
              <a:rPr lang="de-DE" dirty="0"/>
              <a:t>bei Ausstrahlungseffekten (Carry-</a:t>
            </a:r>
            <a:r>
              <a:rPr lang="de-DE" dirty="0" err="1"/>
              <a:t>over</a:t>
            </a:r>
            <a:r>
              <a:rPr lang="de-DE" dirty="0"/>
              <a:t>-Effekten) eines Entscheidungsparameters in die Zukunft entspricht die Maximierung der Periodengewinne nicht der Maximierung des Gesamtgewinns über den Planungszeitraums.</a:t>
            </a:r>
          </a:p>
          <a:p>
            <a:pPr marL="285750" indent="-285750">
              <a:buFontTx/>
              <a:buChar char="-"/>
            </a:pPr>
            <a:r>
              <a:rPr lang="de-DE" dirty="0"/>
              <a:t>Darstellung der notwendigen Bedingung (1. Ableitung) für das Werbebudget einer Periode t aus dem Planungszeitraum.</a:t>
            </a:r>
          </a:p>
        </p:txBody>
      </p:sp>
    </p:spTree>
    <p:extLst>
      <p:ext uri="{BB962C8B-B14F-4D97-AF65-F5344CB8AC3E}">
        <p14:creationId xmlns:p14="http://schemas.microsoft.com/office/powerpoint/2010/main" val="235256109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51520" y="188640"/>
            <a:ext cx="8496944" cy="576262"/>
          </a:xfrm>
        </p:spPr>
        <p:txBody>
          <a:bodyPr/>
          <a:lstStyle/>
          <a:p>
            <a:r>
              <a:rPr lang="de-DE" dirty="0"/>
              <a:t>Vorbemerkungen zur folgenden Folie</a:t>
            </a:r>
          </a:p>
        </p:txBody>
      </p:sp>
      <p:sp>
        <p:nvSpPr>
          <p:cNvPr id="5" name="AutoShape 4"/>
          <p:cNvSpPr>
            <a:spLocks noChangeArrowheads="1"/>
          </p:cNvSpPr>
          <p:nvPr/>
        </p:nvSpPr>
        <p:spPr bwMode="auto">
          <a:xfrm>
            <a:off x="251520" y="1052736"/>
            <a:ext cx="8352928" cy="4968552"/>
          </a:xfrm>
          <a:prstGeom prst="wedgeRoundRectCallout">
            <a:avLst>
              <a:gd name="adj1" fmla="val 42165"/>
              <a:gd name="adj2" fmla="val 54224"/>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sz="1600" dirty="0"/>
          </a:p>
          <a:p>
            <a:r>
              <a:rPr lang="de-DE" sz="2000" dirty="0"/>
              <a:t>Zielsetzung des folgenden Modells ist die Bestimmung des gewinnmaximalen Werbebudgets, wobei der Preis des Produkts konstant bleibt (gegeben ist).</a:t>
            </a:r>
          </a:p>
          <a:p>
            <a:endParaRPr lang="de-DE" sz="2000" dirty="0"/>
          </a:p>
          <a:p>
            <a:r>
              <a:rPr lang="de-DE" sz="2000" dirty="0"/>
              <a:t>Grundlage ist eine dynamische Werbe-Response-Funktion mit direktem goodwill-Transfer.</a:t>
            </a:r>
          </a:p>
          <a:p>
            <a:endParaRPr lang="de-DE" sz="2000" dirty="0"/>
          </a:p>
          <a:p>
            <a:r>
              <a:rPr lang="de-DE" sz="2000" dirty="0"/>
              <a:t>Die Gewinnfunktion bezieht sich auf den gesamten Planungszeitraums von t=1 bis T: Für jede Periode des Planungszeitraums gilt: Periodengewinn = Periodenumsatz – Periodenkosten – Werbebudget in der betreffenden Periode.</a:t>
            </a:r>
          </a:p>
          <a:p>
            <a:endParaRPr lang="de-DE" sz="2000" dirty="0"/>
          </a:p>
          <a:p>
            <a:r>
              <a:rPr lang="de-DE" sz="2000" dirty="0"/>
              <a:t>Es wird der diskontierte -  über den Planungshorizont aggregierte  -  Gesamtgewinn maximiert. Der Diskontierungszinssatz ist der Parameter i.</a:t>
            </a:r>
            <a:endParaRPr lang="de-DE" sz="1600" dirty="0"/>
          </a:p>
        </p:txBody>
      </p:sp>
    </p:spTree>
    <p:extLst>
      <p:ext uri="{BB962C8B-B14F-4D97-AF65-F5344CB8AC3E}">
        <p14:creationId xmlns:p14="http://schemas.microsoft.com/office/powerpoint/2010/main" val="369414154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p:cNvSpPr>
            <a:spLocks noGrp="1" noChangeArrowheads="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eaLnBrk="1" hangingPunct="1"/>
            <a:fld id="{B08F63E7-C5C2-4815-8F26-508A2918C84B}" type="slidenum">
              <a:rPr lang="de-DE" altLang="de-DE"/>
              <a:pPr eaLnBrk="1" hangingPunct="1"/>
              <a:t>113</a:t>
            </a:fld>
            <a:endParaRPr lang="de-DE" altLang="de-DE"/>
          </a:p>
        </p:txBody>
      </p:sp>
      <p:sp>
        <p:nvSpPr>
          <p:cNvPr id="9" name="Foliennummernplatzhalter 2"/>
          <p:cNvSpPr txBox="1">
            <a:spLocks noGrp="1"/>
          </p:cNvSpPr>
          <p:nvPr/>
        </p:nvSpPr>
        <p:spPr bwMode="auto">
          <a:xfrm>
            <a:off x="6831013" y="6308725"/>
            <a:ext cx="2133600" cy="522288"/>
          </a:xfrm>
          <a:prstGeom prst="rect">
            <a:avLst/>
          </a:prstGeom>
          <a:noFill/>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algn="r" eaLnBrk="1" hangingPunct="1">
              <a:buFontTx/>
              <a:buNone/>
            </a:pPr>
            <a:fld id="{CB22FBEE-5FBF-4894-9EBD-CA556C7A2211}" type="slidenum">
              <a:rPr lang="de-DE" altLang="de-DE" sz="1100" b="1">
                <a:effectLst>
                  <a:outerShdw blurRad="38100" dist="38100" dir="2700000" algn="tl">
                    <a:srgbClr val="C0C0C0"/>
                  </a:outerShdw>
                </a:effectLst>
              </a:rPr>
              <a:pPr algn="r" eaLnBrk="1" hangingPunct="1">
                <a:buFontTx/>
                <a:buNone/>
              </a:pPr>
              <a:t>113</a:t>
            </a:fld>
            <a:endParaRPr lang="de-DE" altLang="de-DE" sz="1100" b="1">
              <a:effectLst>
                <a:outerShdw blurRad="38100" dist="38100" dir="2700000" algn="tl">
                  <a:srgbClr val="C0C0C0"/>
                </a:outerShdw>
              </a:effectLst>
            </a:endParaRPr>
          </a:p>
        </p:txBody>
      </p:sp>
      <p:sp>
        <p:nvSpPr>
          <p:cNvPr id="207876" name="Rectangle 6"/>
          <p:cNvSpPr>
            <a:spLocks noChangeArrowheads="1"/>
          </p:cNvSpPr>
          <p:nvPr/>
        </p:nvSpPr>
        <p:spPr bwMode="auto">
          <a:xfrm>
            <a:off x="2957513" y="517525"/>
            <a:ext cx="2959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graphicFrame>
        <p:nvGraphicFramePr>
          <p:cNvPr id="207877" name="Object 8"/>
          <p:cNvGraphicFramePr>
            <a:graphicFrameLocks noChangeAspect="1"/>
          </p:cNvGraphicFramePr>
          <p:nvPr/>
        </p:nvGraphicFramePr>
        <p:xfrm>
          <a:off x="533400" y="1101725"/>
          <a:ext cx="3733800" cy="1493838"/>
        </p:xfrm>
        <a:graphic>
          <a:graphicData uri="http://schemas.openxmlformats.org/presentationml/2006/ole">
            <mc:AlternateContent xmlns:mc="http://schemas.openxmlformats.org/markup-compatibility/2006">
              <mc:Choice xmlns:v="urn:schemas-microsoft-com:vml" Requires="v">
                <p:oleObj spid="_x0000_s33145" name="Formel" r:id="rId3" imgW="1498600" imgH="685800" progId="Equation.DSMT4">
                  <p:embed/>
                </p:oleObj>
              </mc:Choice>
              <mc:Fallback>
                <p:oleObj name="Formel" r:id="rId3" imgW="1498600" imgH="685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101725"/>
                        <a:ext cx="3733800" cy="1493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7878" name="Object 9"/>
          <p:cNvGraphicFramePr>
            <a:graphicFrameLocks noChangeAspect="1"/>
          </p:cNvGraphicFramePr>
          <p:nvPr/>
        </p:nvGraphicFramePr>
        <p:xfrm>
          <a:off x="544513" y="2527300"/>
          <a:ext cx="5932487" cy="954088"/>
        </p:xfrm>
        <a:graphic>
          <a:graphicData uri="http://schemas.openxmlformats.org/presentationml/2006/ole">
            <mc:AlternateContent xmlns:mc="http://schemas.openxmlformats.org/markup-compatibility/2006">
              <mc:Choice xmlns:v="urn:schemas-microsoft-com:vml" Requires="v">
                <p:oleObj spid="_x0000_s33146" name="Formel" r:id="rId5" imgW="3073400" imgH="444500" progId="Equation.DSMT4">
                  <p:embed/>
                </p:oleObj>
              </mc:Choice>
              <mc:Fallback>
                <p:oleObj name="Formel" r:id="rId5" imgW="3073400" imgH="4445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513" y="2527300"/>
                        <a:ext cx="5932487" cy="954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7879" name="Object 10"/>
          <p:cNvGraphicFramePr>
            <a:graphicFrameLocks noChangeAspect="1"/>
          </p:cNvGraphicFramePr>
          <p:nvPr/>
        </p:nvGraphicFramePr>
        <p:xfrm>
          <a:off x="533400" y="3746500"/>
          <a:ext cx="5699125" cy="1006475"/>
        </p:xfrm>
        <a:graphic>
          <a:graphicData uri="http://schemas.openxmlformats.org/presentationml/2006/ole">
            <mc:AlternateContent xmlns:mc="http://schemas.openxmlformats.org/markup-compatibility/2006">
              <mc:Choice xmlns:v="urn:schemas-microsoft-com:vml" Requires="v">
                <p:oleObj spid="_x0000_s33147" name="Formel" r:id="rId7" imgW="2451100" imgH="482600" progId="Equation.DSMT4">
                  <p:embed/>
                </p:oleObj>
              </mc:Choice>
              <mc:Fallback>
                <p:oleObj name="Formel" r:id="rId7" imgW="2451100" imgH="482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3746500"/>
                        <a:ext cx="5699125"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7880" name="Object 11"/>
          <p:cNvGraphicFramePr>
            <a:graphicFrameLocks noChangeAspect="1"/>
          </p:cNvGraphicFramePr>
          <p:nvPr/>
        </p:nvGraphicFramePr>
        <p:xfrm>
          <a:off x="6391275" y="2755900"/>
          <a:ext cx="1838325" cy="515938"/>
        </p:xfrm>
        <a:graphic>
          <a:graphicData uri="http://schemas.openxmlformats.org/presentationml/2006/ole">
            <mc:AlternateContent xmlns:mc="http://schemas.openxmlformats.org/markup-compatibility/2006">
              <mc:Choice xmlns:v="urn:schemas-microsoft-com:vml" Requires="v">
                <p:oleObj spid="_x0000_s33148" name="Formel" r:id="rId9" imgW="952087" imgH="241195" progId="Equation.DSMT4">
                  <p:embed/>
                </p:oleObj>
              </mc:Choice>
              <mc:Fallback>
                <p:oleObj name="Formel" r:id="rId9" imgW="952087" imgH="241195"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91275" y="2755900"/>
                        <a:ext cx="183832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7881" name="Object 12"/>
          <p:cNvGraphicFramePr>
            <a:graphicFrameLocks noChangeAspect="1"/>
          </p:cNvGraphicFramePr>
          <p:nvPr/>
        </p:nvGraphicFramePr>
        <p:xfrm>
          <a:off x="1512888" y="4813300"/>
          <a:ext cx="4964112" cy="1063625"/>
        </p:xfrm>
        <a:graphic>
          <a:graphicData uri="http://schemas.openxmlformats.org/presentationml/2006/ole">
            <mc:AlternateContent xmlns:mc="http://schemas.openxmlformats.org/markup-compatibility/2006">
              <mc:Choice xmlns:v="urn:schemas-microsoft-com:vml" Requires="v">
                <p:oleObj spid="_x0000_s33149" name="Formel" r:id="rId11" imgW="2133600" imgH="508000" progId="Equation.DSMT4">
                  <p:embed/>
                </p:oleObj>
              </mc:Choice>
              <mc:Fallback>
                <p:oleObj name="Formel" r:id="rId11" imgW="2133600" imgH="5080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12888" y="4813300"/>
                        <a:ext cx="4964112" cy="106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7882" name="Rectangle 13"/>
          <p:cNvSpPr>
            <a:spLocks noGrp="1" noChangeArrowheads="1"/>
          </p:cNvSpPr>
          <p:nvPr>
            <p:ph type="title" idx="4294967295"/>
          </p:nvPr>
        </p:nvSpPr>
        <p:spPr/>
        <p:txBody>
          <a:bodyPr/>
          <a:lstStyle/>
          <a:p>
            <a:pPr eaLnBrk="1" hangingPunct="1"/>
            <a:r>
              <a:rPr lang="de-DE" altLang="de-DE"/>
              <a:t>Optimales Werbebudget im dynamischen Fall</a:t>
            </a:r>
          </a:p>
        </p:txBody>
      </p:sp>
      <p:sp>
        <p:nvSpPr>
          <p:cNvPr id="11" name="Foliennummernplatzhalter 10"/>
          <p:cNvSpPr txBox="1">
            <a:spLocks noGrp="1"/>
          </p:cNvSpPr>
          <p:nvPr/>
        </p:nvSpPr>
        <p:spPr bwMode="auto">
          <a:xfrm>
            <a:off x="6831013" y="6308725"/>
            <a:ext cx="2133600" cy="522288"/>
          </a:xfrm>
          <a:prstGeom prst="rect">
            <a:avLst/>
          </a:prstGeom>
          <a:noFill/>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algn="r" eaLnBrk="1" hangingPunct="1">
              <a:buFontTx/>
              <a:buNone/>
            </a:pPr>
            <a:fld id="{3EE6DEB4-0E53-4ED8-8847-F1F5680F8626}" type="slidenum">
              <a:rPr lang="de-DE" altLang="de-DE" sz="1100" b="1">
                <a:effectLst>
                  <a:outerShdw blurRad="38100" dist="38100" dir="2700000" algn="tl">
                    <a:srgbClr val="C0C0C0"/>
                  </a:outerShdw>
                </a:effectLst>
              </a:rPr>
              <a:pPr algn="r" eaLnBrk="1" hangingPunct="1">
                <a:buFontTx/>
                <a:buNone/>
              </a:pPr>
              <a:t>113</a:t>
            </a:fld>
            <a:endParaRPr lang="de-DE" altLang="de-DE" sz="1100" b="1">
              <a:effectLst>
                <a:outerShdw blurRad="38100" dist="38100" dir="2700000" algn="tl">
                  <a:srgbClr val="C0C0C0"/>
                </a:outerShdw>
              </a:effectLst>
            </a:endParaRPr>
          </a:p>
        </p:txBody>
      </p:sp>
    </p:spTree>
    <p:extLst>
      <p:ext uri="{BB962C8B-B14F-4D97-AF65-F5344CB8AC3E}">
        <p14:creationId xmlns:p14="http://schemas.microsoft.com/office/powerpoint/2010/main" val="1132152790"/>
      </p:ext>
    </p:extLst>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p:cNvSpPr>
            <a:spLocks noChangeArrowheads="1"/>
          </p:cNvSpPr>
          <p:nvPr/>
        </p:nvSpPr>
        <p:spPr bwMode="auto">
          <a:xfrm>
            <a:off x="323528" y="1268760"/>
            <a:ext cx="8509699" cy="4320480"/>
          </a:xfrm>
          <a:prstGeom prst="wedgeRoundRectCallout">
            <a:avLst>
              <a:gd name="adj1" fmla="val 47533"/>
              <a:gd name="adj2" fmla="val 5506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dirty="0"/>
              <a:t>Dargestellt ist die partieller Ableitung des Gewinns nach dem Werbebudget der Periode t innerhalb des Planungszeitraums.</a:t>
            </a:r>
          </a:p>
          <a:p>
            <a:r>
              <a:rPr lang="de-DE" dirty="0"/>
              <a:t>Dieser werbebezogene Grenzgewinn der Periode t setzt sich aus zwei Termen zusammen: </a:t>
            </a:r>
          </a:p>
          <a:p>
            <a:pPr marL="285750" indent="-285750">
              <a:buFontTx/>
              <a:buChar char="-"/>
            </a:pPr>
            <a:r>
              <a:rPr lang="de-DE" dirty="0"/>
              <a:t>Erste Zeile: der Gewinnwirkung (werbebedingter Grenzgewinn) in der Periode t, d.h. der Periode, in der das Werbebudget investiert wird,</a:t>
            </a:r>
          </a:p>
          <a:p>
            <a:pPr marL="285750" indent="-285750">
              <a:buFontTx/>
              <a:buChar char="-"/>
            </a:pPr>
            <a:r>
              <a:rPr lang="de-DE" dirty="0"/>
              <a:t>Zweite Zeile (Summenterm): den Gewinnwirkungen (werbebedingter Grenzgewinn) in den Folgeperioden, die dieses Werbebudget auslöst. Diese Ausstrahlungswirkungen des Werbebudgets in t bezogen auf Umsatz (werbebedingter Grenzumsatz in den Folgeperioden) und Kosten (werbebedingte Grenzkosten in den Folgeperioden) werden für alle Perioden bis zum Planungshorizont T aufsummiert.</a:t>
            </a:r>
          </a:p>
          <a:p>
            <a:endParaRPr lang="de-DE" dirty="0"/>
          </a:p>
          <a:p>
            <a:r>
              <a:rPr lang="de-DE" dirty="0"/>
              <a:t>Hinweis: Der Term „1“ fehlt im Summenterm, da die Werbung bereits in der Periode t geschaltet wurde.</a:t>
            </a:r>
          </a:p>
        </p:txBody>
      </p:sp>
      <p:sp>
        <p:nvSpPr>
          <p:cNvPr id="4" name="Text Box 26"/>
          <p:cNvSpPr txBox="1">
            <a:spLocks noChangeArrowheads="1"/>
          </p:cNvSpPr>
          <p:nvPr/>
        </p:nvSpPr>
        <p:spPr bwMode="auto">
          <a:xfrm>
            <a:off x="508768" y="272262"/>
            <a:ext cx="662510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lgn="ctr" eaLnBrk="1" hangingPunct="1">
              <a:spcBef>
                <a:spcPct val="50000"/>
              </a:spcBef>
              <a:buNone/>
            </a:pPr>
            <a:r>
              <a:rPr lang="de-DE" altLang="de-DE" sz="2400" dirty="0">
                <a:solidFill>
                  <a:srgbClr val="000000"/>
                </a:solidFill>
              </a:rPr>
              <a:t>Erläuterungen zur vorangegangenen Folie (I)</a:t>
            </a:r>
          </a:p>
        </p:txBody>
      </p:sp>
    </p:spTree>
    <p:extLst>
      <p:ext uri="{BB962C8B-B14F-4D97-AF65-F5344CB8AC3E}">
        <p14:creationId xmlns:p14="http://schemas.microsoft.com/office/powerpoint/2010/main" val="288672307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rrowheads="1"/>
          </p:cNvSpPr>
          <p:nvPr/>
        </p:nvSpPr>
        <p:spPr bwMode="auto">
          <a:xfrm>
            <a:off x="429144" y="1052736"/>
            <a:ext cx="7920880" cy="5080575"/>
          </a:xfrm>
          <a:prstGeom prst="wedgeRoundRectCallout">
            <a:avLst>
              <a:gd name="adj1" fmla="val 42732"/>
              <a:gd name="adj2" fmla="val 5258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sz="1600" dirty="0" err="1"/>
              <a:t>Optimalbedingung</a:t>
            </a:r>
            <a:r>
              <a:rPr lang="de-DE" sz="1600" dirty="0"/>
              <a:t> für das Werbebudget in einer beliebigen Periode t</a:t>
            </a:r>
          </a:p>
          <a:p>
            <a:br>
              <a:rPr lang="de-DE" sz="1600" dirty="0"/>
            </a:br>
            <a:r>
              <a:rPr lang="de-DE" sz="1600" dirty="0"/>
              <a:t>-   Der erste Klammerausdruck beinhaltet die Situation, dass in der</a:t>
            </a:r>
            <a:br>
              <a:rPr lang="de-DE" sz="1600" dirty="0"/>
            </a:br>
            <a:r>
              <a:rPr lang="de-DE" sz="1600" dirty="0"/>
              <a:t>    Werbebudgetplanung nur die aktuelle Wirkung des Werbebudgets</a:t>
            </a:r>
            <a:br>
              <a:rPr lang="de-DE" sz="1600" dirty="0"/>
            </a:br>
            <a:r>
              <a:rPr lang="de-DE" sz="1600" dirty="0"/>
              <a:t>    beachtet wird. Der zweite Klammerausdruck erfasst die</a:t>
            </a:r>
            <a:br>
              <a:rPr lang="de-DE" sz="1600" dirty="0"/>
            </a:br>
            <a:r>
              <a:rPr lang="de-DE" sz="1600" dirty="0"/>
              <a:t>    Auswirkungen der zeitversetzten Werbewirkung des Werbebudgets</a:t>
            </a:r>
            <a:br>
              <a:rPr lang="de-DE" sz="1600" dirty="0"/>
            </a:br>
            <a:r>
              <a:rPr lang="de-DE" sz="1600" dirty="0"/>
              <a:t>    der Periode t. </a:t>
            </a:r>
            <a:br>
              <a:rPr lang="de-DE" sz="1600" dirty="0"/>
            </a:br>
            <a:r>
              <a:rPr lang="de-DE" sz="1600" dirty="0"/>
              <a:t>-   </a:t>
            </a:r>
            <a:r>
              <a:rPr lang="de-DE" sz="1600" dirty="0" err="1"/>
              <a:t>p</a:t>
            </a:r>
            <a:r>
              <a:rPr lang="de-DE" sz="1600" baseline="-25000" dirty="0" err="1"/>
              <a:t>t</a:t>
            </a:r>
            <a:r>
              <a:rPr lang="de-DE" sz="1600" dirty="0"/>
              <a:t>(</a:t>
            </a:r>
            <a:r>
              <a:rPr lang="de-DE" sz="1600" dirty="0" err="1"/>
              <a:t>dx</a:t>
            </a:r>
            <a:r>
              <a:rPr lang="de-DE" sz="1600" baseline="-25000" dirty="0" err="1"/>
              <a:t>t</a:t>
            </a:r>
            <a:r>
              <a:rPr lang="de-DE" sz="1600" dirty="0"/>
              <a:t>/</a:t>
            </a:r>
            <a:r>
              <a:rPr lang="de-DE" sz="1600" dirty="0" err="1"/>
              <a:t>dW</a:t>
            </a:r>
            <a:r>
              <a:rPr lang="de-DE" sz="1600" baseline="-25000" dirty="0" err="1"/>
              <a:t>t</a:t>
            </a:r>
            <a:r>
              <a:rPr lang="de-DE" sz="1600" dirty="0"/>
              <a:t>): zusätzlicher Umsatz in der Periode t aufgrund der</a:t>
            </a:r>
            <a:br>
              <a:rPr lang="de-DE" sz="1600" dirty="0"/>
            </a:br>
            <a:r>
              <a:rPr lang="de-DE" sz="1600" dirty="0"/>
              <a:t>    Veränderung des Werbebudgets (Absatzeffekt multipliziert mit dem</a:t>
            </a:r>
            <a:br>
              <a:rPr lang="de-DE" sz="1600" dirty="0"/>
            </a:br>
            <a:r>
              <a:rPr lang="de-DE" sz="1600" dirty="0"/>
              <a:t>    Produktpreis).</a:t>
            </a:r>
            <a:br>
              <a:rPr lang="de-DE" sz="1600" dirty="0"/>
            </a:br>
            <a:r>
              <a:rPr lang="de-DE" sz="1600" dirty="0"/>
              <a:t>-   </a:t>
            </a:r>
            <a:r>
              <a:rPr lang="de-DE" sz="1600" dirty="0" err="1"/>
              <a:t>dK</a:t>
            </a:r>
            <a:r>
              <a:rPr lang="de-DE" sz="1600" baseline="-25000" dirty="0" err="1"/>
              <a:t>t</a:t>
            </a:r>
            <a:r>
              <a:rPr lang="de-DE" sz="1600" dirty="0"/>
              <a:t>/</a:t>
            </a:r>
            <a:r>
              <a:rPr lang="de-DE" sz="1600" dirty="0" err="1"/>
              <a:t>dx</a:t>
            </a:r>
            <a:r>
              <a:rPr lang="de-DE" sz="1600" baseline="-25000" dirty="0" err="1"/>
              <a:t>t</a:t>
            </a:r>
            <a:r>
              <a:rPr lang="de-DE" sz="1600" dirty="0"/>
              <a:t> </a:t>
            </a:r>
            <a:r>
              <a:rPr lang="de-DE" sz="1600" dirty="0" err="1"/>
              <a:t>dx</a:t>
            </a:r>
            <a:r>
              <a:rPr lang="de-DE" sz="1600" baseline="-25000" dirty="0" err="1"/>
              <a:t>t</a:t>
            </a:r>
            <a:r>
              <a:rPr lang="de-DE" sz="1600" dirty="0"/>
              <a:t>/</a:t>
            </a:r>
            <a:r>
              <a:rPr lang="de-DE" sz="1600" dirty="0" err="1"/>
              <a:t>dW</a:t>
            </a:r>
            <a:r>
              <a:rPr lang="de-DE" sz="1600" baseline="-25000" dirty="0" err="1"/>
              <a:t>t</a:t>
            </a:r>
            <a:r>
              <a:rPr lang="de-DE" sz="1600" dirty="0"/>
              <a:t>: durch die marginale Werbeeinheit erhöht sich in der</a:t>
            </a:r>
            <a:br>
              <a:rPr lang="de-DE" sz="1600" dirty="0"/>
            </a:br>
            <a:r>
              <a:rPr lang="de-DE" sz="1600" dirty="0"/>
              <a:t>    Periode t der Absatz, was wiederum zu höheren Produktionskosten</a:t>
            </a:r>
            <a:br>
              <a:rPr lang="de-DE" sz="1600" dirty="0"/>
            </a:br>
            <a:r>
              <a:rPr lang="de-DE" sz="1600" dirty="0"/>
              <a:t>    führt (=werbeinduzierte Erhöhung der Produktionskosten).</a:t>
            </a:r>
          </a:p>
          <a:p>
            <a:pPr marL="285750" indent="-285750">
              <a:buFontTx/>
              <a:buChar char="-"/>
            </a:pPr>
            <a:r>
              <a:rPr lang="de-DE" sz="1600" dirty="0"/>
              <a:t>-1: marginale Werbebudgeterhöhung in t.</a:t>
            </a:r>
          </a:p>
          <a:p>
            <a:pPr marL="285750" indent="-285750">
              <a:buFontTx/>
              <a:buChar char="-"/>
            </a:pPr>
            <a:r>
              <a:rPr lang="de-DE" sz="1600" dirty="0" err="1"/>
              <a:t>p</a:t>
            </a:r>
            <a:r>
              <a:rPr lang="de-DE" sz="1600" baseline="-25000" dirty="0" err="1"/>
              <a:t>j</a:t>
            </a:r>
            <a:r>
              <a:rPr lang="de-DE" sz="1600" baseline="-25000" dirty="0"/>
              <a:t> </a:t>
            </a:r>
            <a:r>
              <a:rPr lang="de-DE" sz="1600" dirty="0"/>
              <a:t>(</a:t>
            </a:r>
            <a:r>
              <a:rPr lang="de-DE" sz="1600" dirty="0" err="1"/>
              <a:t>dx</a:t>
            </a:r>
            <a:r>
              <a:rPr lang="de-DE" sz="1600" baseline="-25000" dirty="0" err="1"/>
              <a:t>j</a:t>
            </a:r>
            <a:r>
              <a:rPr lang="de-DE" sz="1600" dirty="0"/>
              <a:t>/</a:t>
            </a:r>
            <a:r>
              <a:rPr lang="de-DE" sz="1600" dirty="0" err="1"/>
              <a:t>dW</a:t>
            </a:r>
            <a:r>
              <a:rPr lang="de-DE" sz="1600" baseline="-25000" dirty="0" err="1"/>
              <a:t>t</a:t>
            </a:r>
            <a:r>
              <a:rPr lang="de-DE" sz="1600" dirty="0"/>
              <a:t>) = zusätzlicher Umsatz in einer Folgeperiode j aufgrund der marginalen Erhöhung des Werbebudgets in t.</a:t>
            </a:r>
          </a:p>
          <a:p>
            <a:pPr marL="285750" indent="-285750">
              <a:buFontTx/>
              <a:buChar char="-"/>
            </a:pPr>
            <a:r>
              <a:rPr lang="de-DE" sz="1600" dirty="0" err="1"/>
              <a:t>dK</a:t>
            </a:r>
            <a:r>
              <a:rPr lang="de-DE" sz="1600" dirty="0"/>
              <a:t>/</a:t>
            </a:r>
            <a:r>
              <a:rPr lang="de-DE" sz="1600" dirty="0" err="1"/>
              <a:t>dx</a:t>
            </a:r>
            <a:r>
              <a:rPr lang="de-DE" sz="1600" baseline="-25000" dirty="0" err="1"/>
              <a:t>j</a:t>
            </a:r>
            <a:r>
              <a:rPr lang="de-DE" sz="1600" dirty="0"/>
              <a:t> </a:t>
            </a:r>
            <a:r>
              <a:rPr lang="de-DE" sz="1600" dirty="0" err="1"/>
              <a:t>dx</a:t>
            </a:r>
            <a:r>
              <a:rPr lang="de-DE" sz="1600" baseline="-25000" dirty="0" err="1"/>
              <a:t>j</a:t>
            </a:r>
            <a:r>
              <a:rPr lang="de-DE" sz="1600" dirty="0"/>
              <a:t>/</a:t>
            </a:r>
            <a:r>
              <a:rPr lang="de-DE" sz="1600" dirty="0" err="1"/>
              <a:t>dW</a:t>
            </a:r>
            <a:r>
              <a:rPr lang="de-DE" sz="1600" baseline="-25000" dirty="0" err="1"/>
              <a:t>t</a:t>
            </a:r>
            <a:r>
              <a:rPr lang="de-DE" sz="1600" dirty="0"/>
              <a:t>: werbebedingte Produktionskosten für eine zusätzliche Absatzmenge in der Periode j aufgrund der marginalen Erhöhung des Werbebudgets in t.</a:t>
            </a:r>
          </a:p>
        </p:txBody>
      </p:sp>
      <p:sp>
        <p:nvSpPr>
          <p:cNvPr id="6" name="Text Box 26"/>
          <p:cNvSpPr txBox="1">
            <a:spLocks noChangeArrowheads="1"/>
          </p:cNvSpPr>
          <p:nvPr/>
        </p:nvSpPr>
        <p:spPr bwMode="auto">
          <a:xfrm>
            <a:off x="508768" y="272262"/>
            <a:ext cx="662510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lgn="ctr" eaLnBrk="1" hangingPunct="1">
              <a:spcBef>
                <a:spcPct val="50000"/>
              </a:spcBef>
              <a:buNone/>
            </a:pPr>
            <a:r>
              <a:rPr lang="de-DE" altLang="de-DE" sz="2400" dirty="0">
                <a:solidFill>
                  <a:srgbClr val="000000"/>
                </a:solidFill>
              </a:rPr>
              <a:t>Erläuterungen zur vorangegangenen Folie (II)</a:t>
            </a:r>
          </a:p>
        </p:txBody>
      </p:sp>
    </p:spTree>
    <p:extLst>
      <p:ext uri="{BB962C8B-B14F-4D97-AF65-F5344CB8AC3E}">
        <p14:creationId xmlns:p14="http://schemas.microsoft.com/office/powerpoint/2010/main" val="224901502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51520" y="188640"/>
            <a:ext cx="8496944" cy="576262"/>
          </a:xfrm>
        </p:spPr>
        <p:txBody>
          <a:bodyPr/>
          <a:lstStyle/>
          <a:p>
            <a:r>
              <a:rPr lang="de-DE" dirty="0"/>
              <a:t>Vorbemerkungen zur folgenden Folie (I)</a:t>
            </a:r>
          </a:p>
        </p:txBody>
      </p:sp>
      <p:sp>
        <p:nvSpPr>
          <p:cNvPr id="5" name="AutoShape 4"/>
          <p:cNvSpPr>
            <a:spLocks noChangeArrowheads="1"/>
          </p:cNvSpPr>
          <p:nvPr/>
        </p:nvSpPr>
        <p:spPr bwMode="auto">
          <a:xfrm>
            <a:off x="179512" y="908720"/>
            <a:ext cx="8496944" cy="5184576"/>
          </a:xfrm>
          <a:prstGeom prst="wedgeRoundRectCallout">
            <a:avLst>
              <a:gd name="adj1" fmla="val 42165"/>
              <a:gd name="adj2" fmla="val 54224"/>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sz="1600" dirty="0"/>
          </a:p>
          <a:p>
            <a:r>
              <a:rPr lang="de-DE" sz="2000" dirty="0"/>
              <a:t>Gegeben ist eine Werbe-Response-Funktion vom King-Typ, in der die Werbewirkung auf zwei Perioden (aktuelle Periode und eine Periode in der Zukunft) beschränkt ist.</a:t>
            </a:r>
          </a:p>
          <a:p>
            <a:endParaRPr lang="de-DE" sz="2000" dirty="0"/>
          </a:p>
          <a:p>
            <a:r>
              <a:rPr lang="de-DE" sz="2000" dirty="0"/>
              <a:t>Der Planungszeitrum beträgt drei Perioden, d.h. es werden für diese drei Perioden jeweils die optimalen – den Gesamtgewinn maximierenden – Werbebudgets bestimmt. Bei einem Planungszeitraum von T Perioden werden folglich T Werbebudgets ermittelt. Keine Berücksichtigung einer Diskontierung (i=0).</a:t>
            </a:r>
          </a:p>
          <a:p>
            <a:endParaRPr lang="de-DE" sz="2000" dirty="0"/>
          </a:p>
          <a:p>
            <a:r>
              <a:rPr lang="de-DE" sz="2000" dirty="0"/>
              <a:t>Formal ergibt sich ein Gleichungssystem (jeweils periodenbezogene partielle Ableitung der Gewinnfunktion) mit T Gleichungen.</a:t>
            </a:r>
          </a:p>
          <a:p>
            <a:endParaRPr lang="de-DE" sz="2000" dirty="0"/>
          </a:p>
          <a:p>
            <a:r>
              <a:rPr lang="de-DE" sz="2000" dirty="0"/>
              <a:t>Bei dynamischen Planungsproblemen ist ein „Startwert“ notwendig: In diesem Fall handelt es sich um die Werbebudgets </a:t>
            </a:r>
            <a:r>
              <a:rPr lang="de-DE" sz="2000" i="1" dirty="0"/>
              <a:t>vor</a:t>
            </a:r>
            <a:r>
              <a:rPr lang="de-DE" sz="2000" dirty="0"/>
              <a:t> dem Planungsbeginn. Hier wird W</a:t>
            </a:r>
            <a:r>
              <a:rPr lang="de-DE" sz="2000" baseline="-25000" dirty="0"/>
              <a:t>0</a:t>
            </a:r>
            <a:r>
              <a:rPr lang="de-DE" sz="2000" dirty="0"/>
              <a:t> =0 unterstellt.</a:t>
            </a:r>
          </a:p>
          <a:p>
            <a:r>
              <a:rPr lang="de-DE" sz="1600" dirty="0"/>
              <a:t>.</a:t>
            </a:r>
          </a:p>
        </p:txBody>
      </p:sp>
    </p:spTree>
    <p:extLst>
      <p:ext uri="{BB962C8B-B14F-4D97-AF65-F5344CB8AC3E}">
        <p14:creationId xmlns:p14="http://schemas.microsoft.com/office/powerpoint/2010/main" val="250000698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6"/>
          <p:cNvSpPr>
            <a:spLocks noGrp="1" noChangeArrowheads="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eaLnBrk="1" hangingPunct="1"/>
            <a:fld id="{1105FC4A-1BA8-4581-873E-62F2081088B5}" type="slidenum">
              <a:rPr lang="de-DE" altLang="de-DE"/>
              <a:pPr eaLnBrk="1" hangingPunct="1"/>
              <a:t>117</a:t>
            </a:fld>
            <a:endParaRPr lang="de-DE" altLang="de-DE"/>
          </a:p>
        </p:txBody>
      </p:sp>
      <p:sp>
        <p:nvSpPr>
          <p:cNvPr id="10" name="Foliennummernplatzhalter 2"/>
          <p:cNvSpPr txBox="1">
            <a:spLocks noGrp="1"/>
          </p:cNvSpPr>
          <p:nvPr/>
        </p:nvSpPr>
        <p:spPr bwMode="auto">
          <a:xfrm>
            <a:off x="6831013" y="6308725"/>
            <a:ext cx="2133600" cy="522288"/>
          </a:xfrm>
          <a:prstGeom prst="rect">
            <a:avLst/>
          </a:prstGeom>
          <a:noFill/>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algn="r" eaLnBrk="1" hangingPunct="1">
              <a:buFontTx/>
              <a:buNone/>
            </a:pPr>
            <a:fld id="{CC24E9F2-E0F8-407B-8396-46DF704C409E}" type="slidenum">
              <a:rPr lang="de-DE" altLang="de-DE" sz="1100" b="1">
                <a:effectLst>
                  <a:outerShdw blurRad="38100" dist="38100" dir="2700000" algn="tl">
                    <a:srgbClr val="C0C0C0"/>
                  </a:outerShdw>
                </a:effectLst>
              </a:rPr>
              <a:pPr algn="r" eaLnBrk="1" hangingPunct="1">
                <a:buFontTx/>
                <a:buNone/>
              </a:pPr>
              <a:t>117</a:t>
            </a:fld>
            <a:endParaRPr lang="de-DE" altLang="de-DE" sz="1100" b="1">
              <a:effectLst>
                <a:outerShdw blurRad="38100" dist="38100" dir="2700000" algn="tl">
                  <a:srgbClr val="C0C0C0"/>
                </a:outerShdw>
              </a:effectLst>
            </a:endParaRPr>
          </a:p>
        </p:txBody>
      </p:sp>
      <p:sp>
        <p:nvSpPr>
          <p:cNvPr id="208900" name="Rectangle 6"/>
          <p:cNvSpPr>
            <a:spLocks noChangeArrowheads="1"/>
          </p:cNvSpPr>
          <p:nvPr/>
        </p:nvSpPr>
        <p:spPr bwMode="auto">
          <a:xfrm>
            <a:off x="2957513" y="517525"/>
            <a:ext cx="2959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graphicFrame>
        <p:nvGraphicFramePr>
          <p:cNvPr id="208901" name="Object 8"/>
          <p:cNvGraphicFramePr>
            <a:graphicFrameLocks noChangeAspect="1"/>
          </p:cNvGraphicFramePr>
          <p:nvPr/>
        </p:nvGraphicFramePr>
        <p:xfrm>
          <a:off x="533400" y="1090613"/>
          <a:ext cx="3733800" cy="1565275"/>
        </p:xfrm>
        <a:graphic>
          <a:graphicData uri="http://schemas.openxmlformats.org/presentationml/2006/ole">
            <mc:AlternateContent xmlns:mc="http://schemas.openxmlformats.org/markup-compatibility/2006">
              <mc:Choice xmlns:v="urn:schemas-microsoft-com:vml" Requires="v">
                <p:oleObj spid="_x0000_s34164" name="Formel" r:id="rId3" imgW="1587500" imgH="965200" progId="Equation.DSMT4">
                  <p:embed/>
                </p:oleObj>
              </mc:Choice>
              <mc:Fallback>
                <p:oleObj name="Formel" r:id="rId3" imgW="1587500" imgH="9652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090613"/>
                        <a:ext cx="3733800" cy="156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8902" name="Object 9"/>
          <p:cNvGraphicFramePr>
            <a:graphicFrameLocks noChangeAspect="1"/>
          </p:cNvGraphicFramePr>
          <p:nvPr/>
        </p:nvGraphicFramePr>
        <p:xfrm>
          <a:off x="609600" y="2895600"/>
          <a:ext cx="3776663" cy="635000"/>
        </p:xfrm>
        <a:graphic>
          <a:graphicData uri="http://schemas.openxmlformats.org/presentationml/2006/ole">
            <mc:AlternateContent xmlns:mc="http://schemas.openxmlformats.org/markup-compatibility/2006">
              <mc:Choice xmlns:v="urn:schemas-microsoft-com:vml" Requires="v">
                <p:oleObj spid="_x0000_s34165" name="Formel" r:id="rId5" imgW="1548728" imgH="431613" progId="Equation.DSMT4">
                  <p:embed/>
                </p:oleObj>
              </mc:Choice>
              <mc:Fallback>
                <p:oleObj name="Formel" r:id="rId5" imgW="1548728" imgH="431613"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2895600"/>
                        <a:ext cx="3776663" cy="63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8903" name="Text Box 10"/>
          <p:cNvSpPr txBox="1">
            <a:spLocks noChangeArrowheads="1"/>
          </p:cNvSpPr>
          <p:nvPr/>
        </p:nvSpPr>
        <p:spPr bwMode="auto">
          <a:xfrm>
            <a:off x="457200" y="2590800"/>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spcBef>
                <a:spcPct val="20000"/>
              </a:spcBef>
              <a:buChar char="•"/>
              <a:defRPr sz="2200">
                <a:solidFill>
                  <a:schemeClr val="tx1"/>
                </a:solidFill>
                <a:latin typeface="Arial" panose="020B0604020202020204" pitchFamily="34" charset="0"/>
              </a:defRPr>
            </a:lvl1pPr>
            <a:lvl2pPr marL="742950" indent="-285750" defTabSz="762000" eaLnBrk="0" hangingPunct="0">
              <a:spcBef>
                <a:spcPct val="20000"/>
              </a:spcBef>
              <a:buChar char="–"/>
              <a:defRPr sz="2000">
                <a:solidFill>
                  <a:schemeClr val="tx1"/>
                </a:solidFill>
                <a:latin typeface="Arial" panose="020B0604020202020204" pitchFamily="34" charset="0"/>
              </a:defRPr>
            </a:lvl2pPr>
            <a:lvl3pPr marL="1143000" indent="-228600" defTabSz="762000" eaLnBrk="0" hangingPunct="0">
              <a:spcBef>
                <a:spcPct val="20000"/>
              </a:spcBef>
              <a:buChar char="•"/>
              <a:defRPr sz="2400">
                <a:solidFill>
                  <a:schemeClr val="tx1"/>
                </a:solidFill>
                <a:latin typeface="Arial" panose="020B0604020202020204" pitchFamily="34" charset="0"/>
              </a:defRPr>
            </a:lvl3pPr>
            <a:lvl4pPr marL="1600200" indent="-228600" defTabSz="762000" eaLnBrk="0" hangingPunct="0">
              <a:spcBef>
                <a:spcPct val="20000"/>
              </a:spcBef>
              <a:buChar char="–"/>
              <a:defRPr sz="1600">
                <a:solidFill>
                  <a:schemeClr val="tx1"/>
                </a:solidFill>
                <a:latin typeface="Arial" panose="020B0604020202020204" pitchFamily="34" charset="0"/>
              </a:defRPr>
            </a:lvl4pPr>
            <a:lvl5pPr marL="2057400" indent="-228600" defTabSz="762000" eaLnBrk="0" hangingPunct="0">
              <a:spcBef>
                <a:spcPct val="20000"/>
              </a:spcBef>
              <a:buChar char="»"/>
              <a:defRPr sz="14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r>
              <a:rPr lang="de-DE" altLang="de-DE" sz="1800"/>
              <a:t>Zielfunktion für 3 Perioden (ohne Verzinsung)</a:t>
            </a:r>
          </a:p>
        </p:txBody>
      </p:sp>
      <p:graphicFrame>
        <p:nvGraphicFramePr>
          <p:cNvPr id="208904" name="Object 11"/>
          <p:cNvGraphicFramePr>
            <a:graphicFrameLocks noChangeAspect="1"/>
          </p:cNvGraphicFramePr>
          <p:nvPr/>
        </p:nvGraphicFramePr>
        <p:xfrm>
          <a:off x="947738" y="3475038"/>
          <a:ext cx="3852862" cy="639762"/>
        </p:xfrm>
        <a:graphic>
          <a:graphicData uri="http://schemas.openxmlformats.org/presentationml/2006/ole">
            <mc:AlternateContent xmlns:mc="http://schemas.openxmlformats.org/markup-compatibility/2006">
              <mc:Choice xmlns:v="urn:schemas-microsoft-com:vml" Requires="v">
                <p:oleObj spid="_x0000_s34166" name="Formel" r:id="rId7" imgW="2235200" imgH="431800" progId="Equation.DSMT4">
                  <p:embed/>
                </p:oleObj>
              </mc:Choice>
              <mc:Fallback>
                <p:oleObj name="Formel" r:id="rId7" imgW="2235200" imgH="4318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7738" y="3475038"/>
                        <a:ext cx="3852862" cy="639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8905" name="Object 12"/>
          <p:cNvGraphicFramePr>
            <a:graphicFrameLocks noChangeAspect="1"/>
          </p:cNvGraphicFramePr>
          <p:nvPr/>
        </p:nvGraphicFramePr>
        <p:xfrm>
          <a:off x="4800600" y="3581400"/>
          <a:ext cx="4191000" cy="431800"/>
        </p:xfrm>
        <a:graphic>
          <a:graphicData uri="http://schemas.openxmlformats.org/presentationml/2006/ole">
            <mc:AlternateContent xmlns:mc="http://schemas.openxmlformats.org/markup-compatibility/2006">
              <mc:Choice xmlns:v="urn:schemas-microsoft-com:vml" Requires="v">
                <p:oleObj spid="_x0000_s34167" name="Formel" r:id="rId9" imgW="2222500" imgH="266700" progId="Equation.DSMT4">
                  <p:embed/>
                </p:oleObj>
              </mc:Choice>
              <mc:Fallback>
                <p:oleObj name="Formel" r:id="rId9" imgW="2222500" imgH="2667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00600" y="3581400"/>
                        <a:ext cx="41910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8906" name="Object 13"/>
          <p:cNvGraphicFramePr>
            <a:graphicFrameLocks noChangeAspect="1"/>
          </p:cNvGraphicFramePr>
          <p:nvPr/>
        </p:nvGraphicFramePr>
        <p:xfrm>
          <a:off x="1600200" y="4038600"/>
          <a:ext cx="3124200" cy="1954213"/>
        </p:xfrm>
        <a:graphic>
          <a:graphicData uri="http://schemas.openxmlformats.org/presentationml/2006/ole">
            <mc:AlternateContent xmlns:mc="http://schemas.openxmlformats.org/markup-compatibility/2006">
              <mc:Choice xmlns:v="urn:schemas-microsoft-com:vml" Requires="v">
                <p:oleObj spid="_x0000_s34168" name="Formel" r:id="rId11" imgW="2209800" imgH="1397000" progId="Equation.DSMT4">
                  <p:embed/>
                </p:oleObj>
              </mc:Choice>
              <mc:Fallback>
                <p:oleObj name="Formel" r:id="rId11" imgW="2209800" imgH="13970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00200" y="4038600"/>
                        <a:ext cx="3124200" cy="1954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8907" name="Rectangle 14"/>
          <p:cNvSpPr>
            <a:spLocks noGrp="1" noChangeArrowheads="1"/>
          </p:cNvSpPr>
          <p:nvPr>
            <p:ph type="title" idx="4294967295"/>
          </p:nvPr>
        </p:nvSpPr>
        <p:spPr>
          <a:xfrm>
            <a:off x="457200" y="197742"/>
            <a:ext cx="8229600" cy="576262"/>
          </a:xfrm>
        </p:spPr>
        <p:txBody>
          <a:bodyPr/>
          <a:lstStyle/>
          <a:p>
            <a:pPr eaLnBrk="1" hangingPunct="1"/>
            <a:r>
              <a:rPr lang="de-DE" altLang="de-DE" dirty="0"/>
              <a:t>Beispiel für King-Modell</a:t>
            </a:r>
          </a:p>
        </p:txBody>
      </p:sp>
      <p:sp>
        <p:nvSpPr>
          <p:cNvPr id="12" name="Foliennummernplatzhalter 11"/>
          <p:cNvSpPr txBox="1">
            <a:spLocks noGrp="1"/>
          </p:cNvSpPr>
          <p:nvPr/>
        </p:nvSpPr>
        <p:spPr bwMode="auto">
          <a:xfrm>
            <a:off x="6831013" y="6308725"/>
            <a:ext cx="2133600" cy="522288"/>
          </a:xfrm>
          <a:prstGeom prst="rect">
            <a:avLst/>
          </a:prstGeom>
          <a:noFill/>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algn="r" eaLnBrk="1" hangingPunct="1">
              <a:buFontTx/>
              <a:buNone/>
            </a:pPr>
            <a:fld id="{A0C7DF31-396F-407F-B2D2-2D61F603A4D9}" type="slidenum">
              <a:rPr lang="de-DE" altLang="de-DE" sz="1100" b="1">
                <a:effectLst>
                  <a:outerShdw blurRad="38100" dist="38100" dir="2700000" algn="tl">
                    <a:srgbClr val="C0C0C0"/>
                  </a:outerShdw>
                </a:effectLst>
              </a:rPr>
              <a:pPr algn="r" eaLnBrk="1" hangingPunct="1">
                <a:buFontTx/>
                <a:buNone/>
              </a:pPr>
              <a:t>117</a:t>
            </a:fld>
            <a:endParaRPr lang="de-DE" altLang="de-DE" sz="1100" b="1">
              <a:effectLst>
                <a:outerShdw blurRad="38100" dist="38100" dir="2700000" algn="tl">
                  <a:srgbClr val="C0C0C0"/>
                </a:outerShdw>
              </a:effectLst>
            </a:endParaRPr>
          </a:p>
        </p:txBody>
      </p:sp>
    </p:spTree>
    <p:extLst>
      <p:ext uri="{BB962C8B-B14F-4D97-AF65-F5344CB8AC3E}">
        <p14:creationId xmlns:p14="http://schemas.microsoft.com/office/powerpoint/2010/main" val="654031677"/>
      </p:ext>
    </p:extLst>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p:cNvSpPr>
            <a:spLocks noChangeArrowheads="1"/>
          </p:cNvSpPr>
          <p:nvPr/>
        </p:nvSpPr>
        <p:spPr bwMode="auto">
          <a:xfrm>
            <a:off x="395536" y="1124744"/>
            <a:ext cx="8509699" cy="3703185"/>
          </a:xfrm>
          <a:prstGeom prst="wedgeRoundRectCallout">
            <a:avLst>
              <a:gd name="adj1" fmla="val 47533"/>
              <a:gd name="adj2" fmla="val 5506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dirty="0"/>
              <a:t>Die Berechnung der gewinnoptimalen Werbebudgets setzt keine mathematischen Schwierigkeiten, erfordert aber eine exakte Ausformulierung der Gewinnfunktion hinsichtlich des Periodenbezugs der jeweiligen Parameter: Explizit ausformuliert lautet damit die Gewinnfunktion:</a:t>
            </a:r>
          </a:p>
          <a:p>
            <a:endParaRPr lang="de-DE" dirty="0"/>
          </a:p>
          <a:p>
            <a:r>
              <a:rPr lang="de-DE" dirty="0"/>
              <a:t>G =  </a:t>
            </a:r>
          </a:p>
          <a:p>
            <a:endParaRPr lang="de-DE" dirty="0"/>
          </a:p>
          <a:p>
            <a:endParaRPr lang="de-DE" dirty="0"/>
          </a:p>
        </p:txBody>
      </p:sp>
      <p:sp>
        <p:nvSpPr>
          <p:cNvPr id="4" name="Text Box 26"/>
          <p:cNvSpPr txBox="1">
            <a:spLocks noChangeArrowheads="1"/>
          </p:cNvSpPr>
          <p:nvPr/>
        </p:nvSpPr>
        <p:spPr bwMode="auto">
          <a:xfrm>
            <a:off x="508768" y="272262"/>
            <a:ext cx="662510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lgn="ctr" eaLnBrk="1" hangingPunct="1">
              <a:spcBef>
                <a:spcPct val="50000"/>
              </a:spcBef>
              <a:buNone/>
            </a:pPr>
            <a:r>
              <a:rPr lang="de-DE" altLang="de-DE" sz="2400" dirty="0">
                <a:solidFill>
                  <a:srgbClr val="000000"/>
                </a:solidFill>
              </a:rPr>
              <a:t>Erläuterungen zur vorangegangenen Folie (I)</a:t>
            </a:r>
          </a:p>
        </p:txBody>
      </p:sp>
      <p:pic>
        <p:nvPicPr>
          <p:cNvPr id="9" name="Grafik 8"/>
          <p:cNvPicPr>
            <a:picLocks noChangeAspect="1"/>
          </p:cNvPicPr>
          <p:nvPr/>
        </p:nvPicPr>
        <p:blipFill>
          <a:blip r:embed="rId2"/>
          <a:stretch>
            <a:fillRect/>
          </a:stretch>
        </p:blipFill>
        <p:spPr>
          <a:xfrm>
            <a:off x="1281655" y="3231067"/>
            <a:ext cx="5762545" cy="418185"/>
          </a:xfrm>
          <a:prstGeom prst="rect">
            <a:avLst/>
          </a:prstGeom>
        </p:spPr>
      </p:pic>
      <p:pic>
        <p:nvPicPr>
          <p:cNvPr id="10" name="Grafik 9"/>
          <p:cNvPicPr>
            <a:picLocks noChangeAspect="1"/>
          </p:cNvPicPr>
          <p:nvPr/>
        </p:nvPicPr>
        <p:blipFill>
          <a:blip r:embed="rId3"/>
          <a:stretch>
            <a:fillRect/>
          </a:stretch>
        </p:blipFill>
        <p:spPr>
          <a:xfrm>
            <a:off x="1281653" y="3731008"/>
            <a:ext cx="5762545" cy="418185"/>
          </a:xfrm>
          <a:prstGeom prst="rect">
            <a:avLst/>
          </a:prstGeom>
        </p:spPr>
      </p:pic>
      <p:pic>
        <p:nvPicPr>
          <p:cNvPr id="11" name="Grafik 10"/>
          <p:cNvPicPr>
            <a:picLocks noChangeAspect="1"/>
          </p:cNvPicPr>
          <p:nvPr/>
        </p:nvPicPr>
        <p:blipFill>
          <a:blip r:embed="rId4"/>
          <a:stretch>
            <a:fillRect/>
          </a:stretch>
        </p:blipFill>
        <p:spPr>
          <a:xfrm>
            <a:off x="1281654" y="4230950"/>
            <a:ext cx="5762545" cy="418185"/>
          </a:xfrm>
          <a:prstGeom prst="rect">
            <a:avLst/>
          </a:prstGeom>
        </p:spPr>
      </p:pic>
      <p:sp>
        <p:nvSpPr>
          <p:cNvPr id="12" name="AutoShape 4"/>
          <p:cNvSpPr>
            <a:spLocks noChangeArrowheads="1"/>
          </p:cNvSpPr>
          <p:nvPr/>
        </p:nvSpPr>
        <p:spPr bwMode="auto">
          <a:xfrm>
            <a:off x="508768" y="5085184"/>
            <a:ext cx="8496944" cy="1008112"/>
          </a:xfrm>
          <a:prstGeom prst="wedgeRoundRectCallout">
            <a:avLst>
              <a:gd name="adj1" fmla="val 42165"/>
              <a:gd name="adj2" fmla="val 54224"/>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sz="1600" dirty="0"/>
          </a:p>
          <a:p>
            <a:r>
              <a:rPr lang="de-DE" sz="2000" dirty="0"/>
              <a:t>Mit dieser expliziten Ausformulierung lassen sich die drei partiellen Ableitungen bilden.</a:t>
            </a:r>
            <a:endParaRPr lang="de-DE" sz="1600" dirty="0"/>
          </a:p>
        </p:txBody>
      </p:sp>
    </p:spTree>
    <p:extLst>
      <p:ext uri="{BB962C8B-B14F-4D97-AF65-F5344CB8AC3E}">
        <p14:creationId xmlns:p14="http://schemas.microsoft.com/office/powerpoint/2010/main" val="273641777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51520" y="188640"/>
            <a:ext cx="8496944" cy="576262"/>
          </a:xfrm>
        </p:spPr>
        <p:txBody>
          <a:bodyPr/>
          <a:lstStyle/>
          <a:p>
            <a:r>
              <a:rPr lang="de-DE" altLang="de-DE" dirty="0">
                <a:solidFill>
                  <a:srgbClr val="000000"/>
                </a:solidFill>
              </a:rPr>
              <a:t>Erläuterungen zur vorangegangenen Folie (II)</a:t>
            </a:r>
            <a:endParaRPr lang="de-DE" dirty="0"/>
          </a:p>
        </p:txBody>
      </p:sp>
      <p:sp>
        <p:nvSpPr>
          <p:cNvPr id="5" name="AutoShape 4"/>
          <p:cNvSpPr>
            <a:spLocks noChangeArrowheads="1"/>
          </p:cNvSpPr>
          <p:nvPr/>
        </p:nvSpPr>
        <p:spPr bwMode="auto">
          <a:xfrm>
            <a:off x="107504" y="1340768"/>
            <a:ext cx="8496944" cy="4464496"/>
          </a:xfrm>
          <a:prstGeom prst="wedgeRoundRectCallout">
            <a:avLst>
              <a:gd name="adj1" fmla="val 42165"/>
              <a:gd name="adj2" fmla="val 54224"/>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sz="1600" dirty="0"/>
          </a:p>
          <a:p>
            <a:r>
              <a:rPr lang="de-DE" sz="2000" dirty="0"/>
              <a:t>In der dritten Periode des Planungsproblems tritt das sog. Planungshorizontphänomen auf: Das gewinnoptimale Werbebudget der dritten, d.h. letzten Periode innerhalb des Planungszeitraums ist niedriger als in den Vorperioden.</a:t>
            </a:r>
          </a:p>
          <a:p>
            <a:r>
              <a:rPr lang="de-DE" sz="2000" dirty="0"/>
              <a:t>Ursache ist, dass die Wirkung des Werbebudgets, das in der dritten Periode investiert wird, kleiner ist als die Wirkung der Werbebudgets in den Vorperioden. In der dritten Periode werden aufgrund des Planungsende die Ausstrahlungswirkungen des Werbebudgets der dritten Periode ausgeblendet. Damit wird nur ein Teil der Werbewirkung berücksichtigt, was – aufgrund des geringeren Absatz-Impacts des Werbebudgets der dritten Periode – zu einem niedrigeren gewinnmaximalen Werbebudget in der dritten Periode führt.</a:t>
            </a:r>
            <a:endParaRPr lang="de-DE" sz="1600" dirty="0"/>
          </a:p>
        </p:txBody>
      </p:sp>
    </p:spTree>
    <p:extLst>
      <p:ext uri="{BB962C8B-B14F-4D97-AF65-F5344CB8AC3E}">
        <p14:creationId xmlns:p14="http://schemas.microsoft.com/office/powerpoint/2010/main" val="277514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ctr"/>
            <a:r>
              <a:rPr lang="de-DE" dirty="0"/>
              <a:t>„Controlling – Stern“ als Aufgabenprofil des Controllings</a:t>
            </a:r>
          </a:p>
        </p:txBody>
      </p:sp>
      <p:sp>
        <p:nvSpPr>
          <p:cNvPr id="2" name="Stern mit 5 Zacken 1"/>
          <p:cNvSpPr/>
          <p:nvPr/>
        </p:nvSpPr>
        <p:spPr>
          <a:xfrm>
            <a:off x="2375756" y="1844824"/>
            <a:ext cx="3528392" cy="3096344"/>
          </a:xfrm>
          <a:prstGeom prst="star5">
            <a:avLst/>
          </a:prstGeom>
          <a:solidFill>
            <a:schemeClr val="bg1">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p:cNvSpPr txBox="1"/>
          <p:nvPr/>
        </p:nvSpPr>
        <p:spPr>
          <a:xfrm>
            <a:off x="539552" y="2746665"/>
            <a:ext cx="1656184" cy="646331"/>
          </a:xfrm>
          <a:prstGeom prst="rect">
            <a:avLst/>
          </a:prstGeom>
          <a:noFill/>
        </p:spPr>
        <p:txBody>
          <a:bodyPr wrap="square" rtlCol="0">
            <a:spAutoFit/>
          </a:bodyPr>
          <a:lstStyle/>
          <a:p>
            <a:r>
              <a:rPr lang="de-DE" dirty="0"/>
              <a:t>Informations-beschaffung</a:t>
            </a:r>
          </a:p>
        </p:txBody>
      </p:sp>
      <p:sp>
        <p:nvSpPr>
          <p:cNvPr id="4" name="Textfeld 3"/>
          <p:cNvSpPr txBox="1"/>
          <p:nvPr/>
        </p:nvSpPr>
        <p:spPr>
          <a:xfrm>
            <a:off x="3527884" y="1404918"/>
            <a:ext cx="1224136" cy="369332"/>
          </a:xfrm>
          <a:prstGeom prst="rect">
            <a:avLst/>
          </a:prstGeom>
          <a:noFill/>
        </p:spPr>
        <p:txBody>
          <a:bodyPr wrap="square" rtlCol="0">
            <a:spAutoFit/>
          </a:bodyPr>
          <a:lstStyle/>
          <a:p>
            <a:r>
              <a:rPr lang="de-DE" dirty="0"/>
              <a:t>Planung</a:t>
            </a:r>
          </a:p>
        </p:txBody>
      </p:sp>
      <p:sp>
        <p:nvSpPr>
          <p:cNvPr id="5" name="Textfeld 4"/>
          <p:cNvSpPr txBox="1"/>
          <p:nvPr/>
        </p:nvSpPr>
        <p:spPr>
          <a:xfrm>
            <a:off x="6032673" y="2746664"/>
            <a:ext cx="3059832" cy="646331"/>
          </a:xfrm>
          <a:prstGeom prst="rect">
            <a:avLst/>
          </a:prstGeom>
          <a:noFill/>
        </p:spPr>
        <p:txBody>
          <a:bodyPr wrap="square" rtlCol="0">
            <a:spAutoFit/>
          </a:bodyPr>
          <a:lstStyle/>
          <a:p>
            <a:r>
              <a:rPr lang="de-DE" dirty="0"/>
              <a:t>Realisierungsunterstützung (-</a:t>
            </a:r>
            <a:r>
              <a:rPr lang="de-DE" dirty="0" err="1"/>
              <a:t>monitoring</a:t>
            </a:r>
            <a:r>
              <a:rPr lang="de-DE" dirty="0"/>
              <a:t>; „Feuerwehr“)</a:t>
            </a:r>
          </a:p>
        </p:txBody>
      </p:sp>
      <p:sp>
        <p:nvSpPr>
          <p:cNvPr id="6" name="Textfeld 5"/>
          <p:cNvSpPr txBox="1"/>
          <p:nvPr/>
        </p:nvSpPr>
        <p:spPr>
          <a:xfrm>
            <a:off x="2118420" y="5229200"/>
            <a:ext cx="1368152" cy="369332"/>
          </a:xfrm>
          <a:prstGeom prst="rect">
            <a:avLst/>
          </a:prstGeom>
          <a:noFill/>
        </p:spPr>
        <p:txBody>
          <a:bodyPr wrap="square" rtlCol="0">
            <a:spAutoFit/>
          </a:bodyPr>
          <a:lstStyle/>
          <a:p>
            <a:r>
              <a:rPr lang="de-DE" dirty="0"/>
              <a:t>Kontrolle</a:t>
            </a:r>
          </a:p>
        </p:txBody>
      </p:sp>
      <p:sp>
        <p:nvSpPr>
          <p:cNvPr id="7" name="Textfeld 6"/>
          <p:cNvSpPr txBox="1"/>
          <p:nvPr/>
        </p:nvSpPr>
        <p:spPr>
          <a:xfrm>
            <a:off x="4932040" y="5200599"/>
            <a:ext cx="1944216" cy="646331"/>
          </a:xfrm>
          <a:prstGeom prst="rect">
            <a:avLst/>
          </a:prstGeom>
          <a:noFill/>
        </p:spPr>
        <p:txBody>
          <a:bodyPr wrap="square" rtlCol="0">
            <a:spAutoFit/>
          </a:bodyPr>
          <a:lstStyle/>
          <a:p>
            <a:r>
              <a:rPr lang="de-DE" dirty="0"/>
              <a:t>Koordination (extern; intern)</a:t>
            </a:r>
          </a:p>
        </p:txBody>
      </p:sp>
    </p:spTree>
    <p:extLst>
      <p:ext uri="{BB962C8B-B14F-4D97-AF65-F5344CB8AC3E}">
        <p14:creationId xmlns:p14="http://schemas.microsoft.com/office/powerpoint/2010/main" val="344648429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6"/>
          <p:cNvSpPr>
            <a:spLocks noGrp="1" noChangeArrowheads="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eaLnBrk="1" hangingPunct="1"/>
            <a:fld id="{8092F678-14B8-4BBB-BD68-E00B61D2F514}" type="slidenum">
              <a:rPr lang="de-DE" altLang="de-DE"/>
              <a:pPr eaLnBrk="1" hangingPunct="1"/>
              <a:t>120</a:t>
            </a:fld>
            <a:endParaRPr lang="de-DE" altLang="de-DE"/>
          </a:p>
        </p:txBody>
      </p:sp>
      <p:sp>
        <p:nvSpPr>
          <p:cNvPr id="43" name="Foliennummernplatzhalter 2"/>
          <p:cNvSpPr txBox="1">
            <a:spLocks noGrp="1"/>
          </p:cNvSpPr>
          <p:nvPr/>
        </p:nvSpPr>
        <p:spPr bwMode="auto">
          <a:xfrm>
            <a:off x="6831013" y="6308725"/>
            <a:ext cx="2133600" cy="522288"/>
          </a:xfrm>
          <a:prstGeom prst="rect">
            <a:avLst/>
          </a:prstGeom>
          <a:noFill/>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algn="r" eaLnBrk="1" hangingPunct="1">
              <a:buFontTx/>
              <a:buNone/>
            </a:pPr>
            <a:fld id="{78E7FA99-F1FE-4F5C-B47E-37F64E825710}" type="slidenum">
              <a:rPr lang="de-DE" altLang="de-DE" sz="1100" b="1">
                <a:effectLst>
                  <a:outerShdw blurRad="38100" dist="38100" dir="2700000" algn="tl">
                    <a:srgbClr val="C0C0C0"/>
                  </a:outerShdw>
                </a:effectLst>
              </a:rPr>
              <a:pPr algn="r" eaLnBrk="1" hangingPunct="1">
                <a:buFontTx/>
                <a:buNone/>
              </a:pPr>
              <a:t>120</a:t>
            </a:fld>
            <a:endParaRPr lang="de-DE" altLang="de-DE" sz="1100" b="1">
              <a:effectLst>
                <a:outerShdw blurRad="38100" dist="38100" dir="2700000" algn="tl">
                  <a:srgbClr val="C0C0C0"/>
                </a:outerShdw>
              </a:effectLst>
            </a:endParaRPr>
          </a:p>
        </p:txBody>
      </p:sp>
      <p:sp>
        <p:nvSpPr>
          <p:cNvPr id="209924" name="Rectangle 6"/>
          <p:cNvSpPr>
            <a:spLocks noChangeArrowheads="1"/>
          </p:cNvSpPr>
          <p:nvPr/>
        </p:nvSpPr>
        <p:spPr bwMode="auto">
          <a:xfrm>
            <a:off x="2957513" y="517525"/>
            <a:ext cx="2959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grpSp>
        <p:nvGrpSpPr>
          <p:cNvPr id="209925" name="Group 46"/>
          <p:cNvGrpSpPr>
            <a:grpSpLocks/>
          </p:cNvGrpSpPr>
          <p:nvPr/>
        </p:nvGrpSpPr>
        <p:grpSpPr bwMode="auto">
          <a:xfrm>
            <a:off x="1219200" y="939800"/>
            <a:ext cx="6334125" cy="5153025"/>
            <a:chOff x="768" y="592"/>
            <a:chExt cx="3990" cy="3246"/>
          </a:xfrm>
        </p:grpSpPr>
        <p:sp>
          <p:nvSpPr>
            <p:cNvPr id="209928" name="Line 8"/>
            <p:cNvSpPr>
              <a:spLocks noChangeShapeType="1"/>
            </p:cNvSpPr>
            <p:nvPr/>
          </p:nvSpPr>
          <p:spPr bwMode="auto">
            <a:xfrm flipV="1">
              <a:off x="1056" y="688"/>
              <a:ext cx="0" cy="214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209929" name="Line 9"/>
            <p:cNvSpPr>
              <a:spLocks noChangeShapeType="1"/>
            </p:cNvSpPr>
            <p:nvPr/>
          </p:nvSpPr>
          <p:spPr bwMode="auto">
            <a:xfrm>
              <a:off x="1056" y="2832"/>
              <a:ext cx="3456"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209930" name="Text Box 10"/>
            <p:cNvSpPr txBox="1">
              <a:spLocks noChangeArrowheads="1"/>
            </p:cNvSpPr>
            <p:nvPr/>
          </p:nvSpPr>
          <p:spPr bwMode="auto">
            <a:xfrm>
              <a:off x="4598" y="2743"/>
              <a:ext cx="1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spcBef>
                  <a:spcPct val="20000"/>
                </a:spcBef>
                <a:buChar char="•"/>
                <a:defRPr sz="2200">
                  <a:solidFill>
                    <a:schemeClr val="tx1"/>
                  </a:solidFill>
                  <a:latin typeface="Arial" panose="020B0604020202020204" pitchFamily="34" charset="0"/>
                </a:defRPr>
              </a:lvl1pPr>
              <a:lvl2pPr marL="742950" indent="-285750" defTabSz="762000" eaLnBrk="0" hangingPunct="0">
                <a:spcBef>
                  <a:spcPct val="20000"/>
                </a:spcBef>
                <a:buChar char="–"/>
                <a:defRPr sz="2000">
                  <a:solidFill>
                    <a:schemeClr val="tx1"/>
                  </a:solidFill>
                  <a:latin typeface="Arial" panose="020B0604020202020204" pitchFamily="34" charset="0"/>
                </a:defRPr>
              </a:lvl2pPr>
              <a:lvl3pPr marL="1143000" indent="-228600" defTabSz="762000" eaLnBrk="0" hangingPunct="0">
                <a:spcBef>
                  <a:spcPct val="20000"/>
                </a:spcBef>
                <a:buChar char="•"/>
                <a:defRPr sz="2400">
                  <a:solidFill>
                    <a:schemeClr val="tx1"/>
                  </a:solidFill>
                  <a:latin typeface="Arial" panose="020B0604020202020204" pitchFamily="34" charset="0"/>
                </a:defRPr>
              </a:lvl3pPr>
              <a:lvl4pPr marL="1600200" indent="-228600" defTabSz="762000" eaLnBrk="0" hangingPunct="0">
                <a:spcBef>
                  <a:spcPct val="20000"/>
                </a:spcBef>
                <a:buChar char="–"/>
                <a:defRPr sz="1600">
                  <a:solidFill>
                    <a:schemeClr val="tx1"/>
                  </a:solidFill>
                  <a:latin typeface="Arial" panose="020B0604020202020204" pitchFamily="34" charset="0"/>
                </a:defRPr>
              </a:lvl4pPr>
              <a:lvl5pPr marL="2057400" indent="-228600" defTabSz="762000" eaLnBrk="0" hangingPunct="0">
                <a:spcBef>
                  <a:spcPct val="20000"/>
                </a:spcBef>
                <a:buChar char="»"/>
                <a:defRPr sz="14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r>
                <a:rPr lang="de-DE" altLang="de-DE" sz="2000"/>
                <a:t>t</a:t>
              </a:r>
            </a:p>
          </p:txBody>
        </p:sp>
        <p:graphicFrame>
          <p:nvGraphicFramePr>
            <p:cNvPr id="209931" name="Object 11"/>
            <p:cNvGraphicFramePr>
              <a:graphicFrameLocks noChangeAspect="1"/>
            </p:cNvGraphicFramePr>
            <p:nvPr/>
          </p:nvGraphicFramePr>
          <p:xfrm>
            <a:off x="768" y="592"/>
            <a:ext cx="288" cy="288"/>
          </p:xfrm>
          <a:graphic>
            <a:graphicData uri="http://schemas.openxmlformats.org/presentationml/2006/ole">
              <mc:AlternateContent xmlns:mc="http://schemas.openxmlformats.org/markup-compatibility/2006">
                <mc:Choice xmlns:v="urn:schemas-microsoft-com:vml" Requires="v">
                  <p:oleObj spid="_x0000_s34976" name="Formel" r:id="rId3" imgW="190500" imgH="228600" progId="Equation.DSMT4">
                    <p:embed/>
                  </p:oleObj>
                </mc:Choice>
                <mc:Fallback>
                  <p:oleObj name="Formel" r:id="rId3" imgW="19050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 y="592"/>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9932" name="Line 12"/>
            <p:cNvSpPr>
              <a:spLocks noChangeShapeType="1"/>
            </p:cNvSpPr>
            <p:nvPr/>
          </p:nvSpPr>
          <p:spPr bwMode="auto">
            <a:xfrm>
              <a:off x="1056" y="1543"/>
              <a:ext cx="3312" cy="0"/>
            </a:xfrm>
            <a:prstGeom prst="line">
              <a:avLst/>
            </a:prstGeom>
            <a:noFill/>
            <a:ln w="3175">
              <a:solidFill>
                <a:schemeClr val="tx1"/>
              </a:solidFill>
              <a:prstDash val="lgDash"/>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09933" name="Line 13"/>
            <p:cNvSpPr>
              <a:spLocks noChangeShapeType="1"/>
            </p:cNvSpPr>
            <p:nvPr/>
          </p:nvSpPr>
          <p:spPr bwMode="auto">
            <a:xfrm>
              <a:off x="1056" y="2263"/>
              <a:ext cx="2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09934" name="Line 14"/>
            <p:cNvSpPr>
              <a:spLocks noChangeShapeType="1"/>
            </p:cNvSpPr>
            <p:nvPr/>
          </p:nvSpPr>
          <p:spPr bwMode="auto">
            <a:xfrm flipV="1">
              <a:off x="1344" y="1063"/>
              <a:ext cx="0" cy="1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09935" name="Line 15"/>
            <p:cNvSpPr>
              <a:spLocks noChangeShapeType="1"/>
            </p:cNvSpPr>
            <p:nvPr/>
          </p:nvSpPr>
          <p:spPr bwMode="auto">
            <a:xfrm>
              <a:off x="1344" y="1063"/>
              <a:ext cx="2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09936" name="Line 16"/>
            <p:cNvSpPr>
              <a:spLocks noChangeShapeType="1"/>
            </p:cNvSpPr>
            <p:nvPr/>
          </p:nvSpPr>
          <p:spPr bwMode="auto">
            <a:xfrm flipV="1">
              <a:off x="1632" y="1063"/>
              <a:ext cx="0" cy="1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09937" name="Line 17"/>
            <p:cNvSpPr>
              <a:spLocks noChangeShapeType="1"/>
            </p:cNvSpPr>
            <p:nvPr/>
          </p:nvSpPr>
          <p:spPr bwMode="auto">
            <a:xfrm>
              <a:off x="1632" y="2263"/>
              <a:ext cx="86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09938" name="Line 18"/>
            <p:cNvSpPr>
              <a:spLocks noChangeShapeType="1"/>
            </p:cNvSpPr>
            <p:nvPr/>
          </p:nvSpPr>
          <p:spPr bwMode="auto">
            <a:xfrm flipV="1">
              <a:off x="2496" y="1063"/>
              <a:ext cx="0" cy="1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09939" name="Line 19"/>
            <p:cNvSpPr>
              <a:spLocks noChangeShapeType="1"/>
            </p:cNvSpPr>
            <p:nvPr/>
          </p:nvSpPr>
          <p:spPr bwMode="auto">
            <a:xfrm>
              <a:off x="2496" y="1063"/>
              <a:ext cx="2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09940" name="Line 20"/>
            <p:cNvSpPr>
              <a:spLocks noChangeShapeType="1"/>
            </p:cNvSpPr>
            <p:nvPr/>
          </p:nvSpPr>
          <p:spPr bwMode="auto">
            <a:xfrm flipV="1">
              <a:off x="2784" y="1063"/>
              <a:ext cx="0" cy="1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09941" name="Line 21"/>
            <p:cNvSpPr>
              <a:spLocks noChangeShapeType="1"/>
            </p:cNvSpPr>
            <p:nvPr/>
          </p:nvSpPr>
          <p:spPr bwMode="auto">
            <a:xfrm flipV="1">
              <a:off x="3648" y="1063"/>
              <a:ext cx="0" cy="1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09942" name="Line 22"/>
            <p:cNvSpPr>
              <a:spLocks noChangeShapeType="1"/>
            </p:cNvSpPr>
            <p:nvPr/>
          </p:nvSpPr>
          <p:spPr bwMode="auto">
            <a:xfrm>
              <a:off x="3648" y="1063"/>
              <a:ext cx="2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09943" name="Line 23"/>
            <p:cNvSpPr>
              <a:spLocks noChangeShapeType="1"/>
            </p:cNvSpPr>
            <p:nvPr/>
          </p:nvSpPr>
          <p:spPr bwMode="auto">
            <a:xfrm flipV="1">
              <a:off x="3936" y="1063"/>
              <a:ext cx="0" cy="1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09944" name="Line 24"/>
            <p:cNvSpPr>
              <a:spLocks noChangeShapeType="1"/>
            </p:cNvSpPr>
            <p:nvPr/>
          </p:nvSpPr>
          <p:spPr bwMode="auto">
            <a:xfrm>
              <a:off x="3936" y="2263"/>
              <a:ext cx="38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09945" name="Line 25"/>
            <p:cNvSpPr>
              <a:spLocks noChangeShapeType="1"/>
            </p:cNvSpPr>
            <p:nvPr/>
          </p:nvSpPr>
          <p:spPr bwMode="auto">
            <a:xfrm>
              <a:off x="2784" y="2263"/>
              <a:ext cx="86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graphicFrame>
          <p:nvGraphicFramePr>
            <p:cNvPr id="209946" name="Object 26"/>
            <p:cNvGraphicFramePr>
              <a:graphicFrameLocks noChangeAspect="1"/>
            </p:cNvGraphicFramePr>
            <p:nvPr/>
          </p:nvGraphicFramePr>
          <p:xfrm>
            <a:off x="4416" y="1399"/>
            <a:ext cx="266" cy="270"/>
          </p:xfrm>
          <a:graphic>
            <a:graphicData uri="http://schemas.openxmlformats.org/presentationml/2006/ole">
              <mc:AlternateContent xmlns:mc="http://schemas.openxmlformats.org/markup-compatibility/2006">
                <mc:Choice xmlns:v="urn:schemas-microsoft-com:vml" Requires="v">
                  <p:oleObj spid="_x0000_s34977" name="Formel" r:id="rId5" imgW="177569" imgH="215619" progId="Equation.DSMT4">
                    <p:embed/>
                  </p:oleObj>
                </mc:Choice>
                <mc:Fallback>
                  <p:oleObj name="Formel" r:id="rId5" imgW="177569" imgH="215619"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6" y="1399"/>
                          <a:ext cx="266" cy="2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9947" name="Line 27"/>
            <p:cNvSpPr>
              <a:spLocks noChangeShapeType="1"/>
            </p:cNvSpPr>
            <p:nvPr/>
          </p:nvSpPr>
          <p:spPr bwMode="auto">
            <a:xfrm>
              <a:off x="1344" y="2784"/>
              <a:ext cx="0" cy="9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09948" name="Line 28"/>
            <p:cNvSpPr>
              <a:spLocks noChangeShapeType="1"/>
            </p:cNvSpPr>
            <p:nvPr/>
          </p:nvSpPr>
          <p:spPr bwMode="auto">
            <a:xfrm>
              <a:off x="1632" y="2784"/>
              <a:ext cx="0" cy="9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09949" name="Line 29"/>
            <p:cNvSpPr>
              <a:spLocks noChangeShapeType="1"/>
            </p:cNvSpPr>
            <p:nvPr/>
          </p:nvSpPr>
          <p:spPr bwMode="auto">
            <a:xfrm>
              <a:off x="1920" y="2784"/>
              <a:ext cx="0" cy="9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09950" name="Line 30"/>
            <p:cNvSpPr>
              <a:spLocks noChangeShapeType="1"/>
            </p:cNvSpPr>
            <p:nvPr/>
          </p:nvSpPr>
          <p:spPr bwMode="auto">
            <a:xfrm>
              <a:off x="2208" y="2784"/>
              <a:ext cx="0" cy="9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09951" name="Line 31"/>
            <p:cNvSpPr>
              <a:spLocks noChangeShapeType="1"/>
            </p:cNvSpPr>
            <p:nvPr/>
          </p:nvSpPr>
          <p:spPr bwMode="auto">
            <a:xfrm>
              <a:off x="2496" y="2784"/>
              <a:ext cx="0" cy="9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09952" name="Line 32"/>
            <p:cNvSpPr>
              <a:spLocks noChangeShapeType="1"/>
            </p:cNvSpPr>
            <p:nvPr/>
          </p:nvSpPr>
          <p:spPr bwMode="auto">
            <a:xfrm>
              <a:off x="2784" y="2784"/>
              <a:ext cx="0" cy="9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09953" name="Line 33"/>
            <p:cNvSpPr>
              <a:spLocks noChangeShapeType="1"/>
            </p:cNvSpPr>
            <p:nvPr/>
          </p:nvSpPr>
          <p:spPr bwMode="auto">
            <a:xfrm>
              <a:off x="3072" y="2784"/>
              <a:ext cx="0" cy="9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09954" name="Line 34"/>
            <p:cNvSpPr>
              <a:spLocks noChangeShapeType="1"/>
            </p:cNvSpPr>
            <p:nvPr/>
          </p:nvSpPr>
          <p:spPr bwMode="auto">
            <a:xfrm>
              <a:off x="3360" y="2784"/>
              <a:ext cx="0" cy="9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09955" name="Line 35"/>
            <p:cNvSpPr>
              <a:spLocks noChangeShapeType="1"/>
            </p:cNvSpPr>
            <p:nvPr/>
          </p:nvSpPr>
          <p:spPr bwMode="auto">
            <a:xfrm>
              <a:off x="3648" y="2784"/>
              <a:ext cx="0" cy="9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09956" name="Line 36"/>
            <p:cNvSpPr>
              <a:spLocks noChangeShapeType="1"/>
            </p:cNvSpPr>
            <p:nvPr/>
          </p:nvSpPr>
          <p:spPr bwMode="auto">
            <a:xfrm>
              <a:off x="3936" y="2784"/>
              <a:ext cx="0" cy="9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09957" name="Line 37"/>
            <p:cNvSpPr>
              <a:spLocks noChangeShapeType="1"/>
            </p:cNvSpPr>
            <p:nvPr/>
          </p:nvSpPr>
          <p:spPr bwMode="auto">
            <a:xfrm>
              <a:off x="4224" y="2784"/>
              <a:ext cx="0" cy="9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09958" name="Line 38"/>
            <p:cNvSpPr>
              <a:spLocks noChangeShapeType="1"/>
            </p:cNvSpPr>
            <p:nvPr/>
          </p:nvSpPr>
          <p:spPr bwMode="auto">
            <a:xfrm>
              <a:off x="1632" y="2935"/>
              <a:ext cx="864"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209959" name="Line 39"/>
            <p:cNvSpPr>
              <a:spLocks noChangeShapeType="1"/>
            </p:cNvSpPr>
            <p:nvPr/>
          </p:nvSpPr>
          <p:spPr bwMode="auto">
            <a:xfrm>
              <a:off x="2496" y="2935"/>
              <a:ext cx="288"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209960" name="Line 40"/>
            <p:cNvSpPr>
              <a:spLocks noChangeShapeType="1"/>
            </p:cNvSpPr>
            <p:nvPr/>
          </p:nvSpPr>
          <p:spPr bwMode="auto">
            <a:xfrm>
              <a:off x="2784" y="2935"/>
              <a:ext cx="864"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209961" name="Text Box 41"/>
            <p:cNvSpPr txBox="1">
              <a:spLocks noChangeArrowheads="1"/>
            </p:cNvSpPr>
            <p:nvPr/>
          </p:nvSpPr>
          <p:spPr bwMode="auto">
            <a:xfrm>
              <a:off x="1344" y="2983"/>
              <a:ext cx="101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spcBef>
                  <a:spcPct val="20000"/>
                </a:spcBef>
                <a:buChar char="•"/>
                <a:defRPr sz="2200">
                  <a:solidFill>
                    <a:schemeClr val="tx1"/>
                  </a:solidFill>
                  <a:latin typeface="Arial" panose="020B0604020202020204" pitchFamily="34" charset="0"/>
                </a:defRPr>
              </a:lvl1pPr>
              <a:lvl2pPr marL="742950" indent="-285750" defTabSz="762000" eaLnBrk="0" hangingPunct="0">
                <a:spcBef>
                  <a:spcPct val="20000"/>
                </a:spcBef>
                <a:buChar char="–"/>
                <a:defRPr sz="2000">
                  <a:solidFill>
                    <a:schemeClr val="tx1"/>
                  </a:solidFill>
                  <a:latin typeface="Arial" panose="020B0604020202020204" pitchFamily="34" charset="0"/>
                </a:defRPr>
              </a:lvl2pPr>
              <a:lvl3pPr marL="1143000" indent="-228600" defTabSz="762000" eaLnBrk="0" hangingPunct="0">
                <a:spcBef>
                  <a:spcPct val="20000"/>
                </a:spcBef>
                <a:buChar char="•"/>
                <a:defRPr sz="2400">
                  <a:solidFill>
                    <a:schemeClr val="tx1"/>
                  </a:solidFill>
                  <a:latin typeface="Arial" panose="020B0604020202020204" pitchFamily="34" charset="0"/>
                </a:defRPr>
              </a:lvl3pPr>
              <a:lvl4pPr marL="1600200" indent="-228600" defTabSz="762000" eaLnBrk="0" hangingPunct="0">
                <a:spcBef>
                  <a:spcPct val="20000"/>
                </a:spcBef>
                <a:buChar char="–"/>
                <a:defRPr sz="1600">
                  <a:solidFill>
                    <a:schemeClr val="tx1"/>
                  </a:solidFill>
                  <a:latin typeface="Arial" panose="020B0604020202020204" pitchFamily="34" charset="0"/>
                </a:defRPr>
              </a:lvl4pPr>
              <a:lvl5pPr marL="2057400" indent="-228600" defTabSz="762000" eaLnBrk="0" hangingPunct="0">
                <a:spcBef>
                  <a:spcPct val="20000"/>
                </a:spcBef>
                <a:buChar char="»"/>
                <a:defRPr sz="14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9pPr>
            </a:lstStyle>
            <a:p>
              <a:pPr algn="ctr">
                <a:spcBef>
                  <a:spcPct val="0"/>
                </a:spcBef>
                <a:buFontTx/>
                <a:buNone/>
              </a:pPr>
              <a:r>
                <a:rPr lang="de-DE" altLang="de-DE" sz="1800"/>
                <a:t>Niedrigwerbe-</a:t>
              </a:r>
            </a:p>
            <a:p>
              <a:pPr algn="ctr">
                <a:spcBef>
                  <a:spcPct val="0"/>
                </a:spcBef>
                <a:buFontTx/>
                <a:buNone/>
              </a:pPr>
              <a:r>
                <a:rPr lang="de-DE" altLang="de-DE" sz="1800"/>
                <a:t>phase</a:t>
              </a:r>
            </a:p>
          </p:txBody>
        </p:sp>
        <p:sp>
          <p:nvSpPr>
            <p:cNvPr id="209962" name="Text Box 42"/>
            <p:cNvSpPr txBox="1">
              <a:spLocks noChangeArrowheads="1"/>
            </p:cNvSpPr>
            <p:nvPr/>
          </p:nvSpPr>
          <p:spPr bwMode="auto">
            <a:xfrm>
              <a:off x="3020" y="2983"/>
              <a:ext cx="101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spcBef>
                  <a:spcPct val="20000"/>
                </a:spcBef>
                <a:buChar char="•"/>
                <a:defRPr sz="2200">
                  <a:solidFill>
                    <a:schemeClr val="tx1"/>
                  </a:solidFill>
                  <a:latin typeface="Arial" panose="020B0604020202020204" pitchFamily="34" charset="0"/>
                </a:defRPr>
              </a:lvl1pPr>
              <a:lvl2pPr marL="742950" indent="-285750" defTabSz="762000" eaLnBrk="0" hangingPunct="0">
                <a:spcBef>
                  <a:spcPct val="20000"/>
                </a:spcBef>
                <a:buChar char="–"/>
                <a:defRPr sz="2000">
                  <a:solidFill>
                    <a:schemeClr val="tx1"/>
                  </a:solidFill>
                  <a:latin typeface="Arial" panose="020B0604020202020204" pitchFamily="34" charset="0"/>
                </a:defRPr>
              </a:lvl2pPr>
              <a:lvl3pPr marL="1143000" indent="-228600" defTabSz="762000" eaLnBrk="0" hangingPunct="0">
                <a:spcBef>
                  <a:spcPct val="20000"/>
                </a:spcBef>
                <a:buChar char="•"/>
                <a:defRPr sz="2400">
                  <a:solidFill>
                    <a:schemeClr val="tx1"/>
                  </a:solidFill>
                  <a:latin typeface="Arial" panose="020B0604020202020204" pitchFamily="34" charset="0"/>
                </a:defRPr>
              </a:lvl3pPr>
              <a:lvl4pPr marL="1600200" indent="-228600" defTabSz="762000" eaLnBrk="0" hangingPunct="0">
                <a:spcBef>
                  <a:spcPct val="20000"/>
                </a:spcBef>
                <a:buChar char="–"/>
                <a:defRPr sz="1600">
                  <a:solidFill>
                    <a:schemeClr val="tx1"/>
                  </a:solidFill>
                  <a:latin typeface="Arial" panose="020B0604020202020204" pitchFamily="34" charset="0"/>
                </a:defRPr>
              </a:lvl4pPr>
              <a:lvl5pPr marL="2057400" indent="-228600" defTabSz="762000" eaLnBrk="0" hangingPunct="0">
                <a:spcBef>
                  <a:spcPct val="20000"/>
                </a:spcBef>
                <a:buChar char="»"/>
                <a:defRPr sz="14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9pPr>
            </a:lstStyle>
            <a:p>
              <a:pPr algn="ctr">
                <a:spcBef>
                  <a:spcPct val="0"/>
                </a:spcBef>
                <a:buFontTx/>
                <a:buNone/>
              </a:pPr>
              <a:r>
                <a:rPr lang="de-DE" altLang="de-DE" sz="1800"/>
                <a:t>Niedrigwerbe-</a:t>
              </a:r>
            </a:p>
            <a:p>
              <a:pPr algn="ctr">
                <a:spcBef>
                  <a:spcPct val="0"/>
                </a:spcBef>
                <a:buFontTx/>
                <a:buNone/>
              </a:pPr>
              <a:r>
                <a:rPr lang="de-DE" altLang="de-DE" sz="1800"/>
                <a:t>phase</a:t>
              </a:r>
            </a:p>
          </p:txBody>
        </p:sp>
        <p:sp>
          <p:nvSpPr>
            <p:cNvPr id="209963" name="Text Box 43"/>
            <p:cNvSpPr txBox="1">
              <a:spLocks noChangeArrowheads="1"/>
            </p:cNvSpPr>
            <p:nvPr/>
          </p:nvSpPr>
          <p:spPr bwMode="auto">
            <a:xfrm>
              <a:off x="2220" y="2983"/>
              <a:ext cx="90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spcBef>
                  <a:spcPct val="20000"/>
                </a:spcBef>
                <a:buChar char="•"/>
                <a:defRPr sz="2200">
                  <a:solidFill>
                    <a:schemeClr val="tx1"/>
                  </a:solidFill>
                  <a:latin typeface="Arial" panose="020B0604020202020204" pitchFamily="34" charset="0"/>
                </a:defRPr>
              </a:lvl1pPr>
              <a:lvl2pPr marL="742950" indent="-285750" defTabSz="762000" eaLnBrk="0" hangingPunct="0">
                <a:spcBef>
                  <a:spcPct val="20000"/>
                </a:spcBef>
                <a:buChar char="–"/>
                <a:defRPr sz="2000">
                  <a:solidFill>
                    <a:schemeClr val="tx1"/>
                  </a:solidFill>
                  <a:latin typeface="Arial" panose="020B0604020202020204" pitchFamily="34" charset="0"/>
                </a:defRPr>
              </a:lvl2pPr>
              <a:lvl3pPr marL="1143000" indent="-228600" defTabSz="762000" eaLnBrk="0" hangingPunct="0">
                <a:spcBef>
                  <a:spcPct val="20000"/>
                </a:spcBef>
                <a:buChar char="•"/>
                <a:defRPr sz="2400">
                  <a:solidFill>
                    <a:schemeClr val="tx1"/>
                  </a:solidFill>
                  <a:latin typeface="Arial" panose="020B0604020202020204" pitchFamily="34" charset="0"/>
                </a:defRPr>
              </a:lvl3pPr>
              <a:lvl4pPr marL="1600200" indent="-228600" defTabSz="762000" eaLnBrk="0" hangingPunct="0">
                <a:spcBef>
                  <a:spcPct val="20000"/>
                </a:spcBef>
                <a:buChar char="–"/>
                <a:defRPr sz="1600">
                  <a:solidFill>
                    <a:schemeClr val="tx1"/>
                  </a:solidFill>
                  <a:latin typeface="Arial" panose="020B0604020202020204" pitchFamily="34" charset="0"/>
                </a:defRPr>
              </a:lvl4pPr>
              <a:lvl5pPr marL="2057400" indent="-228600" defTabSz="762000" eaLnBrk="0" hangingPunct="0">
                <a:spcBef>
                  <a:spcPct val="20000"/>
                </a:spcBef>
                <a:buChar char="»"/>
                <a:defRPr sz="14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9pPr>
            </a:lstStyle>
            <a:p>
              <a:pPr algn="ctr">
                <a:spcBef>
                  <a:spcPct val="0"/>
                </a:spcBef>
                <a:buFontTx/>
                <a:buNone/>
              </a:pPr>
              <a:r>
                <a:rPr lang="de-DE" altLang="de-DE" sz="1800"/>
                <a:t>Hoch-</a:t>
              </a:r>
            </a:p>
            <a:p>
              <a:pPr algn="ctr">
                <a:spcBef>
                  <a:spcPct val="0"/>
                </a:spcBef>
                <a:buFontTx/>
                <a:buNone/>
              </a:pPr>
              <a:r>
                <a:rPr lang="de-DE" altLang="de-DE" sz="1800"/>
                <a:t>werbephase</a:t>
              </a:r>
            </a:p>
          </p:txBody>
        </p:sp>
        <p:sp>
          <p:nvSpPr>
            <p:cNvPr id="209964" name="AutoShape 44"/>
            <p:cNvSpPr>
              <a:spLocks/>
            </p:cNvSpPr>
            <p:nvPr/>
          </p:nvSpPr>
          <p:spPr bwMode="auto">
            <a:xfrm rot="-5400000">
              <a:off x="2544" y="2455"/>
              <a:ext cx="192" cy="2016"/>
            </a:xfrm>
            <a:prstGeom prst="leftBrace">
              <a:avLst>
                <a:gd name="adj1" fmla="val 87500"/>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sp>
          <p:nvSpPr>
            <p:cNvPr id="209965" name="Text Box 45"/>
            <p:cNvSpPr txBox="1">
              <a:spLocks noChangeArrowheads="1"/>
            </p:cNvSpPr>
            <p:nvPr/>
          </p:nvSpPr>
          <p:spPr bwMode="auto">
            <a:xfrm>
              <a:off x="1872" y="3607"/>
              <a:ext cx="14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spcBef>
                  <a:spcPct val="20000"/>
                </a:spcBef>
                <a:buChar char="•"/>
                <a:defRPr sz="2200">
                  <a:solidFill>
                    <a:schemeClr val="tx1"/>
                  </a:solidFill>
                  <a:latin typeface="Arial" panose="020B0604020202020204" pitchFamily="34" charset="0"/>
                </a:defRPr>
              </a:lvl1pPr>
              <a:lvl2pPr marL="742950" indent="-285750" defTabSz="762000" eaLnBrk="0" hangingPunct="0">
                <a:spcBef>
                  <a:spcPct val="20000"/>
                </a:spcBef>
                <a:buChar char="–"/>
                <a:defRPr sz="2000">
                  <a:solidFill>
                    <a:schemeClr val="tx1"/>
                  </a:solidFill>
                  <a:latin typeface="Arial" panose="020B0604020202020204" pitchFamily="34" charset="0"/>
                </a:defRPr>
              </a:lvl2pPr>
              <a:lvl3pPr marL="1143000" indent="-228600" defTabSz="762000" eaLnBrk="0" hangingPunct="0">
                <a:spcBef>
                  <a:spcPct val="20000"/>
                </a:spcBef>
                <a:buChar char="•"/>
                <a:defRPr sz="2400">
                  <a:solidFill>
                    <a:schemeClr val="tx1"/>
                  </a:solidFill>
                  <a:latin typeface="Arial" panose="020B0604020202020204" pitchFamily="34" charset="0"/>
                </a:defRPr>
              </a:lvl3pPr>
              <a:lvl4pPr marL="1600200" indent="-228600" defTabSz="762000" eaLnBrk="0" hangingPunct="0">
                <a:spcBef>
                  <a:spcPct val="20000"/>
                </a:spcBef>
                <a:buChar char="–"/>
                <a:defRPr sz="1600">
                  <a:solidFill>
                    <a:schemeClr val="tx1"/>
                  </a:solidFill>
                  <a:latin typeface="Arial" panose="020B0604020202020204" pitchFamily="34" charset="0"/>
                </a:defRPr>
              </a:lvl4pPr>
              <a:lvl5pPr marL="2057400" indent="-228600" defTabSz="762000" eaLnBrk="0" hangingPunct="0">
                <a:spcBef>
                  <a:spcPct val="20000"/>
                </a:spcBef>
                <a:buChar char="»"/>
                <a:defRPr sz="14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r>
                <a:rPr lang="de-DE" altLang="de-DE" sz="1800"/>
                <a:t>pulsierende Werbung</a:t>
              </a:r>
            </a:p>
          </p:txBody>
        </p:sp>
      </p:grpSp>
      <p:sp>
        <p:nvSpPr>
          <p:cNvPr id="209926" name="Rectangle 47"/>
          <p:cNvSpPr>
            <a:spLocks noGrp="1" noChangeArrowheads="1"/>
          </p:cNvSpPr>
          <p:nvPr>
            <p:ph type="title" idx="4294967295"/>
          </p:nvPr>
        </p:nvSpPr>
        <p:spPr>
          <a:xfrm>
            <a:off x="467544" y="281782"/>
            <a:ext cx="8229600" cy="576262"/>
          </a:xfrm>
        </p:spPr>
        <p:txBody>
          <a:bodyPr/>
          <a:lstStyle/>
          <a:p>
            <a:pPr eaLnBrk="1" hangingPunct="1"/>
            <a:r>
              <a:rPr lang="de-DE" altLang="de-DE" dirty="0"/>
              <a:t>Optimales dynamisches Werbebudget im Modell ADPULS</a:t>
            </a:r>
          </a:p>
        </p:txBody>
      </p:sp>
      <p:sp>
        <p:nvSpPr>
          <p:cNvPr id="45" name="Foliennummernplatzhalter 44"/>
          <p:cNvSpPr txBox="1">
            <a:spLocks noGrp="1"/>
          </p:cNvSpPr>
          <p:nvPr/>
        </p:nvSpPr>
        <p:spPr bwMode="auto">
          <a:xfrm>
            <a:off x="6831013" y="6308725"/>
            <a:ext cx="2133600" cy="522288"/>
          </a:xfrm>
          <a:prstGeom prst="rect">
            <a:avLst/>
          </a:prstGeom>
          <a:noFill/>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algn="r" eaLnBrk="1" hangingPunct="1">
              <a:buFontTx/>
              <a:buNone/>
            </a:pPr>
            <a:fld id="{497BA966-6673-47EE-ACF4-9543ED4A8F7E}" type="slidenum">
              <a:rPr lang="de-DE" altLang="de-DE" sz="1100" b="1">
                <a:effectLst>
                  <a:outerShdw blurRad="38100" dist="38100" dir="2700000" algn="tl">
                    <a:srgbClr val="C0C0C0"/>
                  </a:outerShdw>
                </a:effectLst>
              </a:rPr>
              <a:pPr algn="r" eaLnBrk="1" hangingPunct="1">
                <a:buFontTx/>
                <a:buNone/>
              </a:pPr>
              <a:t>120</a:t>
            </a:fld>
            <a:endParaRPr lang="de-DE" altLang="de-DE" sz="1100" b="1">
              <a:effectLst>
                <a:outerShdw blurRad="38100" dist="38100" dir="2700000" algn="tl">
                  <a:srgbClr val="C0C0C0"/>
                </a:outerShdw>
              </a:effectLst>
            </a:endParaRPr>
          </a:p>
        </p:txBody>
      </p:sp>
    </p:spTree>
    <p:extLst>
      <p:ext uri="{BB962C8B-B14F-4D97-AF65-F5344CB8AC3E}">
        <p14:creationId xmlns:p14="http://schemas.microsoft.com/office/powerpoint/2010/main" val="3931746388"/>
      </p:ext>
    </p:extLst>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51520" y="188640"/>
            <a:ext cx="8496944" cy="576262"/>
          </a:xfrm>
        </p:spPr>
        <p:txBody>
          <a:bodyPr/>
          <a:lstStyle/>
          <a:p>
            <a:r>
              <a:rPr lang="de-DE" altLang="de-DE" dirty="0">
                <a:solidFill>
                  <a:srgbClr val="000000"/>
                </a:solidFill>
              </a:rPr>
              <a:t>Erläuterungen zur vorangegangenen Folie</a:t>
            </a:r>
            <a:endParaRPr lang="de-DE" dirty="0"/>
          </a:p>
        </p:txBody>
      </p:sp>
      <p:sp>
        <p:nvSpPr>
          <p:cNvPr id="5" name="AutoShape 4"/>
          <p:cNvSpPr>
            <a:spLocks noChangeArrowheads="1"/>
          </p:cNvSpPr>
          <p:nvPr/>
        </p:nvSpPr>
        <p:spPr bwMode="auto">
          <a:xfrm>
            <a:off x="107504" y="980728"/>
            <a:ext cx="8496944" cy="4824536"/>
          </a:xfrm>
          <a:prstGeom prst="wedgeRoundRectCallout">
            <a:avLst>
              <a:gd name="adj1" fmla="val 42165"/>
              <a:gd name="adj2" fmla="val 54224"/>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sz="1600" dirty="0"/>
          </a:p>
          <a:p>
            <a:r>
              <a:rPr lang="de-DE" dirty="0"/>
              <a:t>Durch Simulationsanalysen zeigt sich, dass es gewinnoptimal ist, eine pulsierende Werbung (Hochwerbephase;  Niedrigwerbephase) zu schalten. Von dieser Erkenntnis leitet sich auch der Name des Modells ab. Diese pulsierende Werbung führt zu einem höheren Gesamtgewinn als eine konstante Werbung.</a:t>
            </a:r>
          </a:p>
          <a:p>
            <a:endParaRPr lang="de-DE" dirty="0"/>
          </a:p>
          <a:p>
            <a:r>
              <a:rPr lang="de-DE" dirty="0"/>
              <a:t>Ausnutzen des Nachfragestoßes durch Erhöhung des Werbebudgets (Hochwerbephase): Aufgrund des indirekten goodwill-Transfers wirkt sich dieser Nachfragestoß auch in die Folgeperioden aus: Die Werbung in diesen Perioden wird zurückgefahren (Niedrigwerbephase): „Leben vom goodwill-Transfer“. Ist die Wirkung dieses goodwill-Transfers unter einen Schwellenwert gefallen, erfolgt der nächste „Werbeschub“ (Hochwerbephase).</a:t>
            </a:r>
          </a:p>
          <a:p>
            <a:endParaRPr lang="de-DE" dirty="0"/>
          </a:p>
          <a:p>
            <a:r>
              <a:rPr lang="de-DE" dirty="0"/>
              <a:t>Empirisches Problem: Bestimmung der Phasenlänge der Niedrigwerbephase und Höhe des Werbebudgets in der Hoch- bzw. Niedrigwerbephase.</a:t>
            </a:r>
          </a:p>
          <a:p>
            <a:endParaRPr lang="de-DE" sz="1600" dirty="0"/>
          </a:p>
        </p:txBody>
      </p:sp>
    </p:spTree>
    <p:extLst>
      <p:ext uri="{BB962C8B-B14F-4D97-AF65-F5344CB8AC3E}">
        <p14:creationId xmlns:p14="http://schemas.microsoft.com/office/powerpoint/2010/main" val="279933793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51520" y="188640"/>
            <a:ext cx="8496944" cy="576262"/>
          </a:xfrm>
        </p:spPr>
        <p:txBody>
          <a:bodyPr/>
          <a:lstStyle/>
          <a:p>
            <a:r>
              <a:rPr lang="de-DE" dirty="0"/>
              <a:t>Vorbemerkungen zur folgenden Folie</a:t>
            </a:r>
          </a:p>
        </p:txBody>
      </p:sp>
      <p:sp>
        <p:nvSpPr>
          <p:cNvPr id="5" name="AutoShape 4"/>
          <p:cNvSpPr>
            <a:spLocks noChangeArrowheads="1"/>
          </p:cNvSpPr>
          <p:nvPr/>
        </p:nvSpPr>
        <p:spPr bwMode="auto">
          <a:xfrm>
            <a:off x="179512" y="908720"/>
            <a:ext cx="8496944" cy="5184576"/>
          </a:xfrm>
          <a:prstGeom prst="wedgeRoundRectCallout">
            <a:avLst>
              <a:gd name="adj1" fmla="val 42165"/>
              <a:gd name="adj2" fmla="val 54224"/>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sz="1600" dirty="0"/>
          </a:p>
          <a:p>
            <a:r>
              <a:rPr lang="de-DE" dirty="0"/>
              <a:t>Das folgende Modell stellt die dynamische Variante des </a:t>
            </a:r>
            <a:r>
              <a:rPr lang="de-DE" dirty="0" err="1"/>
              <a:t>Dorfman</a:t>
            </a:r>
            <a:r>
              <a:rPr lang="de-DE" dirty="0"/>
              <a:t>-Steiner-Theorems dar: Entscheidungsparameter in jeder Periode des Planungszeitraums (t=1 ,…,T) sind Preis und Werbebudget. Ziel ist die Maximierung des Gesamtgewinns über den Planungszeitraum.</a:t>
            </a:r>
          </a:p>
          <a:p>
            <a:endParaRPr lang="de-DE" dirty="0"/>
          </a:p>
          <a:p>
            <a:r>
              <a:rPr lang="de-DE" dirty="0"/>
              <a:t>Zur Ausformulierung der Werberesponse-Funktion dient der goodwill-Stock (A) (</a:t>
            </a:r>
            <a:r>
              <a:rPr lang="de-DE" dirty="0">
                <a:latin typeface="Symbol" panose="05050102010706020507" pitchFamily="18" charset="2"/>
              </a:rPr>
              <a:t>h</a:t>
            </a:r>
            <a:r>
              <a:rPr lang="de-DE" dirty="0"/>
              <a:t>*: goodwill-Stock-Elastizität). Der goodwill-Stock wird durch Werbung (das Werbebudget) aufgebaut, wobei für den goodwill-Stock eine </a:t>
            </a:r>
            <a:r>
              <a:rPr lang="de-DE" dirty="0" err="1"/>
              <a:t>steady</a:t>
            </a:r>
            <a:r>
              <a:rPr lang="de-DE" dirty="0"/>
              <a:t>-</a:t>
            </a:r>
            <a:r>
              <a:rPr lang="de-DE" dirty="0" err="1"/>
              <a:t>state</a:t>
            </a:r>
            <a:r>
              <a:rPr lang="de-DE" dirty="0"/>
              <a:t>-Bedingung, d.h. ein konstanter optimaler Goodwill-Stock unterstellt ist: Gesucht ist folglich dasjenige konstante Werbebudget (</a:t>
            </a:r>
            <a:r>
              <a:rPr lang="de-DE" dirty="0" err="1"/>
              <a:t>steady</a:t>
            </a:r>
            <a:r>
              <a:rPr lang="de-DE" dirty="0"/>
              <a:t>-</a:t>
            </a:r>
            <a:r>
              <a:rPr lang="de-DE" dirty="0" err="1"/>
              <a:t>state</a:t>
            </a:r>
            <a:r>
              <a:rPr lang="de-DE" dirty="0"/>
              <a:t>-Bedingung), das zu einem konstanten gewinnmaximalen goodwill-Stock führt. Die zeitversetzten Werbewirkungen haben sich in dieser Situation „ausgependelt“: konstanter gewinnmaximaler Absatz, goodwill-Stock, Werbebudgets.</a:t>
            </a:r>
          </a:p>
          <a:p>
            <a:endParaRPr lang="de-DE" dirty="0"/>
          </a:p>
          <a:p>
            <a:r>
              <a:rPr lang="de-DE" dirty="0"/>
              <a:t>Die explizite mathematische Berechnung dieser Gleichgewichtssituation ist didaktisch nicht interessant, relevant ist das Ergebnis der </a:t>
            </a:r>
            <a:r>
              <a:rPr lang="de-DE" dirty="0" err="1"/>
              <a:t>Optimallösung</a:t>
            </a:r>
            <a:r>
              <a:rPr lang="de-DE" dirty="0"/>
              <a:t>.</a:t>
            </a:r>
          </a:p>
          <a:p>
            <a:endParaRPr lang="de-DE" sz="1600" dirty="0"/>
          </a:p>
        </p:txBody>
      </p:sp>
    </p:spTree>
    <p:extLst>
      <p:ext uri="{BB962C8B-B14F-4D97-AF65-F5344CB8AC3E}">
        <p14:creationId xmlns:p14="http://schemas.microsoft.com/office/powerpoint/2010/main" val="344602192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6"/>
          <p:cNvSpPr>
            <a:spLocks noGrp="1" noChangeArrowheads="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eaLnBrk="1" hangingPunct="1"/>
            <a:fld id="{0C9DE5C4-EF1C-458D-B425-A38F43FF96A2}" type="slidenum">
              <a:rPr lang="de-DE" altLang="de-DE"/>
              <a:pPr eaLnBrk="1" hangingPunct="1"/>
              <a:t>123</a:t>
            </a:fld>
            <a:endParaRPr lang="de-DE" altLang="de-DE"/>
          </a:p>
        </p:txBody>
      </p:sp>
      <p:sp>
        <p:nvSpPr>
          <p:cNvPr id="13" name="Foliennummernplatzhalter 2"/>
          <p:cNvSpPr txBox="1">
            <a:spLocks noGrp="1"/>
          </p:cNvSpPr>
          <p:nvPr/>
        </p:nvSpPr>
        <p:spPr bwMode="auto">
          <a:xfrm>
            <a:off x="6831013" y="6308725"/>
            <a:ext cx="2133600" cy="522288"/>
          </a:xfrm>
          <a:prstGeom prst="rect">
            <a:avLst/>
          </a:prstGeom>
          <a:noFill/>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algn="r" eaLnBrk="1" hangingPunct="1">
              <a:buFontTx/>
              <a:buNone/>
            </a:pPr>
            <a:fld id="{68EC1E6D-1CF6-4547-8113-BB6228E54E99}" type="slidenum">
              <a:rPr lang="de-DE" altLang="de-DE" sz="1100" b="1">
                <a:effectLst>
                  <a:outerShdw blurRad="38100" dist="38100" dir="2700000" algn="tl">
                    <a:srgbClr val="C0C0C0"/>
                  </a:outerShdw>
                </a:effectLst>
              </a:rPr>
              <a:pPr algn="r" eaLnBrk="1" hangingPunct="1">
                <a:buFontTx/>
                <a:buNone/>
              </a:pPr>
              <a:t>123</a:t>
            </a:fld>
            <a:endParaRPr lang="de-DE" altLang="de-DE" sz="1100" b="1">
              <a:effectLst>
                <a:outerShdw blurRad="38100" dist="38100" dir="2700000" algn="tl">
                  <a:srgbClr val="C0C0C0"/>
                </a:outerShdw>
              </a:effectLst>
            </a:endParaRPr>
          </a:p>
        </p:txBody>
      </p:sp>
      <p:sp>
        <p:nvSpPr>
          <p:cNvPr id="210948" name="Rectangle 6"/>
          <p:cNvSpPr>
            <a:spLocks noChangeArrowheads="1"/>
          </p:cNvSpPr>
          <p:nvPr/>
        </p:nvSpPr>
        <p:spPr bwMode="auto">
          <a:xfrm>
            <a:off x="2957513" y="517525"/>
            <a:ext cx="2959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graphicFrame>
        <p:nvGraphicFramePr>
          <p:cNvPr id="210949" name="Object 8"/>
          <p:cNvGraphicFramePr>
            <a:graphicFrameLocks noChangeAspect="1"/>
          </p:cNvGraphicFramePr>
          <p:nvPr/>
        </p:nvGraphicFramePr>
        <p:xfrm>
          <a:off x="304800" y="835025"/>
          <a:ext cx="8534400" cy="1085850"/>
        </p:xfrm>
        <a:graphic>
          <a:graphicData uri="http://schemas.openxmlformats.org/presentationml/2006/ole">
            <mc:AlternateContent xmlns:mc="http://schemas.openxmlformats.org/markup-compatibility/2006">
              <mc:Choice xmlns:v="urn:schemas-microsoft-com:vml" Requires="v">
                <p:oleObj spid="_x0000_s36217" name="Formel" r:id="rId3" imgW="2946400" imgH="431800" progId="Equation.DSMT4">
                  <p:embed/>
                </p:oleObj>
              </mc:Choice>
              <mc:Fallback>
                <p:oleObj name="Formel" r:id="rId3" imgW="2946400" imgH="431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835025"/>
                        <a:ext cx="8534400" cy="1085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0950" name="Text Box 9"/>
          <p:cNvSpPr txBox="1">
            <a:spLocks noChangeArrowheads="1"/>
          </p:cNvSpPr>
          <p:nvPr/>
        </p:nvSpPr>
        <p:spPr bwMode="auto">
          <a:xfrm>
            <a:off x="406400" y="2144713"/>
            <a:ext cx="552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spcBef>
                <a:spcPct val="20000"/>
              </a:spcBef>
              <a:buChar char="•"/>
              <a:defRPr sz="2200">
                <a:solidFill>
                  <a:schemeClr val="tx1"/>
                </a:solidFill>
                <a:latin typeface="Arial" panose="020B0604020202020204" pitchFamily="34" charset="0"/>
              </a:defRPr>
            </a:lvl1pPr>
            <a:lvl2pPr marL="742950" indent="-285750" defTabSz="762000" eaLnBrk="0" hangingPunct="0">
              <a:spcBef>
                <a:spcPct val="20000"/>
              </a:spcBef>
              <a:buChar char="–"/>
              <a:defRPr sz="2000">
                <a:solidFill>
                  <a:schemeClr val="tx1"/>
                </a:solidFill>
                <a:latin typeface="Arial" panose="020B0604020202020204" pitchFamily="34" charset="0"/>
              </a:defRPr>
            </a:lvl2pPr>
            <a:lvl3pPr marL="1143000" indent="-228600" defTabSz="762000" eaLnBrk="0" hangingPunct="0">
              <a:spcBef>
                <a:spcPct val="20000"/>
              </a:spcBef>
              <a:buChar char="•"/>
              <a:defRPr sz="2400">
                <a:solidFill>
                  <a:schemeClr val="tx1"/>
                </a:solidFill>
                <a:latin typeface="Arial" panose="020B0604020202020204" pitchFamily="34" charset="0"/>
              </a:defRPr>
            </a:lvl3pPr>
            <a:lvl4pPr marL="1600200" indent="-228600" defTabSz="762000" eaLnBrk="0" hangingPunct="0">
              <a:spcBef>
                <a:spcPct val="20000"/>
              </a:spcBef>
              <a:buChar char="–"/>
              <a:defRPr sz="1600">
                <a:solidFill>
                  <a:schemeClr val="tx1"/>
                </a:solidFill>
                <a:latin typeface="Arial" panose="020B0604020202020204" pitchFamily="34" charset="0"/>
              </a:defRPr>
            </a:lvl4pPr>
            <a:lvl5pPr marL="2057400" indent="-228600" defTabSz="762000" eaLnBrk="0" hangingPunct="0">
              <a:spcBef>
                <a:spcPct val="20000"/>
              </a:spcBef>
              <a:buChar char="»"/>
              <a:defRPr sz="14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r>
              <a:rPr lang="de-DE" altLang="de-DE" sz="1800"/>
              <a:t>mit:</a:t>
            </a:r>
          </a:p>
        </p:txBody>
      </p:sp>
      <p:graphicFrame>
        <p:nvGraphicFramePr>
          <p:cNvPr id="210951" name="Object 10"/>
          <p:cNvGraphicFramePr>
            <a:graphicFrameLocks noChangeAspect="1"/>
          </p:cNvGraphicFramePr>
          <p:nvPr/>
        </p:nvGraphicFramePr>
        <p:xfrm>
          <a:off x="1312863" y="1920875"/>
          <a:ext cx="2538412" cy="931863"/>
        </p:xfrm>
        <a:graphic>
          <a:graphicData uri="http://schemas.openxmlformats.org/presentationml/2006/ole">
            <mc:AlternateContent xmlns:mc="http://schemas.openxmlformats.org/markup-compatibility/2006">
              <mc:Choice xmlns:v="urn:schemas-microsoft-com:vml" Requires="v">
                <p:oleObj spid="_x0000_s36218" name="Formel" r:id="rId5" imgW="876300" imgH="431800" progId="Equation.DSMT4">
                  <p:embed/>
                </p:oleObj>
              </mc:Choice>
              <mc:Fallback>
                <p:oleObj name="Formel" r:id="rId5" imgW="876300" imgH="4318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2863" y="1920875"/>
                        <a:ext cx="2538412" cy="931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0952" name="Object 11"/>
          <p:cNvGraphicFramePr>
            <a:graphicFrameLocks noChangeAspect="1"/>
          </p:cNvGraphicFramePr>
          <p:nvPr/>
        </p:nvGraphicFramePr>
        <p:xfrm>
          <a:off x="1350963" y="2816225"/>
          <a:ext cx="3221037" cy="971550"/>
        </p:xfrm>
        <a:graphic>
          <a:graphicData uri="http://schemas.openxmlformats.org/presentationml/2006/ole">
            <mc:AlternateContent xmlns:mc="http://schemas.openxmlformats.org/markup-compatibility/2006">
              <mc:Choice xmlns:v="urn:schemas-microsoft-com:vml" Requires="v">
                <p:oleObj spid="_x0000_s36219" name="Formel" r:id="rId7" imgW="1040948" imgH="469696" progId="Equation.DSMT4">
                  <p:embed/>
                </p:oleObj>
              </mc:Choice>
              <mc:Fallback>
                <p:oleObj name="Formel" r:id="rId7" imgW="1040948" imgH="469696"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50963" y="2816225"/>
                        <a:ext cx="3221037"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0953" name="Text Box 12"/>
          <p:cNvSpPr txBox="1">
            <a:spLocks noChangeArrowheads="1"/>
          </p:cNvSpPr>
          <p:nvPr/>
        </p:nvSpPr>
        <p:spPr bwMode="auto">
          <a:xfrm>
            <a:off x="228600" y="3668713"/>
            <a:ext cx="1416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spcBef>
                <a:spcPct val="20000"/>
              </a:spcBef>
              <a:buChar char="•"/>
              <a:defRPr sz="2200">
                <a:solidFill>
                  <a:schemeClr val="tx1"/>
                </a:solidFill>
                <a:latin typeface="Arial" panose="020B0604020202020204" pitchFamily="34" charset="0"/>
              </a:defRPr>
            </a:lvl1pPr>
            <a:lvl2pPr marL="742950" indent="-285750" defTabSz="762000" eaLnBrk="0" hangingPunct="0">
              <a:spcBef>
                <a:spcPct val="20000"/>
              </a:spcBef>
              <a:buChar char="–"/>
              <a:defRPr sz="2000">
                <a:solidFill>
                  <a:schemeClr val="tx1"/>
                </a:solidFill>
                <a:latin typeface="Arial" panose="020B0604020202020204" pitchFamily="34" charset="0"/>
              </a:defRPr>
            </a:lvl2pPr>
            <a:lvl3pPr marL="1143000" indent="-228600" defTabSz="762000" eaLnBrk="0" hangingPunct="0">
              <a:spcBef>
                <a:spcPct val="20000"/>
              </a:spcBef>
              <a:buChar char="•"/>
              <a:defRPr sz="2400">
                <a:solidFill>
                  <a:schemeClr val="tx1"/>
                </a:solidFill>
                <a:latin typeface="Arial" panose="020B0604020202020204" pitchFamily="34" charset="0"/>
              </a:defRPr>
            </a:lvl3pPr>
            <a:lvl4pPr marL="1600200" indent="-228600" defTabSz="762000" eaLnBrk="0" hangingPunct="0">
              <a:spcBef>
                <a:spcPct val="20000"/>
              </a:spcBef>
              <a:buChar char="–"/>
              <a:defRPr sz="1600">
                <a:solidFill>
                  <a:schemeClr val="tx1"/>
                </a:solidFill>
                <a:latin typeface="Arial" panose="020B0604020202020204" pitchFamily="34" charset="0"/>
              </a:defRPr>
            </a:lvl4pPr>
            <a:lvl5pPr marL="2057400" indent="-228600" defTabSz="762000" eaLnBrk="0" hangingPunct="0">
              <a:spcBef>
                <a:spcPct val="20000"/>
              </a:spcBef>
              <a:buChar char="»"/>
              <a:defRPr sz="14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9pPr>
          </a:lstStyle>
          <a:p>
            <a:pPr algn="ctr">
              <a:spcBef>
                <a:spcPct val="0"/>
              </a:spcBef>
              <a:buFontTx/>
              <a:buNone/>
            </a:pPr>
            <a:r>
              <a:rPr lang="de-DE" altLang="de-DE" sz="1800"/>
              <a:t>steady state</a:t>
            </a:r>
          </a:p>
        </p:txBody>
      </p:sp>
      <p:graphicFrame>
        <p:nvGraphicFramePr>
          <p:cNvPr id="210954" name="Object 13"/>
          <p:cNvGraphicFramePr>
            <a:graphicFrameLocks noChangeAspect="1"/>
          </p:cNvGraphicFramePr>
          <p:nvPr/>
        </p:nvGraphicFramePr>
        <p:xfrm>
          <a:off x="1358900" y="3902075"/>
          <a:ext cx="2317750" cy="1071563"/>
        </p:xfrm>
        <a:graphic>
          <a:graphicData uri="http://schemas.openxmlformats.org/presentationml/2006/ole">
            <mc:AlternateContent xmlns:mc="http://schemas.openxmlformats.org/markup-compatibility/2006">
              <mc:Choice xmlns:v="urn:schemas-microsoft-com:vml" Requires="v">
                <p:oleObj spid="_x0000_s36220" name="Formel" r:id="rId9" imgW="799753" imgH="444307" progId="Equation.DSMT4">
                  <p:embed/>
                </p:oleObj>
              </mc:Choice>
              <mc:Fallback>
                <p:oleObj name="Formel" r:id="rId9" imgW="799753" imgH="444307"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58900" y="3902075"/>
                        <a:ext cx="2317750" cy="1071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0955" name="Text Box 14"/>
          <p:cNvSpPr txBox="1">
            <a:spLocks noChangeArrowheads="1"/>
          </p:cNvSpPr>
          <p:nvPr/>
        </p:nvSpPr>
        <p:spPr bwMode="auto">
          <a:xfrm>
            <a:off x="844550" y="4362450"/>
            <a:ext cx="471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spcBef>
                <a:spcPct val="20000"/>
              </a:spcBef>
              <a:buChar char="•"/>
              <a:defRPr sz="2200">
                <a:solidFill>
                  <a:schemeClr val="tx1"/>
                </a:solidFill>
                <a:latin typeface="Arial" panose="020B0604020202020204" pitchFamily="34" charset="0"/>
              </a:defRPr>
            </a:lvl1pPr>
            <a:lvl2pPr marL="742950" indent="-285750" defTabSz="762000" eaLnBrk="0" hangingPunct="0">
              <a:spcBef>
                <a:spcPct val="20000"/>
              </a:spcBef>
              <a:buChar char="–"/>
              <a:defRPr sz="2000">
                <a:solidFill>
                  <a:schemeClr val="tx1"/>
                </a:solidFill>
                <a:latin typeface="Arial" panose="020B0604020202020204" pitchFamily="34" charset="0"/>
              </a:defRPr>
            </a:lvl2pPr>
            <a:lvl3pPr marL="1143000" indent="-228600" defTabSz="762000" eaLnBrk="0" hangingPunct="0">
              <a:spcBef>
                <a:spcPct val="20000"/>
              </a:spcBef>
              <a:buChar char="•"/>
              <a:defRPr sz="2400">
                <a:solidFill>
                  <a:schemeClr val="tx1"/>
                </a:solidFill>
                <a:latin typeface="Arial" panose="020B0604020202020204" pitchFamily="34" charset="0"/>
              </a:defRPr>
            </a:lvl3pPr>
            <a:lvl4pPr marL="1600200" indent="-228600" defTabSz="762000" eaLnBrk="0" hangingPunct="0">
              <a:spcBef>
                <a:spcPct val="20000"/>
              </a:spcBef>
              <a:buChar char="–"/>
              <a:defRPr sz="1600">
                <a:solidFill>
                  <a:schemeClr val="tx1"/>
                </a:solidFill>
                <a:latin typeface="Arial" panose="020B0604020202020204" pitchFamily="34" charset="0"/>
              </a:defRPr>
            </a:lvl4pPr>
            <a:lvl5pPr marL="2057400" indent="-228600" defTabSz="762000" eaLnBrk="0" hangingPunct="0">
              <a:spcBef>
                <a:spcPct val="20000"/>
              </a:spcBef>
              <a:buChar char="»"/>
              <a:defRPr sz="14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9pPr>
          </a:lstStyle>
          <a:p>
            <a:pPr algn="ctr">
              <a:spcBef>
                <a:spcPct val="0"/>
              </a:spcBef>
              <a:buFontTx/>
              <a:buNone/>
            </a:pPr>
            <a:r>
              <a:rPr lang="de-DE" altLang="de-DE" sz="2400"/>
              <a:t>(I)</a:t>
            </a:r>
          </a:p>
        </p:txBody>
      </p:sp>
      <p:sp>
        <p:nvSpPr>
          <p:cNvPr id="210956" name="Text Box 15"/>
          <p:cNvSpPr txBox="1">
            <a:spLocks noChangeArrowheads="1"/>
          </p:cNvSpPr>
          <p:nvPr/>
        </p:nvSpPr>
        <p:spPr bwMode="auto">
          <a:xfrm>
            <a:off x="487363" y="5407025"/>
            <a:ext cx="488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spcBef>
                <a:spcPct val="20000"/>
              </a:spcBef>
              <a:buChar char="•"/>
              <a:defRPr sz="2200">
                <a:solidFill>
                  <a:schemeClr val="tx1"/>
                </a:solidFill>
                <a:latin typeface="Arial" panose="020B0604020202020204" pitchFamily="34" charset="0"/>
              </a:defRPr>
            </a:lvl1pPr>
            <a:lvl2pPr marL="742950" indent="-285750" defTabSz="762000" eaLnBrk="0" hangingPunct="0">
              <a:spcBef>
                <a:spcPct val="20000"/>
              </a:spcBef>
              <a:buChar char="–"/>
              <a:defRPr sz="2000">
                <a:solidFill>
                  <a:schemeClr val="tx1"/>
                </a:solidFill>
                <a:latin typeface="Arial" panose="020B0604020202020204" pitchFamily="34" charset="0"/>
              </a:defRPr>
            </a:lvl2pPr>
            <a:lvl3pPr marL="1143000" indent="-228600" defTabSz="762000" eaLnBrk="0" hangingPunct="0">
              <a:spcBef>
                <a:spcPct val="20000"/>
              </a:spcBef>
              <a:buChar char="•"/>
              <a:defRPr sz="2400">
                <a:solidFill>
                  <a:schemeClr val="tx1"/>
                </a:solidFill>
                <a:latin typeface="Arial" panose="020B0604020202020204" pitchFamily="34" charset="0"/>
              </a:defRPr>
            </a:lvl3pPr>
            <a:lvl4pPr marL="1600200" indent="-228600" defTabSz="762000" eaLnBrk="0" hangingPunct="0">
              <a:spcBef>
                <a:spcPct val="20000"/>
              </a:spcBef>
              <a:buChar char="–"/>
              <a:defRPr sz="1600">
                <a:solidFill>
                  <a:schemeClr val="tx1"/>
                </a:solidFill>
                <a:latin typeface="Arial" panose="020B0604020202020204" pitchFamily="34" charset="0"/>
              </a:defRPr>
            </a:lvl4pPr>
            <a:lvl5pPr marL="2057400" indent="-228600" defTabSz="762000" eaLnBrk="0" hangingPunct="0">
              <a:spcBef>
                <a:spcPct val="20000"/>
              </a:spcBef>
              <a:buChar char="»"/>
              <a:defRPr sz="14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9pPr>
          </a:lstStyle>
          <a:p>
            <a:pPr algn="ctr">
              <a:spcBef>
                <a:spcPct val="0"/>
              </a:spcBef>
              <a:buFontTx/>
              <a:buNone/>
            </a:pPr>
            <a:r>
              <a:rPr lang="de-DE" altLang="de-DE" sz="1800"/>
              <a:t>mit</a:t>
            </a:r>
          </a:p>
        </p:txBody>
      </p:sp>
      <p:graphicFrame>
        <p:nvGraphicFramePr>
          <p:cNvPr id="210957" name="Object 16"/>
          <p:cNvGraphicFramePr>
            <a:graphicFrameLocks noChangeAspect="1"/>
          </p:cNvGraphicFramePr>
          <p:nvPr/>
        </p:nvGraphicFramePr>
        <p:xfrm>
          <a:off x="1144588" y="4973638"/>
          <a:ext cx="4157662" cy="1119187"/>
        </p:xfrm>
        <a:graphic>
          <a:graphicData uri="http://schemas.openxmlformats.org/presentationml/2006/ole">
            <mc:AlternateContent xmlns:mc="http://schemas.openxmlformats.org/markup-compatibility/2006">
              <mc:Choice xmlns:v="urn:schemas-microsoft-com:vml" Requires="v">
                <p:oleObj spid="_x0000_s36221" name="Formel" r:id="rId11" imgW="1435100" imgH="482600" progId="Equation.DSMT4">
                  <p:embed/>
                </p:oleObj>
              </mc:Choice>
              <mc:Fallback>
                <p:oleObj name="Formel" r:id="rId11" imgW="1435100" imgH="4826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44588" y="4973638"/>
                        <a:ext cx="4157662" cy="1119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0958" name="Rectangle 19"/>
          <p:cNvSpPr>
            <a:spLocks noGrp="1" noChangeArrowheads="1"/>
          </p:cNvSpPr>
          <p:nvPr>
            <p:ph type="title" idx="4294967295"/>
          </p:nvPr>
        </p:nvSpPr>
        <p:spPr/>
        <p:txBody>
          <a:bodyPr/>
          <a:lstStyle/>
          <a:p>
            <a:pPr eaLnBrk="1" hangingPunct="1"/>
            <a:r>
              <a:rPr lang="de-DE" altLang="de-DE"/>
              <a:t>Dynamisches Dorfman-Steiner-Theorem (I)</a:t>
            </a:r>
          </a:p>
        </p:txBody>
      </p:sp>
      <p:sp>
        <p:nvSpPr>
          <p:cNvPr id="15" name="Foliennummernplatzhalter 14"/>
          <p:cNvSpPr txBox="1">
            <a:spLocks noGrp="1"/>
          </p:cNvSpPr>
          <p:nvPr/>
        </p:nvSpPr>
        <p:spPr bwMode="auto">
          <a:xfrm>
            <a:off x="6831013" y="6308725"/>
            <a:ext cx="2133600" cy="522288"/>
          </a:xfrm>
          <a:prstGeom prst="rect">
            <a:avLst/>
          </a:prstGeom>
          <a:noFill/>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algn="r" eaLnBrk="1" hangingPunct="1">
              <a:buFontTx/>
              <a:buNone/>
            </a:pPr>
            <a:fld id="{0608D0BD-DECD-4F38-B066-7AEBBF5EF13C}" type="slidenum">
              <a:rPr lang="de-DE" altLang="de-DE" sz="1100" b="1">
                <a:effectLst>
                  <a:outerShdw blurRad="38100" dist="38100" dir="2700000" algn="tl">
                    <a:srgbClr val="C0C0C0"/>
                  </a:outerShdw>
                </a:effectLst>
              </a:rPr>
              <a:pPr algn="r" eaLnBrk="1" hangingPunct="1">
                <a:buFontTx/>
                <a:buNone/>
              </a:pPr>
              <a:t>123</a:t>
            </a:fld>
            <a:endParaRPr lang="de-DE" altLang="de-DE" sz="1100" b="1">
              <a:effectLst>
                <a:outerShdw blurRad="38100" dist="38100" dir="2700000" algn="tl">
                  <a:srgbClr val="C0C0C0"/>
                </a:outerShdw>
              </a:effectLst>
            </a:endParaRPr>
          </a:p>
        </p:txBody>
      </p:sp>
      <p:sp>
        <p:nvSpPr>
          <p:cNvPr id="17" name="AutoShape 4"/>
          <p:cNvSpPr>
            <a:spLocks noChangeArrowheads="1"/>
          </p:cNvSpPr>
          <p:nvPr/>
        </p:nvSpPr>
        <p:spPr bwMode="auto">
          <a:xfrm>
            <a:off x="4634769" y="2699941"/>
            <a:ext cx="4392488" cy="1152128"/>
          </a:xfrm>
          <a:prstGeom prst="wedgeRoundRectCallout">
            <a:avLst>
              <a:gd name="adj1" fmla="val 42165"/>
              <a:gd name="adj2" fmla="val 54224"/>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dirty="0"/>
              <a:t>Das Werbebudget in t beeinflusst über den goodwill-Stock (indirekt) den Absatz in den Folgeperioden j.</a:t>
            </a:r>
            <a:endParaRPr lang="de-DE" sz="1600" dirty="0"/>
          </a:p>
        </p:txBody>
      </p:sp>
    </p:spTree>
    <p:extLst>
      <p:ext uri="{BB962C8B-B14F-4D97-AF65-F5344CB8AC3E}">
        <p14:creationId xmlns:p14="http://schemas.microsoft.com/office/powerpoint/2010/main" val="1871524244"/>
      </p:ext>
    </p:extLst>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51520" y="188640"/>
            <a:ext cx="8496944" cy="576262"/>
          </a:xfrm>
        </p:spPr>
        <p:txBody>
          <a:bodyPr/>
          <a:lstStyle/>
          <a:p>
            <a:r>
              <a:rPr lang="de-DE" altLang="de-DE" dirty="0">
                <a:solidFill>
                  <a:srgbClr val="000000"/>
                </a:solidFill>
              </a:rPr>
              <a:t>Erläuterungen zur vorangegangenen Folie</a:t>
            </a:r>
            <a:endParaRPr lang="de-DE" dirty="0"/>
          </a:p>
        </p:txBody>
      </p:sp>
      <p:sp>
        <p:nvSpPr>
          <p:cNvPr id="5" name="AutoShape 4"/>
          <p:cNvSpPr>
            <a:spLocks noChangeArrowheads="1"/>
          </p:cNvSpPr>
          <p:nvPr/>
        </p:nvSpPr>
        <p:spPr bwMode="auto">
          <a:xfrm>
            <a:off x="107504" y="980728"/>
            <a:ext cx="8496944" cy="5184576"/>
          </a:xfrm>
          <a:prstGeom prst="wedgeRoundRectCallout">
            <a:avLst>
              <a:gd name="adj1" fmla="val 42165"/>
              <a:gd name="adj2" fmla="val 54224"/>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sz="1600" dirty="0"/>
          </a:p>
          <a:p>
            <a:endParaRPr lang="de-DE" dirty="0"/>
          </a:p>
          <a:p>
            <a:r>
              <a:rPr lang="de-DE" dirty="0"/>
              <a:t>Im Gewinnoptimum entspricht die Relation Goodwill-Stocks zu Umsatz dem Verhältnis aus goodwill-Stock-Elastizität zu Preiselastizität, gewichtet mit einem Faktor </a:t>
            </a:r>
            <a:r>
              <a:rPr lang="de-DE" dirty="0">
                <a:latin typeface="Symbol" panose="05050102010706020507" pitchFamily="18" charset="2"/>
              </a:rPr>
              <a:t>g</a:t>
            </a:r>
            <a:r>
              <a:rPr lang="de-DE" dirty="0"/>
              <a:t>.</a:t>
            </a:r>
          </a:p>
          <a:p>
            <a:r>
              <a:rPr lang="de-DE" dirty="0"/>
              <a:t>Der Faktor </a:t>
            </a:r>
            <a:r>
              <a:rPr lang="de-DE" dirty="0">
                <a:latin typeface="Symbol" panose="05050102010706020507" pitchFamily="18" charset="2"/>
              </a:rPr>
              <a:t>g</a:t>
            </a:r>
            <a:r>
              <a:rPr lang="de-DE" dirty="0"/>
              <a:t> bezeichnet den „Barwert“ der gesamten goodwill-Wirkung eines einmaligen Werbeimpulses (mit dem Kalkulationszinssatz i diskontierte gesamte goodwill-Stock-Wirkung eines einmaligen Werbeimpulses): Je größer </a:t>
            </a:r>
            <a:r>
              <a:rPr lang="de-DE" dirty="0">
                <a:latin typeface="Symbol" panose="05050102010706020507" pitchFamily="18" charset="2"/>
              </a:rPr>
              <a:t>g</a:t>
            </a:r>
            <a:r>
              <a:rPr lang="de-DE" dirty="0"/>
              <a:t> ist (je höher der „Barwert“ der goodwill-Wirkung ist), desto größer ist der goodwill-Stocks relativ zum Umsatz. </a:t>
            </a:r>
          </a:p>
          <a:p>
            <a:endParaRPr lang="de-DE" dirty="0"/>
          </a:p>
          <a:p>
            <a:r>
              <a:rPr lang="de-DE" dirty="0"/>
              <a:t>Diese Ausformulierung des </a:t>
            </a:r>
            <a:r>
              <a:rPr lang="de-DE" dirty="0" err="1"/>
              <a:t>Dorfman</a:t>
            </a:r>
            <a:r>
              <a:rPr lang="de-DE" dirty="0"/>
              <a:t>-Steiner-Theorems trifft noch keine Aussage über die Höhe des Werbebudgets, sondern beschreibt lediglich eine Situation im </a:t>
            </a:r>
            <a:r>
              <a:rPr lang="de-DE" dirty="0" err="1"/>
              <a:t>steady</a:t>
            </a:r>
            <a:r>
              <a:rPr lang="de-DE" dirty="0"/>
              <a:t>-</a:t>
            </a:r>
            <a:r>
              <a:rPr lang="de-DE" dirty="0" err="1"/>
              <a:t>state</a:t>
            </a:r>
            <a:r>
              <a:rPr lang="de-DE" dirty="0"/>
              <a:t>-Gewinnmaximum. Für Aussagen bezogen auf die Höhe des gewinnmaximalen Werbebudgets muss eine explizite Ausformulierung der goodwill-Stock-Werbebudget-Beziehung getroffen werden. Dies geschieht in der folgenden Darstellung des dynamischen </a:t>
            </a:r>
            <a:r>
              <a:rPr lang="de-DE" dirty="0" err="1"/>
              <a:t>Dorfman</a:t>
            </a:r>
            <a:r>
              <a:rPr lang="de-DE" dirty="0"/>
              <a:t>-Steiner-Theorems (II). Die explizite mathematische Herleitung ist didaktisch nicht relevant.</a:t>
            </a:r>
          </a:p>
          <a:p>
            <a:endParaRPr lang="de-DE" dirty="0"/>
          </a:p>
          <a:p>
            <a:endParaRPr lang="de-DE" sz="1600" dirty="0"/>
          </a:p>
          <a:p>
            <a:endParaRPr lang="de-DE" sz="1600" dirty="0"/>
          </a:p>
        </p:txBody>
      </p:sp>
    </p:spTree>
    <p:extLst>
      <p:ext uri="{BB962C8B-B14F-4D97-AF65-F5344CB8AC3E}">
        <p14:creationId xmlns:p14="http://schemas.microsoft.com/office/powerpoint/2010/main" val="109012671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6"/>
          <p:cNvSpPr>
            <a:spLocks noGrp="1" noChangeArrowheads="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eaLnBrk="1" hangingPunct="1"/>
            <a:fld id="{CB0892E4-C1FF-4E13-B087-D2C86B147ADD}" type="slidenum">
              <a:rPr lang="de-DE" altLang="de-DE"/>
              <a:pPr eaLnBrk="1" hangingPunct="1"/>
              <a:t>125</a:t>
            </a:fld>
            <a:endParaRPr lang="de-DE" altLang="de-DE"/>
          </a:p>
        </p:txBody>
      </p:sp>
      <p:sp>
        <p:nvSpPr>
          <p:cNvPr id="19" name="Foliennummernplatzhalter 2"/>
          <p:cNvSpPr txBox="1">
            <a:spLocks noGrp="1"/>
          </p:cNvSpPr>
          <p:nvPr/>
        </p:nvSpPr>
        <p:spPr bwMode="auto">
          <a:xfrm>
            <a:off x="6831013" y="6308725"/>
            <a:ext cx="2133600" cy="522288"/>
          </a:xfrm>
          <a:prstGeom prst="rect">
            <a:avLst/>
          </a:prstGeom>
          <a:noFill/>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algn="r" eaLnBrk="1" hangingPunct="1">
              <a:buFontTx/>
              <a:buNone/>
            </a:pPr>
            <a:fld id="{4F1A30A2-E021-4466-A0D1-FA450CFD4B94}" type="slidenum">
              <a:rPr lang="de-DE" altLang="de-DE" sz="1100" b="1">
                <a:effectLst>
                  <a:outerShdw blurRad="38100" dist="38100" dir="2700000" algn="tl">
                    <a:srgbClr val="C0C0C0"/>
                  </a:outerShdw>
                </a:effectLst>
              </a:rPr>
              <a:pPr algn="r" eaLnBrk="1" hangingPunct="1">
                <a:buFontTx/>
                <a:buNone/>
              </a:pPr>
              <a:t>125</a:t>
            </a:fld>
            <a:endParaRPr lang="de-DE" altLang="de-DE" sz="1100" b="1">
              <a:effectLst>
                <a:outerShdw blurRad="38100" dist="38100" dir="2700000" algn="tl">
                  <a:srgbClr val="C0C0C0"/>
                </a:outerShdw>
              </a:effectLst>
            </a:endParaRPr>
          </a:p>
        </p:txBody>
      </p:sp>
      <p:sp>
        <p:nvSpPr>
          <p:cNvPr id="211972" name="Rectangle 6"/>
          <p:cNvSpPr>
            <a:spLocks noChangeArrowheads="1"/>
          </p:cNvSpPr>
          <p:nvPr/>
        </p:nvSpPr>
        <p:spPr bwMode="auto">
          <a:xfrm>
            <a:off x="2957513" y="517525"/>
            <a:ext cx="2959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graphicFrame>
        <p:nvGraphicFramePr>
          <p:cNvPr id="211973" name="Object 8"/>
          <p:cNvGraphicFramePr>
            <a:graphicFrameLocks noChangeAspect="1"/>
          </p:cNvGraphicFramePr>
          <p:nvPr/>
        </p:nvGraphicFramePr>
        <p:xfrm>
          <a:off x="2236788" y="1282700"/>
          <a:ext cx="1219200" cy="923925"/>
        </p:xfrm>
        <a:graphic>
          <a:graphicData uri="http://schemas.openxmlformats.org/presentationml/2006/ole">
            <mc:AlternateContent xmlns:mc="http://schemas.openxmlformats.org/markup-compatibility/2006">
              <mc:Choice xmlns:v="urn:schemas-microsoft-com:vml" Requires="v">
                <p:oleObj spid="_x0000_s37550" name="Formel" r:id="rId3" imgW="672808" imgH="457002" progId="Equation.DSMT4">
                  <p:embed/>
                </p:oleObj>
              </mc:Choice>
              <mc:Fallback>
                <p:oleObj name="Formel" r:id="rId3" imgW="672808" imgH="457002"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6788" y="1282700"/>
                        <a:ext cx="1219200" cy="923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1974" name="Text Box 9"/>
          <p:cNvSpPr txBox="1">
            <a:spLocks noChangeArrowheads="1"/>
          </p:cNvSpPr>
          <p:nvPr/>
        </p:nvSpPr>
        <p:spPr bwMode="auto">
          <a:xfrm>
            <a:off x="2103438" y="4721225"/>
            <a:ext cx="450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spcBef>
                <a:spcPct val="20000"/>
              </a:spcBef>
              <a:buChar char="•"/>
              <a:defRPr sz="2200">
                <a:solidFill>
                  <a:schemeClr val="tx1"/>
                </a:solidFill>
                <a:latin typeface="Arial" panose="020B0604020202020204" pitchFamily="34" charset="0"/>
              </a:defRPr>
            </a:lvl1pPr>
            <a:lvl2pPr marL="742950" indent="-285750" defTabSz="762000" eaLnBrk="0" hangingPunct="0">
              <a:spcBef>
                <a:spcPct val="20000"/>
              </a:spcBef>
              <a:buChar char="–"/>
              <a:defRPr sz="2000">
                <a:solidFill>
                  <a:schemeClr val="tx1"/>
                </a:solidFill>
                <a:latin typeface="Arial" panose="020B0604020202020204" pitchFamily="34" charset="0"/>
              </a:defRPr>
            </a:lvl2pPr>
            <a:lvl3pPr marL="1143000" indent="-228600" defTabSz="762000" eaLnBrk="0" hangingPunct="0">
              <a:spcBef>
                <a:spcPct val="20000"/>
              </a:spcBef>
              <a:buChar char="•"/>
              <a:defRPr sz="2400">
                <a:solidFill>
                  <a:schemeClr val="tx1"/>
                </a:solidFill>
                <a:latin typeface="Arial" panose="020B0604020202020204" pitchFamily="34" charset="0"/>
              </a:defRPr>
            </a:lvl3pPr>
            <a:lvl4pPr marL="1600200" indent="-228600" defTabSz="762000" eaLnBrk="0" hangingPunct="0">
              <a:spcBef>
                <a:spcPct val="20000"/>
              </a:spcBef>
              <a:buChar char="–"/>
              <a:defRPr sz="1600">
                <a:solidFill>
                  <a:schemeClr val="tx1"/>
                </a:solidFill>
                <a:latin typeface="Arial" panose="020B0604020202020204" pitchFamily="34" charset="0"/>
              </a:defRPr>
            </a:lvl4pPr>
            <a:lvl5pPr marL="2057400" indent="-228600" defTabSz="762000" eaLnBrk="0" hangingPunct="0">
              <a:spcBef>
                <a:spcPct val="20000"/>
              </a:spcBef>
              <a:buChar char="»"/>
              <a:defRPr sz="14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9pPr>
          </a:lstStyle>
          <a:p>
            <a:pPr algn="ctr">
              <a:spcBef>
                <a:spcPct val="0"/>
              </a:spcBef>
              <a:buFontTx/>
              <a:buNone/>
            </a:pPr>
            <a:r>
              <a:rPr lang="de-DE" altLang="de-DE" sz="1800"/>
              <a:t>für</a:t>
            </a:r>
          </a:p>
        </p:txBody>
      </p:sp>
      <p:sp>
        <p:nvSpPr>
          <p:cNvPr id="211975" name="Text Box 10"/>
          <p:cNvSpPr txBox="1">
            <a:spLocks noChangeArrowheads="1"/>
          </p:cNvSpPr>
          <p:nvPr/>
        </p:nvSpPr>
        <p:spPr bwMode="auto">
          <a:xfrm>
            <a:off x="2093913" y="987425"/>
            <a:ext cx="340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spcBef>
                <a:spcPct val="20000"/>
              </a:spcBef>
              <a:buChar char="•"/>
              <a:defRPr sz="2200">
                <a:solidFill>
                  <a:schemeClr val="tx1"/>
                </a:solidFill>
                <a:latin typeface="Arial" panose="020B0604020202020204" pitchFamily="34" charset="0"/>
              </a:defRPr>
            </a:lvl1pPr>
            <a:lvl2pPr marL="742950" indent="-285750" defTabSz="762000" eaLnBrk="0" hangingPunct="0">
              <a:spcBef>
                <a:spcPct val="20000"/>
              </a:spcBef>
              <a:buChar char="–"/>
              <a:defRPr sz="2000">
                <a:solidFill>
                  <a:schemeClr val="tx1"/>
                </a:solidFill>
                <a:latin typeface="Arial" panose="020B0604020202020204" pitchFamily="34" charset="0"/>
              </a:defRPr>
            </a:lvl2pPr>
            <a:lvl3pPr marL="1143000" indent="-228600" defTabSz="762000" eaLnBrk="0" hangingPunct="0">
              <a:spcBef>
                <a:spcPct val="20000"/>
              </a:spcBef>
              <a:buChar char="•"/>
              <a:defRPr sz="2400">
                <a:solidFill>
                  <a:schemeClr val="tx1"/>
                </a:solidFill>
                <a:latin typeface="Arial" panose="020B0604020202020204" pitchFamily="34" charset="0"/>
              </a:defRPr>
            </a:lvl3pPr>
            <a:lvl4pPr marL="1600200" indent="-228600" defTabSz="762000" eaLnBrk="0" hangingPunct="0">
              <a:spcBef>
                <a:spcPct val="20000"/>
              </a:spcBef>
              <a:buChar char="–"/>
              <a:defRPr sz="1600">
                <a:solidFill>
                  <a:schemeClr val="tx1"/>
                </a:solidFill>
                <a:latin typeface="Arial" panose="020B0604020202020204" pitchFamily="34" charset="0"/>
              </a:defRPr>
            </a:lvl4pPr>
            <a:lvl5pPr marL="2057400" indent="-228600" defTabSz="762000" eaLnBrk="0" hangingPunct="0">
              <a:spcBef>
                <a:spcPct val="20000"/>
              </a:spcBef>
              <a:buChar char="»"/>
              <a:defRPr sz="14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r>
              <a:rPr lang="de-DE" altLang="de-DE" sz="1800"/>
              <a:t>lineare Goodwill-Stock-Funktion</a:t>
            </a:r>
          </a:p>
        </p:txBody>
      </p:sp>
      <p:graphicFrame>
        <p:nvGraphicFramePr>
          <p:cNvPr id="211976" name="Object 11"/>
          <p:cNvGraphicFramePr>
            <a:graphicFrameLocks noChangeAspect="1"/>
          </p:cNvGraphicFramePr>
          <p:nvPr/>
        </p:nvGraphicFramePr>
        <p:xfrm>
          <a:off x="4370388" y="1292225"/>
          <a:ext cx="1295400" cy="912813"/>
        </p:xfrm>
        <a:graphic>
          <a:graphicData uri="http://schemas.openxmlformats.org/presentationml/2006/ole">
            <mc:AlternateContent xmlns:mc="http://schemas.openxmlformats.org/markup-compatibility/2006">
              <mc:Choice xmlns:v="urn:schemas-microsoft-com:vml" Requires="v">
                <p:oleObj spid="_x0000_s37551" name="Formel" r:id="rId5" imgW="698197" imgH="444307" progId="Equation.DSMT4">
                  <p:embed/>
                </p:oleObj>
              </mc:Choice>
              <mc:Fallback>
                <p:oleObj name="Formel" r:id="rId5" imgW="698197" imgH="444307"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70388" y="1292225"/>
                        <a:ext cx="1295400" cy="912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1977" name="Text Box 12"/>
          <p:cNvSpPr txBox="1">
            <a:spLocks noChangeArrowheads="1"/>
          </p:cNvSpPr>
          <p:nvPr/>
        </p:nvSpPr>
        <p:spPr bwMode="auto">
          <a:xfrm>
            <a:off x="3684588" y="1535113"/>
            <a:ext cx="488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spcBef>
                <a:spcPct val="20000"/>
              </a:spcBef>
              <a:buChar char="•"/>
              <a:defRPr sz="2200">
                <a:solidFill>
                  <a:schemeClr val="tx1"/>
                </a:solidFill>
                <a:latin typeface="Arial" panose="020B0604020202020204" pitchFamily="34" charset="0"/>
              </a:defRPr>
            </a:lvl1pPr>
            <a:lvl2pPr marL="742950" indent="-285750" defTabSz="762000" eaLnBrk="0" hangingPunct="0">
              <a:spcBef>
                <a:spcPct val="20000"/>
              </a:spcBef>
              <a:buChar char="–"/>
              <a:defRPr sz="2000">
                <a:solidFill>
                  <a:schemeClr val="tx1"/>
                </a:solidFill>
                <a:latin typeface="Arial" panose="020B0604020202020204" pitchFamily="34" charset="0"/>
              </a:defRPr>
            </a:lvl2pPr>
            <a:lvl3pPr marL="1143000" indent="-228600" defTabSz="762000" eaLnBrk="0" hangingPunct="0">
              <a:spcBef>
                <a:spcPct val="20000"/>
              </a:spcBef>
              <a:buChar char="•"/>
              <a:defRPr sz="2400">
                <a:solidFill>
                  <a:schemeClr val="tx1"/>
                </a:solidFill>
                <a:latin typeface="Arial" panose="020B0604020202020204" pitchFamily="34" charset="0"/>
              </a:defRPr>
            </a:lvl3pPr>
            <a:lvl4pPr marL="1600200" indent="-228600" defTabSz="762000" eaLnBrk="0" hangingPunct="0">
              <a:spcBef>
                <a:spcPct val="20000"/>
              </a:spcBef>
              <a:buChar char="–"/>
              <a:defRPr sz="1600">
                <a:solidFill>
                  <a:schemeClr val="tx1"/>
                </a:solidFill>
                <a:latin typeface="Arial" panose="020B0604020202020204" pitchFamily="34" charset="0"/>
              </a:defRPr>
            </a:lvl4pPr>
            <a:lvl5pPr marL="2057400" indent="-228600" defTabSz="762000" eaLnBrk="0" hangingPunct="0">
              <a:spcBef>
                <a:spcPct val="20000"/>
              </a:spcBef>
              <a:buChar char="»"/>
              <a:defRPr sz="14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9pPr>
          </a:lstStyle>
          <a:p>
            <a:pPr algn="ctr">
              <a:spcBef>
                <a:spcPct val="0"/>
              </a:spcBef>
              <a:buFontTx/>
              <a:buNone/>
            </a:pPr>
            <a:r>
              <a:rPr lang="de-DE" altLang="de-DE" sz="1800"/>
              <a:t>mit</a:t>
            </a:r>
          </a:p>
        </p:txBody>
      </p:sp>
      <p:graphicFrame>
        <p:nvGraphicFramePr>
          <p:cNvPr id="211978" name="Object 13"/>
          <p:cNvGraphicFramePr>
            <a:graphicFrameLocks noChangeAspect="1"/>
          </p:cNvGraphicFramePr>
          <p:nvPr/>
        </p:nvGraphicFramePr>
        <p:xfrm>
          <a:off x="2301875" y="2206625"/>
          <a:ext cx="1470025" cy="936625"/>
        </p:xfrm>
        <a:graphic>
          <a:graphicData uri="http://schemas.openxmlformats.org/presentationml/2006/ole">
            <mc:AlternateContent xmlns:mc="http://schemas.openxmlformats.org/markup-compatibility/2006">
              <mc:Choice xmlns:v="urn:schemas-microsoft-com:vml" Requires="v">
                <p:oleObj spid="_x0000_s37552" name="Formel" r:id="rId7" imgW="774364" imgH="444307" progId="Equation.DSMT4">
                  <p:embed/>
                </p:oleObj>
              </mc:Choice>
              <mc:Fallback>
                <p:oleObj name="Formel" r:id="rId7" imgW="774364" imgH="444307"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01875" y="2206625"/>
                        <a:ext cx="1470025"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1979" name="Text Box 14"/>
          <p:cNvSpPr txBox="1">
            <a:spLocks noChangeArrowheads="1"/>
          </p:cNvSpPr>
          <p:nvPr/>
        </p:nvSpPr>
        <p:spPr bwMode="auto">
          <a:xfrm>
            <a:off x="2084388" y="3451225"/>
            <a:ext cx="555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spcBef>
                <a:spcPct val="20000"/>
              </a:spcBef>
              <a:buChar char="•"/>
              <a:defRPr sz="2200">
                <a:solidFill>
                  <a:schemeClr val="tx1"/>
                </a:solidFill>
                <a:latin typeface="Arial" panose="020B0604020202020204" pitchFamily="34" charset="0"/>
              </a:defRPr>
            </a:lvl1pPr>
            <a:lvl2pPr marL="742950" indent="-285750" defTabSz="762000" eaLnBrk="0" hangingPunct="0">
              <a:spcBef>
                <a:spcPct val="20000"/>
              </a:spcBef>
              <a:buChar char="–"/>
              <a:defRPr sz="2000">
                <a:solidFill>
                  <a:schemeClr val="tx1"/>
                </a:solidFill>
                <a:latin typeface="Arial" panose="020B0604020202020204" pitchFamily="34" charset="0"/>
              </a:defRPr>
            </a:lvl2pPr>
            <a:lvl3pPr marL="1143000" indent="-228600" defTabSz="762000" eaLnBrk="0" hangingPunct="0">
              <a:spcBef>
                <a:spcPct val="20000"/>
              </a:spcBef>
              <a:buChar char="•"/>
              <a:defRPr sz="2400">
                <a:solidFill>
                  <a:schemeClr val="tx1"/>
                </a:solidFill>
                <a:latin typeface="Arial" panose="020B0604020202020204" pitchFamily="34" charset="0"/>
              </a:defRPr>
            </a:lvl3pPr>
            <a:lvl4pPr marL="1600200" indent="-228600" defTabSz="762000" eaLnBrk="0" hangingPunct="0">
              <a:spcBef>
                <a:spcPct val="20000"/>
              </a:spcBef>
              <a:buChar char="–"/>
              <a:defRPr sz="1600">
                <a:solidFill>
                  <a:schemeClr val="tx1"/>
                </a:solidFill>
                <a:latin typeface="Arial" panose="020B0604020202020204" pitchFamily="34" charset="0"/>
              </a:defRPr>
            </a:lvl4pPr>
            <a:lvl5pPr marL="2057400" indent="-228600" defTabSz="762000" eaLnBrk="0" hangingPunct="0">
              <a:spcBef>
                <a:spcPct val="20000"/>
              </a:spcBef>
              <a:buChar char="»"/>
              <a:defRPr sz="14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9pPr>
          </a:lstStyle>
          <a:p>
            <a:pPr algn="ctr">
              <a:spcBef>
                <a:spcPct val="0"/>
              </a:spcBef>
              <a:buFontTx/>
              <a:buNone/>
            </a:pPr>
            <a:r>
              <a:rPr lang="de-DE" altLang="de-DE" sz="2400"/>
              <a:t>(II)</a:t>
            </a:r>
          </a:p>
        </p:txBody>
      </p:sp>
      <p:graphicFrame>
        <p:nvGraphicFramePr>
          <p:cNvPr id="211980" name="Object 15"/>
          <p:cNvGraphicFramePr>
            <a:graphicFrameLocks noChangeAspect="1"/>
          </p:cNvGraphicFramePr>
          <p:nvPr/>
        </p:nvGraphicFramePr>
        <p:xfrm>
          <a:off x="2605088" y="3222625"/>
          <a:ext cx="1582737" cy="965200"/>
        </p:xfrm>
        <a:graphic>
          <a:graphicData uri="http://schemas.openxmlformats.org/presentationml/2006/ole">
            <mc:AlternateContent xmlns:mc="http://schemas.openxmlformats.org/markup-compatibility/2006">
              <mc:Choice xmlns:v="urn:schemas-microsoft-com:vml" Requires="v">
                <p:oleObj spid="_x0000_s37553" name="Formel" r:id="rId9" imgW="748975" imgH="444307" progId="Equation.DSMT4">
                  <p:embed/>
                </p:oleObj>
              </mc:Choice>
              <mc:Fallback>
                <p:oleObj name="Formel" r:id="rId9" imgW="748975" imgH="444307"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05088" y="3222625"/>
                        <a:ext cx="1582737"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1981" name="Text Box 16"/>
          <p:cNvSpPr txBox="1">
            <a:spLocks noChangeArrowheads="1"/>
          </p:cNvSpPr>
          <p:nvPr/>
        </p:nvSpPr>
        <p:spPr bwMode="auto">
          <a:xfrm>
            <a:off x="4446588" y="3516313"/>
            <a:ext cx="552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spcBef>
                <a:spcPct val="20000"/>
              </a:spcBef>
              <a:buChar char="•"/>
              <a:defRPr sz="2200">
                <a:solidFill>
                  <a:schemeClr val="tx1"/>
                </a:solidFill>
                <a:latin typeface="Arial" panose="020B0604020202020204" pitchFamily="34" charset="0"/>
              </a:defRPr>
            </a:lvl1pPr>
            <a:lvl2pPr marL="742950" indent="-285750" defTabSz="762000" eaLnBrk="0" hangingPunct="0">
              <a:spcBef>
                <a:spcPct val="20000"/>
              </a:spcBef>
              <a:buChar char="–"/>
              <a:defRPr sz="2000">
                <a:solidFill>
                  <a:schemeClr val="tx1"/>
                </a:solidFill>
                <a:latin typeface="Arial" panose="020B0604020202020204" pitchFamily="34" charset="0"/>
              </a:defRPr>
            </a:lvl2pPr>
            <a:lvl3pPr marL="1143000" indent="-228600" defTabSz="762000" eaLnBrk="0" hangingPunct="0">
              <a:spcBef>
                <a:spcPct val="20000"/>
              </a:spcBef>
              <a:buChar char="•"/>
              <a:defRPr sz="2400">
                <a:solidFill>
                  <a:schemeClr val="tx1"/>
                </a:solidFill>
                <a:latin typeface="Arial" panose="020B0604020202020204" pitchFamily="34" charset="0"/>
              </a:defRPr>
            </a:lvl3pPr>
            <a:lvl4pPr marL="1600200" indent="-228600" defTabSz="762000" eaLnBrk="0" hangingPunct="0">
              <a:spcBef>
                <a:spcPct val="20000"/>
              </a:spcBef>
              <a:buChar char="–"/>
              <a:defRPr sz="1600">
                <a:solidFill>
                  <a:schemeClr val="tx1"/>
                </a:solidFill>
                <a:latin typeface="Arial" panose="020B0604020202020204" pitchFamily="34" charset="0"/>
              </a:defRPr>
            </a:lvl4pPr>
            <a:lvl5pPr marL="2057400" indent="-228600" defTabSz="762000" eaLnBrk="0" hangingPunct="0">
              <a:spcBef>
                <a:spcPct val="20000"/>
              </a:spcBef>
              <a:buChar char="»"/>
              <a:defRPr sz="14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9pPr>
          </a:lstStyle>
          <a:p>
            <a:pPr algn="ctr">
              <a:spcBef>
                <a:spcPct val="0"/>
              </a:spcBef>
              <a:buFontTx/>
              <a:buNone/>
            </a:pPr>
            <a:r>
              <a:rPr lang="de-DE" altLang="de-DE" sz="1800"/>
              <a:t>mit:</a:t>
            </a:r>
          </a:p>
        </p:txBody>
      </p:sp>
      <p:graphicFrame>
        <p:nvGraphicFramePr>
          <p:cNvPr id="211982" name="Object 17"/>
          <p:cNvGraphicFramePr>
            <a:graphicFrameLocks noChangeAspect="1"/>
          </p:cNvGraphicFramePr>
          <p:nvPr/>
        </p:nvGraphicFramePr>
        <p:xfrm>
          <a:off x="5284788" y="2740025"/>
          <a:ext cx="2335212" cy="1893888"/>
        </p:xfrm>
        <a:graphic>
          <a:graphicData uri="http://schemas.openxmlformats.org/presentationml/2006/ole">
            <mc:AlternateContent xmlns:mc="http://schemas.openxmlformats.org/markup-compatibility/2006">
              <mc:Choice xmlns:v="urn:schemas-microsoft-com:vml" Requires="v">
                <p:oleObj spid="_x0000_s37554" name="Formel" r:id="rId11" imgW="1130300" imgH="889000" progId="Equation.DSMT4">
                  <p:embed/>
                </p:oleObj>
              </mc:Choice>
              <mc:Fallback>
                <p:oleObj name="Formel" r:id="rId11" imgW="1130300" imgH="8890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84788" y="2740025"/>
                        <a:ext cx="2335212" cy="189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1983" name="Object 18"/>
          <p:cNvGraphicFramePr>
            <a:graphicFrameLocks noChangeAspect="1"/>
          </p:cNvGraphicFramePr>
          <p:nvPr/>
        </p:nvGraphicFramePr>
        <p:xfrm>
          <a:off x="2617788" y="4664075"/>
          <a:ext cx="838200" cy="514350"/>
        </p:xfrm>
        <a:graphic>
          <a:graphicData uri="http://schemas.openxmlformats.org/presentationml/2006/ole">
            <mc:AlternateContent xmlns:mc="http://schemas.openxmlformats.org/markup-compatibility/2006">
              <mc:Choice xmlns:v="urn:schemas-microsoft-com:vml" Requires="v">
                <p:oleObj spid="_x0000_s37555" name="Formel" r:id="rId13" imgW="457002" imgH="253890" progId="Equation.DSMT4">
                  <p:embed/>
                </p:oleObj>
              </mc:Choice>
              <mc:Fallback>
                <p:oleObj name="Formel" r:id="rId13" imgW="457002" imgH="25389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17788" y="4664075"/>
                        <a:ext cx="838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1984" name="Object 19"/>
          <p:cNvGraphicFramePr>
            <a:graphicFrameLocks noChangeAspect="1"/>
          </p:cNvGraphicFramePr>
          <p:nvPr/>
        </p:nvGraphicFramePr>
        <p:xfrm>
          <a:off x="3760788" y="4721225"/>
          <a:ext cx="1143000" cy="395288"/>
        </p:xfrm>
        <a:graphic>
          <a:graphicData uri="http://schemas.openxmlformats.org/presentationml/2006/ole">
            <mc:AlternateContent xmlns:mc="http://schemas.openxmlformats.org/markup-compatibility/2006">
              <mc:Choice xmlns:v="urn:schemas-microsoft-com:vml" Requires="v">
                <p:oleObj spid="_x0000_s37556" name="Formel" r:id="rId15" imgW="647419" imgH="203112" progId="Equation.DSMT4">
                  <p:embed/>
                </p:oleObj>
              </mc:Choice>
              <mc:Fallback>
                <p:oleObj name="Formel" r:id="rId15" imgW="647419" imgH="203112"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60788" y="4721225"/>
                        <a:ext cx="1143000" cy="39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1985" name="Object 20"/>
          <p:cNvGraphicFramePr>
            <a:graphicFrameLocks noChangeAspect="1"/>
          </p:cNvGraphicFramePr>
          <p:nvPr/>
        </p:nvGraphicFramePr>
        <p:xfrm>
          <a:off x="5981700" y="4721225"/>
          <a:ext cx="903288" cy="339725"/>
        </p:xfrm>
        <a:graphic>
          <a:graphicData uri="http://schemas.openxmlformats.org/presentationml/2006/ole">
            <mc:AlternateContent xmlns:mc="http://schemas.openxmlformats.org/markup-compatibility/2006">
              <mc:Choice xmlns:v="urn:schemas-microsoft-com:vml" Requires="v">
                <p:oleObj spid="_x0000_s37557" name="Formel" r:id="rId17" imgW="520248" imgH="177646" progId="Equation.DSMT4">
                  <p:embed/>
                </p:oleObj>
              </mc:Choice>
              <mc:Fallback>
                <p:oleObj name="Formel" r:id="rId17" imgW="520248" imgH="177646"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981700" y="4721225"/>
                        <a:ext cx="903288"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1986" name="Text Box 21"/>
          <p:cNvSpPr txBox="1">
            <a:spLocks noChangeArrowheads="1"/>
          </p:cNvSpPr>
          <p:nvPr/>
        </p:nvSpPr>
        <p:spPr bwMode="auto">
          <a:xfrm>
            <a:off x="5284788" y="4721225"/>
            <a:ext cx="565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spcBef>
                <a:spcPct val="20000"/>
              </a:spcBef>
              <a:buChar char="•"/>
              <a:defRPr sz="2200">
                <a:solidFill>
                  <a:schemeClr val="tx1"/>
                </a:solidFill>
                <a:latin typeface="Arial" panose="020B0604020202020204" pitchFamily="34" charset="0"/>
              </a:defRPr>
            </a:lvl1pPr>
            <a:lvl2pPr marL="742950" indent="-285750" defTabSz="762000" eaLnBrk="0" hangingPunct="0">
              <a:spcBef>
                <a:spcPct val="20000"/>
              </a:spcBef>
              <a:buChar char="–"/>
              <a:defRPr sz="2000">
                <a:solidFill>
                  <a:schemeClr val="tx1"/>
                </a:solidFill>
                <a:latin typeface="Arial" panose="020B0604020202020204" pitchFamily="34" charset="0"/>
              </a:defRPr>
            </a:lvl2pPr>
            <a:lvl3pPr marL="1143000" indent="-228600" defTabSz="762000" eaLnBrk="0" hangingPunct="0">
              <a:spcBef>
                <a:spcPct val="20000"/>
              </a:spcBef>
              <a:buChar char="•"/>
              <a:defRPr sz="2400">
                <a:solidFill>
                  <a:schemeClr val="tx1"/>
                </a:solidFill>
                <a:latin typeface="Arial" panose="020B0604020202020204" pitchFamily="34" charset="0"/>
              </a:defRPr>
            </a:lvl3pPr>
            <a:lvl4pPr marL="1600200" indent="-228600" defTabSz="762000" eaLnBrk="0" hangingPunct="0">
              <a:spcBef>
                <a:spcPct val="20000"/>
              </a:spcBef>
              <a:buChar char="–"/>
              <a:defRPr sz="1600">
                <a:solidFill>
                  <a:schemeClr val="tx1"/>
                </a:solidFill>
                <a:latin typeface="Arial" panose="020B0604020202020204" pitchFamily="34" charset="0"/>
              </a:defRPr>
            </a:lvl4pPr>
            <a:lvl5pPr marL="2057400" indent="-228600" defTabSz="762000" eaLnBrk="0" hangingPunct="0">
              <a:spcBef>
                <a:spcPct val="20000"/>
              </a:spcBef>
              <a:buChar char="»"/>
              <a:defRPr sz="14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9pPr>
          </a:lstStyle>
          <a:p>
            <a:pPr algn="ctr">
              <a:spcBef>
                <a:spcPct val="0"/>
              </a:spcBef>
              <a:buFontTx/>
              <a:buNone/>
            </a:pPr>
            <a:r>
              <a:rPr lang="de-DE" altLang="de-DE" sz="1800"/>
              <a:t>und</a:t>
            </a:r>
          </a:p>
        </p:txBody>
      </p:sp>
      <p:graphicFrame>
        <p:nvGraphicFramePr>
          <p:cNvPr id="211987" name="Object 22"/>
          <p:cNvGraphicFramePr>
            <a:graphicFrameLocks noChangeAspect="1"/>
          </p:cNvGraphicFramePr>
          <p:nvPr>
            <p:extLst>
              <p:ext uri="{D42A27DB-BD31-4B8C-83A1-F6EECF244321}">
                <p14:modId xmlns:p14="http://schemas.microsoft.com/office/powerpoint/2010/main" val="503072465"/>
              </p:ext>
            </p:extLst>
          </p:nvPr>
        </p:nvGraphicFramePr>
        <p:xfrm>
          <a:off x="2303338" y="5192713"/>
          <a:ext cx="2052638" cy="900112"/>
        </p:xfrm>
        <a:graphic>
          <a:graphicData uri="http://schemas.openxmlformats.org/presentationml/2006/ole">
            <mc:AlternateContent xmlns:mc="http://schemas.openxmlformats.org/markup-compatibility/2006">
              <mc:Choice xmlns:v="urn:schemas-microsoft-com:vml" Requires="v">
                <p:oleObj spid="_x0000_s37558" name="Formel" r:id="rId19" imgW="1040948" imgH="444307" progId="Equation.DSMT4">
                  <p:embed/>
                </p:oleObj>
              </mc:Choice>
              <mc:Fallback>
                <p:oleObj name="Formel" r:id="rId19" imgW="1040948" imgH="444307"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303338" y="5192713"/>
                        <a:ext cx="2052638" cy="900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1988" name="Rectangle 23"/>
          <p:cNvSpPr>
            <a:spLocks noGrp="1" noChangeArrowheads="1"/>
          </p:cNvSpPr>
          <p:nvPr>
            <p:ph type="title" idx="4294967295"/>
          </p:nvPr>
        </p:nvSpPr>
        <p:spPr/>
        <p:txBody>
          <a:bodyPr/>
          <a:lstStyle/>
          <a:p>
            <a:pPr eaLnBrk="1" hangingPunct="1"/>
            <a:r>
              <a:rPr lang="de-DE" altLang="de-DE"/>
              <a:t>Dynamisches Dorfman-Steiner-Theorem (II)</a:t>
            </a:r>
          </a:p>
        </p:txBody>
      </p:sp>
      <p:sp>
        <p:nvSpPr>
          <p:cNvPr id="21" name="Foliennummernplatzhalter 20"/>
          <p:cNvSpPr txBox="1">
            <a:spLocks noGrp="1"/>
          </p:cNvSpPr>
          <p:nvPr/>
        </p:nvSpPr>
        <p:spPr bwMode="auto">
          <a:xfrm>
            <a:off x="6831013" y="6308725"/>
            <a:ext cx="2133600" cy="522288"/>
          </a:xfrm>
          <a:prstGeom prst="rect">
            <a:avLst/>
          </a:prstGeom>
          <a:noFill/>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algn="r" eaLnBrk="1" hangingPunct="1">
              <a:buFontTx/>
              <a:buNone/>
            </a:pPr>
            <a:fld id="{85F3C530-9D18-466F-94DE-A4370572CCF4}" type="slidenum">
              <a:rPr lang="de-DE" altLang="de-DE" sz="1100" b="1">
                <a:effectLst>
                  <a:outerShdw blurRad="38100" dist="38100" dir="2700000" algn="tl">
                    <a:srgbClr val="C0C0C0"/>
                  </a:outerShdw>
                </a:effectLst>
              </a:rPr>
              <a:pPr algn="r" eaLnBrk="1" hangingPunct="1">
                <a:buFontTx/>
                <a:buNone/>
              </a:pPr>
              <a:t>125</a:t>
            </a:fld>
            <a:endParaRPr lang="de-DE" altLang="de-DE" sz="1100" b="1">
              <a:effectLst>
                <a:outerShdw blurRad="38100" dist="38100" dir="2700000" algn="tl">
                  <a:srgbClr val="C0C0C0"/>
                </a:outerShdw>
              </a:effectLst>
            </a:endParaRPr>
          </a:p>
        </p:txBody>
      </p:sp>
    </p:spTree>
    <p:extLst>
      <p:ext uri="{BB962C8B-B14F-4D97-AF65-F5344CB8AC3E}">
        <p14:creationId xmlns:p14="http://schemas.microsoft.com/office/powerpoint/2010/main" val="1502262637"/>
      </p:ext>
    </p:extLst>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51520" y="188640"/>
            <a:ext cx="8496944" cy="576262"/>
          </a:xfrm>
        </p:spPr>
        <p:txBody>
          <a:bodyPr/>
          <a:lstStyle/>
          <a:p>
            <a:r>
              <a:rPr lang="de-DE" altLang="de-DE" dirty="0">
                <a:solidFill>
                  <a:srgbClr val="000000"/>
                </a:solidFill>
              </a:rPr>
              <a:t>Erläuterungen zur vorangegangenen Folie (I)</a:t>
            </a:r>
            <a:endParaRPr lang="de-DE" dirty="0"/>
          </a:p>
        </p:txBody>
      </p:sp>
      <p:sp>
        <p:nvSpPr>
          <p:cNvPr id="5" name="AutoShape 4"/>
          <p:cNvSpPr>
            <a:spLocks noChangeArrowheads="1"/>
          </p:cNvSpPr>
          <p:nvPr/>
        </p:nvSpPr>
        <p:spPr bwMode="auto">
          <a:xfrm>
            <a:off x="107504" y="1052736"/>
            <a:ext cx="8496944" cy="4896544"/>
          </a:xfrm>
          <a:prstGeom prst="wedgeRoundRectCallout">
            <a:avLst>
              <a:gd name="adj1" fmla="val 42165"/>
              <a:gd name="adj2" fmla="val 54224"/>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sz="1600" dirty="0"/>
          </a:p>
          <a:p>
            <a:endParaRPr lang="de-DE" dirty="0"/>
          </a:p>
          <a:p>
            <a:r>
              <a:rPr lang="de-DE" dirty="0"/>
              <a:t>Es wird ein linearer Zusammenhang zwischen Werbebudget und goodwill-Stock unterstellt. Die gesamte goodwill-Stock-Wirkung eines einmaligen Werbeimpulses beträgt dann: </a:t>
            </a:r>
            <a:endParaRPr lang="de-DE" sz="1600" dirty="0"/>
          </a:p>
          <a:p>
            <a:endParaRPr lang="de-DE" sz="1600" dirty="0"/>
          </a:p>
          <a:p>
            <a:endParaRPr lang="de-DE" sz="1600" dirty="0"/>
          </a:p>
          <a:p>
            <a:endParaRPr lang="de-DE" sz="1600" dirty="0"/>
          </a:p>
          <a:p>
            <a:endParaRPr lang="de-DE" sz="1600" dirty="0"/>
          </a:p>
          <a:p>
            <a:r>
              <a:rPr lang="de-DE" sz="1600" dirty="0"/>
              <a:t>In der </a:t>
            </a:r>
            <a:r>
              <a:rPr lang="de-DE" sz="1600" dirty="0" err="1"/>
              <a:t>steady</a:t>
            </a:r>
            <a:r>
              <a:rPr lang="de-DE" sz="1600" dirty="0"/>
              <a:t>-</a:t>
            </a:r>
            <a:r>
              <a:rPr lang="de-DE" sz="1600" dirty="0" err="1"/>
              <a:t>state</a:t>
            </a:r>
            <a:r>
              <a:rPr lang="de-DE" sz="1600" dirty="0"/>
              <a:t>-Bedingung besteht dann zwischen goodwill-Stock und Werbebudgets die Beziehung: </a:t>
            </a:r>
          </a:p>
        </p:txBody>
      </p:sp>
      <p:graphicFrame>
        <p:nvGraphicFramePr>
          <p:cNvPr id="4" name="Object 11"/>
          <p:cNvGraphicFramePr>
            <a:graphicFrameLocks noChangeAspect="1"/>
          </p:cNvGraphicFramePr>
          <p:nvPr>
            <p:extLst>
              <p:ext uri="{D42A27DB-BD31-4B8C-83A1-F6EECF244321}">
                <p14:modId xmlns:p14="http://schemas.microsoft.com/office/powerpoint/2010/main" val="2368459919"/>
              </p:ext>
            </p:extLst>
          </p:nvPr>
        </p:nvGraphicFramePr>
        <p:xfrm>
          <a:off x="698872" y="3355503"/>
          <a:ext cx="1295400" cy="912813"/>
        </p:xfrm>
        <a:graphic>
          <a:graphicData uri="http://schemas.openxmlformats.org/presentationml/2006/ole">
            <mc:AlternateContent xmlns:mc="http://schemas.openxmlformats.org/markup-compatibility/2006">
              <mc:Choice xmlns:v="urn:schemas-microsoft-com:vml" Requires="v">
                <p:oleObj spid="_x0000_s39052" name="Formel" r:id="rId3" imgW="698197" imgH="444307" progId="Equation.DSMT4">
                  <p:embed/>
                </p:oleObj>
              </mc:Choice>
              <mc:Fallback>
                <p:oleObj name="Formel" r:id="rId3" imgW="698197" imgH="444307"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872" y="3355503"/>
                        <a:ext cx="1295400" cy="912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13"/>
          <p:cNvGraphicFramePr>
            <a:graphicFrameLocks noChangeAspect="1"/>
          </p:cNvGraphicFramePr>
          <p:nvPr>
            <p:extLst>
              <p:ext uri="{D42A27DB-BD31-4B8C-83A1-F6EECF244321}">
                <p14:modId xmlns:p14="http://schemas.microsoft.com/office/powerpoint/2010/main" val="3505024907"/>
              </p:ext>
            </p:extLst>
          </p:nvPr>
        </p:nvGraphicFramePr>
        <p:xfrm>
          <a:off x="611560" y="4868639"/>
          <a:ext cx="1470025" cy="936625"/>
        </p:xfrm>
        <a:graphic>
          <a:graphicData uri="http://schemas.openxmlformats.org/presentationml/2006/ole">
            <mc:AlternateContent xmlns:mc="http://schemas.openxmlformats.org/markup-compatibility/2006">
              <mc:Choice xmlns:v="urn:schemas-microsoft-com:vml" Requires="v">
                <p:oleObj spid="_x0000_s39053" name="Formel" r:id="rId5" imgW="774364" imgH="444307" progId="Equation.DSMT4">
                  <p:embed/>
                </p:oleObj>
              </mc:Choice>
              <mc:Fallback>
                <p:oleObj name="Formel" r:id="rId5" imgW="774364" imgH="444307"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560" y="4868639"/>
                        <a:ext cx="1470025"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36518481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51520" y="188640"/>
            <a:ext cx="8496944" cy="576262"/>
          </a:xfrm>
        </p:spPr>
        <p:txBody>
          <a:bodyPr/>
          <a:lstStyle/>
          <a:p>
            <a:r>
              <a:rPr lang="de-DE" altLang="de-DE" dirty="0">
                <a:solidFill>
                  <a:srgbClr val="000000"/>
                </a:solidFill>
              </a:rPr>
              <a:t>Erläuterungen zur vorangegangenen Folie (II)</a:t>
            </a:r>
            <a:endParaRPr lang="de-DE" dirty="0"/>
          </a:p>
        </p:txBody>
      </p:sp>
      <p:sp>
        <p:nvSpPr>
          <p:cNvPr id="5" name="AutoShape 4"/>
          <p:cNvSpPr>
            <a:spLocks noChangeArrowheads="1"/>
          </p:cNvSpPr>
          <p:nvPr/>
        </p:nvSpPr>
        <p:spPr bwMode="auto">
          <a:xfrm>
            <a:off x="107504" y="980728"/>
            <a:ext cx="8496944" cy="4824536"/>
          </a:xfrm>
          <a:prstGeom prst="wedgeRoundRectCallout">
            <a:avLst>
              <a:gd name="adj1" fmla="val 42165"/>
              <a:gd name="adj2" fmla="val 54224"/>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sz="1600" dirty="0"/>
          </a:p>
          <a:p>
            <a:endParaRPr lang="de-DE" dirty="0"/>
          </a:p>
          <a:p>
            <a:r>
              <a:rPr lang="de-DE" dirty="0"/>
              <a:t>Die Bedingung für die </a:t>
            </a:r>
            <a:r>
              <a:rPr lang="de-DE" dirty="0" err="1"/>
              <a:t>steady</a:t>
            </a:r>
            <a:r>
              <a:rPr lang="de-DE" dirty="0"/>
              <a:t>-</a:t>
            </a:r>
            <a:r>
              <a:rPr lang="de-DE" dirty="0" err="1"/>
              <a:t>state</a:t>
            </a:r>
            <a:r>
              <a:rPr lang="de-DE" dirty="0"/>
              <a:t>-Beziehung zwischen goodwill-Stock und Werbebudget wird in die </a:t>
            </a:r>
            <a:r>
              <a:rPr lang="de-DE" dirty="0" err="1"/>
              <a:t>Optimalbedingung</a:t>
            </a:r>
            <a:r>
              <a:rPr lang="de-DE" dirty="0"/>
              <a:t> des </a:t>
            </a:r>
            <a:r>
              <a:rPr lang="de-DE" dirty="0" err="1"/>
              <a:t>Dorfman</a:t>
            </a:r>
            <a:r>
              <a:rPr lang="de-DE" dirty="0"/>
              <a:t>-Steiner-Theorems (I) eingesetzt: Daraus resultiert die Ausformulierung des </a:t>
            </a:r>
            <a:r>
              <a:rPr lang="de-DE" dirty="0" err="1"/>
              <a:t>Dorfman</a:t>
            </a:r>
            <a:r>
              <a:rPr lang="de-DE" dirty="0"/>
              <a:t>-Steiner-Theorems (II):</a:t>
            </a:r>
          </a:p>
          <a:p>
            <a:endParaRPr lang="de-DE" dirty="0"/>
          </a:p>
          <a:p>
            <a:r>
              <a:rPr lang="de-DE" dirty="0"/>
              <a:t> </a:t>
            </a:r>
            <a:endParaRPr lang="de-DE" sz="1600" dirty="0"/>
          </a:p>
        </p:txBody>
      </p:sp>
      <p:graphicFrame>
        <p:nvGraphicFramePr>
          <p:cNvPr id="4" name="Object 15"/>
          <p:cNvGraphicFramePr>
            <a:graphicFrameLocks noChangeAspect="1"/>
          </p:cNvGraphicFramePr>
          <p:nvPr>
            <p:extLst>
              <p:ext uri="{D42A27DB-BD31-4B8C-83A1-F6EECF244321}">
                <p14:modId xmlns:p14="http://schemas.microsoft.com/office/powerpoint/2010/main" val="2392129411"/>
              </p:ext>
            </p:extLst>
          </p:nvPr>
        </p:nvGraphicFramePr>
        <p:xfrm>
          <a:off x="1331640" y="4149080"/>
          <a:ext cx="1582737" cy="965200"/>
        </p:xfrm>
        <a:graphic>
          <a:graphicData uri="http://schemas.openxmlformats.org/presentationml/2006/ole">
            <mc:AlternateContent xmlns:mc="http://schemas.openxmlformats.org/markup-compatibility/2006">
              <mc:Choice xmlns:v="urn:schemas-microsoft-com:vml" Requires="v">
                <p:oleObj spid="_x0000_s40007" name="Formel" r:id="rId3" imgW="748975" imgH="444307" progId="Equation.DSMT4">
                  <p:embed/>
                </p:oleObj>
              </mc:Choice>
              <mc:Fallback>
                <p:oleObj name="Formel" r:id="rId3" imgW="748975" imgH="444307"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4149080"/>
                        <a:ext cx="1582737"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08023267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51520" y="188640"/>
            <a:ext cx="8496944" cy="576262"/>
          </a:xfrm>
        </p:spPr>
        <p:txBody>
          <a:bodyPr/>
          <a:lstStyle/>
          <a:p>
            <a:r>
              <a:rPr lang="de-DE" altLang="de-DE" dirty="0">
                <a:solidFill>
                  <a:srgbClr val="000000"/>
                </a:solidFill>
              </a:rPr>
              <a:t>Erläuterungen zur vorangegangenen Folie (III)</a:t>
            </a:r>
            <a:endParaRPr lang="de-DE" dirty="0"/>
          </a:p>
        </p:txBody>
      </p:sp>
      <p:sp>
        <p:nvSpPr>
          <p:cNvPr id="5" name="AutoShape 4"/>
          <p:cNvSpPr>
            <a:spLocks noChangeArrowheads="1"/>
          </p:cNvSpPr>
          <p:nvPr/>
        </p:nvSpPr>
        <p:spPr bwMode="auto">
          <a:xfrm>
            <a:off x="251520" y="1052736"/>
            <a:ext cx="8496944" cy="4896544"/>
          </a:xfrm>
          <a:prstGeom prst="wedgeRoundRectCallout">
            <a:avLst>
              <a:gd name="adj1" fmla="val 42165"/>
              <a:gd name="adj2" fmla="val 54224"/>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dirty="0"/>
              <a:t>Im Gewinnoptimum entspricht die Werberate dem Verhältnis aus Werbe- zu Preiselastizität, gewichtet mit dem Faktor </a:t>
            </a:r>
            <a:r>
              <a:rPr lang="de-DE" dirty="0">
                <a:latin typeface="Symbol" panose="05050102010706020507" pitchFamily="18" charset="2"/>
              </a:rPr>
              <a:t>a</a:t>
            </a:r>
            <a:r>
              <a:rPr lang="de-DE" dirty="0"/>
              <a:t>  gewichtet.</a:t>
            </a:r>
          </a:p>
          <a:p>
            <a:r>
              <a:rPr lang="de-DE" dirty="0"/>
              <a:t>Der Faktor </a:t>
            </a:r>
            <a:r>
              <a:rPr lang="de-DE" dirty="0">
                <a:latin typeface="Symbol" panose="05050102010706020507" pitchFamily="18" charset="2"/>
              </a:rPr>
              <a:t>a</a:t>
            </a:r>
            <a:r>
              <a:rPr lang="de-DE" dirty="0"/>
              <a:t>  beinhaltet den Barwert der zeitlich verteilten Werbewirkung in Relation zur nicht diskontierten Summe der Werbewirkung eines einmaligen Werbeimpulses in t. Dies ist nicht mit dem Zeitzentrum zu verwechseln, aber vom Konzept her eine analoge Messgröße für die Erfassung der zeitversetzten Werbewirkung. </a:t>
            </a:r>
          </a:p>
          <a:p>
            <a:endParaRPr lang="de-DE" sz="1600" dirty="0"/>
          </a:p>
          <a:p>
            <a:r>
              <a:rPr lang="de-DE" dirty="0"/>
              <a:t>Es gilt:  0 ≤</a:t>
            </a:r>
            <a:r>
              <a:rPr lang="de-DE" dirty="0">
                <a:latin typeface="Symbol" panose="05050102010706020507" pitchFamily="18" charset="2"/>
              </a:rPr>
              <a:t> a</a:t>
            </a:r>
            <a:r>
              <a:rPr lang="de-DE" dirty="0"/>
              <a:t>  ≤ 1.</a:t>
            </a:r>
          </a:p>
          <a:p>
            <a:endParaRPr lang="de-DE" dirty="0"/>
          </a:p>
          <a:p>
            <a:r>
              <a:rPr lang="de-DE" dirty="0"/>
              <a:t>Je größer  </a:t>
            </a:r>
            <a:r>
              <a:rPr lang="de-DE" dirty="0">
                <a:latin typeface="Symbol" panose="05050102010706020507" pitchFamily="18" charset="2"/>
              </a:rPr>
              <a:t>a</a:t>
            </a:r>
            <a:r>
              <a:rPr lang="de-DE" dirty="0"/>
              <a:t> ist, desto größer ist die optimale Werberate.</a:t>
            </a:r>
          </a:p>
          <a:p>
            <a:r>
              <a:rPr lang="de-DE" dirty="0"/>
              <a:t>Das statische </a:t>
            </a:r>
            <a:r>
              <a:rPr lang="de-DE" dirty="0" err="1"/>
              <a:t>Dorfman</a:t>
            </a:r>
            <a:r>
              <a:rPr lang="de-DE" dirty="0"/>
              <a:t>-Steiner-Theorem ergibt sich, wenn keine zeitversetzte Werbewirkung existiert, d.h. </a:t>
            </a:r>
            <a:r>
              <a:rPr lang="de-DE" dirty="0">
                <a:latin typeface="Symbol" panose="05050102010706020507" pitchFamily="18" charset="2"/>
              </a:rPr>
              <a:t>a</a:t>
            </a:r>
            <a:r>
              <a:rPr lang="de-DE" dirty="0"/>
              <a:t> = 1 gilt.</a:t>
            </a:r>
          </a:p>
          <a:p>
            <a:r>
              <a:rPr lang="de-DE" dirty="0"/>
              <a:t>Parameter </a:t>
            </a:r>
            <a:r>
              <a:rPr lang="de-DE" dirty="0">
                <a:latin typeface="Symbol" panose="05050102010706020507" pitchFamily="18" charset="2"/>
              </a:rPr>
              <a:t>a</a:t>
            </a:r>
            <a:r>
              <a:rPr lang="de-DE" dirty="0"/>
              <a:t> wird von zwei Determinanten bestimmt: Größe der zeitversetzten Werbewirkungen und Höhe des Kalkulationszinssatzes. Dies führt zur Interpretation des </a:t>
            </a:r>
            <a:r>
              <a:rPr lang="de-DE" dirty="0" err="1"/>
              <a:t>Dorfman</a:t>
            </a:r>
            <a:r>
              <a:rPr lang="de-DE" dirty="0"/>
              <a:t>-Steiner-Theorems auf der folgenden Folie.</a:t>
            </a:r>
          </a:p>
        </p:txBody>
      </p:sp>
    </p:spTree>
    <p:extLst>
      <p:ext uri="{BB962C8B-B14F-4D97-AF65-F5344CB8AC3E}">
        <p14:creationId xmlns:p14="http://schemas.microsoft.com/office/powerpoint/2010/main" val="241857288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p:cNvSpPr>
            <a:spLocks noGrp="1" noChangeArrowheads="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eaLnBrk="1" hangingPunct="1"/>
            <a:fld id="{7C17CB55-F54C-4B8D-A05C-07A7B7FFEA5D}" type="slidenum">
              <a:rPr lang="de-DE" altLang="de-DE"/>
              <a:pPr eaLnBrk="1" hangingPunct="1"/>
              <a:t>129</a:t>
            </a:fld>
            <a:endParaRPr lang="de-DE" altLang="de-DE"/>
          </a:p>
        </p:txBody>
      </p:sp>
      <p:sp>
        <p:nvSpPr>
          <p:cNvPr id="8" name="Foliennummernplatzhalter 2"/>
          <p:cNvSpPr txBox="1">
            <a:spLocks noGrp="1"/>
          </p:cNvSpPr>
          <p:nvPr/>
        </p:nvSpPr>
        <p:spPr bwMode="auto">
          <a:xfrm>
            <a:off x="6831013" y="6308725"/>
            <a:ext cx="2133600" cy="522288"/>
          </a:xfrm>
          <a:prstGeom prst="rect">
            <a:avLst/>
          </a:prstGeom>
          <a:noFill/>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algn="r" eaLnBrk="1" hangingPunct="1">
              <a:buFontTx/>
              <a:buNone/>
            </a:pPr>
            <a:fld id="{7DEB4ADD-C1B2-48D8-B3C6-C0FA00303C36}" type="slidenum">
              <a:rPr lang="de-DE" altLang="de-DE" sz="1100" b="1">
                <a:effectLst>
                  <a:outerShdw blurRad="38100" dist="38100" dir="2700000" algn="tl">
                    <a:srgbClr val="C0C0C0"/>
                  </a:outerShdw>
                </a:effectLst>
              </a:rPr>
              <a:pPr algn="r" eaLnBrk="1" hangingPunct="1">
                <a:buFontTx/>
                <a:buNone/>
              </a:pPr>
              <a:t>129</a:t>
            </a:fld>
            <a:endParaRPr lang="de-DE" altLang="de-DE" sz="1100" b="1">
              <a:effectLst>
                <a:outerShdw blurRad="38100" dist="38100" dir="2700000" algn="tl">
                  <a:srgbClr val="C0C0C0"/>
                </a:outerShdw>
              </a:effectLst>
            </a:endParaRPr>
          </a:p>
        </p:txBody>
      </p:sp>
      <p:sp>
        <p:nvSpPr>
          <p:cNvPr id="212996" name="Text Box 7"/>
          <p:cNvSpPr txBox="1">
            <a:spLocks noChangeArrowheads="1"/>
          </p:cNvSpPr>
          <p:nvPr/>
        </p:nvSpPr>
        <p:spPr bwMode="auto">
          <a:xfrm>
            <a:off x="250825" y="1246188"/>
            <a:ext cx="864235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50000"/>
              </a:spcBef>
            </a:pPr>
            <a:r>
              <a:rPr lang="de-DE" altLang="de-DE" sz="1800" dirty="0"/>
              <a:t> Parameter     : Maß für den relativen Zinsverlust, der daraus resultiert, dass die gesamte Werbewirkung nicht sofort, sondern über die Carry-Over-Struktur verteilt entsteht.</a:t>
            </a:r>
          </a:p>
          <a:p>
            <a:pPr>
              <a:spcBef>
                <a:spcPct val="50000"/>
              </a:spcBef>
            </a:pPr>
            <a:r>
              <a:rPr lang="de-DE" altLang="de-DE" sz="1800" dirty="0"/>
              <a:t> Je größer der Parameter      ist (0 &lt;     &lt; 1), desto kleiner ist der relative Zinsverlust, d.h. ein Großteil der zeitversetzten Werbewirkung tritt „zeitnah“ auf (wird deshalb nur wenig diskontiert): Dadurch steigt die optimale Werberate. Da man von Werbung aus der Vergangenheit wenig profitiert, muss man „heute“ mehr Werbung machen bzw. wenn Werbewirkungen in der Zukunft wenig diskontiert werden, lohnt sich Werbung mehr (=mehr Werbung)</a:t>
            </a:r>
          </a:p>
          <a:p>
            <a:pPr>
              <a:spcBef>
                <a:spcPct val="50000"/>
              </a:spcBef>
            </a:pPr>
            <a:r>
              <a:rPr lang="de-DE" altLang="de-DE" sz="1800" dirty="0"/>
              <a:t> Je kleiner der Parameter      ist, desto höher ist der relative Zinsverlust, d.h. ein Großteil der Werbewirkung tritt erst zeitversetzt auf (wird deshalb stark diskontiert): Dadurch sinkt die optimale Werberate. Wenn viel zusätzliche Werbewirkung in der Zukunft auftritt, profitiert man „heute“ von der Werbung der Vergangenheit. Man muss deshalb heute weniger werben bzw. wenn die Werbewirkung stark diskontiert wird, lohnen sich Investitionen in Werbung weniger (geringere Werbung).</a:t>
            </a:r>
          </a:p>
        </p:txBody>
      </p:sp>
      <p:graphicFrame>
        <p:nvGraphicFramePr>
          <p:cNvPr id="212997" name="Object 8"/>
          <p:cNvGraphicFramePr>
            <a:graphicFrameLocks noChangeAspect="1"/>
          </p:cNvGraphicFramePr>
          <p:nvPr/>
        </p:nvGraphicFramePr>
        <p:xfrm>
          <a:off x="1547813" y="1341438"/>
          <a:ext cx="288925" cy="265112"/>
        </p:xfrm>
        <a:graphic>
          <a:graphicData uri="http://schemas.openxmlformats.org/presentationml/2006/ole">
            <mc:AlternateContent xmlns:mc="http://schemas.openxmlformats.org/markup-compatibility/2006">
              <mc:Choice xmlns:v="urn:schemas-microsoft-com:vml" Requires="v">
                <p:oleObj spid="_x0000_s38190" name="Formel" r:id="rId4" imgW="152334" imgH="139639" progId="Equation.3">
                  <p:embed/>
                </p:oleObj>
              </mc:Choice>
              <mc:Fallback>
                <p:oleObj name="Formel" r:id="rId4" imgW="152334" imgH="13963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813" y="1341438"/>
                        <a:ext cx="288925" cy="265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2998" name="Object 9"/>
          <p:cNvGraphicFramePr>
            <a:graphicFrameLocks noChangeAspect="1"/>
          </p:cNvGraphicFramePr>
          <p:nvPr/>
        </p:nvGraphicFramePr>
        <p:xfrm>
          <a:off x="3059113" y="2300288"/>
          <a:ext cx="288925" cy="265112"/>
        </p:xfrm>
        <a:graphic>
          <a:graphicData uri="http://schemas.openxmlformats.org/presentationml/2006/ole">
            <mc:AlternateContent xmlns:mc="http://schemas.openxmlformats.org/markup-compatibility/2006">
              <mc:Choice xmlns:v="urn:schemas-microsoft-com:vml" Requires="v">
                <p:oleObj spid="_x0000_s38191" name="Formel" r:id="rId6" imgW="152334" imgH="139639" progId="Equation.3">
                  <p:embed/>
                </p:oleObj>
              </mc:Choice>
              <mc:Fallback>
                <p:oleObj name="Formel" r:id="rId6" imgW="152334" imgH="13963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113" y="2300288"/>
                        <a:ext cx="288925" cy="265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2999" name="Object 10"/>
          <p:cNvGraphicFramePr>
            <a:graphicFrameLocks noChangeAspect="1"/>
          </p:cNvGraphicFramePr>
          <p:nvPr/>
        </p:nvGraphicFramePr>
        <p:xfrm>
          <a:off x="4138613" y="2300288"/>
          <a:ext cx="288925" cy="265112"/>
        </p:xfrm>
        <a:graphic>
          <a:graphicData uri="http://schemas.openxmlformats.org/presentationml/2006/ole">
            <mc:AlternateContent xmlns:mc="http://schemas.openxmlformats.org/markup-compatibility/2006">
              <mc:Choice xmlns:v="urn:schemas-microsoft-com:vml" Requires="v">
                <p:oleObj spid="_x0000_s38192" name="Formel" r:id="rId7" imgW="152334" imgH="139639" progId="Equation.3">
                  <p:embed/>
                </p:oleObj>
              </mc:Choice>
              <mc:Fallback>
                <p:oleObj name="Formel" r:id="rId7" imgW="152334" imgH="13963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8613" y="2300288"/>
                        <a:ext cx="288925" cy="265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3000" name="Object 11"/>
          <p:cNvGraphicFramePr>
            <a:graphicFrameLocks noChangeAspect="1"/>
          </p:cNvGraphicFramePr>
          <p:nvPr/>
        </p:nvGraphicFramePr>
        <p:xfrm>
          <a:off x="3059113" y="4076700"/>
          <a:ext cx="288925" cy="265113"/>
        </p:xfrm>
        <a:graphic>
          <a:graphicData uri="http://schemas.openxmlformats.org/presentationml/2006/ole">
            <mc:AlternateContent xmlns:mc="http://schemas.openxmlformats.org/markup-compatibility/2006">
              <mc:Choice xmlns:v="urn:schemas-microsoft-com:vml" Requires="v">
                <p:oleObj spid="_x0000_s38193" name="Formel" r:id="rId8" imgW="152334" imgH="139639" progId="Equation.3">
                  <p:embed/>
                </p:oleObj>
              </mc:Choice>
              <mc:Fallback>
                <p:oleObj name="Formel" r:id="rId8" imgW="152334" imgH="13963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113" y="4076700"/>
                        <a:ext cx="288925" cy="265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3001" name="Rectangle 12"/>
          <p:cNvSpPr>
            <a:spLocks noGrp="1" noChangeArrowheads="1"/>
          </p:cNvSpPr>
          <p:nvPr>
            <p:ph type="title" idx="4294967295"/>
          </p:nvPr>
        </p:nvSpPr>
        <p:spPr>
          <a:xfrm>
            <a:off x="457200" y="297657"/>
            <a:ext cx="8229600" cy="576262"/>
          </a:xfrm>
        </p:spPr>
        <p:txBody>
          <a:bodyPr/>
          <a:lstStyle/>
          <a:p>
            <a:pPr eaLnBrk="1" hangingPunct="1"/>
            <a:r>
              <a:rPr lang="de-DE" altLang="de-DE" dirty="0">
                <a:solidFill>
                  <a:srgbClr val="000000"/>
                </a:solidFill>
              </a:rPr>
              <a:t>Erläuterungen zur vorangegangenen Folie (IV)</a:t>
            </a:r>
            <a:endParaRPr lang="de-DE" altLang="de-DE" dirty="0"/>
          </a:p>
        </p:txBody>
      </p:sp>
      <p:sp>
        <p:nvSpPr>
          <p:cNvPr id="10" name="Foliennummernplatzhalter 9"/>
          <p:cNvSpPr txBox="1">
            <a:spLocks noGrp="1"/>
          </p:cNvSpPr>
          <p:nvPr/>
        </p:nvSpPr>
        <p:spPr bwMode="auto">
          <a:xfrm>
            <a:off x="6831013" y="6308725"/>
            <a:ext cx="2133600" cy="522288"/>
          </a:xfrm>
          <a:prstGeom prst="rect">
            <a:avLst/>
          </a:prstGeom>
          <a:noFill/>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algn="r" eaLnBrk="1" hangingPunct="1">
              <a:buFontTx/>
              <a:buNone/>
            </a:pPr>
            <a:fld id="{3D59AC94-5E80-4BC1-8415-E24421C5A3EE}" type="slidenum">
              <a:rPr lang="de-DE" altLang="de-DE" sz="1100" b="1">
                <a:effectLst>
                  <a:outerShdw blurRad="38100" dist="38100" dir="2700000" algn="tl">
                    <a:srgbClr val="C0C0C0"/>
                  </a:outerShdw>
                </a:effectLst>
              </a:rPr>
              <a:pPr algn="r" eaLnBrk="1" hangingPunct="1">
                <a:buFontTx/>
                <a:buNone/>
              </a:pPr>
              <a:t>129</a:t>
            </a:fld>
            <a:endParaRPr lang="de-DE" altLang="de-DE" sz="1100" b="1">
              <a:effectLst>
                <a:outerShdw blurRad="38100" dist="38100" dir="2700000" algn="tl">
                  <a:srgbClr val="C0C0C0"/>
                </a:outerShdw>
              </a:effectLst>
            </a:endParaRPr>
          </a:p>
        </p:txBody>
      </p:sp>
    </p:spTree>
    <p:extLst>
      <p:ext uri="{BB962C8B-B14F-4D97-AF65-F5344CB8AC3E}">
        <p14:creationId xmlns:p14="http://schemas.microsoft.com/office/powerpoint/2010/main" val="192943579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AutoShape 4"/>
          <p:cNvSpPr>
            <a:spLocks noChangeArrowheads="1"/>
          </p:cNvSpPr>
          <p:nvPr/>
        </p:nvSpPr>
        <p:spPr bwMode="auto">
          <a:xfrm>
            <a:off x="107504" y="3717032"/>
            <a:ext cx="8568952" cy="2105730"/>
          </a:xfrm>
          <a:prstGeom prst="wedgeRoundRectCallout">
            <a:avLst>
              <a:gd name="adj1" fmla="val 44443"/>
              <a:gd name="adj2" fmla="val 60833"/>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lvl="1"/>
            <a:r>
              <a:rPr lang="de-DE" sz="2000" dirty="0" err="1"/>
              <a:t>Awarness</a:t>
            </a:r>
            <a:r>
              <a:rPr lang="de-DE" sz="2000" dirty="0"/>
              <a:t> </a:t>
            </a:r>
            <a:r>
              <a:rPr lang="de-DE" sz="2000" dirty="0" err="1"/>
              <a:t>Metrics</a:t>
            </a:r>
            <a:r>
              <a:rPr lang="de-DE" sz="2000" dirty="0"/>
              <a:t>: Als Werbeerfolg gilt, wenn eine sensorische Wahrnehmung der Werbebotschaft auftritt („Berührungserfolg“): Reichweite – Anzahl an Personen mit mindestens einem Werbekontakt. Anzahl an Follower eines </a:t>
            </a:r>
            <a:r>
              <a:rPr lang="de-DE" sz="2000" dirty="0" err="1"/>
              <a:t>Influencers</a:t>
            </a:r>
            <a:r>
              <a:rPr lang="de-DE" sz="2000" dirty="0"/>
              <a:t>; Anzahl an </a:t>
            </a:r>
            <a:r>
              <a:rPr lang="de-DE" sz="2000" dirty="0" err="1"/>
              <a:t>unique</a:t>
            </a:r>
            <a:r>
              <a:rPr lang="de-DE" sz="2000" dirty="0"/>
              <a:t> </a:t>
            </a:r>
            <a:r>
              <a:rPr lang="de-DE" sz="2000" dirty="0" err="1"/>
              <a:t>visitors</a:t>
            </a:r>
            <a:r>
              <a:rPr lang="de-DE" sz="2000" dirty="0"/>
              <a:t> einer Webseite. </a:t>
            </a:r>
          </a:p>
        </p:txBody>
      </p:sp>
      <p:sp>
        <p:nvSpPr>
          <p:cNvPr id="4" name="Rectangle 2"/>
          <p:cNvSpPr>
            <a:spLocks noGrp="1" noChangeArrowheads="1"/>
          </p:cNvSpPr>
          <p:nvPr>
            <p:ph type="title"/>
          </p:nvPr>
        </p:nvSpPr>
        <p:spPr>
          <a:xfrm>
            <a:off x="395536" y="190607"/>
            <a:ext cx="8229600" cy="576262"/>
          </a:xfrm>
        </p:spPr>
        <p:txBody>
          <a:bodyPr/>
          <a:lstStyle/>
          <a:p>
            <a:r>
              <a:rPr lang="de-DE" altLang="de-DE" dirty="0"/>
              <a:t>Die drei klassischen Metriken im Werbecontrolling (I)</a:t>
            </a:r>
          </a:p>
        </p:txBody>
      </p:sp>
      <p:sp>
        <p:nvSpPr>
          <p:cNvPr id="6" name="AutoShape 4"/>
          <p:cNvSpPr>
            <a:spLocks noChangeArrowheads="1"/>
          </p:cNvSpPr>
          <p:nvPr/>
        </p:nvSpPr>
        <p:spPr bwMode="auto">
          <a:xfrm>
            <a:off x="56184" y="1449862"/>
            <a:ext cx="8568952" cy="1584176"/>
          </a:xfrm>
          <a:prstGeom prst="wedgeRoundRectCallout">
            <a:avLst>
              <a:gd name="adj1" fmla="val 43123"/>
              <a:gd name="adj2" fmla="val 64409"/>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lvl="1"/>
            <a:r>
              <a:rPr lang="de-DE" sz="2000" dirty="0"/>
              <a:t>Mit Metriken (</a:t>
            </a:r>
            <a:r>
              <a:rPr lang="de-DE" sz="2000" dirty="0" err="1"/>
              <a:t>Metrics</a:t>
            </a:r>
            <a:r>
              <a:rPr lang="de-DE" sz="2000" dirty="0"/>
              <a:t>) bezeichnet man im Werbecontrolling den „Inhaltscharakter“ von Kennzahlen, die eine mögliche Werbewirkung erfassen (messen). Solche Kennzahlen sind relevant für die Planung (z.B. Werbebudget- oder Werbestreuplanung), aber auch für die Kontrolle (Überprüfung der Zielerreichung). </a:t>
            </a:r>
          </a:p>
        </p:txBody>
      </p:sp>
    </p:spTree>
    <p:extLst>
      <p:ext uri="{BB962C8B-B14F-4D97-AF65-F5344CB8AC3E}">
        <p14:creationId xmlns:p14="http://schemas.microsoft.com/office/powerpoint/2010/main" val="204949740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51520" y="188640"/>
            <a:ext cx="8496944" cy="576262"/>
          </a:xfrm>
        </p:spPr>
        <p:txBody>
          <a:bodyPr/>
          <a:lstStyle/>
          <a:p>
            <a:r>
              <a:rPr lang="de-DE" altLang="de-DE" dirty="0">
                <a:solidFill>
                  <a:srgbClr val="000000"/>
                </a:solidFill>
              </a:rPr>
              <a:t>Erläuterungen zur vorangegangenen Folie (V)</a:t>
            </a:r>
            <a:endParaRPr lang="de-DE" dirty="0"/>
          </a:p>
        </p:txBody>
      </p:sp>
      <p:sp>
        <p:nvSpPr>
          <p:cNvPr id="5" name="AutoShape 4"/>
          <p:cNvSpPr>
            <a:spLocks noChangeArrowheads="1"/>
          </p:cNvSpPr>
          <p:nvPr/>
        </p:nvSpPr>
        <p:spPr bwMode="auto">
          <a:xfrm>
            <a:off x="251520" y="1268760"/>
            <a:ext cx="8496944" cy="3816424"/>
          </a:xfrm>
          <a:prstGeom prst="wedgeRoundRectCallout">
            <a:avLst>
              <a:gd name="adj1" fmla="val 42165"/>
              <a:gd name="adj2" fmla="val 54224"/>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dirty="0"/>
              <a:t>In den letzten beiden Zeilen des dynamischen </a:t>
            </a:r>
            <a:r>
              <a:rPr lang="de-DE" dirty="0" err="1"/>
              <a:t>Dorfman</a:t>
            </a:r>
            <a:r>
              <a:rPr lang="de-DE" dirty="0"/>
              <a:t>-Steiner-Theorems ist für </a:t>
            </a:r>
            <a:r>
              <a:rPr lang="de-DE" dirty="0" err="1"/>
              <a:t>z</a:t>
            </a:r>
            <a:r>
              <a:rPr lang="de-DE" baseline="-25000" dirty="0" err="1"/>
              <a:t>j</a:t>
            </a:r>
            <a:r>
              <a:rPr lang="de-DE" dirty="0"/>
              <a:t> eine explizite Parametrisierung (</a:t>
            </a:r>
            <a:r>
              <a:rPr lang="de-DE" dirty="0" err="1"/>
              <a:t>Koyck</a:t>
            </a:r>
            <a:r>
              <a:rPr lang="de-DE" dirty="0"/>
              <a:t>-Modell) unterstellt: </a:t>
            </a:r>
            <a:r>
              <a:rPr lang="de-DE" dirty="0" err="1"/>
              <a:t>z</a:t>
            </a:r>
            <a:r>
              <a:rPr lang="de-DE" baseline="-25000" dirty="0" err="1"/>
              <a:t>j</a:t>
            </a:r>
            <a:r>
              <a:rPr lang="de-DE" dirty="0"/>
              <a:t> = </a:t>
            </a:r>
            <a:r>
              <a:rPr lang="de-DE" dirty="0" err="1"/>
              <a:t>c</a:t>
            </a:r>
            <a:r>
              <a:rPr lang="de-DE" baseline="30000" dirty="0" err="1"/>
              <a:t>j</a:t>
            </a:r>
            <a:r>
              <a:rPr lang="de-DE" dirty="0"/>
              <a:t>. Der Parameter r= 1-c wird hierbei als </a:t>
            </a:r>
            <a:r>
              <a:rPr lang="de-DE" dirty="0" err="1"/>
              <a:t>Vergessensrate</a:t>
            </a:r>
            <a:r>
              <a:rPr lang="de-DE" dirty="0"/>
              <a:t> der Werbung interpretiert.</a:t>
            </a:r>
          </a:p>
          <a:p>
            <a:endParaRPr lang="de-DE" dirty="0"/>
          </a:p>
          <a:p>
            <a:r>
              <a:rPr lang="de-DE" dirty="0"/>
              <a:t>Setzt man diese Parametrisierung in die </a:t>
            </a:r>
            <a:r>
              <a:rPr lang="de-DE" dirty="0" err="1"/>
              <a:t>Dorfman</a:t>
            </a:r>
            <a:r>
              <a:rPr lang="de-DE" dirty="0"/>
              <a:t>-Steiner-Bedingung ein, ergibt sich als Lösung für die optimale Werberate (im Grunde ist nur der Parameter </a:t>
            </a:r>
            <a:r>
              <a:rPr lang="de-DE" dirty="0">
                <a:latin typeface="Symbol" panose="05050102010706020507" pitchFamily="18" charset="2"/>
              </a:rPr>
              <a:t>a</a:t>
            </a:r>
            <a:r>
              <a:rPr lang="de-DE" dirty="0"/>
              <a:t> explizit „ausgerechnet“):</a:t>
            </a:r>
          </a:p>
          <a:p>
            <a:endParaRPr lang="de-DE" dirty="0"/>
          </a:p>
          <a:p>
            <a:endParaRPr lang="de-DE" dirty="0"/>
          </a:p>
          <a:p>
            <a:endParaRPr lang="de-DE" dirty="0"/>
          </a:p>
          <a:p>
            <a:endParaRPr lang="de-DE" dirty="0"/>
          </a:p>
        </p:txBody>
      </p:sp>
      <p:graphicFrame>
        <p:nvGraphicFramePr>
          <p:cNvPr id="4" name="Object 22"/>
          <p:cNvGraphicFramePr>
            <a:graphicFrameLocks noChangeAspect="1"/>
          </p:cNvGraphicFramePr>
          <p:nvPr>
            <p:extLst>
              <p:ext uri="{D42A27DB-BD31-4B8C-83A1-F6EECF244321}">
                <p14:modId xmlns:p14="http://schemas.microsoft.com/office/powerpoint/2010/main" val="2570662285"/>
              </p:ext>
            </p:extLst>
          </p:nvPr>
        </p:nvGraphicFramePr>
        <p:xfrm>
          <a:off x="2555776" y="3789040"/>
          <a:ext cx="2052638" cy="900112"/>
        </p:xfrm>
        <a:graphic>
          <a:graphicData uri="http://schemas.openxmlformats.org/presentationml/2006/ole">
            <mc:AlternateContent xmlns:mc="http://schemas.openxmlformats.org/markup-compatibility/2006">
              <mc:Choice xmlns:v="urn:schemas-microsoft-com:vml" Requires="v">
                <p:oleObj spid="_x0000_s41026" name="Formel" r:id="rId3" imgW="1040948" imgH="444307" progId="Equation.DSMT4">
                  <p:embed/>
                </p:oleObj>
              </mc:Choice>
              <mc:Fallback>
                <p:oleObj name="Formel" r:id="rId3" imgW="1040948" imgH="444307"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3789040"/>
                        <a:ext cx="2052638" cy="900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84015058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Text Box 3"/>
          <p:cNvSpPr txBox="1">
            <a:spLocks noChangeArrowheads="1"/>
          </p:cNvSpPr>
          <p:nvPr/>
        </p:nvSpPr>
        <p:spPr bwMode="auto">
          <a:xfrm>
            <a:off x="590863" y="2987209"/>
            <a:ext cx="820896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buChar char="-"/>
              <a:defRPr>
                <a:solidFill>
                  <a:schemeClr val="tx1"/>
                </a:solidFill>
                <a:latin typeface="Arial" charset="0"/>
              </a:defRPr>
            </a:lvl6pPr>
            <a:lvl7pPr marL="2971800" indent="-228600" eaLnBrk="0" fontAlgn="base" hangingPunct="0">
              <a:spcBef>
                <a:spcPct val="0"/>
              </a:spcBef>
              <a:spcAft>
                <a:spcPct val="0"/>
              </a:spcAft>
              <a:buChar char="-"/>
              <a:defRPr>
                <a:solidFill>
                  <a:schemeClr val="tx1"/>
                </a:solidFill>
                <a:latin typeface="Arial" charset="0"/>
              </a:defRPr>
            </a:lvl7pPr>
            <a:lvl8pPr marL="3429000" indent="-228600" eaLnBrk="0" fontAlgn="base" hangingPunct="0">
              <a:spcBef>
                <a:spcPct val="0"/>
              </a:spcBef>
              <a:spcAft>
                <a:spcPct val="0"/>
              </a:spcAft>
              <a:buChar char="-"/>
              <a:defRPr>
                <a:solidFill>
                  <a:schemeClr val="tx1"/>
                </a:solidFill>
                <a:latin typeface="Arial" charset="0"/>
              </a:defRPr>
            </a:lvl8pPr>
            <a:lvl9pPr marL="3886200" indent="-228600" eaLnBrk="0" fontAlgn="base" hangingPunct="0">
              <a:spcBef>
                <a:spcPct val="0"/>
              </a:spcBef>
              <a:spcAft>
                <a:spcPct val="0"/>
              </a:spcAft>
              <a:buChar char="-"/>
              <a:defRPr>
                <a:solidFill>
                  <a:schemeClr val="tx1"/>
                </a:solidFill>
                <a:latin typeface="Arial" charset="0"/>
              </a:defRPr>
            </a:lvl9pPr>
          </a:lstStyle>
          <a:p>
            <a:pPr algn="ctr" eaLnBrk="1" hangingPunct="1">
              <a:buFontTx/>
              <a:buNone/>
            </a:pPr>
            <a:r>
              <a:rPr lang="de-DE" sz="2800" dirty="0"/>
              <a:t>2.4 Heuristische Ansätze der Bestimmung </a:t>
            </a:r>
          </a:p>
          <a:p>
            <a:pPr algn="ctr" eaLnBrk="1" hangingPunct="1">
              <a:buFontTx/>
              <a:buNone/>
            </a:pPr>
            <a:r>
              <a:rPr lang="de-DE" sz="2800" dirty="0"/>
              <a:t>des Werbebudgets</a:t>
            </a:r>
          </a:p>
        </p:txBody>
      </p:sp>
      <p:sp>
        <p:nvSpPr>
          <p:cNvPr id="117764" name="Rectangle 4"/>
          <p:cNvSpPr>
            <a:spLocks noChangeArrowheads="1"/>
          </p:cNvSpPr>
          <p:nvPr/>
        </p:nvSpPr>
        <p:spPr bwMode="auto">
          <a:xfrm>
            <a:off x="827088" y="2205038"/>
            <a:ext cx="7704137" cy="20875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2" name="Foliennummernplatzhalter 1"/>
          <p:cNvSpPr>
            <a:spLocks noGrp="1"/>
          </p:cNvSpPr>
          <p:nvPr>
            <p:ph type="sldNum" sz="quarter" idx="10"/>
          </p:nvPr>
        </p:nvSpPr>
        <p:spPr/>
        <p:txBody>
          <a:bodyPr/>
          <a:lstStyle/>
          <a:p>
            <a:pPr>
              <a:defRPr/>
            </a:pPr>
            <a:fld id="{12C865F1-184D-48A8-88DB-D577E1CA7578}" type="slidenum">
              <a:rPr lang="de-DE" smtClean="0"/>
              <a:pPr>
                <a:defRPr/>
              </a:pPr>
              <a:t>131</a:t>
            </a:fld>
            <a:endParaRPr lang="de-DE" dirty="0"/>
          </a:p>
        </p:txBody>
      </p:sp>
    </p:spTree>
    <p:extLst>
      <p:ext uri="{BB962C8B-B14F-4D97-AF65-F5344CB8AC3E}">
        <p14:creationId xmlns:p14="http://schemas.microsoft.com/office/powerpoint/2010/main" val="210870334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79511" y="2204864"/>
            <a:ext cx="8784975" cy="3168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rPr>
              <a:t>Kapitel 2.4 geht auf einige pragmatische Ansätze der Bestimmung von Werbebudgets ein. In diesem Zusammenhang kommt dem aufgabenorientierten Ansatz die größte Bedeutung zu.</a:t>
            </a:r>
          </a:p>
          <a:p>
            <a:endParaRPr lang="de-DE" dirty="0">
              <a:solidFill>
                <a:schemeClr val="tx1"/>
              </a:solidFill>
            </a:endParaRPr>
          </a:p>
          <a:p>
            <a:r>
              <a:rPr lang="de-DE" dirty="0">
                <a:solidFill>
                  <a:schemeClr val="tx1"/>
                </a:solidFill>
              </a:rPr>
              <a:t>Lernziel: Verständnis für die Bedingungen des (dynamischen) Gewinnoptimums für den Fall der Werbung.</a:t>
            </a:r>
          </a:p>
        </p:txBody>
      </p:sp>
      <p:sp>
        <p:nvSpPr>
          <p:cNvPr id="21506" name="Rectangle 2"/>
          <p:cNvSpPr>
            <a:spLocks noGrp="1" noChangeArrowheads="1"/>
          </p:cNvSpPr>
          <p:nvPr>
            <p:ph type="title"/>
          </p:nvPr>
        </p:nvSpPr>
        <p:spPr>
          <a:xfrm>
            <a:off x="457199" y="116632"/>
            <a:ext cx="8229600" cy="576262"/>
          </a:xfrm>
        </p:spPr>
        <p:txBody>
          <a:bodyPr/>
          <a:lstStyle/>
          <a:p>
            <a:r>
              <a:rPr lang="de-DE" dirty="0"/>
              <a:t>Lernziele der Veranstaltung</a:t>
            </a:r>
          </a:p>
        </p:txBody>
      </p:sp>
    </p:spTree>
    <p:extLst>
      <p:ext uri="{BB962C8B-B14F-4D97-AF65-F5344CB8AC3E}">
        <p14:creationId xmlns:p14="http://schemas.microsoft.com/office/powerpoint/2010/main" val="1813365052"/>
      </p:ext>
    </p:extLst>
  </p:cSld>
  <p:clrMapOvr>
    <a:masterClrMapping/>
  </p:clrMapOvr>
  <mc:AlternateContent xmlns:mc="http://schemas.openxmlformats.org/markup-compatibility/2006" xmlns:p14="http://schemas.microsoft.com/office/powerpoint/2010/main">
    <mc:Choice Requires="p14">
      <p:transition spd="slow" p14:dur="2000" advTm="7215"/>
    </mc:Choice>
    <mc:Fallback xmlns="">
      <p:transition spd="slow" advTm="7215"/>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de-DE" dirty="0"/>
              <a:t>Charakteristik heuristischer Werbebudgetplanung</a:t>
            </a:r>
          </a:p>
        </p:txBody>
      </p:sp>
      <p:sp>
        <p:nvSpPr>
          <p:cNvPr id="4" name="AutoShape 4"/>
          <p:cNvSpPr>
            <a:spLocks noChangeArrowheads="1"/>
          </p:cNvSpPr>
          <p:nvPr/>
        </p:nvSpPr>
        <p:spPr bwMode="auto">
          <a:xfrm>
            <a:off x="440251" y="1124744"/>
            <a:ext cx="7920880" cy="1439813"/>
          </a:xfrm>
          <a:prstGeom prst="wedgeRoundRectCallout">
            <a:avLst>
              <a:gd name="adj1" fmla="val 46198"/>
              <a:gd name="adj2" fmla="val 53709"/>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dirty="0"/>
              <a:t>Heuristische Methoden der Werbebudgetplanung sind vor allem praxisorientierte Ansätze: Diese Heuristiken beinhalten praktikable Planungsmethoden: Die Methoden liefern zwar keine optimalen Lösungen, aber zumeist befriedigende Ergebnisse. </a:t>
            </a:r>
          </a:p>
        </p:txBody>
      </p:sp>
      <p:sp>
        <p:nvSpPr>
          <p:cNvPr id="6" name="AutoShape 8"/>
          <p:cNvSpPr>
            <a:spLocks noChangeArrowheads="1"/>
          </p:cNvSpPr>
          <p:nvPr/>
        </p:nvSpPr>
        <p:spPr bwMode="auto">
          <a:xfrm>
            <a:off x="539552" y="3176798"/>
            <a:ext cx="7821579" cy="792088"/>
          </a:xfrm>
          <a:prstGeom prst="wedgeRoundRectCallout">
            <a:avLst>
              <a:gd name="adj1" fmla="val 42646"/>
              <a:gd name="adj2" fmla="val 60618"/>
              <a:gd name="adj3" fmla="val 16667"/>
            </a:avLst>
          </a:prstGeom>
          <a:solidFill>
            <a:schemeClr val="accent1"/>
          </a:solidFill>
          <a:ln w="12700">
            <a:solidFill>
              <a:schemeClr val="tx1"/>
            </a:solidFill>
            <a:miter lim="800000"/>
            <a:headEnd/>
            <a:tailEnd/>
          </a:ln>
        </p:spPr>
        <p:txBody>
          <a:bodyP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r>
              <a:rPr lang="de-DE" altLang="de-DE" sz="2000" dirty="0"/>
              <a:t>Praxisweisheit: Nicht Lieblingskinder, sondern ertragreiche Renner sollen beworben werden!</a:t>
            </a:r>
          </a:p>
        </p:txBody>
      </p:sp>
      <p:sp>
        <p:nvSpPr>
          <p:cNvPr id="7" name="AutoShape 9"/>
          <p:cNvSpPr>
            <a:spLocks noChangeArrowheads="1"/>
          </p:cNvSpPr>
          <p:nvPr/>
        </p:nvSpPr>
        <p:spPr bwMode="auto">
          <a:xfrm>
            <a:off x="611560" y="4509120"/>
            <a:ext cx="7821579" cy="864096"/>
          </a:xfrm>
          <a:prstGeom prst="wedgeRoundRectCallout">
            <a:avLst>
              <a:gd name="adj1" fmla="val 41699"/>
              <a:gd name="adj2" fmla="val 85708"/>
              <a:gd name="adj3" fmla="val 16667"/>
            </a:avLst>
          </a:prstGeom>
          <a:solidFill>
            <a:schemeClr val="accent1"/>
          </a:solidFill>
          <a:ln w="12700">
            <a:solidFill>
              <a:schemeClr val="tx1"/>
            </a:solidFill>
            <a:miter lim="800000"/>
            <a:headEnd/>
            <a:tailEnd/>
          </a:ln>
        </p:spPr>
        <p:txBody>
          <a:bodyP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r>
              <a:rPr lang="de-DE" altLang="de-DE" sz="2000" dirty="0"/>
              <a:t>Praxisweisheit: Die Konkurrenz setzt wichtige Orientierungsstandards.</a:t>
            </a:r>
          </a:p>
        </p:txBody>
      </p:sp>
    </p:spTree>
    <p:extLst>
      <p:ext uri="{BB962C8B-B14F-4D97-AF65-F5344CB8AC3E}">
        <p14:creationId xmlns:p14="http://schemas.microsoft.com/office/powerpoint/2010/main" val="405650563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6"/>
          <p:cNvSpPr>
            <a:spLocks noGrp="1" noChangeArrowheads="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eaLnBrk="1" hangingPunct="1"/>
            <a:fld id="{12F81B88-438B-44D1-8C86-E58120D68C87}" type="slidenum">
              <a:rPr lang="de-DE" altLang="de-DE"/>
              <a:pPr eaLnBrk="1" hangingPunct="1"/>
              <a:t>134</a:t>
            </a:fld>
            <a:endParaRPr lang="de-DE" altLang="de-DE"/>
          </a:p>
        </p:txBody>
      </p:sp>
      <p:sp>
        <p:nvSpPr>
          <p:cNvPr id="13" name="Foliennummernplatzhalter 2"/>
          <p:cNvSpPr txBox="1">
            <a:spLocks noGrp="1"/>
          </p:cNvSpPr>
          <p:nvPr/>
        </p:nvSpPr>
        <p:spPr bwMode="auto">
          <a:xfrm>
            <a:off x="6831013" y="6308725"/>
            <a:ext cx="2133600" cy="522288"/>
          </a:xfrm>
          <a:prstGeom prst="rect">
            <a:avLst/>
          </a:prstGeom>
          <a:noFill/>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algn="r" eaLnBrk="1" hangingPunct="1">
              <a:buFontTx/>
              <a:buNone/>
            </a:pPr>
            <a:fld id="{C6460697-F52C-4B0C-8C29-2312535CE640}" type="slidenum">
              <a:rPr lang="de-DE" altLang="de-DE" sz="1100" b="1">
                <a:effectLst>
                  <a:outerShdw blurRad="38100" dist="38100" dir="2700000" algn="tl">
                    <a:srgbClr val="C0C0C0"/>
                  </a:outerShdw>
                </a:effectLst>
              </a:rPr>
              <a:pPr algn="r" eaLnBrk="1" hangingPunct="1">
                <a:buFontTx/>
                <a:buNone/>
              </a:pPr>
              <a:t>134</a:t>
            </a:fld>
            <a:endParaRPr lang="de-DE" altLang="de-DE" sz="1100" b="1">
              <a:effectLst>
                <a:outerShdw blurRad="38100" dist="38100" dir="2700000" algn="tl">
                  <a:srgbClr val="C0C0C0"/>
                </a:outerShdw>
              </a:effectLst>
            </a:endParaRPr>
          </a:p>
        </p:txBody>
      </p:sp>
      <p:sp>
        <p:nvSpPr>
          <p:cNvPr id="216068" name="Rectangle 6"/>
          <p:cNvSpPr>
            <a:spLocks noChangeArrowheads="1"/>
          </p:cNvSpPr>
          <p:nvPr/>
        </p:nvSpPr>
        <p:spPr bwMode="auto">
          <a:xfrm>
            <a:off x="2957513" y="517525"/>
            <a:ext cx="2959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sp>
        <p:nvSpPr>
          <p:cNvPr id="216069" name="Text Box 8"/>
          <p:cNvSpPr txBox="1">
            <a:spLocks noChangeArrowheads="1"/>
          </p:cNvSpPr>
          <p:nvPr/>
        </p:nvSpPr>
        <p:spPr bwMode="auto">
          <a:xfrm>
            <a:off x="171450" y="3425825"/>
            <a:ext cx="2054225" cy="917575"/>
          </a:xfrm>
          <a:prstGeom prst="rect">
            <a:avLst/>
          </a:prstGeom>
          <a:solidFill>
            <a:schemeClr val="bg1"/>
          </a:solidFill>
          <a:ln w="3175">
            <a:solidFill>
              <a:schemeClr val="tx1"/>
            </a:solidFill>
            <a:miter lim="800000"/>
            <a:headEnd/>
            <a:tailEnd/>
          </a:ln>
          <a:effectLst>
            <a:outerShdw dist="107763" dir="2700000" algn="ctr" rotWithShape="0">
              <a:schemeClr val="bg2"/>
            </a:outerShdw>
          </a:effectLst>
        </p:spPr>
        <p:txBody>
          <a:bodyPr wrap="none">
            <a:spAutoFit/>
          </a:bodyPr>
          <a:lstStyle>
            <a:lvl1pPr defTabSz="762000" eaLnBrk="0" hangingPunct="0">
              <a:spcBef>
                <a:spcPct val="20000"/>
              </a:spcBef>
              <a:buChar char="•"/>
              <a:defRPr sz="2200">
                <a:solidFill>
                  <a:schemeClr val="tx1"/>
                </a:solidFill>
                <a:latin typeface="Arial" panose="020B0604020202020204" pitchFamily="34" charset="0"/>
              </a:defRPr>
            </a:lvl1pPr>
            <a:lvl2pPr marL="742950" indent="-285750" defTabSz="762000" eaLnBrk="0" hangingPunct="0">
              <a:spcBef>
                <a:spcPct val="20000"/>
              </a:spcBef>
              <a:buChar char="–"/>
              <a:defRPr sz="2000">
                <a:solidFill>
                  <a:schemeClr val="tx1"/>
                </a:solidFill>
                <a:latin typeface="Arial" panose="020B0604020202020204" pitchFamily="34" charset="0"/>
              </a:defRPr>
            </a:lvl2pPr>
            <a:lvl3pPr marL="1143000" indent="-228600" defTabSz="762000" eaLnBrk="0" hangingPunct="0">
              <a:spcBef>
                <a:spcPct val="20000"/>
              </a:spcBef>
              <a:buChar char="•"/>
              <a:defRPr sz="2400">
                <a:solidFill>
                  <a:schemeClr val="tx1"/>
                </a:solidFill>
                <a:latin typeface="Arial" panose="020B0604020202020204" pitchFamily="34" charset="0"/>
              </a:defRPr>
            </a:lvl3pPr>
            <a:lvl4pPr marL="1600200" indent="-228600" defTabSz="762000" eaLnBrk="0" hangingPunct="0">
              <a:spcBef>
                <a:spcPct val="20000"/>
              </a:spcBef>
              <a:buChar char="–"/>
              <a:defRPr sz="1600">
                <a:solidFill>
                  <a:schemeClr val="tx1"/>
                </a:solidFill>
                <a:latin typeface="Arial" panose="020B0604020202020204" pitchFamily="34" charset="0"/>
              </a:defRPr>
            </a:lvl4pPr>
            <a:lvl5pPr marL="2057400" indent="-228600" defTabSz="762000" eaLnBrk="0" hangingPunct="0">
              <a:spcBef>
                <a:spcPct val="20000"/>
              </a:spcBef>
              <a:buChar char="»"/>
              <a:defRPr sz="14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r>
              <a:rPr lang="de-DE" altLang="de-DE" sz="900"/>
              <a:t> </a:t>
            </a:r>
          </a:p>
          <a:p>
            <a:pPr>
              <a:spcBef>
                <a:spcPct val="0"/>
              </a:spcBef>
              <a:buFontTx/>
              <a:buNone/>
            </a:pPr>
            <a:r>
              <a:rPr lang="de-DE" altLang="de-DE" sz="1800"/>
              <a:t>   Prozent-vom-</a:t>
            </a:r>
          </a:p>
          <a:p>
            <a:pPr>
              <a:spcBef>
                <a:spcPct val="0"/>
              </a:spcBef>
              <a:buFontTx/>
              <a:buNone/>
            </a:pPr>
            <a:r>
              <a:rPr lang="de-DE" altLang="de-DE" sz="1800"/>
              <a:t>Umsatz-Methode  </a:t>
            </a:r>
          </a:p>
          <a:p>
            <a:pPr>
              <a:spcBef>
                <a:spcPct val="0"/>
              </a:spcBef>
              <a:buFontTx/>
              <a:buNone/>
            </a:pPr>
            <a:r>
              <a:rPr lang="de-DE" altLang="de-DE" sz="900"/>
              <a:t> </a:t>
            </a:r>
          </a:p>
        </p:txBody>
      </p:sp>
      <p:sp>
        <p:nvSpPr>
          <p:cNvPr id="216070" name="Text Box 9"/>
          <p:cNvSpPr txBox="1">
            <a:spLocks noChangeArrowheads="1"/>
          </p:cNvSpPr>
          <p:nvPr/>
        </p:nvSpPr>
        <p:spPr bwMode="auto">
          <a:xfrm>
            <a:off x="2511425" y="3425825"/>
            <a:ext cx="1927225" cy="917575"/>
          </a:xfrm>
          <a:prstGeom prst="rect">
            <a:avLst/>
          </a:prstGeom>
          <a:solidFill>
            <a:schemeClr val="bg1"/>
          </a:solidFill>
          <a:ln w="3175">
            <a:solidFill>
              <a:schemeClr val="tx1"/>
            </a:solidFill>
            <a:miter lim="800000"/>
            <a:headEnd/>
            <a:tailEnd/>
          </a:ln>
          <a:effectLst>
            <a:outerShdw dist="107763" dir="2700000" algn="ctr" rotWithShape="0">
              <a:schemeClr val="bg2"/>
            </a:outerShdw>
          </a:effectLst>
        </p:spPr>
        <p:txBody>
          <a:bodyPr wrap="none">
            <a:spAutoFit/>
          </a:bodyPr>
          <a:lstStyle>
            <a:lvl1pPr defTabSz="762000" eaLnBrk="0" hangingPunct="0">
              <a:spcBef>
                <a:spcPct val="20000"/>
              </a:spcBef>
              <a:buChar char="•"/>
              <a:defRPr sz="2200">
                <a:solidFill>
                  <a:schemeClr val="tx1"/>
                </a:solidFill>
                <a:latin typeface="Arial" panose="020B0604020202020204" pitchFamily="34" charset="0"/>
              </a:defRPr>
            </a:lvl1pPr>
            <a:lvl2pPr marL="742950" indent="-285750" defTabSz="762000" eaLnBrk="0" hangingPunct="0">
              <a:spcBef>
                <a:spcPct val="20000"/>
              </a:spcBef>
              <a:buChar char="–"/>
              <a:defRPr sz="2000">
                <a:solidFill>
                  <a:schemeClr val="tx1"/>
                </a:solidFill>
                <a:latin typeface="Arial" panose="020B0604020202020204" pitchFamily="34" charset="0"/>
              </a:defRPr>
            </a:lvl2pPr>
            <a:lvl3pPr marL="1143000" indent="-228600" defTabSz="762000" eaLnBrk="0" hangingPunct="0">
              <a:spcBef>
                <a:spcPct val="20000"/>
              </a:spcBef>
              <a:buChar char="•"/>
              <a:defRPr sz="2400">
                <a:solidFill>
                  <a:schemeClr val="tx1"/>
                </a:solidFill>
                <a:latin typeface="Arial" panose="020B0604020202020204" pitchFamily="34" charset="0"/>
              </a:defRPr>
            </a:lvl3pPr>
            <a:lvl4pPr marL="1600200" indent="-228600" defTabSz="762000" eaLnBrk="0" hangingPunct="0">
              <a:spcBef>
                <a:spcPct val="20000"/>
              </a:spcBef>
              <a:buChar char="–"/>
              <a:defRPr sz="1600">
                <a:solidFill>
                  <a:schemeClr val="tx1"/>
                </a:solidFill>
                <a:latin typeface="Arial" panose="020B0604020202020204" pitchFamily="34" charset="0"/>
              </a:defRPr>
            </a:lvl4pPr>
            <a:lvl5pPr marL="2057400" indent="-228600" defTabSz="762000" eaLnBrk="0" hangingPunct="0">
              <a:spcBef>
                <a:spcPct val="20000"/>
              </a:spcBef>
              <a:buChar char="»"/>
              <a:defRPr sz="14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r>
              <a:rPr lang="de-DE" altLang="de-DE" sz="900"/>
              <a:t> </a:t>
            </a:r>
          </a:p>
          <a:p>
            <a:pPr>
              <a:spcBef>
                <a:spcPct val="0"/>
              </a:spcBef>
              <a:buFontTx/>
              <a:buNone/>
            </a:pPr>
            <a:r>
              <a:rPr lang="de-DE" altLang="de-DE" sz="1800"/>
              <a:t>   all-you-can-</a:t>
            </a:r>
          </a:p>
          <a:p>
            <a:pPr>
              <a:spcBef>
                <a:spcPct val="0"/>
              </a:spcBef>
              <a:buFontTx/>
              <a:buNone/>
            </a:pPr>
            <a:r>
              <a:rPr lang="de-DE" altLang="de-DE" sz="1800"/>
              <a:t>afford-Methode   </a:t>
            </a:r>
          </a:p>
          <a:p>
            <a:pPr>
              <a:spcBef>
                <a:spcPct val="0"/>
              </a:spcBef>
              <a:buFontTx/>
              <a:buNone/>
            </a:pPr>
            <a:r>
              <a:rPr lang="de-DE" altLang="de-DE" sz="900"/>
              <a:t> </a:t>
            </a:r>
          </a:p>
        </p:txBody>
      </p:sp>
      <p:sp>
        <p:nvSpPr>
          <p:cNvPr id="216071" name="Text Box 10"/>
          <p:cNvSpPr txBox="1">
            <a:spLocks noChangeArrowheads="1"/>
          </p:cNvSpPr>
          <p:nvPr/>
        </p:nvSpPr>
        <p:spPr bwMode="auto">
          <a:xfrm>
            <a:off x="4705350" y="3425825"/>
            <a:ext cx="1584325" cy="917575"/>
          </a:xfrm>
          <a:prstGeom prst="rect">
            <a:avLst/>
          </a:prstGeom>
          <a:solidFill>
            <a:schemeClr val="bg1"/>
          </a:solidFill>
          <a:ln w="3175">
            <a:solidFill>
              <a:schemeClr val="tx1"/>
            </a:solidFill>
            <a:miter lim="800000"/>
            <a:headEnd/>
            <a:tailEnd/>
          </a:ln>
          <a:effectLst>
            <a:outerShdw dist="107763" dir="2700000" algn="ctr" rotWithShape="0">
              <a:schemeClr val="bg2"/>
            </a:outerShdw>
          </a:effectLst>
        </p:spPr>
        <p:txBody>
          <a:bodyPr wrap="none">
            <a:spAutoFit/>
          </a:bodyPr>
          <a:lstStyle>
            <a:lvl1pPr defTabSz="762000" eaLnBrk="0" hangingPunct="0">
              <a:spcBef>
                <a:spcPct val="20000"/>
              </a:spcBef>
              <a:buChar char="•"/>
              <a:defRPr sz="2200">
                <a:solidFill>
                  <a:schemeClr val="tx1"/>
                </a:solidFill>
                <a:latin typeface="Arial" panose="020B0604020202020204" pitchFamily="34" charset="0"/>
              </a:defRPr>
            </a:lvl1pPr>
            <a:lvl2pPr marL="742950" indent="-285750" defTabSz="762000" eaLnBrk="0" hangingPunct="0">
              <a:spcBef>
                <a:spcPct val="20000"/>
              </a:spcBef>
              <a:buChar char="–"/>
              <a:defRPr sz="2000">
                <a:solidFill>
                  <a:schemeClr val="tx1"/>
                </a:solidFill>
                <a:latin typeface="Arial" panose="020B0604020202020204" pitchFamily="34" charset="0"/>
              </a:defRPr>
            </a:lvl2pPr>
            <a:lvl3pPr marL="1143000" indent="-228600" defTabSz="762000" eaLnBrk="0" hangingPunct="0">
              <a:spcBef>
                <a:spcPct val="20000"/>
              </a:spcBef>
              <a:buChar char="•"/>
              <a:defRPr sz="2400">
                <a:solidFill>
                  <a:schemeClr val="tx1"/>
                </a:solidFill>
                <a:latin typeface="Arial" panose="020B0604020202020204" pitchFamily="34" charset="0"/>
              </a:defRPr>
            </a:lvl3pPr>
            <a:lvl4pPr marL="1600200" indent="-228600" defTabSz="762000" eaLnBrk="0" hangingPunct="0">
              <a:spcBef>
                <a:spcPct val="20000"/>
              </a:spcBef>
              <a:buChar char="–"/>
              <a:defRPr sz="1600">
                <a:solidFill>
                  <a:schemeClr val="tx1"/>
                </a:solidFill>
                <a:latin typeface="Arial" panose="020B0604020202020204" pitchFamily="34" charset="0"/>
              </a:defRPr>
            </a:lvl4pPr>
            <a:lvl5pPr marL="2057400" indent="-228600" defTabSz="762000" eaLnBrk="0" hangingPunct="0">
              <a:spcBef>
                <a:spcPct val="20000"/>
              </a:spcBef>
              <a:buChar char="»"/>
              <a:defRPr sz="14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9pPr>
          </a:lstStyle>
          <a:p>
            <a:pPr algn="ctr">
              <a:spcBef>
                <a:spcPct val="0"/>
              </a:spcBef>
              <a:buFontTx/>
              <a:buNone/>
            </a:pPr>
            <a:r>
              <a:rPr lang="de-DE" altLang="de-DE" sz="900"/>
              <a:t> </a:t>
            </a:r>
          </a:p>
          <a:p>
            <a:pPr algn="ctr">
              <a:spcBef>
                <a:spcPct val="0"/>
              </a:spcBef>
              <a:buFontTx/>
              <a:buNone/>
            </a:pPr>
            <a:r>
              <a:rPr lang="de-DE" altLang="de-DE" sz="1800"/>
              <a:t>Konkurrenz-</a:t>
            </a:r>
          </a:p>
          <a:p>
            <a:pPr algn="ctr">
              <a:spcBef>
                <a:spcPct val="0"/>
              </a:spcBef>
              <a:buFontTx/>
              <a:buNone/>
            </a:pPr>
            <a:r>
              <a:rPr lang="de-DE" altLang="de-DE" sz="1800"/>
              <a:t> orientierung  </a:t>
            </a:r>
          </a:p>
          <a:p>
            <a:pPr algn="ctr">
              <a:spcBef>
                <a:spcPct val="0"/>
              </a:spcBef>
              <a:buFontTx/>
              <a:buNone/>
            </a:pPr>
            <a:r>
              <a:rPr lang="de-DE" altLang="de-DE" sz="900"/>
              <a:t> </a:t>
            </a:r>
          </a:p>
        </p:txBody>
      </p:sp>
      <p:sp>
        <p:nvSpPr>
          <p:cNvPr id="216072" name="Text Box 11"/>
          <p:cNvSpPr txBox="1">
            <a:spLocks noChangeArrowheads="1"/>
          </p:cNvSpPr>
          <p:nvPr/>
        </p:nvSpPr>
        <p:spPr bwMode="auto">
          <a:xfrm>
            <a:off x="6492875" y="3425825"/>
            <a:ext cx="2359025" cy="917575"/>
          </a:xfrm>
          <a:prstGeom prst="rect">
            <a:avLst/>
          </a:prstGeom>
          <a:solidFill>
            <a:schemeClr val="bg1"/>
          </a:solidFill>
          <a:ln w="3175">
            <a:solidFill>
              <a:schemeClr val="tx1"/>
            </a:solidFill>
            <a:miter lim="800000"/>
            <a:headEnd/>
            <a:tailEnd/>
          </a:ln>
          <a:effectLst>
            <a:outerShdw dist="107763" dir="2700000" algn="ctr" rotWithShape="0">
              <a:schemeClr val="bg2"/>
            </a:outerShdw>
          </a:effectLst>
        </p:spPr>
        <p:txBody>
          <a:bodyPr wrap="none">
            <a:spAutoFit/>
          </a:bodyPr>
          <a:lstStyle>
            <a:lvl1pPr defTabSz="762000" eaLnBrk="0" hangingPunct="0">
              <a:spcBef>
                <a:spcPct val="20000"/>
              </a:spcBef>
              <a:buChar char="•"/>
              <a:defRPr sz="2200">
                <a:solidFill>
                  <a:schemeClr val="tx1"/>
                </a:solidFill>
                <a:latin typeface="Arial" panose="020B0604020202020204" pitchFamily="34" charset="0"/>
              </a:defRPr>
            </a:lvl1pPr>
            <a:lvl2pPr marL="742950" indent="-285750" defTabSz="762000" eaLnBrk="0" hangingPunct="0">
              <a:spcBef>
                <a:spcPct val="20000"/>
              </a:spcBef>
              <a:buChar char="–"/>
              <a:defRPr sz="2000">
                <a:solidFill>
                  <a:schemeClr val="tx1"/>
                </a:solidFill>
                <a:latin typeface="Arial" panose="020B0604020202020204" pitchFamily="34" charset="0"/>
              </a:defRPr>
            </a:lvl2pPr>
            <a:lvl3pPr marL="1143000" indent="-228600" defTabSz="762000" eaLnBrk="0" hangingPunct="0">
              <a:spcBef>
                <a:spcPct val="20000"/>
              </a:spcBef>
              <a:buChar char="•"/>
              <a:defRPr sz="2400">
                <a:solidFill>
                  <a:schemeClr val="tx1"/>
                </a:solidFill>
                <a:latin typeface="Arial" panose="020B0604020202020204" pitchFamily="34" charset="0"/>
              </a:defRPr>
            </a:lvl3pPr>
            <a:lvl4pPr marL="1600200" indent="-228600" defTabSz="762000" eaLnBrk="0" hangingPunct="0">
              <a:spcBef>
                <a:spcPct val="20000"/>
              </a:spcBef>
              <a:buChar char="–"/>
              <a:defRPr sz="1600">
                <a:solidFill>
                  <a:schemeClr val="tx1"/>
                </a:solidFill>
                <a:latin typeface="Arial" panose="020B0604020202020204" pitchFamily="34" charset="0"/>
              </a:defRPr>
            </a:lvl4pPr>
            <a:lvl5pPr marL="2057400" indent="-228600" defTabSz="762000" eaLnBrk="0" hangingPunct="0">
              <a:spcBef>
                <a:spcPct val="20000"/>
              </a:spcBef>
              <a:buChar char="»"/>
              <a:defRPr sz="14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9pPr>
          </a:lstStyle>
          <a:p>
            <a:pPr algn="ctr">
              <a:spcBef>
                <a:spcPct val="0"/>
              </a:spcBef>
              <a:buFontTx/>
              <a:buNone/>
            </a:pPr>
            <a:r>
              <a:rPr lang="de-DE" altLang="de-DE" sz="900"/>
              <a:t> </a:t>
            </a:r>
          </a:p>
          <a:p>
            <a:pPr algn="ctr">
              <a:spcBef>
                <a:spcPct val="0"/>
              </a:spcBef>
              <a:buFontTx/>
              <a:buNone/>
            </a:pPr>
            <a:r>
              <a:rPr lang="de-DE" altLang="de-DE" sz="1800"/>
              <a:t>aufgaben-</a:t>
            </a:r>
          </a:p>
          <a:p>
            <a:pPr algn="ctr">
              <a:spcBef>
                <a:spcPct val="0"/>
              </a:spcBef>
              <a:buFontTx/>
              <a:buNone/>
            </a:pPr>
            <a:r>
              <a:rPr lang="de-DE" altLang="de-DE" sz="1800"/>
              <a:t>  orientierter Ansatz   </a:t>
            </a:r>
          </a:p>
          <a:p>
            <a:pPr algn="ctr">
              <a:spcBef>
                <a:spcPct val="0"/>
              </a:spcBef>
              <a:buFontTx/>
              <a:buNone/>
            </a:pPr>
            <a:r>
              <a:rPr lang="de-DE" altLang="de-DE" sz="900"/>
              <a:t> </a:t>
            </a:r>
          </a:p>
        </p:txBody>
      </p:sp>
      <p:sp>
        <p:nvSpPr>
          <p:cNvPr id="216073" name="Text Box 12"/>
          <p:cNvSpPr txBox="1">
            <a:spLocks noChangeArrowheads="1"/>
          </p:cNvSpPr>
          <p:nvPr/>
        </p:nvSpPr>
        <p:spPr bwMode="auto">
          <a:xfrm>
            <a:off x="3875088" y="1752600"/>
            <a:ext cx="1393825" cy="642938"/>
          </a:xfrm>
          <a:prstGeom prst="rect">
            <a:avLst/>
          </a:prstGeom>
          <a:solidFill>
            <a:schemeClr val="bg1"/>
          </a:solidFill>
          <a:ln w="3175">
            <a:solidFill>
              <a:schemeClr val="tx1"/>
            </a:solidFill>
            <a:miter lim="800000"/>
            <a:headEnd/>
            <a:tailEnd/>
          </a:ln>
          <a:effectLst>
            <a:outerShdw dist="107763" dir="2700000" algn="ctr" rotWithShape="0">
              <a:schemeClr val="bg2"/>
            </a:outerShdw>
          </a:effectLst>
        </p:spPr>
        <p:txBody>
          <a:bodyPr wrap="none">
            <a:spAutoFit/>
          </a:bodyPr>
          <a:lstStyle>
            <a:lvl1pPr defTabSz="762000" eaLnBrk="0" hangingPunct="0">
              <a:spcBef>
                <a:spcPct val="20000"/>
              </a:spcBef>
              <a:buChar char="•"/>
              <a:defRPr sz="2200">
                <a:solidFill>
                  <a:schemeClr val="tx1"/>
                </a:solidFill>
                <a:latin typeface="Arial" panose="020B0604020202020204" pitchFamily="34" charset="0"/>
              </a:defRPr>
            </a:lvl1pPr>
            <a:lvl2pPr marL="742950" indent="-285750" defTabSz="762000" eaLnBrk="0" hangingPunct="0">
              <a:spcBef>
                <a:spcPct val="20000"/>
              </a:spcBef>
              <a:buChar char="–"/>
              <a:defRPr sz="2000">
                <a:solidFill>
                  <a:schemeClr val="tx1"/>
                </a:solidFill>
                <a:latin typeface="Arial" panose="020B0604020202020204" pitchFamily="34" charset="0"/>
              </a:defRPr>
            </a:lvl2pPr>
            <a:lvl3pPr marL="1143000" indent="-228600" defTabSz="762000" eaLnBrk="0" hangingPunct="0">
              <a:spcBef>
                <a:spcPct val="20000"/>
              </a:spcBef>
              <a:buChar char="•"/>
              <a:defRPr sz="2400">
                <a:solidFill>
                  <a:schemeClr val="tx1"/>
                </a:solidFill>
                <a:latin typeface="Arial" panose="020B0604020202020204" pitchFamily="34" charset="0"/>
              </a:defRPr>
            </a:lvl3pPr>
            <a:lvl4pPr marL="1600200" indent="-228600" defTabSz="762000" eaLnBrk="0" hangingPunct="0">
              <a:spcBef>
                <a:spcPct val="20000"/>
              </a:spcBef>
              <a:buChar char="–"/>
              <a:defRPr sz="1600">
                <a:solidFill>
                  <a:schemeClr val="tx1"/>
                </a:solidFill>
                <a:latin typeface="Arial" panose="020B0604020202020204" pitchFamily="34" charset="0"/>
              </a:defRPr>
            </a:lvl4pPr>
            <a:lvl5pPr marL="2057400" indent="-228600" defTabSz="762000" eaLnBrk="0" hangingPunct="0">
              <a:spcBef>
                <a:spcPct val="20000"/>
              </a:spcBef>
              <a:buChar char="»"/>
              <a:defRPr sz="14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r>
              <a:rPr lang="de-DE" altLang="de-DE" sz="900"/>
              <a:t> </a:t>
            </a:r>
          </a:p>
          <a:p>
            <a:pPr>
              <a:spcBef>
                <a:spcPct val="0"/>
              </a:spcBef>
              <a:buFontTx/>
              <a:buNone/>
            </a:pPr>
            <a:r>
              <a:rPr lang="de-DE" altLang="de-DE" sz="1800"/>
              <a:t>   Ansätze   </a:t>
            </a:r>
          </a:p>
          <a:p>
            <a:pPr>
              <a:spcBef>
                <a:spcPct val="0"/>
              </a:spcBef>
              <a:buFontTx/>
              <a:buNone/>
            </a:pPr>
            <a:r>
              <a:rPr lang="de-DE" altLang="de-DE" sz="900"/>
              <a:t> </a:t>
            </a:r>
          </a:p>
        </p:txBody>
      </p:sp>
      <p:sp>
        <p:nvSpPr>
          <p:cNvPr id="216074" name="Line 13"/>
          <p:cNvSpPr>
            <a:spLocks noChangeShapeType="1"/>
          </p:cNvSpPr>
          <p:nvPr/>
        </p:nvSpPr>
        <p:spPr bwMode="auto">
          <a:xfrm flipH="1">
            <a:off x="1066800" y="2438400"/>
            <a:ext cx="3505200" cy="990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16075" name="Line 14"/>
          <p:cNvSpPr>
            <a:spLocks noChangeShapeType="1"/>
          </p:cNvSpPr>
          <p:nvPr/>
        </p:nvSpPr>
        <p:spPr bwMode="auto">
          <a:xfrm flipH="1">
            <a:off x="3505200" y="2438400"/>
            <a:ext cx="1066800" cy="990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16076" name="Line 15"/>
          <p:cNvSpPr>
            <a:spLocks noChangeShapeType="1"/>
          </p:cNvSpPr>
          <p:nvPr/>
        </p:nvSpPr>
        <p:spPr bwMode="auto">
          <a:xfrm>
            <a:off x="4572000" y="2438400"/>
            <a:ext cx="914400" cy="990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16077" name="Line 16"/>
          <p:cNvSpPr>
            <a:spLocks noChangeShapeType="1"/>
          </p:cNvSpPr>
          <p:nvPr/>
        </p:nvSpPr>
        <p:spPr bwMode="auto">
          <a:xfrm>
            <a:off x="4572000" y="2438400"/>
            <a:ext cx="3200400" cy="990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16078" name="Rectangle 17"/>
          <p:cNvSpPr>
            <a:spLocks noGrp="1" noChangeArrowheads="1"/>
          </p:cNvSpPr>
          <p:nvPr>
            <p:ph type="title" idx="4294967295"/>
          </p:nvPr>
        </p:nvSpPr>
        <p:spPr/>
        <p:txBody>
          <a:bodyPr/>
          <a:lstStyle/>
          <a:p>
            <a:pPr eaLnBrk="1" hangingPunct="1"/>
            <a:r>
              <a:rPr lang="de-DE" altLang="de-DE" dirty="0"/>
              <a:t>Ansätze heuristischer Werbebudgetierung</a:t>
            </a:r>
          </a:p>
        </p:txBody>
      </p:sp>
      <p:sp>
        <p:nvSpPr>
          <p:cNvPr id="15" name="Foliennummernplatzhalter 14"/>
          <p:cNvSpPr txBox="1">
            <a:spLocks noGrp="1"/>
          </p:cNvSpPr>
          <p:nvPr/>
        </p:nvSpPr>
        <p:spPr bwMode="auto">
          <a:xfrm>
            <a:off x="6831013" y="6308725"/>
            <a:ext cx="2133600" cy="522288"/>
          </a:xfrm>
          <a:prstGeom prst="rect">
            <a:avLst/>
          </a:prstGeom>
          <a:noFill/>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algn="r" eaLnBrk="1" hangingPunct="1">
              <a:buFontTx/>
              <a:buNone/>
            </a:pPr>
            <a:fld id="{FD25EEEC-20C2-4504-9763-B80E4F0B5E7A}" type="slidenum">
              <a:rPr lang="de-DE" altLang="de-DE" sz="1100" b="1">
                <a:effectLst>
                  <a:outerShdw blurRad="38100" dist="38100" dir="2700000" algn="tl">
                    <a:srgbClr val="C0C0C0"/>
                  </a:outerShdw>
                </a:effectLst>
              </a:rPr>
              <a:pPr algn="r" eaLnBrk="1" hangingPunct="1">
                <a:buFontTx/>
                <a:buNone/>
              </a:pPr>
              <a:t>134</a:t>
            </a:fld>
            <a:endParaRPr lang="de-DE" altLang="de-DE" sz="1100" b="1">
              <a:effectLst>
                <a:outerShdw blurRad="38100" dist="38100" dir="2700000" algn="tl">
                  <a:srgbClr val="C0C0C0"/>
                </a:outerShdw>
              </a:effectLst>
            </a:endParaRPr>
          </a:p>
        </p:txBody>
      </p:sp>
    </p:spTree>
    <p:extLst>
      <p:ext uri="{BB962C8B-B14F-4D97-AF65-F5344CB8AC3E}">
        <p14:creationId xmlns:p14="http://schemas.microsoft.com/office/powerpoint/2010/main" val="184113880"/>
      </p:ext>
    </p:extLst>
  </p:cSld>
  <p:clrMapOvr>
    <a:masterClrMapping/>
  </p:clrMapOvr>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95536" y="260648"/>
            <a:ext cx="8229600" cy="576262"/>
          </a:xfrm>
        </p:spPr>
        <p:txBody>
          <a:bodyPr/>
          <a:lstStyle/>
          <a:p>
            <a:r>
              <a:rPr lang="de-DE" dirty="0"/>
              <a:t>Prozent- vom-Umsatz-Methode (Marktanteilsmethode)</a:t>
            </a:r>
          </a:p>
        </p:txBody>
      </p:sp>
      <p:sp>
        <p:nvSpPr>
          <p:cNvPr id="5" name="AutoShape 4"/>
          <p:cNvSpPr>
            <a:spLocks noChangeArrowheads="1"/>
          </p:cNvSpPr>
          <p:nvPr/>
        </p:nvSpPr>
        <p:spPr bwMode="auto">
          <a:xfrm>
            <a:off x="480900" y="1124744"/>
            <a:ext cx="7920880" cy="4652789"/>
          </a:xfrm>
          <a:prstGeom prst="wedgeRoundRectCallout">
            <a:avLst>
              <a:gd name="adj1" fmla="val 41487"/>
              <a:gd name="adj2" fmla="val 53756"/>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dirty="0"/>
              <a:t>Anwendung von (Branchen-)Erfahrungswerten: Um am Markt einen bestimmten Umsatz (Marktanteil) erzielen zu können, ist ein bestimmtes Werbebudget notwendig: Unterstellung einer prozentualen Relation zwischen Umsatz und Werbung:</a:t>
            </a:r>
            <a:br>
              <a:rPr lang="de-DE" dirty="0"/>
            </a:br>
            <a:r>
              <a:rPr lang="de-DE" dirty="0"/>
              <a:t>-   Aus der Planung des Umsatzes (Marktanteils) resultiert dann das</a:t>
            </a:r>
            <a:br>
              <a:rPr lang="de-DE" dirty="0"/>
            </a:br>
            <a:r>
              <a:rPr lang="de-DE" dirty="0"/>
              <a:t>    hierfür notwendige Werbebudget.</a:t>
            </a:r>
            <a:br>
              <a:rPr lang="de-DE" dirty="0"/>
            </a:br>
            <a:r>
              <a:rPr lang="de-DE" dirty="0"/>
              <a:t>-   dies entspricht dem Denkansatz des </a:t>
            </a:r>
            <a:r>
              <a:rPr lang="de-DE" dirty="0" err="1"/>
              <a:t>Dorfman</a:t>
            </a:r>
            <a:r>
              <a:rPr lang="de-DE" dirty="0"/>
              <a:t>-Steiner-Modells.</a:t>
            </a:r>
          </a:p>
          <a:p>
            <a:pPr marL="285750" indent="-285750">
              <a:buFontTx/>
              <a:buChar char="-"/>
            </a:pPr>
            <a:r>
              <a:rPr lang="de-DE" dirty="0"/>
              <a:t>Stabilisierungseffekt in der Branche, wenn alle danach die Werbung planen: Vermeidung von Werbeschlachten bzw. gegenseitigem Aufschaukeln; dies gilt nicht mehr, wenn ein Unternehmen Marktanteile gewinnen will.</a:t>
            </a:r>
          </a:p>
          <a:p>
            <a:pPr marL="285750" indent="-285750">
              <a:buFontTx/>
              <a:buChar char="-"/>
            </a:pPr>
            <a:r>
              <a:rPr lang="de-DE" dirty="0"/>
              <a:t>prozyklische Werbung (viel Umsatz aufgrund guter Konjunktur = viel Werbung;  wenig Umsatz = wenig Werbung). Dies widerspricht dem Gedanken, dass Werbung bei gutem Konjunkturverlauf zurückgefahren werden kann bzw. bei schlechtem Konjunkturverlauf den schleppenden Absatz ankurbelt.</a:t>
            </a:r>
          </a:p>
        </p:txBody>
      </p:sp>
    </p:spTree>
    <p:extLst>
      <p:ext uri="{BB962C8B-B14F-4D97-AF65-F5344CB8AC3E}">
        <p14:creationId xmlns:p14="http://schemas.microsoft.com/office/powerpoint/2010/main" val="80821402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95536" y="260648"/>
            <a:ext cx="8229600" cy="576262"/>
          </a:xfrm>
        </p:spPr>
        <p:txBody>
          <a:bodyPr/>
          <a:lstStyle/>
          <a:p>
            <a:r>
              <a:rPr lang="de-DE" dirty="0"/>
              <a:t>Vorbemerkungen zur folgenden Folie</a:t>
            </a:r>
          </a:p>
        </p:txBody>
      </p:sp>
      <p:sp>
        <p:nvSpPr>
          <p:cNvPr id="5" name="AutoShape 4"/>
          <p:cNvSpPr>
            <a:spLocks noChangeArrowheads="1"/>
          </p:cNvSpPr>
          <p:nvPr/>
        </p:nvSpPr>
        <p:spPr bwMode="auto">
          <a:xfrm>
            <a:off x="467544" y="1988840"/>
            <a:ext cx="7920880" cy="2708573"/>
          </a:xfrm>
          <a:prstGeom prst="wedgeRoundRectCallout">
            <a:avLst>
              <a:gd name="adj1" fmla="val 41487"/>
              <a:gd name="adj2" fmla="val 53756"/>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dirty="0"/>
              <a:t>Das ADBUG [Advertising </a:t>
            </a:r>
            <a:r>
              <a:rPr lang="de-DE" dirty="0" err="1"/>
              <a:t>Budgeting</a:t>
            </a:r>
            <a:r>
              <a:rPr lang="de-DE" dirty="0"/>
              <a:t>]-Modell ist ein typisches Consulting-Modell (Entscheidungsmodell - </a:t>
            </a:r>
            <a:r>
              <a:rPr lang="de-DE" dirty="0" err="1"/>
              <a:t>Decision</a:t>
            </a:r>
            <a:r>
              <a:rPr lang="de-DE" dirty="0"/>
              <a:t> </a:t>
            </a:r>
            <a:r>
              <a:rPr lang="de-DE" dirty="0" err="1"/>
              <a:t>Calculus</a:t>
            </a:r>
            <a:r>
              <a:rPr lang="de-DE" dirty="0"/>
              <a:t>-Modell), um mit Hilfe von relativ einfach bestimmbaren Variablen (Grundabsatz, Sättigungsniveau; Werbebudget zum Halten des derzeitigen Marktanteils, Werbebudget für eine Steigerung des Marktanteils um 50% - diese Informationen werden in der Regel aus dem Branchenwissen bestimmt) ein (gewinnoptimierendes) Werbebudget ableiten zu können.</a:t>
            </a:r>
          </a:p>
        </p:txBody>
      </p:sp>
    </p:spTree>
    <p:extLst>
      <p:ext uri="{BB962C8B-B14F-4D97-AF65-F5344CB8AC3E}">
        <p14:creationId xmlns:p14="http://schemas.microsoft.com/office/powerpoint/2010/main" val="5252471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eaLnBrk="1" hangingPunct="1"/>
            <a:fld id="{43E8F680-F960-486B-85D1-0B2338EC8AF2}" type="slidenum">
              <a:rPr lang="de-DE" altLang="de-DE"/>
              <a:pPr eaLnBrk="1" hangingPunct="1"/>
              <a:t>137</a:t>
            </a:fld>
            <a:endParaRPr lang="de-DE" altLang="de-DE"/>
          </a:p>
        </p:txBody>
      </p:sp>
      <p:sp>
        <p:nvSpPr>
          <p:cNvPr id="217091" name="Rectangle 2"/>
          <p:cNvSpPr>
            <a:spLocks noGrp="1" noChangeArrowheads="1"/>
          </p:cNvSpPr>
          <p:nvPr>
            <p:ph type="title"/>
          </p:nvPr>
        </p:nvSpPr>
        <p:spPr/>
        <p:txBody>
          <a:bodyPr/>
          <a:lstStyle/>
          <a:p>
            <a:r>
              <a:rPr lang="de-DE" altLang="de-DE"/>
              <a:t>ADBUG - Modell</a:t>
            </a:r>
          </a:p>
        </p:txBody>
      </p:sp>
      <p:sp>
        <p:nvSpPr>
          <p:cNvPr id="217092" name="Rectangle 3"/>
          <p:cNvSpPr>
            <a:spLocks noGrp="1" noChangeArrowheads="1"/>
          </p:cNvSpPr>
          <p:nvPr>
            <p:ph type="body" idx="1"/>
          </p:nvPr>
        </p:nvSpPr>
        <p:spPr>
          <a:xfrm>
            <a:off x="539750" y="1165225"/>
            <a:ext cx="8229600" cy="5000625"/>
          </a:xfrm>
        </p:spPr>
        <p:txBody>
          <a:bodyPr/>
          <a:lstStyle/>
          <a:p>
            <a:pPr>
              <a:lnSpc>
                <a:spcPct val="90000"/>
              </a:lnSpc>
            </a:pPr>
            <a:r>
              <a:rPr lang="de-DE" altLang="de-DE" sz="1800" dirty="0"/>
              <a:t>Marktanteil als abhängige Variable des Werbebudgets</a:t>
            </a:r>
          </a:p>
          <a:p>
            <a:pPr>
              <a:lnSpc>
                <a:spcPct val="90000"/>
              </a:lnSpc>
            </a:pPr>
            <a:r>
              <a:rPr lang="de-DE" altLang="de-DE" sz="1800" dirty="0" err="1"/>
              <a:t>Einproduktbetrachtung</a:t>
            </a:r>
            <a:r>
              <a:rPr lang="de-DE" altLang="de-DE" sz="1800" dirty="0"/>
              <a:t>, </a:t>
            </a:r>
            <a:r>
              <a:rPr lang="de-DE" altLang="de-DE" sz="1800" dirty="0" err="1"/>
              <a:t>Einperiodenbetrachtung</a:t>
            </a:r>
            <a:r>
              <a:rPr lang="de-DE" altLang="de-DE" sz="1800" dirty="0"/>
              <a:t>, nur das Werbebudget ist Entscheidungsvariable</a:t>
            </a:r>
          </a:p>
          <a:p>
            <a:pPr>
              <a:lnSpc>
                <a:spcPct val="90000"/>
              </a:lnSpc>
            </a:pPr>
            <a:r>
              <a:rPr lang="de-DE" altLang="de-DE" sz="1800" dirty="0"/>
              <a:t>S-förmige Werbefunktion als theoretische Grundlage</a:t>
            </a:r>
          </a:p>
          <a:p>
            <a:pPr>
              <a:lnSpc>
                <a:spcPct val="90000"/>
              </a:lnSpc>
            </a:pPr>
            <a:r>
              <a:rPr lang="de-DE" altLang="de-DE" sz="1800" dirty="0"/>
              <a:t>Vier Informationen, die vom Management eingebracht werden, um die Werberesponsefunktion zu kalibrieren:</a:t>
            </a:r>
          </a:p>
          <a:p>
            <a:pPr lvl="1">
              <a:lnSpc>
                <a:spcPct val="90000"/>
              </a:lnSpc>
            </a:pPr>
            <a:r>
              <a:rPr lang="de-DE" altLang="de-DE" sz="1600" dirty="0"/>
              <a:t>Marktanteil ohne Werbung („Grundabsatz“)</a:t>
            </a:r>
          </a:p>
          <a:p>
            <a:pPr lvl="1">
              <a:lnSpc>
                <a:spcPct val="90000"/>
              </a:lnSpc>
            </a:pPr>
            <a:r>
              <a:rPr lang="de-DE" altLang="de-DE" sz="1600" dirty="0"/>
              <a:t>höchster möglicher Marktanteil mit Werbung (Sättigungsniveau)</a:t>
            </a:r>
          </a:p>
          <a:p>
            <a:pPr lvl="1">
              <a:lnSpc>
                <a:spcPct val="90000"/>
              </a:lnSpc>
            </a:pPr>
            <a:r>
              <a:rPr lang="de-DE" altLang="de-DE" sz="1600" dirty="0"/>
              <a:t>Werbebudget, das zum Erhalt des derzeitigen Marktanteils notwendig ist</a:t>
            </a:r>
          </a:p>
          <a:p>
            <a:pPr lvl="1">
              <a:lnSpc>
                <a:spcPct val="90000"/>
              </a:lnSpc>
            </a:pPr>
            <a:r>
              <a:rPr lang="de-DE" altLang="de-DE" sz="1600" dirty="0"/>
              <a:t>Marktanteil, den eine 50%-Erhöhung des Werbebudget bewirkt</a:t>
            </a:r>
          </a:p>
          <a:p>
            <a:pPr>
              <a:lnSpc>
                <a:spcPct val="90000"/>
              </a:lnSpc>
            </a:pPr>
            <a:r>
              <a:rPr lang="de-DE" altLang="de-DE" sz="1800" dirty="0"/>
              <a:t>Ergebnis: Zu jedem (Ziel-)Marktanteil ist das notwendige Werbebudget bekannt: Es wird aus den obigen vier Informationen die Werbe-</a:t>
            </a:r>
            <a:r>
              <a:rPr lang="de-DE" altLang="de-DE" sz="1800" dirty="0" err="1"/>
              <a:t>Reponse</a:t>
            </a:r>
            <a:r>
              <a:rPr lang="de-DE" altLang="de-DE" sz="1800" dirty="0"/>
              <a:t>-Funktion geschätzt/bestimmt.</a:t>
            </a:r>
          </a:p>
          <a:p>
            <a:pPr>
              <a:lnSpc>
                <a:spcPct val="90000"/>
              </a:lnSpc>
            </a:pPr>
            <a:r>
              <a:rPr lang="de-DE" altLang="de-DE" sz="1800" dirty="0"/>
              <a:t>Ermittlung des optimalen Werbebudgets</a:t>
            </a:r>
          </a:p>
          <a:p>
            <a:pPr lvl="1">
              <a:lnSpc>
                <a:spcPct val="90000"/>
              </a:lnSpc>
            </a:pPr>
            <a:r>
              <a:rPr lang="de-DE" altLang="de-DE" sz="1600" dirty="0"/>
              <a:t>Bei bekanntem Deckungsbeitrag des Produkts und dem Marktvolumen, lässt sich der Rohgewinn (Umsatz ./. Produktionskosten) für jeden Marktanteil bestimmen</a:t>
            </a:r>
          </a:p>
          <a:p>
            <a:pPr lvl="1">
              <a:lnSpc>
                <a:spcPct val="90000"/>
              </a:lnSpc>
            </a:pPr>
            <a:r>
              <a:rPr lang="de-DE" altLang="de-DE" sz="1600" dirty="0"/>
              <a:t>Unter Einbeziehung der Werbung kann man durch Simulationsanalysen das gewinnoptimale Werbebudget (Rohgewinn ./. Werbebudget) auffinden</a:t>
            </a:r>
          </a:p>
          <a:p>
            <a:pPr lvl="1">
              <a:lnSpc>
                <a:spcPct val="90000"/>
              </a:lnSpc>
              <a:buFontTx/>
              <a:buNone/>
            </a:pPr>
            <a:endParaRPr lang="de-DE" altLang="de-DE" sz="1600" dirty="0"/>
          </a:p>
        </p:txBody>
      </p:sp>
    </p:spTree>
    <p:extLst>
      <p:ext uri="{BB962C8B-B14F-4D97-AF65-F5344CB8AC3E}">
        <p14:creationId xmlns:p14="http://schemas.microsoft.com/office/powerpoint/2010/main" val="399328622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60648"/>
            <a:ext cx="8229600" cy="576262"/>
          </a:xfrm>
        </p:spPr>
        <p:txBody>
          <a:bodyPr/>
          <a:lstStyle/>
          <a:p>
            <a:r>
              <a:rPr lang="de-DE" dirty="0"/>
              <a:t>All-</a:t>
            </a:r>
            <a:r>
              <a:rPr lang="de-DE" dirty="0" err="1"/>
              <a:t>you</a:t>
            </a:r>
            <a:r>
              <a:rPr lang="de-DE" dirty="0"/>
              <a:t>-</a:t>
            </a:r>
            <a:r>
              <a:rPr lang="de-DE" dirty="0" err="1"/>
              <a:t>can</a:t>
            </a:r>
            <a:r>
              <a:rPr lang="de-DE" dirty="0"/>
              <a:t>-</a:t>
            </a:r>
            <a:r>
              <a:rPr lang="de-DE" dirty="0" err="1"/>
              <a:t>afford</a:t>
            </a:r>
            <a:r>
              <a:rPr lang="de-DE" dirty="0"/>
              <a:t>-Methode</a:t>
            </a:r>
          </a:p>
        </p:txBody>
      </p:sp>
      <p:sp>
        <p:nvSpPr>
          <p:cNvPr id="5" name="AutoShape 4"/>
          <p:cNvSpPr>
            <a:spLocks noChangeArrowheads="1"/>
          </p:cNvSpPr>
          <p:nvPr/>
        </p:nvSpPr>
        <p:spPr bwMode="auto">
          <a:xfrm>
            <a:off x="457200" y="1556792"/>
            <a:ext cx="7920880" cy="4248125"/>
          </a:xfrm>
          <a:prstGeom prst="wedgeRoundRectCallout">
            <a:avLst>
              <a:gd name="adj1" fmla="val 41487"/>
              <a:gd name="adj2" fmla="val 53756"/>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dirty="0"/>
              <a:t>Werbung wird in dem Umfang betrieben, was man glaubt sich leisten zu können (Orientierung an den vorhandenen Ressourcen) - Werbung als Residualposten in der Investitionspolitik des Unternehmens:</a:t>
            </a:r>
          </a:p>
          <a:p>
            <a:br>
              <a:rPr lang="de-DE" dirty="0"/>
            </a:br>
            <a:r>
              <a:rPr lang="de-DE" dirty="0"/>
              <a:t>-   Werbebudget hängt dann vom Verhandlungsgeschick des</a:t>
            </a:r>
            <a:br>
              <a:rPr lang="de-DE" dirty="0"/>
            </a:br>
            <a:r>
              <a:rPr lang="de-DE" dirty="0"/>
              <a:t>    Marketingleiters gegenüber dem CFO (gegenüber</a:t>
            </a:r>
            <a:br>
              <a:rPr lang="de-DE" dirty="0"/>
            </a:br>
            <a:r>
              <a:rPr lang="de-DE" dirty="0"/>
              <a:t>    Marketingmanagement) ab.</a:t>
            </a:r>
          </a:p>
          <a:p>
            <a:r>
              <a:rPr lang="de-DE" dirty="0"/>
              <a:t>-   Werbung muss nachweisen, dass  sie eine entsprechende Rendite</a:t>
            </a:r>
            <a:br>
              <a:rPr lang="de-DE" dirty="0"/>
            </a:br>
            <a:r>
              <a:rPr lang="de-DE" dirty="0"/>
              <a:t>    (</a:t>
            </a:r>
            <a:r>
              <a:rPr lang="de-DE" dirty="0" err="1"/>
              <a:t>return</a:t>
            </a:r>
            <a:r>
              <a:rPr lang="de-DE" dirty="0"/>
              <a:t>-on </a:t>
            </a:r>
            <a:r>
              <a:rPr lang="de-DE" dirty="0" err="1"/>
              <a:t>advertising</a:t>
            </a:r>
            <a:r>
              <a:rPr lang="de-DE" dirty="0"/>
              <a:t>) bringt, um sich „Kampf um die knappen</a:t>
            </a:r>
            <a:br>
              <a:rPr lang="de-DE" dirty="0"/>
            </a:br>
            <a:r>
              <a:rPr lang="de-DE" dirty="0"/>
              <a:t>    Ressourcen gegenüber alternativen Verwendungen/Investitionen</a:t>
            </a:r>
            <a:br>
              <a:rPr lang="de-DE" dirty="0"/>
            </a:br>
            <a:r>
              <a:rPr lang="de-DE" dirty="0"/>
              <a:t>    durchzusetzen. </a:t>
            </a:r>
            <a:br>
              <a:rPr lang="de-DE" dirty="0"/>
            </a:br>
            <a:r>
              <a:rPr lang="de-DE" dirty="0"/>
              <a:t>-   Die Gefahr ist groß, dass das Werbebudget viel zu niedrig ausfällt</a:t>
            </a:r>
            <a:br>
              <a:rPr lang="de-DE" dirty="0"/>
            </a:br>
            <a:r>
              <a:rPr lang="de-DE" dirty="0"/>
              <a:t>    (kaum Werbewirkung) bzw. Geld in der Werbung verschleudert wird</a:t>
            </a:r>
            <a:br>
              <a:rPr lang="de-DE" dirty="0"/>
            </a:br>
            <a:r>
              <a:rPr lang="de-DE" dirty="0"/>
              <a:t>    (kein adäquater Werbeerfolg mehr). </a:t>
            </a:r>
          </a:p>
        </p:txBody>
      </p:sp>
    </p:spTree>
    <p:extLst>
      <p:ext uri="{BB962C8B-B14F-4D97-AF65-F5344CB8AC3E}">
        <p14:creationId xmlns:p14="http://schemas.microsoft.com/office/powerpoint/2010/main" val="184276806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de-DE" dirty="0"/>
              <a:t>Konkurrenzorientierung (I)</a:t>
            </a:r>
          </a:p>
        </p:txBody>
      </p:sp>
      <p:sp>
        <p:nvSpPr>
          <p:cNvPr id="5" name="AutoShape 4"/>
          <p:cNvSpPr>
            <a:spLocks noChangeArrowheads="1"/>
          </p:cNvSpPr>
          <p:nvPr/>
        </p:nvSpPr>
        <p:spPr bwMode="auto">
          <a:xfrm>
            <a:off x="446493" y="1268760"/>
            <a:ext cx="7920880" cy="4365104"/>
          </a:xfrm>
          <a:prstGeom prst="wedgeRoundRectCallout">
            <a:avLst>
              <a:gd name="adj1" fmla="val 41713"/>
              <a:gd name="adj2" fmla="val 52074"/>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dirty="0"/>
              <a:t>Orientierung an den Wettbewerbern bzw. am Marktführer: analoge Anpassung der eigenen Werbebudgets an die Budgets der Konkurrenten (gekoppelte Strategie):</a:t>
            </a:r>
          </a:p>
          <a:p>
            <a:br>
              <a:rPr lang="de-DE" dirty="0"/>
            </a:br>
            <a:r>
              <a:rPr lang="de-DE" dirty="0"/>
              <a:t>-   passive Werbestrategie: Man fällt nicht „hinter die Konkurrenz“ im</a:t>
            </a:r>
            <a:br>
              <a:rPr lang="de-DE" dirty="0"/>
            </a:br>
            <a:r>
              <a:rPr lang="de-DE" dirty="0"/>
              <a:t>   „</a:t>
            </a:r>
            <a:r>
              <a:rPr lang="de-DE" dirty="0" err="1"/>
              <a:t>share</a:t>
            </a:r>
            <a:r>
              <a:rPr lang="de-DE" dirty="0"/>
              <a:t> </a:t>
            </a:r>
            <a:r>
              <a:rPr lang="de-DE" dirty="0" err="1"/>
              <a:t>of</a:t>
            </a:r>
            <a:r>
              <a:rPr lang="de-DE" dirty="0"/>
              <a:t> </a:t>
            </a:r>
            <a:r>
              <a:rPr lang="de-DE" dirty="0" err="1"/>
              <a:t>voice</a:t>
            </a:r>
            <a:r>
              <a:rPr lang="de-DE" dirty="0"/>
              <a:t>“ zurück.</a:t>
            </a:r>
          </a:p>
          <a:p>
            <a:pPr marL="285750" indent="-285750">
              <a:buFontTx/>
              <a:buChar char="-"/>
            </a:pPr>
            <a:r>
              <a:rPr lang="de-DE" dirty="0"/>
              <a:t>Gefahr des gegenseitigen Aufschaukelns der Werbung in der Branche:</a:t>
            </a:r>
          </a:p>
          <a:p>
            <a:pPr marL="285750" indent="-285750">
              <a:buFontTx/>
              <a:buChar char="-"/>
            </a:pPr>
            <a:r>
              <a:rPr lang="de-DE" dirty="0"/>
              <a:t>Gefangenendilemma</a:t>
            </a:r>
          </a:p>
          <a:p>
            <a:pPr marL="285750" indent="-285750">
              <a:buFontTx/>
              <a:buChar char="-"/>
            </a:pPr>
            <a:r>
              <a:rPr lang="de-DE" dirty="0"/>
              <a:t>Orientierung der Werbung (Marketingstrategie) am Marktführer ist</a:t>
            </a:r>
            <a:br>
              <a:rPr lang="de-DE" dirty="0"/>
            </a:br>
            <a:r>
              <a:rPr lang="de-DE" dirty="0"/>
              <a:t>vorteilhaft für kleine Unternehmen (gekoppelte Strategie): akzeptable Gewinne bei friedlicher Konkurrenz (meist ist der in der Branche zu verteilende Gewinn bei gekoppelten Strategien größer als bei unmittelbaren Konkurrenzstrategien („Werbekartell“).</a:t>
            </a:r>
          </a:p>
        </p:txBody>
      </p:sp>
    </p:spTree>
    <p:extLst>
      <p:ext uri="{BB962C8B-B14F-4D97-AF65-F5344CB8AC3E}">
        <p14:creationId xmlns:p14="http://schemas.microsoft.com/office/powerpoint/2010/main" val="3309886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AutoShape 4"/>
          <p:cNvSpPr>
            <a:spLocks noChangeArrowheads="1"/>
          </p:cNvSpPr>
          <p:nvPr/>
        </p:nvSpPr>
        <p:spPr bwMode="auto">
          <a:xfrm>
            <a:off x="85020" y="980728"/>
            <a:ext cx="8568952" cy="3240360"/>
          </a:xfrm>
          <a:prstGeom prst="wedgeRoundRectCallout">
            <a:avLst>
              <a:gd name="adj1" fmla="val 45561"/>
              <a:gd name="adj2" fmla="val 56533"/>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lvl="1"/>
            <a:r>
              <a:rPr lang="de-DE" sz="2000" dirty="0"/>
              <a:t>Engagement </a:t>
            </a:r>
            <a:r>
              <a:rPr lang="de-DE" sz="2000" dirty="0" err="1"/>
              <a:t>Metrics</a:t>
            </a:r>
            <a:r>
              <a:rPr lang="de-DE" sz="2000" dirty="0"/>
              <a:t>: Als Werbeerfolg gilt, wenn ein qualifizierter Response auf eine Werbung bzw. im Rahmen eines Berührungserfolgs (sensorischen Wahrnehmung) auftritt. Der qualifizierte </a:t>
            </a:r>
            <a:r>
              <a:rPr lang="de-DE" sz="2000" dirty="0" err="1"/>
              <a:t>Reponse</a:t>
            </a:r>
            <a:r>
              <a:rPr lang="de-DE" sz="2000" dirty="0"/>
              <a:t> ist ein Indikator für eine kognitive Elaboration der Werbung durch den Rezipienten. Beispiele:</a:t>
            </a:r>
          </a:p>
          <a:p>
            <a:pPr marL="800100" lvl="1" indent="-342900">
              <a:buFontTx/>
              <a:buChar char="-"/>
            </a:pPr>
            <a:r>
              <a:rPr lang="de-DE" sz="2000" dirty="0"/>
              <a:t>Erinnerungswerte: Recall- / </a:t>
            </a:r>
            <a:r>
              <a:rPr lang="de-DE" sz="2000" dirty="0" err="1"/>
              <a:t>Recognitionwerte</a:t>
            </a:r>
            <a:r>
              <a:rPr lang="de-DE" sz="2000" dirty="0"/>
              <a:t>: </a:t>
            </a:r>
            <a:r>
              <a:rPr lang="de-DE" sz="2000" dirty="0" err="1"/>
              <a:t>Erinnerungsqoten</a:t>
            </a:r>
            <a:r>
              <a:rPr lang="de-DE" sz="2000" dirty="0"/>
              <a:t> an die beworbene Marke oder gestalterische Elemente der Werbung. </a:t>
            </a:r>
          </a:p>
          <a:p>
            <a:pPr marL="800100" lvl="1" indent="-342900">
              <a:buFontTx/>
              <a:buChar char="-"/>
            </a:pPr>
            <a:r>
              <a:rPr lang="de-DE" sz="2000" dirty="0" err="1"/>
              <a:t>Reponses</a:t>
            </a:r>
            <a:r>
              <a:rPr lang="de-DE" sz="2000" dirty="0"/>
              <a:t> auf digitalen werblichen Content: z.B. Anzahl </a:t>
            </a:r>
            <a:r>
              <a:rPr lang="de-DE" sz="2000" dirty="0" err="1"/>
              <a:t>Likes</a:t>
            </a:r>
            <a:r>
              <a:rPr lang="de-DE" sz="2000" dirty="0"/>
              <a:t>, Kommentare, Weiterleitung des Content.</a:t>
            </a:r>
          </a:p>
        </p:txBody>
      </p:sp>
      <p:sp>
        <p:nvSpPr>
          <p:cNvPr id="4" name="Rectangle 2"/>
          <p:cNvSpPr>
            <a:spLocks noGrp="1" noChangeArrowheads="1"/>
          </p:cNvSpPr>
          <p:nvPr>
            <p:ph type="title"/>
          </p:nvPr>
        </p:nvSpPr>
        <p:spPr>
          <a:xfrm>
            <a:off x="395536" y="190607"/>
            <a:ext cx="8229600" cy="576262"/>
          </a:xfrm>
        </p:spPr>
        <p:txBody>
          <a:bodyPr/>
          <a:lstStyle/>
          <a:p>
            <a:r>
              <a:rPr lang="de-DE" altLang="de-DE" dirty="0"/>
              <a:t>Die drei klassischen Metriken im Werbecontrolling (I)</a:t>
            </a:r>
          </a:p>
        </p:txBody>
      </p:sp>
      <p:sp>
        <p:nvSpPr>
          <p:cNvPr id="6" name="AutoShape 4"/>
          <p:cNvSpPr>
            <a:spLocks noChangeArrowheads="1"/>
          </p:cNvSpPr>
          <p:nvPr/>
        </p:nvSpPr>
        <p:spPr bwMode="auto">
          <a:xfrm>
            <a:off x="85020" y="4434947"/>
            <a:ext cx="8568952" cy="1584176"/>
          </a:xfrm>
          <a:prstGeom prst="wedgeRoundRectCallout">
            <a:avLst>
              <a:gd name="adj1" fmla="val 43631"/>
              <a:gd name="adj2" fmla="val 59462"/>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lvl="1"/>
            <a:r>
              <a:rPr lang="de-DE" sz="2000" dirty="0" err="1"/>
              <a:t>Conversion</a:t>
            </a:r>
            <a:r>
              <a:rPr lang="de-DE" sz="2000" dirty="0"/>
              <a:t> </a:t>
            </a:r>
            <a:r>
              <a:rPr lang="de-DE" sz="2000" dirty="0" err="1"/>
              <a:t>Metrics</a:t>
            </a:r>
            <a:r>
              <a:rPr lang="de-DE" sz="2000" dirty="0"/>
              <a:t>: Anzahl an Transaktionen (</a:t>
            </a:r>
            <a:r>
              <a:rPr lang="de-DE" sz="2000" dirty="0" err="1"/>
              <a:t>Conversion</a:t>
            </a:r>
            <a:r>
              <a:rPr lang="de-DE" sz="2000" dirty="0"/>
              <a:t>), die aufgrund der Werbung auftraten bzw. bei alternativen Werbebudgets ausgelöst werden könnten: Höhe des Absatzes/Umsatzes, der kausal auf die Werbung zurückzuführen ist bzw. Werbe-Response-Funktion.</a:t>
            </a:r>
          </a:p>
        </p:txBody>
      </p:sp>
    </p:spTree>
    <p:extLst>
      <p:ext uri="{BB962C8B-B14F-4D97-AF65-F5344CB8AC3E}">
        <p14:creationId xmlns:p14="http://schemas.microsoft.com/office/powerpoint/2010/main" val="376784958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86910" y="188640"/>
            <a:ext cx="8229600" cy="576262"/>
          </a:xfrm>
        </p:spPr>
        <p:txBody>
          <a:bodyPr/>
          <a:lstStyle/>
          <a:p>
            <a:r>
              <a:rPr lang="de-DE" dirty="0"/>
              <a:t>Konkurrenzorientierung (II): Gefangenendilemma bei Werbung  - 2-Spieler-Modell</a:t>
            </a:r>
          </a:p>
        </p:txBody>
      </p:sp>
      <p:sp>
        <p:nvSpPr>
          <p:cNvPr id="4" name="AutoShape 4"/>
          <p:cNvSpPr>
            <a:spLocks noChangeArrowheads="1"/>
          </p:cNvSpPr>
          <p:nvPr/>
        </p:nvSpPr>
        <p:spPr bwMode="auto">
          <a:xfrm>
            <a:off x="491026" y="1124744"/>
            <a:ext cx="7920880" cy="4896792"/>
          </a:xfrm>
          <a:prstGeom prst="wedgeRoundRectCallout">
            <a:avLst>
              <a:gd name="adj1" fmla="val 46198"/>
              <a:gd name="adj2" fmla="val 53709"/>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dirty="0"/>
              <a:t>Beide Akteure wissen, dass ihre Werbebudget hinsichtlich der Werbewirkung im „ineffizienten Bereich“ der Werbe-Response-Funktion liegen. </a:t>
            </a:r>
          </a:p>
          <a:p>
            <a:r>
              <a:rPr lang="de-DE" dirty="0"/>
              <a:t>Vorteilhaft wäre für beide Akteure, wenn sie gleichzeitig ihre Werbebudgets senken würden: annährend gleicher Absatz (Marktanteil) bei wesentlich niedrigeren Werbebudgets.</a:t>
            </a:r>
          </a:p>
          <a:p>
            <a:r>
              <a:rPr lang="de-DE" dirty="0"/>
              <a:t>Senkt allerdings nur einer der Akteure (einseitig) sein Werbebudget, profitiert der andere deutlich davon, da der Werbedruck geringer ist ein seine massive Werbung deshalb erfolgreicher ist. Derjenige Akteur mit dem verminderten Werbebudget erleidet einen deutlichen Nachteil (schwache Stellung im Kommunikationswettbewerb).</a:t>
            </a:r>
          </a:p>
          <a:p>
            <a:r>
              <a:rPr lang="de-DE" dirty="0"/>
              <a:t>Keiner der beiden Akteure ist deshalb bereit, sein Werbebudget einseitig zu senken, da kein Vertrauen herrscht, dass der andere dies nicht ausnutzt und sein Werbebudget hoch hält. </a:t>
            </a:r>
          </a:p>
          <a:p>
            <a:endParaRPr lang="de-DE" dirty="0"/>
          </a:p>
        </p:txBody>
      </p:sp>
    </p:spTree>
    <p:extLst>
      <p:ext uri="{BB962C8B-B14F-4D97-AF65-F5344CB8AC3E}">
        <p14:creationId xmlns:p14="http://schemas.microsoft.com/office/powerpoint/2010/main" val="250046577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67544" y="260648"/>
            <a:ext cx="8229600" cy="576262"/>
          </a:xfrm>
        </p:spPr>
        <p:txBody>
          <a:bodyPr/>
          <a:lstStyle/>
          <a:p>
            <a:r>
              <a:rPr lang="de-DE" dirty="0"/>
              <a:t>Aufgabenorientierter Ansatz (I)</a:t>
            </a:r>
          </a:p>
        </p:txBody>
      </p:sp>
      <p:sp>
        <p:nvSpPr>
          <p:cNvPr id="5" name="AutoShape 4"/>
          <p:cNvSpPr>
            <a:spLocks noChangeArrowheads="1"/>
          </p:cNvSpPr>
          <p:nvPr/>
        </p:nvSpPr>
        <p:spPr bwMode="auto">
          <a:xfrm>
            <a:off x="457200" y="1196752"/>
            <a:ext cx="7920880" cy="4680520"/>
          </a:xfrm>
          <a:prstGeom prst="wedgeRoundRectCallout">
            <a:avLst>
              <a:gd name="adj1" fmla="val 41713"/>
              <a:gd name="adj2" fmla="val 52074"/>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dirty="0"/>
              <a:t>Ausgangspunkt sind die Werbeziele (Werbestrategie) und die dafür geplanten Kommunikationsmaßnahmen: Daraus ergibt sich dann das für die Erreichung der Werbeziele notwendige Durchführungsbudget (vorläufiges notwendiges Budget).</a:t>
            </a:r>
          </a:p>
          <a:p>
            <a:endParaRPr lang="de-DE" dirty="0"/>
          </a:p>
          <a:p>
            <a:r>
              <a:rPr lang="de-DE" dirty="0"/>
              <a:t>Kardinalfrage der Werbebudgetplanung ist die Festlegung der Budgets für die einzelnen Kommunikationsinstrumente: Welches Budget soll für Mediawerbung, Online-Werbung, Direktwerbung, Verkaufsförderung und Below-</a:t>
            </a:r>
            <a:r>
              <a:rPr lang="de-DE" dirty="0" err="1"/>
              <a:t>the</a:t>
            </a:r>
            <a:r>
              <a:rPr lang="de-DE" dirty="0"/>
              <a:t>-Line-Advertising veranschlagt werden? </a:t>
            </a:r>
          </a:p>
          <a:p>
            <a:endParaRPr lang="de-DE" dirty="0"/>
          </a:p>
          <a:p>
            <a:r>
              <a:rPr lang="de-DE" dirty="0"/>
              <a:t>Für diese Problemstellung eignen sich marginalanalytische Ansätze aus  konzeptioneller Sicht wenig, da diese auf ein Gesamtwerbebudget eines Produkts fokussieren. Dieses Gesamtwerbebudget könnte zwar auf ein Kommunikationsinstrument bezogen werden, dies würde aber implizieren, dass die einzelnen Kommunikationsinstrumente keine Wirkungsinterdependenzen aufweisen, was wenig realistisch erscheint.</a:t>
            </a:r>
          </a:p>
        </p:txBody>
      </p:sp>
    </p:spTree>
    <p:extLst>
      <p:ext uri="{BB962C8B-B14F-4D97-AF65-F5344CB8AC3E}">
        <p14:creationId xmlns:p14="http://schemas.microsoft.com/office/powerpoint/2010/main" val="214803438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51520" y="116632"/>
            <a:ext cx="9011344" cy="576262"/>
          </a:xfrm>
        </p:spPr>
        <p:txBody>
          <a:bodyPr/>
          <a:lstStyle/>
          <a:p>
            <a:r>
              <a:rPr lang="de-DE" dirty="0"/>
              <a:t>Aufgabenorientierter Ansatz (II)</a:t>
            </a:r>
          </a:p>
        </p:txBody>
      </p:sp>
      <p:sp>
        <p:nvSpPr>
          <p:cNvPr id="4" name="AutoShape 4"/>
          <p:cNvSpPr>
            <a:spLocks noChangeArrowheads="1"/>
          </p:cNvSpPr>
          <p:nvPr/>
        </p:nvSpPr>
        <p:spPr bwMode="auto">
          <a:xfrm>
            <a:off x="467544" y="1556792"/>
            <a:ext cx="8003232" cy="3888432"/>
          </a:xfrm>
          <a:prstGeom prst="wedgeRoundRectCallout">
            <a:avLst>
              <a:gd name="adj1" fmla="val 46198"/>
              <a:gd name="adj2" fmla="val 53709"/>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dirty="0"/>
              <a:t>Wesentliche Planungsschritte für die Festlegung der Budgets für die einzelnen Kommunikationsinstrumente:</a:t>
            </a:r>
          </a:p>
          <a:p>
            <a:endParaRPr lang="de-DE" dirty="0"/>
          </a:p>
          <a:p>
            <a:r>
              <a:rPr lang="de-DE" dirty="0"/>
              <a:t>1. Schritt: Konzipierung eines Kampagnenplanes hinsichtlich der Frage, welches Kommunikationsinstrument welche Aufgabe bzw. Ziele zu erreichen hat. Daraus ergeben sich dann (prinzipiell) die Durchführungsbudgets für die einzelnen Kommunikationsinstrumente (</a:t>
            </a:r>
            <a:r>
              <a:rPr lang="de-DE" dirty="0" err="1"/>
              <a:t>Bottom</a:t>
            </a:r>
            <a:r>
              <a:rPr lang="de-DE" dirty="0"/>
              <a:t>-</a:t>
            </a:r>
            <a:r>
              <a:rPr lang="de-DE" dirty="0" err="1"/>
              <a:t>up</a:t>
            </a:r>
            <a:r>
              <a:rPr lang="de-DE" dirty="0"/>
              <a:t>-Planung). Die Erarbeitung solcher Durchführungsbudgets ist eine Hauptaufgaben des Werbecontrollings. Hierzu dient vor allem Erfahrungswissen („Wieviel kostet es, eine bestimmte Kampagne zu fahren?“) bzw. eine entsprechende Zusammenarbeit mit der beauftragten Werbeagentur. </a:t>
            </a:r>
          </a:p>
          <a:p>
            <a:endParaRPr lang="de-DE" dirty="0"/>
          </a:p>
        </p:txBody>
      </p:sp>
    </p:spTree>
    <p:extLst>
      <p:ext uri="{BB962C8B-B14F-4D97-AF65-F5344CB8AC3E}">
        <p14:creationId xmlns:p14="http://schemas.microsoft.com/office/powerpoint/2010/main" val="427394053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51520" y="116632"/>
            <a:ext cx="9011344" cy="576262"/>
          </a:xfrm>
        </p:spPr>
        <p:txBody>
          <a:bodyPr/>
          <a:lstStyle/>
          <a:p>
            <a:r>
              <a:rPr lang="de-DE" dirty="0"/>
              <a:t>Aufgabenorientierter Ansatz (III)</a:t>
            </a:r>
          </a:p>
        </p:txBody>
      </p:sp>
      <p:sp>
        <p:nvSpPr>
          <p:cNvPr id="4" name="AutoShape 4"/>
          <p:cNvSpPr>
            <a:spLocks noChangeArrowheads="1"/>
          </p:cNvSpPr>
          <p:nvPr/>
        </p:nvSpPr>
        <p:spPr bwMode="auto">
          <a:xfrm>
            <a:off x="263351" y="1772816"/>
            <a:ext cx="8003232" cy="3744416"/>
          </a:xfrm>
          <a:prstGeom prst="wedgeRoundRectCallout">
            <a:avLst>
              <a:gd name="adj1" fmla="val 46198"/>
              <a:gd name="adj2" fmla="val 53709"/>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dirty="0"/>
              <a:t>2. Schritt: Absenken der Werbeziele, wenn das Durchführungsbudget zu hoch ist: </a:t>
            </a:r>
          </a:p>
          <a:p>
            <a:r>
              <a:rPr lang="de-DE" dirty="0"/>
              <a:t> - Priorisierung von Maßnahmen (must </a:t>
            </a:r>
            <a:r>
              <a:rPr lang="de-DE" dirty="0" err="1"/>
              <a:t>be</a:t>
            </a:r>
            <a:r>
              <a:rPr lang="de-DE" dirty="0"/>
              <a:t> versus </a:t>
            </a:r>
            <a:r>
              <a:rPr lang="de-DE" dirty="0" err="1"/>
              <a:t>nice</a:t>
            </a:r>
            <a:r>
              <a:rPr lang="de-DE" dirty="0"/>
              <a:t> </a:t>
            </a:r>
            <a:r>
              <a:rPr lang="de-DE" dirty="0" err="1"/>
              <a:t>to</a:t>
            </a:r>
            <a:r>
              <a:rPr lang="de-DE" dirty="0"/>
              <a:t> </a:t>
            </a:r>
            <a:r>
              <a:rPr lang="de-DE" dirty="0" err="1"/>
              <a:t>have</a:t>
            </a:r>
            <a:r>
              <a:rPr lang="de-DE" dirty="0"/>
              <a:t>). </a:t>
            </a:r>
          </a:p>
          <a:p>
            <a:r>
              <a:rPr lang="de-DE" dirty="0"/>
              <a:t> - Das Werbecontrolling modifiziert damit den Kampagnenplan auf Basis reduzierter Werbeziele bzw. zeigt den Zielerreichungsgrad mit dem gegeben Durchführungsbudget an.</a:t>
            </a:r>
          </a:p>
          <a:p>
            <a:endParaRPr lang="de-DE" dirty="0"/>
          </a:p>
          <a:p>
            <a:r>
              <a:rPr lang="de-DE" dirty="0"/>
              <a:t>3. Schritt: Schrittweise Verbesserung der Planung durch Werbecontrolling: Lassen sich bestimmte Werbeziele kostengünstiger mit alternativen Kommunikationsmaßnahmen erreichen (Identifizierung von Effektivitäts- und Effizienzpotenzialen in der Kommunikationspolitik)?</a:t>
            </a:r>
          </a:p>
        </p:txBody>
      </p:sp>
    </p:spTree>
    <p:extLst>
      <p:ext uri="{BB962C8B-B14F-4D97-AF65-F5344CB8AC3E}">
        <p14:creationId xmlns:p14="http://schemas.microsoft.com/office/powerpoint/2010/main" val="426363988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6"/>
          <p:cNvSpPr>
            <a:spLocks noGrp="1" noChangeArrowheads="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eaLnBrk="1" hangingPunct="1"/>
            <a:fld id="{4776AF02-C0CA-472E-9FD8-7AE4CFB96CCB}" type="slidenum">
              <a:rPr lang="de-DE" altLang="de-DE"/>
              <a:pPr eaLnBrk="1" hangingPunct="1"/>
              <a:t>144</a:t>
            </a:fld>
            <a:endParaRPr lang="de-DE" altLang="de-DE"/>
          </a:p>
        </p:txBody>
      </p:sp>
      <p:sp>
        <p:nvSpPr>
          <p:cNvPr id="20" name="Foliennummernplatzhalter 2"/>
          <p:cNvSpPr txBox="1">
            <a:spLocks noGrp="1"/>
          </p:cNvSpPr>
          <p:nvPr/>
        </p:nvSpPr>
        <p:spPr bwMode="auto">
          <a:xfrm>
            <a:off x="6831013" y="6308725"/>
            <a:ext cx="2133600" cy="522288"/>
          </a:xfrm>
          <a:prstGeom prst="rect">
            <a:avLst/>
          </a:prstGeom>
          <a:noFill/>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algn="r" eaLnBrk="1" hangingPunct="1">
              <a:buFontTx/>
              <a:buNone/>
            </a:pPr>
            <a:fld id="{9E6A6571-A8CC-4BC7-BE34-81C5CC7BAF4F}" type="slidenum">
              <a:rPr lang="de-DE" altLang="de-DE" sz="1100" b="1">
                <a:effectLst>
                  <a:outerShdw blurRad="38100" dist="38100" dir="2700000" algn="tl">
                    <a:srgbClr val="C0C0C0"/>
                  </a:outerShdw>
                </a:effectLst>
              </a:rPr>
              <a:pPr algn="r" eaLnBrk="1" hangingPunct="1">
                <a:buFontTx/>
                <a:buNone/>
              </a:pPr>
              <a:t>144</a:t>
            </a:fld>
            <a:endParaRPr lang="de-DE" altLang="de-DE" sz="1100" b="1">
              <a:effectLst>
                <a:outerShdw blurRad="38100" dist="38100" dir="2700000" algn="tl">
                  <a:srgbClr val="C0C0C0"/>
                </a:outerShdw>
              </a:effectLst>
            </a:endParaRPr>
          </a:p>
        </p:txBody>
      </p:sp>
      <p:sp>
        <p:nvSpPr>
          <p:cNvPr id="218116" name="Rectangle 6"/>
          <p:cNvSpPr>
            <a:spLocks noChangeArrowheads="1"/>
          </p:cNvSpPr>
          <p:nvPr/>
        </p:nvSpPr>
        <p:spPr bwMode="auto">
          <a:xfrm>
            <a:off x="2957513" y="517525"/>
            <a:ext cx="2959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grpSp>
        <p:nvGrpSpPr>
          <p:cNvPr id="218117" name="Group 8"/>
          <p:cNvGrpSpPr>
            <a:grpSpLocks/>
          </p:cNvGrpSpPr>
          <p:nvPr/>
        </p:nvGrpSpPr>
        <p:grpSpPr bwMode="auto">
          <a:xfrm>
            <a:off x="2514600" y="981075"/>
            <a:ext cx="3581400" cy="4972050"/>
            <a:chOff x="1232" y="1248"/>
            <a:chExt cx="2320" cy="3461"/>
          </a:xfrm>
        </p:grpSpPr>
        <p:sp>
          <p:nvSpPr>
            <p:cNvPr id="218120" name="Text Box 9"/>
            <p:cNvSpPr txBox="1">
              <a:spLocks noChangeArrowheads="1"/>
            </p:cNvSpPr>
            <p:nvPr/>
          </p:nvSpPr>
          <p:spPr bwMode="auto">
            <a:xfrm>
              <a:off x="1675" y="1248"/>
              <a:ext cx="696" cy="343"/>
            </a:xfrm>
            <a:prstGeom prst="rect">
              <a:avLst/>
            </a:prstGeom>
            <a:solidFill>
              <a:schemeClr val="bg1"/>
            </a:solidFill>
            <a:ln w="3175">
              <a:solidFill>
                <a:schemeClr val="tx1"/>
              </a:solidFill>
              <a:miter lim="800000"/>
              <a:headEnd/>
              <a:tailEnd/>
            </a:ln>
            <a:effectLst>
              <a:outerShdw dist="107763" dir="2700000" algn="ctr" rotWithShape="0">
                <a:schemeClr val="bg2"/>
              </a:outerShdw>
            </a:effectLst>
          </p:spPr>
          <p:txBody>
            <a:bodyPr wrap="none">
              <a:spAutoFit/>
            </a:bodyPr>
            <a:lstStyle>
              <a:lvl1pPr defTabSz="762000" eaLnBrk="0" hangingPunct="0">
                <a:spcBef>
                  <a:spcPct val="20000"/>
                </a:spcBef>
                <a:buChar char="•"/>
                <a:defRPr sz="2200">
                  <a:solidFill>
                    <a:schemeClr val="tx1"/>
                  </a:solidFill>
                  <a:latin typeface="Arial" panose="020B0604020202020204" pitchFamily="34" charset="0"/>
                </a:defRPr>
              </a:lvl1pPr>
              <a:lvl2pPr marL="742950" indent="-285750" defTabSz="762000" eaLnBrk="0" hangingPunct="0">
                <a:spcBef>
                  <a:spcPct val="20000"/>
                </a:spcBef>
                <a:buChar char="–"/>
                <a:defRPr sz="2000">
                  <a:solidFill>
                    <a:schemeClr val="tx1"/>
                  </a:solidFill>
                  <a:latin typeface="Arial" panose="020B0604020202020204" pitchFamily="34" charset="0"/>
                </a:defRPr>
              </a:lvl2pPr>
              <a:lvl3pPr marL="1143000" indent="-228600" defTabSz="762000" eaLnBrk="0" hangingPunct="0">
                <a:spcBef>
                  <a:spcPct val="20000"/>
                </a:spcBef>
                <a:buChar char="•"/>
                <a:defRPr sz="2400">
                  <a:solidFill>
                    <a:schemeClr val="tx1"/>
                  </a:solidFill>
                  <a:latin typeface="Arial" panose="020B0604020202020204" pitchFamily="34" charset="0"/>
                </a:defRPr>
              </a:lvl3pPr>
              <a:lvl4pPr marL="1600200" indent="-228600" defTabSz="762000" eaLnBrk="0" hangingPunct="0">
                <a:spcBef>
                  <a:spcPct val="20000"/>
                </a:spcBef>
                <a:buChar char="–"/>
                <a:defRPr sz="1600">
                  <a:solidFill>
                    <a:schemeClr val="tx1"/>
                  </a:solidFill>
                  <a:latin typeface="Arial" panose="020B0604020202020204" pitchFamily="34" charset="0"/>
                </a:defRPr>
              </a:lvl4pPr>
              <a:lvl5pPr marL="2057400" indent="-228600" defTabSz="762000" eaLnBrk="0" hangingPunct="0">
                <a:spcBef>
                  <a:spcPct val="20000"/>
                </a:spcBef>
                <a:buChar char="»"/>
                <a:defRPr sz="14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r>
                <a:rPr lang="de-DE" altLang="de-DE" sz="600"/>
                <a:t> </a:t>
              </a:r>
            </a:p>
            <a:p>
              <a:pPr>
                <a:spcBef>
                  <a:spcPct val="0"/>
                </a:spcBef>
                <a:buFontTx/>
                <a:buNone/>
              </a:pPr>
              <a:r>
                <a:rPr lang="de-DE" altLang="de-DE" sz="1400"/>
                <a:t>Werbeziele</a:t>
              </a:r>
            </a:p>
            <a:p>
              <a:pPr>
                <a:spcBef>
                  <a:spcPct val="0"/>
                </a:spcBef>
                <a:buFontTx/>
                <a:buNone/>
              </a:pPr>
              <a:r>
                <a:rPr lang="de-DE" altLang="de-DE" sz="600"/>
                <a:t> </a:t>
              </a:r>
            </a:p>
          </p:txBody>
        </p:sp>
        <p:sp>
          <p:nvSpPr>
            <p:cNvPr id="218121" name="Text Box 10"/>
            <p:cNvSpPr txBox="1">
              <a:spLocks noChangeArrowheads="1"/>
            </p:cNvSpPr>
            <p:nvPr/>
          </p:nvSpPr>
          <p:spPr bwMode="auto">
            <a:xfrm>
              <a:off x="1232" y="1830"/>
              <a:ext cx="1615" cy="343"/>
            </a:xfrm>
            <a:prstGeom prst="rect">
              <a:avLst/>
            </a:prstGeom>
            <a:solidFill>
              <a:schemeClr val="bg1"/>
            </a:solidFill>
            <a:ln w="3175">
              <a:solidFill>
                <a:schemeClr val="tx1"/>
              </a:solidFill>
              <a:miter lim="800000"/>
              <a:headEnd/>
              <a:tailEnd/>
            </a:ln>
            <a:effectLst>
              <a:outerShdw dist="107763" dir="2700000" algn="ctr" rotWithShape="0">
                <a:schemeClr val="bg2"/>
              </a:outerShdw>
            </a:effectLst>
          </p:spPr>
          <p:txBody>
            <a:bodyPr wrap="none">
              <a:spAutoFit/>
            </a:bodyPr>
            <a:lstStyle>
              <a:lvl1pPr defTabSz="762000" eaLnBrk="0" hangingPunct="0">
                <a:spcBef>
                  <a:spcPct val="20000"/>
                </a:spcBef>
                <a:buChar char="•"/>
                <a:defRPr sz="2200">
                  <a:solidFill>
                    <a:schemeClr val="tx1"/>
                  </a:solidFill>
                  <a:latin typeface="Arial" panose="020B0604020202020204" pitchFamily="34" charset="0"/>
                </a:defRPr>
              </a:lvl1pPr>
              <a:lvl2pPr marL="742950" indent="-285750" defTabSz="762000" eaLnBrk="0" hangingPunct="0">
                <a:spcBef>
                  <a:spcPct val="20000"/>
                </a:spcBef>
                <a:buChar char="–"/>
                <a:defRPr sz="2000">
                  <a:solidFill>
                    <a:schemeClr val="tx1"/>
                  </a:solidFill>
                  <a:latin typeface="Arial" panose="020B0604020202020204" pitchFamily="34" charset="0"/>
                </a:defRPr>
              </a:lvl2pPr>
              <a:lvl3pPr marL="1143000" indent="-228600" defTabSz="762000" eaLnBrk="0" hangingPunct="0">
                <a:spcBef>
                  <a:spcPct val="20000"/>
                </a:spcBef>
                <a:buChar char="•"/>
                <a:defRPr sz="2400">
                  <a:solidFill>
                    <a:schemeClr val="tx1"/>
                  </a:solidFill>
                  <a:latin typeface="Arial" panose="020B0604020202020204" pitchFamily="34" charset="0"/>
                </a:defRPr>
              </a:lvl3pPr>
              <a:lvl4pPr marL="1600200" indent="-228600" defTabSz="762000" eaLnBrk="0" hangingPunct="0">
                <a:spcBef>
                  <a:spcPct val="20000"/>
                </a:spcBef>
                <a:buChar char="–"/>
                <a:defRPr sz="1600">
                  <a:solidFill>
                    <a:schemeClr val="tx1"/>
                  </a:solidFill>
                  <a:latin typeface="Arial" panose="020B0604020202020204" pitchFamily="34" charset="0"/>
                </a:defRPr>
              </a:lvl4pPr>
              <a:lvl5pPr marL="2057400" indent="-228600" defTabSz="762000" eaLnBrk="0" hangingPunct="0">
                <a:spcBef>
                  <a:spcPct val="20000"/>
                </a:spcBef>
                <a:buChar char="»"/>
                <a:defRPr sz="14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r>
                <a:rPr lang="de-DE" altLang="de-DE" sz="600"/>
                <a:t> </a:t>
              </a:r>
            </a:p>
            <a:p>
              <a:pPr>
                <a:spcBef>
                  <a:spcPct val="0"/>
                </a:spcBef>
                <a:buFontTx/>
                <a:buNone/>
              </a:pPr>
              <a:r>
                <a:rPr lang="de-DE" altLang="de-DE" sz="1400"/>
                <a:t>Kommunikationsmaßnahmen</a:t>
              </a:r>
            </a:p>
            <a:p>
              <a:pPr>
                <a:spcBef>
                  <a:spcPct val="0"/>
                </a:spcBef>
                <a:buFontTx/>
                <a:buNone/>
              </a:pPr>
              <a:r>
                <a:rPr lang="de-DE" altLang="de-DE" sz="600"/>
                <a:t> </a:t>
              </a:r>
            </a:p>
          </p:txBody>
        </p:sp>
        <p:sp>
          <p:nvSpPr>
            <p:cNvPr id="218122" name="Text Box 11"/>
            <p:cNvSpPr txBox="1">
              <a:spLocks noChangeArrowheads="1"/>
            </p:cNvSpPr>
            <p:nvPr/>
          </p:nvSpPr>
          <p:spPr bwMode="auto">
            <a:xfrm>
              <a:off x="1365" y="2409"/>
              <a:ext cx="1311" cy="491"/>
            </a:xfrm>
            <a:prstGeom prst="rect">
              <a:avLst/>
            </a:prstGeom>
            <a:solidFill>
              <a:schemeClr val="bg1"/>
            </a:solidFill>
            <a:ln w="3175">
              <a:solidFill>
                <a:schemeClr val="tx1"/>
              </a:solidFill>
              <a:miter lim="800000"/>
              <a:headEnd/>
              <a:tailEnd/>
            </a:ln>
            <a:effectLst>
              <a:outerShdw dist="107763" dir="2700000" algn="ctr" rotWithShape="0">
                <a:schemeClr val="bg2"/>
              </a:outerShdw>
            </a:effectLst>
          </p:spPr>
          <p:txBody>
            <a:bodyPr wrap="none">
              <a:spAutoFit/>
            </a:bodyPr>
            <a:lstStyle>
              <a:lvl1pPr defTabSz="762000" eaLnBrk="0" hangingPunct="0">
                <a:spcBef>
                  <a:spcPct val="20000"/>
                </a:spcBef>
                <a:buChar char="•"/>
                <a:defRPr sz="2200">
                  <a:solidFill>
                    <a:schemeClr val="tx1"/>
                  </a:solidFill>
                  <a:latin typeface="Arial" panose="020B0604020202020204" pitchFamily="34" charset="0"/>
                </a:defRPr>
              </a:lvl1pPr>
              <a:lvl2pPr marL="742950" indent="-285750" defTabSz="762000" eaLnBrk="0" hangingPunct="0">
                <a:spcBef>
                  <a:spcPct val="20000"/>
                </a:spcBef>
                <a:buChar char="–"/>
                <a:defRPr sz="2000">
                  <a:solidFill>
                    <a:schemeClr val="tx1"/>
                  </a:solidFill>
                  <a:latin typeface="Arial" panose="020B0604020202020204" pitchFamily="34" charset="0"/>
                </a:defRPr>
              </a:lvl2pPr>
              <a:lvl3pPr marL="1143000" indent="-228600" defTabSz="762000" eaLnBrk="0" hangingPunct="0">
                <a:spcBef>
                  <a:spcPct val="20000"/>
                </a:spcBef>
                <a:buChar char="•"/>
                <a:defRPr sz="2400">
                  <a:solidFill>
                    <a:schemeClr val="tx1"/>
                  </a:solidFill>
                  <a:latin typeface="Arial" panose="020B0604020202020204" pitchFamily="34" charset="0"/>
                </a:defRPr>
              </a:lvl3pPr>
              <a:lvl4pPr marL="1600200" indent="-228600" defTabSz="762000" eaLnBrk="0" hangingPunct="0">
                <a:spcBef>
                  <a:spcPct val="20000"/>
                </a:spcBef>
                <a:buChar char="–"/>
                <a:defRPr sz="1600">
                  <a:solidFill>
                    <a:schemeClr val="tx1"/>
                  </a:solidFill>
                  <a:latin typeface="Arial" panose="020B0604020202020204" pitchFamily="34" charset="0"/>
                </a:defRPr>
              </a:lvl4pPr>
              <a:lvl5pPr marL="2057400" indent="-228600" defTabSz="762000" eaLnBrk="0" hangingPunct="0">
                <a:spcBef>
                  <a:spcPct val="20000"/>
                </a:spcBef>
                <a:buChar char="»"/>
                <a:defRPr sz="14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9pPr>
            </a:lstStyle>
            <a:p>
              <a:pPr algn="ctr">
                <a:spcBef>
                  <a:spcPct val="0"/>
                </a:spcBef>
                <a:buFontTx/>
                <a:buNone/>
              </a:pPr>
              <a:r>
                <a:rPr lang="de-DE" altLang="de-DE" sz="600"/>
                <a:t> </a:t>
              </a:r>
            </a:p>
            <a:p>
              <a:pPr algn="ctr">
                <a:spcBef>
                  <a:spcPct val="0"/>
                </a:spcBef>
                <a:buFontTx/>
                <a:buNone/>
              </a:pPr>
              <a:r>
                <a:rPr lang="de-DE" altLang="de-DE" sz="1400"/>
                <a:t>Durchführungskosten =</a:t>
              </a:r>
            </a:p>
            <a:p>
              <a:pPr algn="ctr">
                <a:spcBef>
                  <a:spcPct val="0"/>
                </a:spcBef>
                <a:buFontTx/>
                <a:buNone/>
              </a:pPr>
              <a:r>
                <a:rPr lang="de-DE" altLang="de-DE" sz="1400"/>
                <a:t>vorläufiges Budget</a:t>
              </a:r>
            </a:p>
            <a:p>
              <a:pPr algn="ctr">
                <a:spcBef>
                  <a:spcPct val="0"/>
                </a:spcBef>
                <a:buFontTx/>
                <a:buNone/>
              </a:pPr>
              <a:r>
                <a:rPr lang="de-DE" altLang="de-DE" sz="600"/>
                <a:t> </a:t>
              </a:r>
            </a:p>
          </p:txBody>
        </p:sp>
        <p:sp>
          <p:nvSpPr>
            <p:cNvPr id="218123" name="Text Box 12"/>
            <p:cNvSpPr txBox="1">
              <a:spLocks noChangeArrowheads="1"/>
            </p:cNvSpPr>
            <p:nvPr/>
          </p:nvSpPr>
          <p:spPr bwMode="auto">
            <a:xfrm>
              <a:off x="1583" y="4368"/>
              <a:ext cx="900" cy="341"/>
            </a:xfrm>
            <a:prstGeom prst="rect">
              <a:avLst/>
            </a:prstGeom>
            <a:solidFill>
              <a:schemeClr val="bg1"/>
            </a:solidFill>
            <a:ln w="3175">
              <a:solidFill>
                <a:schemeClr val="tx1"/>
              </a:solidFill>
              <a:miter lim="800000"/>
              <a:headEnd/>
              <a:tailEnd/>
            </a:ln>
            <a:effectLst>
              <a:outerShdw dist="107763" dir="2700000" algn="ctr" rotWithShape="0">
                <a:schemeClr val="bg2"/>
              </a:outerShdw>
            </a:effectLst>
          </p:spPr>
          <p:txBody>
            <a:bodyPr wrap="none">
              <a:spAutoFit/>
            </a:bodyPr>
            <a:lstStyle>
              <a:lvl1pPr defTabSz="762000" eaLnBrk="0" hangingPunct="0">
                <a:spcBef>
                  <a:spcPct val="20000"/>
                </a:spcBef>
                <a:buChar char="•"/>
                <a:defRPr sz="2200">
                  <a:solidFill>
                    <a:schemeClr val="tx1"/>
                  </a:solidFill>
                  <a:latin typeface="Arial" panose="020B0604020202020204" pitchFamily="34" charset="0"/>
                </a:defRPr>
              </a:lvl1pPr>
              <a:lvl2pPr marL="742950" indent="-285750" defTabSz="762000" eaLnBrk="0" hangingPunct="0">
                <a:spcBef>
                  <a:spcPct val="20000"/>
                </a:spcBef>
                <a:buChar char="–"/>
                <a:defRPr sz="2000">
                  <a:solidFill>
                    <a:schemeClr val="tx1"/>
                  </a:solidFill>
                  <a:latin typeface="Arial" panose="020B0604020202020204" pitchFamily="34" charset="0"/>
                </a:defRPr>
              </a:lvl2pPr>
              <a:lvl3pPr marL="1143000" indent="-228600" defTabSz="762000" eaLnBrk="0" hangingPunct="0">
                <a:spcBef>
                  <a:spcPct val="20000"/>
                </a:spcBef>
                <a:buChar char="•"/>
                <a:defRPr sz="2400">
                  <a:solidFill>
                    <a:schemeClr val="tx1"/>
                  </a:solidFill>
                  <a:latin typeface="Arial" panose="020B0604020202020204" pitchFamily="34" charset="0"/>
                </a:defRPr>
              </a:lvl3pPr>
              <a:lvl4pPr marL="1600200" indent="-228600" defTabSz="762000" eaLnBrk="0" hangingPunct="0">
                <a:spcBef>
                  <a:spcPct val="20000"/>
                </a:spcBef>
                <a:buChar char="–"/>
                <a:defRPr sz="1600">
                  <a:solidFill>
                    <a:schemeClr val="tx1"/>
                  </a:solidFill>
                  <a:latin typeface="Arial" panose="020B0604020202020204" pitchFamily="34" charset="0"/>
                </a:defRPr>
              </a:lvl4pPr>
              <a:lvl5pPr marL="2057400" indent="-228600" defTabSz="762000" eaLnBrk="0" hangingPunct="0">
                <a:spcBef>
                  <a:spcPct val="20000"/>
                </a:spcBef>
                <a:buChar char="»"/>
                <a:defRPr sz="14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r>
                <a:rPr lang="de-DE" altLang="de-DE" sz="600"/>
                <a:t> </a:t>
              </a:r>
            </a:p>
            <a:p>
              <a:pPr>
                <a:spcBef>
                  <a:spcPct val="0"/>
                </a:spcBef>
                <a:buFontTx/>
                <a:buNone/>
              </a:pPr>
              <a:r>
                <a:rPr lang="de-DE" altLang="de-DE" sz="1400"/>
                <a:t>Budgetfreigabe</a:t>
              </a:r>
            </a:p>
            <a:p>
              <a:pPr>
                <a:spcBef>
                  <a:spcPct val="0"/>
                </a:spcBef>
                <a:buFontTx/>
                <a:buNone/>
              </a:pPr>
              <a:r>
                <a:rPr lang="de-DE" altLang="de-DE" sz="600"/>
                <a:t> </a:t>
              </a:r>
            </a:p>
          </p:txBody>
        </p:sp>
        <p:sp>
          <p:nvSpPr>
            <p:cNvPr id="218124" name="Rectangle 13"/>
            <p:cNvSpPr>
              <a:spLocks noChangeArrowheads="1"/>
            </p:cNvSpPr>
            <p:nvPr/>
          </p:nvSpPr>
          <p:spPr bwMode="auto">
            <a:xfrm rot="-2656578" flipH="1" flipV="1">
              <a:off x="1680" y="3264"/>
              <a:ext cx="672" cy="672"/>
            </a:xfrm>
            <a:prstGeom prst="rect">
              <a:avLst/>
            </a:prstGeom>
            <a:solidFill>
              <a:schemeClr val="bg1"/>
            </a:solidFill>
            <a:ln w="12700">
              <a:solidFill>
                <a:schemeClr val="tx1"/>
              </a:solidFill>
              <a:miter lim="800000"/>
              <a:headEnd/>
              <a:tailEnd/>
            </a:ln>
            <a:effectLst>
              <a:outerShdw dist="107763" dir="2700000" algn="ctr" rotWithShape="0">
                <a:schemeClr val="tx1"/>
              </a:outerShdw>
            </a:effectLst>
          </p:spPr>
          <p:txBody>
            <a:bodyPr wrap="none" anchor="ct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sp>
          <p:nvSpPr>
            <p:cNvPr id="218125" name="Text Box 14"/>
            <p:cNvSpPr txBox="1">
              <a:spLocks noChangeArrowheads="1"/>
            </p:cNvSpPr>
            <p:nvPr/>
          </p:nvSpPr>
          <p:spPr bwMode="auto">
            <a:xfrm>
              <a:off x="1643" y="3418"/>
              <a:ext cx="719" cy="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spcBef>
                  <a:spcPct val="20000"/>
                </a:spcBef>
                <a:buChar char="•"/>
                <a:defRPr sz="2200">
                  <a:solidFill>
                    <a:schemeClr val="tx1"/>
                  </a:solidFill>
                  <a:latin typeface="Arial" panose="020B0604020202020204" pitchFamily="34" charset="0"/>
                </a:defRPr>
              </a:lvl1pPr>
              <a:lvl2pPr marL="742950" indent="-285750" defTabSz="762000" eaLnBrk="0" hangingPunct="0">
                <a:spcBef>
                  <a:spcPct val="20000"/>
                </a:spcBef>
                <a:buChar char="–"/>
                <a:defRPr sz="2000">
                  <a:solidFill>
                    <a:schemeClr val="tx1"/>
                  </a:solidFill>
                  <a:latin typeface="Arial" panose="020B0604020202020204" pitchFamily="34" charset="0"/>
                </a:defRPr>
              </a:lvl2pPr>
              <a:lvl3pPr marL="1143000" indent="-228600" defTabSz="762000" eaLnBrk="0" hangingPunct="0">
                <a:spcBef>
                  <a:spcPct val="20000"/>
                </a:spcBef>
                <a:buChar char="•"/>
                <a:defRPr sz="2400">
                  <a:solidFill>
                    <a:schemeClr val="tx1"/>
                  </a:solidFill>
                  <a:latin typeface="Arial" panose="020B0604020202020204" pitchFamily="34" charset="0"/>
                </a:defRPr>
              </a:lvl3pPr>
              <a:lvl4pPr marL="1600200" indent="-228600" defTabSz="762000" eaLnBrk="0" hangingPunct="0">
                <a:spcBef>
                  <a:spcPct val="20000"/>
                </a:spcBef>
                <a:buChar char="–"/>
                <a:defRPr sz="1600">
                  <a:solidFill>
                    <a:schemeClr val="tx1"/>
                  </a:solidFill>
                  <a:latin typeface="Arial" panose="020B0604020202020204" pitchFamily="34" charset="0"/>
                </a:defRPr>
              </a:lvl4pPr>
              <a:lvl5pPr marL="2057400" indent="-228600" defTabSz="762000" eaLnBrk="0" hangingPunct="0">
                <a:spcBef>
                  <a:spcPct val="20000"/>
                </a:spcBef>
                <a:buChar char="»"/>
                <a:defRPr sz="14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9pPr>
            </a:lstStyle>
            <a:p>
              <a:pPr algn="ctr">
                <a:spcBef>
                  <a:spcPct val="0"/>
                </a:spcBef>
                <a:buFontTx/>
                <a:buNone/>
              </a:pPr>
              <a:r>
                <a:rPr lang="de-DE" altLang="de-DE" sz="1400"/>
                <a:t>Budget</a:t>
              </a:r>
            </a:p>
            <a:p>
              <a:pPr algn="ctr">
                <a:spcBef>
                  <a:spcPct val="0"/>
                </a:spcBef>
                <a:buFontTx/>
                <a:buNone/>
              </a:pPr>
              <a:r>
                <a:rPr lang="de-DE" altLang="de-DE" sz="1400"/>
                <a:t>finanzierbar</a:t>
              </a:r>
            </a:p>
          </p:txBody>
        </p:sp>
        <p:sp>
          <p:nvSpPr>
            <p:cNvPr id="218126" name="Text Box 15"/>
            <p:cNvSpPr txBox="1">
              <a:spLocks noChangeArrowheads="1"/>
            </p:cNvSpPr>
            <p:nvPr/>
          </p:nvSpPr>
          <p:spPr bwMode="auto">
            <a:xfrm>
              <a:off x="2054" y="4108"/>
              <a:ext cx="2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spcBef>
                  <a:spcPct val="20000"/>
                </a:spcBef>
                <a:buChar char="•"/>
                <a:defRPr sz="2200">
                  <a:solidFill>
                    <a:schemeClr val="tx1"/>
                  </a:solidFill>
                  <a:latin typeface="Arial" panose="020B0604020202020204" pitchFamily="34" charset="0"/>
                </a:defRPr>
              </a:lvl1pPr>
              <a:lvl2pPr marL="742950" indent="-285750" defTabSz="762000" eaLnBrk="0" hangingPunct="0">
                <a:spcBef>
                  <a:spcPct val="20000"/>
                </a:spcBef>
                <a:buChar char="–"/>
                <a:defRPr sz="2000">
                  <a:solidFill>
                    <a:schemeClr val="tx1"/>
                  </a:solidFill>
                  <a:latin typeface="Arial" panose="020B0604020202020204" pitchFamily="34" charset="0"/>
                </a:defRPr>
              </a:lvl2pPr>
              <a:lvl3pPr marL="1143000" indent="-228600" defTabSz="762000" eaLnBrk="0" hangingPunct="0">
                <a:spcBef>
                  <a:spcPct val="20000"/>
                </a:spcBef>
                <a:buChar char="•"/>
                <a:defRPr sz="2400">
                  <a:solidFill>
                    <a:schemeClr val="tx1"/>
                  </a:solidFill>
                  <a:latin typeface="Arial" panose="020B0604020202020204" pitchFamily="34" charset="0"/>
                </a:defRPr>
              </a:lvl3pPr>
              <a:lvl4pPr marL="1600200" indent="-228600" defTabSz="762000" eaLnBrk="0" hangingPunct="0">
                <a:spcBef>
                  <a:spcPct val="20000"/>
                </a:spcBef>
                <a:buChar char="–"/>
                <a:defRPr sz="1600">
                  <a:solidFill>
                    <a:schemeClr val="tx1"/>
                  </a:solidFill>
                  <a:latin typeface="Arial" panose="020B0604020202020204" pitchFamily="34" charset="0"/>
                </a:defRPr>
              </a:lvl4pPr>
              <a:lvl5pPr marL="2057400" indent="-228600" defTabSz="762000" eaLnBrk="0" hangingPunct="0">
                <a:spcBef>
                  <a:spcPct val="20000"/>
                </a:spcBef>
                <a:buChar char="»"/>
                <a:defRPr sz="14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r>
                <a:rPr lang="de-DE" altLang="de-DE" sz="1400"/>
                <a:t>ja</a:t>
              </a:r>
            </a:p>
          </p:txBody>
        </p:sp>
        <p:sp>
          <p:nvSpPr>
            <p:cNvPr id="218127" name="Text Box 16"/>
            <p:cNvSpPr txBox="1">
              <a:spLocks noChangeArrowheads="1"/>
            </p:cNvSpPr>
            <p:nvPr/>
          </p:nvSpPr>
          <p:spPr bwMode="auto">
            <a:xfrm>
              <a:off x="2784" y="3410"/>
              <a:ext cx="3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spcBef>
                  <a:spcPct val="20000"/>
                </a:spcBef>
                <a:buChar char="•"/>
                <a:defRPr sz="2200">
                  <a:solidFill>
                    <a:schemeClr val="tx1"/>
                  </a:solidFill>
                  <a:latin typeface="Arial" panose="020B0604020202020204" pitchFamily="34" charset="0"/>
                </a:defRPr>
              </a:lvl1pPr>
              <a:lvl2pPr marL="742950" indent="-285750" defTabSz="762000" eaLnBrk="0" hangingPunct="0">
                <a:spcBef>
                  <a:spcPct val="20000"/>
                </a:spcBef>
                <a:buChar char="–"/>
                <a:defRPr sz="2000">
                  <a:solidFill>
                    <a:schemeClr val="tx1"/>
                  </a:solidFill>
                  <a:latin typeface="Arial" panose="020B0604020202020204" pitchFamily="34" charset="0"/>
                </a:defRPr>
              </a:lvl2pPr>
              <a:lvl3pPr marL="1143000" indent="-228600" defTabSz="762000" eaLnBrk="0" hangingPunct="0">
                <a:spcBef>
                  <a:spcPct val="20000"/>
                </a:spcBef>
                <a:buChar char="•"/>
                <a:defRPr sz="2400">
                  <a:solidFill>
                    <a:schemeClr val="tx1"/>
                  </a:solidFill>
                  <a:latin typeface="Arial" panose="020B0604020202020204" pitchFamily="34" charset="0"/>
                </a:defRPr>
              </a:lvl3pPr>
              <a:lvl4pPr marL="1600200" indent="-228600" defTabSz="762000" eaLnBrk="0" hangingPunct="0">
                <a:spcBef>
                  <a:spcPct val="20000"/>
                </a:spcBef>
                <a:buChar char="–"/>
                <a:defRPr sz="1600">
                  <a:solidFill>
                    <a:schemeClr val="tx1"/>
                  </a:solidFill>
                  <a:latin typeface="Arial" panose="020B0604020202020204" pitchFamily="34" charset="0"/>
                </a:defRPr>
              </a:lvl4pPr>
              <a:lvl5pPr marL="2057400" indent="-228600" defTabSz="762000" eaLnBrk="0" hangingPunct="0">
                <a:spcBef>
                  <a:spcPct val="20000"/>
                </a:spcBef>
                <a:buChar char="»"/>
                <a:defRPr sz="14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r>
                <a:rPr lang="de-DE" altLang="de-DE" sz="1400"/>
                <a:t>nein</a:t>
              </a:r>
            </a:p>
          </p:txBody>
        </p:sp>
        <p:sp>
          <p:nvSpPr>
            <p:cNvPr id="218128" name="Line 17"/>
            <p:cNvSpPr>
              <a:spLocks noChangeShapeType="1"/>
            </p:cNvSpPr>
            <p:nvPr/>
          </p:nvSpPr>
          <p:spPr bwMode="auto">
            <a:xfrm>
              <a:off x="2496" y="3600"/>
              <a:ext cx="105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18129" name="Line 18"/>
            <p:cNvSpPr>
              <a:spLocks noChangeShapeType="1"/>
            </p:cNvSpPr>
            <p:nvPr/>
          </p:nvSpPr>
          <p:spPr bwMode="auto">
            <a:xfrm flipV="1">
              <a:off x="3552" y="1392"/>
              <a:ext cx="0" cy="220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18130" name="Line 19"/>
            <p:cNvSpPr>
              <a:spLocks noChangeShapeType="1"/>
            </p:cNvSpPr>
            <p:nvPr/>
          </p:nvSpPr>
          <p:spPr bwMode="auto">
            <a:xfrm flipH="1">
              <a:off x="2400" y="1392"/>
              <a:ext cx="1152"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218131" name="Line 20"/>
            <p:cNvSpPr>
              <a:spLocks noChangeShapeType="1"/>
            </p:cNvSpPr>
            <p:nvPr/>
          </p:nvSpPr>
          <p:spPr bwMode="auto">
            <a:xfrm>
              <a:off x="2016" y="1584"/>
              <a:ext cx="0" cy="24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218132" name="Line 21"/>
            <p:cNvSpPr>
              <a:spLocks noChangeShapeType="1"/>
            </p:cNvSpPr>
            <p:nvPr/>
          </p:nvSpPr>
          <p:spPr bwMode="auto">
            <a:xfrm>
              <a:off x="2016" y="2164"/>
              <a:ext cx="0" cy="24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218133" name="Line 22"/>
            <p:cNvSpPr>
              <a:spLocks noChangeShapeType="1"/>
            </p:cNvSpPr>
            <p:nvPr/>
          </p:nvSpPr>
          <p:spPr bwMode="auto">
            <a:xfrm>
              <a:off x="2016" y="2880"/>
              <a:ext cx="0" cy="24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218134" name="Line 23"/>
            <p:cNvSpPr>
              <a:spLocks noChangeShapeType="1"/>
            </p:cNvSpPr>
            <p:nvPr/>
          </p:nvSpPr>
          <p:spPr bwMode="auto">
            <a:xfrm>
              <a:off x="2016" y="4080"/>
              <a:ext cx="0" cy="28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grpSp>
      <p:sp>
        <p:nvSpPr>
          <p:cNvPr id="22" name="Foliennummernplatzhalter 21"/>
          <p:cNvSpPr txBox="1">
            <a:spLocks noGrp="1"/>
          </p:cNvSpPr>
          <p:nvPr/>
        </p:nvSpPr>
        <p:spPr bwMode="auto">
          <a:xfrm>
            <a:off x="6831013" y="6308725"/>
            <a:ext cx="2133600" cy="522288"/>
          </a:xfrm>
          <a:prstGeom prst="rect">
            <a:avLst/>
          </a:prstGeom>
          <a:noFill/>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algn="r" eaLnBrk="1" hangingPunct="1">
              <a:buFontTx/>
              <a:buNone/>
            </a:pPr>
            <a:fld id="{8E04C015-04B4-4826-945A-B46EFDD89EE3}" type="slidenum">
              <a:rPr lang="de-DE" altLang="de-DE" sz="1100" b="1">
                <a:effectLst>
                  <a:outerShdw blurRad="38100" dist="38100" dir="2700000" algn="tl">
                    <a:srgbClr val="C0C0C0"/>
                  </a:outerShdw>
                </a:effectLst>
              </a:rPr>
              <a:pPr algn="r" eaLnBrk="1" hangingPunct="1">
                <a:buFontTx/>
                <a:buNone/>
              </a:pPr>
              <a:t>144</a:t>
            </a:fld>
            <a:endParaRPr lang="de-DE" altLang="de-DE" sz="1100" b="1">
              <a:effectLst>
                <a:outerShdw blurRad="38100" dist="38100" dir="2700000" algn="tl">
                  <a:srgbClr val="C0C0C0"/>
                </a:outerShdw>
              </a:effectLst>
            </a:endParaRPr>
          </a:p>
        </p:txBody>
      </p:sp>
      <p:sp>
        <p:nvSpPr>
          <p:cNvPr id="2" name="Rechteck 1"/>
          <p:cNvSpPr/>
          <p:nvPr/>
        </p:nvSpPr>
        <p:spPr>
          <a:xfrm>
            <a:off x="307926" y="294169"/>
            <a:ext cx="6671698" cy="461665"/>
          </a:xfrm>
          <a:prstGeom prst="rect">
            <a:avLst/>
          </a:prstGeom>
        </p:spPr>
        <p:txBody>
          <a:bodyPr wrap="none">
            <a:spAutoFit/>
          </a:bodyPr>
          <a:lstStyle/>
          <a:p>
            <a:r>
              <a:rPr lang="de-DE" sz="2400" dirty="0"/>
              <a:t>Aufgabenorientierter Ansatz (IV): Ablaufschema</a:t>
            </a:r>
          </a:p>
        </p:txBody>
      </p:sp>
    </p:spTree>
    <p:extLst>
      <p:ext uri="{BB962C8B-B14F-4D97-AF65-F5344CB8AC3E}">
        <p14:creationId xmlns:p14="http://schemas.microsoft.com/office/powerpoint/2010/main" val="1648515792"/>
      </p:ext>
    </p:extLst>
  </p:cSld>
  <p:clrMapOvr>
    <a:masterClrMapping/>
  </p:clrMapOvr>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467544" y="214313"/>
            <a:ext cx="8229600" cy="576262"/>
          </a:xfrm>
        </p:spPr>
        <p:txBody>
          <a:bodyPr/>
          <a:lstStyle/>
          <a:p>
            <a:r>
              <a:rPr lang="de-DE" altLang="de-DE" dirty="0"/>
              <a:t>Aufgabenorientierter Ansatz: Beispiel</a:t>
            </a:r>
          </a:p>
        </p:txBody>
      </p:sp>
      <p:sp>
        <p:nvSpPr>
          <p:cNvPr id="219139" name="Text Box 4"/>
          <p:cNvSpPr txBox="1">
            <a:spLocks noChangeArrowheads="1"/>
          </p:cNvSpPr>
          <p:nvPr/>
        </p:nvSpPr>
        <p:spPr bwMode="auto">
          <a:xfrm>
            <a:off x="2895600" y="1000125"/>
            <a:ext cx="2900363" cy="412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r>
              <a:rPr lang="de-DE" altLang="de-DE" sz="1000"/>
              <a:t>Ausgangssituation: Relaunch der  Spirituosen-Marke „Old but good“</a:t>
            </a:r>
          </a:p>
        </p:txBody>
      </p:sp>
      <p:sp>
        <p:nvSpPr>
          <p:cNvPr id="219140" name="Text Box 5"/>
          <p:cNvSpPr txBox="1">
            <a:spLocks noChangeArrowheads="1"/>
          </p:cNvSpPr>
          <p:nvPr/>
        </p:nvSpPr>
        <p:spPr bwMode="auto">
          <a:xfrm>
            <a:off x="1692275" y="1628775"/>
            <a:ext cx="5421313" cy="360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r>
              <a:rPr lang="de-DE" altLang="de-DE" sz="1000"/>
              <a:t>Ziel: Steigerung der gestützten Markenbekanntheit in der Zielgruppe X von 50% auf 60% innerhalb der nächsten 3 Monate</a:t>
            </a:r>
          </a:p>
        </p:txBody>
      </p:sp>
      <p:sp>
        <p:nvSpPr>
          <p:cNvPr id="219141" name="Text Box 6"/>
          <p:cNvSpPr txBox="1">
            <a:spLocks noChangeArrowheads="1"/>
          </p:cNvSpPr>
          <p:nvPr/>
        </p:nvSpPr>
        <p:spPr bwMode="auto">
          <a:xfrm>
            <a:off x="1187450" y="2205038"/>
            <a:ext cx="6985000" cy="5762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r>
              <a:rPr lang="de-DE" altLang="de-DE" sz="1000"/>
              <a:t>Ergebnisse der Markforschung ergeben eine Größe der Zielgruppe X in Deutschland von 13,7 Mio. Personen und </a:t>
            </a:r>
            <a:r>
              <a:rPr lang="en-US" altLang="de-DE" sz="1000">
                <a:cs typeface="Arial" panose="020B0604020202020204" pitchFamily="34" charset="0"/>
              </a:rPr>
              <a:t>Ø </a:t>
            </a:r>
            <a:r>
              <a:rPr lang="de-DE" altLang="de-DE" sz="1000">
                <a:cs typeface="Arial" panose="020B0604020202020204" pitchFamily="34" charset="0"/>
              </a:rPr>
              <a:t>10 Botschaftskontakten einer Zielperson, um den angestrebten Bekanntheitsgrad zu erreichen. D.h. mit den geplanten Maßnahmen müssen 137 Mio. Kontakte in der Zielgruppe erreicht werden.</a:t>
            </a:r>
          </a:p>
        </p:txBody>
      </p:sp>
      <p:sp>
        <p:nvSpPr>
          <p:cNvPr id="219142" name="Text Box 7"/>
          <p:cNvSpPr txBox="1">
            <a:spLocks noChangeArrowheads="1"/>
          </p:cNvSpPr>
          <p:nvPr/>
        </p:nvSpPr>
        <p:spPr bwMode="auto">
          <a:xfrm>
            <a:off x="684213" y="2852738"/>
            <a:ext cx="84597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r>
              <a:rPr lang="de-DE" altLang="de-DE" sz="1200"/>
              <a:t>Folgende Kommunikationsinstrumente und –maßnahmen sind geplant. Ausgehend von einer Reichweite (RW)* und ein Tausenderkontaktpreis (TKP)** ergeben sich vorraussichtlich die nachstehend aufgeführten Kosten</a:t>
            </a:r>
          </a:p>
        </p:txBody>
      </p:sp>
      <p:graphicFrame>
        <p:nvGraphicFramePr>
          <p:cNvPr id="13463" name="Group 151"/>
          <p:cNvGraphicFramePr>
            <a:graphicFrameLocks noGrp="1"/>
          </p:cNvGraphicFramePr>
          <p:nvPr>
            <p:ph idx="1"/>
          </p:nvPr>
        </p:nvGraphicFramePr>
        <p:xfrm>
          <a:off x="1331913" y="3429000"/>
          <a:ext cx="4716462" cy="2465387"/>
        </p:xfrm>
        <a:graphic>
          <a:graphicData uri="http://schemas.openxmlformats.org/drawingml/2006/table">
            <a:tbl>
              <a:tblPr/>
              <a:tblGrid>
                <a:gridCol w="1368425">
                  <a:extLst>
                    <a:ext uri="{9D8B030D-6E8A-4147-A177-3AD203B41FA5}">
                      <a16:colId xmlns:a16="http://schemas.microsoft.com/office/drawing/2014/main" val="20000"/>
                    </a:ext>
                  </a:extLst>
                </a:gridCol>
                <a:gridCol w="1308100">
                  <a:extLst>
                    <a:ext uri="{9D8B030D-6E8A-4147-A177-3AD203B41FA5}">
                      <a16:colId xmlns:a16="http://schemas.microsoft.com/office/drawing/2014/main" val="20001"/>
                    </a:ext>
                  </a:extLst>
                </a:gridCol>
                <a:gridCol w="1068387">
                  <a:extLst>
                    <a:ext uri="{9D8B030D-6E8A-4147-A177-3AD203B41FA5}">
                      <a16:colId xmlns:a16="http://schemas.microsoft.com/office/drawing/2014/main" val="20002"/>
                    </a:ext>
                  </a:extLst>
                </a:gridCol>
                <a:gridCol w="971550">
                  <a:extLst>
                    <a:ext uri="{9D8B030D-6E8A-4147-A177-3AD203B41FA5}">
                      <a16:colId xmlns:a16="http://schemas.microsoft.com/office/drawing/2014/main" val="20003"/>
                    </a:ext>
                  </a:extLst>
                </a:gridCol>
              </a:tblGrid>
              <a:tr h="3932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900" b="1" i="0" u="none" strike="noStrike" cap="none" normalizeH="0" baseline="0">
                          <a:ln>
                            <a:noFill/>
                          </a:ln>
                          <a:solidFill>
                            <a:schemeClr val="tx1"/>
                          </a:solidFill>
                          <a:effectLst/>
                          <a:latin typeface="Arial" charset="0"/>
                        </a:rPr>
                        <a:t>Instrumente/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900" b="1" i="0" u="none" strike="noStrike" cap="none" normalizeH="0" baseline="0">
                          <a:ln>
                            <a:noFill/>
                          </a:ln>
                          <a:solidFill>
                            <a:schemeClr val="tx1"/>
                          </a:solidFill>
                          <a:effectLst/>
                          <a:latin typeface="Arial" charset="0"/>
                        </a:rPr>
                        <a:t>Maßnahmen</a:t>
                      </a:r>
                    </a:p>
                  </a:txBody>
                  <a:tcPr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900" b="1" i="0" u="none" strike="noStrike" cap="none" normalizeH="0" baseline="0">
                          <a:ln>
                            <a:noFill/>
                          </a:ln>
                          <a:solidFill>
                            <a:schemeClr val="tx1"/>
                          </a:solidFill>
                          <a:effectLst/>
                          <a:latin typeface="Arial" charset="0"/>
                        </a:rPr>
                        <a:t>RW (Kontaktsumme)</a:t>
                      </a:r>
                    </a:p>
                  </a:txBody>
                  <a:tcPr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900" b="1" i="0" u="none" strike="noStrike" cap="none" normalizeH="0" baseline="0">
                          <a:ln>
                            <a:noFill/>
                          </a:ln>
                          <a:solidFill>
                            <a:schemeClr val="tx1"/>
                          </a:solidFill>
                          <a:effectLst/>
                          <a:latin typeface="Arial" charset="0"/>
                        </a:rPr>
                        <a:t>Kontaktpreis für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900" b="1" i="0" u="none" strike="noStrike" cap="none" normalizeH="0" baseline="0">
                          <a:ln>
                            <a:noFill/>
                          </a:ln>
                          <a:solidFill>
                            <a:schemeClr val="tx1"/>
                          </a:solidFill>
                          <a:effectLst/>
                          <a:latin typeface="Arial" charset="0"/>
                        </a:rPr>
                        <a:t>1000 Personen</a:t>
                      </a:r>
                    </a:p>
                  </a:txBody>
                  <a:tcPr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900" b="1" i="0" u="none" strike="noStrike" cap="none" normalizeH="0" baseline="0">
                          <a:ln>
                            <a:noFill/>
                          </a:ln>
                          <a:solidFill>
                            <a:schemeClr val="tx1"/>
                          </a:solidFill>
                          <a:effectLst/>
                          <a:latin typeface="Arial" charset="0"/>
                        </a:rPr>
                        <a:t>Gesamtkosten</a:t>
                      </a:r>
                    </a:p>
                  </a:txBody>
                  <a:tcPr marT="45729" marB="4572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286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900" b="0" i="0" u="none" strike="noStrike" cap="none" normalizeH="0" baseline="0">
                          <a:ln>
                            <a:noFill/>
                          </a:ln>
                          <a:solidFill>
                            <a:schemeClr val="tx1"/>
                          </a:solidFill>
                          <a:effectLst/>
                          <a:latin typeface="Arial" charset="0"/>
                        </a:rPr>
                        <a:t>Klassische Werbung</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de-DE" sz="900" b="0" i="0" u="none" strike="noStrike" cap="none" normalizeH="0" baseline="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de-DE" sz="900" b="0" i="0" u="none" strike="noStrike" cap="none" normalizeH="0" baseline="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de-DE" sz="900" b="0" i="0" u="none" strike="noStrike" cap="none" normalizeH="0" baseline="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28647">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sz="900" b="0" i="0" u="none" strike="noStrike" cap="none" normalizeH="0" baseline="0">
                          <a:ln>
                            <a:noFill/>
                          </a:ln>
                          <a:solidFill>
                            <a:schemeClr val="tx1"/>
                          </a:solidFill>
                          <a:effectLst/>
                          <a:latin typeface="Arial" charset="0"/>
                        </a:rPr>
                        <a:t>TV-Spots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sz="900" b="0" i="0" u="none" strike="noStrike" cap="none" normalizeH="0" baseline="0">
                          <a:ln>
                            <a:noFill/>
                          </a:ln>
                          <a:solidFill>
                            <a:schemeClr val="tx1"/>
                          </a:solidFill>
                          <a:effectLst/>
                          <a:latin typeface="Arial" charset="0"/>
                        </a:rPr>
                        <a:t>55 Mio.</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sz="900" b="0" i="0" u="none" strike="noStrike" cap="none" normalizeH="0" baseline="0">
                          <a:ln>
                            <a:noFill/>
                          </a:ln>
                          <a:solidFill>
                            <a:schemeClr val="tx1"/>
                          </a:solidFill>
                          <a:effectLst/>
                          <a:latin typeface="Arial" charset="0"/>
                        </a:rPr>
                        <a:t>17,10 €</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sz="900" b="0" i="0" u="none" strike="noStrike" cap="none" normalizeH="0" baseline="0">
                          <a:ln>
                            <a:noFill/>
                          </a:ln>
                          <a:solidFill>
                            <a:schemeClr val="tx1"/>
                          </a:solidFill>
                          <a:effectLst/>
                          <a:latin typeface="Arial" charset="0"/>
                        </a:rPr>
                        <a:t>940.500 €</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4293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sz="900" b="0" i="0" u="none" strike="noStrike" cap="none" normalizeH="0" baseline="0">
                          <a:ln>
                            <a:noFill/>
                          </a:ln>
                          <a:solidFill>
                            <a:schemeClr val="tx1"/>
                          </a:solidFill>
                          <a:effectLst/>
                          <a:latin typeface="Arial" charset="0"/>
                        </a:rPr>
                        <a:t>Zeitschriftenanzeigen</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sz="900" b="0" i="0" u="none" strike="noStrike" cap="none" normalizeH="0" baseline="0">
                          <a:ln>
                            <a:noFill/>
                          </a:ln>
                          <a:solidFill>
                            <a:schemeClr val="tx1"/>
                          </a:solidFill>
                          <a:effectLst/>
                          <a:latin typeface="Arial" charset="0"/>
                        </a:rPr>
                        <a:t>30 Mio.</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sz="900" b="0" i="0" u="none" strike="noStrike" cap="none" normalizeH="0" baseline="0">
                          <a:ln>
                            <a:noFill/>
                          </a:ln>
                          <a:solidFill>
                            <a:schemeClr val="tx1"/>
                          </a:solidFill>
                          <a:effectLst/>
                          <a:latin typeface="Arial" charset="0"/>
                        </a:rPr>
                        <a:t>10,11 €</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sz="900" b="0" i="0" u="none" strike="noStrike" cap="none" normalizeH="0" baseline="0">
                          <a:ln>
                            <a:noFill/>
                          </a:ln>
                          <a:solidFill>
                            <a:schemeClr val="tx1"/>
                          </a:solidFill>
                          <a:effectLst/>
                          <a:latin typeface="Arial" charset="0"/>
                        </a:rPr>
                        <a:t>303.300 €</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28647">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sz="900" b="0" i="0" u="none" strike="noStrike" cap="none" normalizeH="0" baseline="0">
                          <a:ln>
                            <a:noFill/>
                          </a:ln>
                          <a:solidFill>
                            <a:schemeClr val="tx1"/>
                          </a:solidFill>
                          <a:effectLst/>
                          <a:latin typeface="Arial" charset="0"/>
                        </a:rPr>
                        <a:t>Hörfunkspots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sz="900" b="0" i="0" u="none" strike="noStrike" cap="none" normalizeH="0" baseline="0">
                          <a:ln>
                            <a:noFill/>
                          </a:ln>
                          <a:solidFill>
                            <a:schemeClr val="tx1"/>
                          </a:solidFill>
                          <a:effectLst/>
                          <a:latin typeface="Arial" charset="0"/>
                        </a:rPr>
                        <a:t>35. Mio</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sz="900" b="0" i="0" u="none" strike="noStrike" cap="none" normalizeH="0" baseline="0">
                          <a:ln>
                            <a:noFill/>
                          </a:ln>
                          <a:solidFill>
                            <a:schemeClr val="tx1"/>
                          </a:solidFill>
                          <a:effectLst/>
                          <a:latin typeface="Arial" charset="0"/>
                        </a:rPr>
                        <a:t>3,47 €</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sz="900" b="0" i="0" u="none" strike="noStrike" cap="none" normalizeH="0" baseline="0">
                          <a:ln>
                            <a:noFill/>
                          </a:ln>
                          <a:solidFill>
                            <a:schemeClr val="tx1"/>
                          </a:solidFill>
                          <a:effectLst/>
                          <a:latin typeface="Arial" charset="0"/>
                        </a:rPr>
                        <a:t>121.450 €</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286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900" b="0" i="0" u="none" strike="noStrike" cap="none" normalizeH="0" baseline="0">
                          <a:ln>
                            <a:noFill/>
                          </a:ln>
                          <a:solidFill>
                            <a:schemeClr val="tx1"/>
                          </a:solidFill>
                          <a:effectLst/>
                          <a:latin typeface="Arial" charset="0"/>
                        </a:rPr>
                        <a:t>Sponsoring</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de-DE" sz="900" b="0" i="0" u="none" strike="noStrike" cap="none" normalizeH="0" baseline="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de-DE" sz="900" b="0" i="0" u="none" strike="noStrike" cap="none" normalizeH="0" baseline="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de-DE" sz="900" b="0" i="0" u="none" strike="noStrike" cap="none" normalizeH="0" baseline="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28647">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sz="900" b="0" i="0" u="none" strike="noStrike" cap="none" normalizeH="0" baseline="0">
                          <a:ln>
                            <a:noFill/>
                          </a:ln>
                          <a:solidFill>
                            <a:schemeClr val="tx1"/>
                          </a:solidFill>
                          <a:effectLst/>
                          <a:latin typeface="Arial" charset="0"/>
                        </a:rPr>
                        <a:t>Trikotsponsoring</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sz="900" b="0" i="0" u="none" strike="noStrike" cap="none" normalizeH="0" baseline="0">
                          <a:ln>
                            <a:noFill/>
                          </a:ln>
                          <a:solidFill>
                            <a:schemeClr val="tx1"/>
                          </a:solidFill>
                          <a:effectLst/>
                          <a:latin typeface="Arial" charset="0"/>
                        </a:rPr>
                        <a:t>12 Mio.</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sz="900" b="0" i="0" u="none" strike="noStrike" cap="none" normalizeH="0" baseline="0">
                          <a:ln>
                            <a:noFill/>
                          </a:ln>
                          <a:solidFill>
                            <a:schemeClr val="tx1"/>
                          </a:solidFill>
                          <a:effectLst/>
                          <a:latin typeface="Arial" charset="0"/>
                        </a:rPr>
                        <a:t>3,80 €</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sz="900" b="0" i="0" u="none" strike="noStrike" cap="none" normalizeH="0" baseline="0">
                          <a:ln>
                            <a:noFill/>
                          </a:ln>
                          <a:solidFill>
                            <a:schemeClr val="tx1"/>
                          </a:solidFill>
                          <a:effectLst/>
                          <a:latin typeface="Arial" charset="0"/>
                        </a:rPr>
                        <a:t>45.600 €</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286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900" b="0" i="0" u="none" strike="noStrike" cap="none" normalizeH="0" baseline="0">
                          <a:ln>
                            <a:noFill/>
                          </a:ln>
                          <a:solidFill>
                            <a:schemeClr val="tx1"/>
                          </a:solidFill>
                          <a:effectLst/>
                          <a:latin typeface="Arial" charset="0"/>
                        </a:rPr>
                        <a:t>Direktkommunikation</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de-DE" sz="900" b="0" i="0" u="none" strike="noStrike" cap="none" normalizeH="0" baseline="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de-DE" sz="900" b="0" i="0" u="none" strike="noStrike" cap="none" normalizeH="0" baseline="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de-DE" sz="900" b="0" i="0" u="none" strike="noStrike" cap="none" normalizeH="0" baseline="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28647">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sz="900" b="0" i="0" u="none" strike="noStrike" cap="none" normalizeH="0" baseline="0">
                          <a:ln>
                            <a:noFill/>
                          </a:ln>
                          <a:solidFill>
                            <a:schemeClr val="tx1"/>
                          </a:solidFill>
                          <a:effectLst/>
                          <a:latin typeface="Arial" charset="0"/>
                        </a:rPr>
                        <a:t>E-Mail Newsletter</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sz="900" b="0" i="0" u="none" strike="noStrike" cap="none" normalizeH="0" baseline="0">
                          <a:ln>
                            <a:noFill/>
                          </a:ln>
                          <a:solidFill>
                            <a:schemeClr val="tx1"/>
                          </a:solidFill>
                          <a:effectLst/>
                          <a:latin typeface="Arial" charset="0"/>
                        </a:rPr>
                        <a:t>5 Mio.</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sz="900" b="0" i="0" u="none" strike="noStrike" cap="none" normalizeH="0" baseline="0">
                          <a:ln>
                            <a:noFill/>
                          </a:ln>
                          <a:solidFill>
                            <a:schemeClr val="tx1"/>
                          </a:solidFill>
                          <a:effectLst/>
                          <a:latin typeface="Arial" charset="0"/>
                        </a:rPr>
                        <a:t>0,15 €</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sz="900" b="0" i="0" u="none" strike="noStrike" cap="none" normalizeH="0" baseline="0">
                          <a:ln>
                            <a:noFill/>
                          </a:ln>
                          <a:solidFill>
                            <a:schemeClr val="tx1"/>
                          </a:solidFill>
                          <a:effectLst/>
                          <a:latin typeface="Arial" charset="0"/>
                        </a:rPr>
                        <a:t>750 €</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286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900" b="0" i="0" u="none" strike="noStrike" cap="none" normalizeH="0" baseline="0">
                          <a:ln>
                            <a:noFill/>
                          </a:ln>
                          <a:solidFill>
                            <a:schemeClr val="tx1"/>
                          </a:solidFill>
                          <a:effectLst/>
                          <a:latin typeface="Arial" charset="0"/>
                        </a:rPr>
                        <a:t>Gesamt</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sz="900" b="0" i="0" u="none" strike="noStrike" cap="none" normalizeH="0" baseline="0">
                          <a:ln>
                            <a:noFill/>
                          </a:ln>
                          <a:solidFill>
                            <a:schemeClr val="tx1"/>
                          </a:solidFill>
                          <a:effectLst/>
                          <a:latin typeface="Arial" charset="0"/>
                        </a:rPr>
                        <a:t>137 Mio.</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de-DE" sz="900" b="0" i="0" u="none" strike="noStrike" cap="none" normalizeH="0" baseline="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sz="900" b="0" i="0" u="none" strike="noStrike" cap="none" normalizeH="0" baseline="0" dirty="0">
                          <a:ln>
                            <a:noFill/>
                          </a:ln>
                          <a:solidFill>
                            <a:schemeClr val="tx1"/>
                          </a:solidFill>
                          <a:effectLst/>
                          <a:latin typeface="Arial" charset="0"/>
                        </a:rPr>
                        <a:t>1,412 Mio. €</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2" name="Foliennummernplatzhalter 1"/>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eaLnBrk="1" hangingPunct="1"/>
            <a:fld id="{61C277E5-8AFC-4F2F-A7F2-FB7803A5CD5B}" type="slidenum">
              <a:rPr lang="de-DE" altLang="de-DE"/>
              <a:pPr eaLnBrk="1" hangingPunct="1"/>
              <a:t>145</a:t>
            </a:fld>
            <a:endParaRPr lang="de-DE" altLang="de-DE"/>
          </a:p>
        </p:txBody>
      </p:sp>
    </p:spTree>
    <p:extLst>
      <p:ext uri="{BB962C8B-B14F-4D97-AF65-F5344CB8AC3E}">
        <p14:creationId xmlns:p14="http://schemas.microsoft.com/office/powerpoint/2010/main" val="304250448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51520" y="116632"/>
            <a:ext cx="9011344" cy="576262"/>
          </a:xfrm>
        </p:spPr>
        <p:txBody>
          <a:bodyPr/>
          <a:lstStyle/>
          <a:p>
            <a:r>
              <a:rPr lang="de-DE" altLang="de-DE" dirty="0"/>
              <a:t>Aufgabenorientierte Festlegung des Werbebudgets: Orientierung an den Produktcharakteristika</a:t>
            </a:r>
            <a:endParaRPr lang="de-DE" dirty="0"/>
          </a:p>
        </p:txBody>
      </p:sp>
      <p:sp>
        <p:nvSpPr>
          <p:cNvPr id="4" name="AutoShape 4"/>
          <p:cNvSpPr>
            <a:spLocks noChangeArrowheads="1"/>
          </p:cNvSpPr>
          <p:nvPr/>
        </p:nvSpPr>
        <p:spPr bwMode="auto">
          <a:xfrm>
            <a:off x="395536" y="1340768"/>
            <a:ext cx="8003232" cy="4104456"/>
          </a:xfrm>
          <a:prstGeom prst="wedgeRoundRectCallout">
            <a:avLst>
              <a:gd name="adj1" fmla="val 46198"/>
              <a:gd name="adj2" fmla="val 53709"/>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p:txBody>
      </p:sp>
      <p:sp>
        <p:nvSpPr>
          <p:cNvPr id="5" name="Textfeld 4"/>
          <p:cNvSpPr txBox="1"/>
          <p:nvPr/>
        </p:nvSpPr>
        <p:spPr>
          <a:xfrm>
            <a:off x="663958" y="1659572"/>
            <a:ext cx="7819769" cy="3785652"/>
          </a:xfrm>
          <a:prstGeom prst="rect">
            <a:avLst/>
          </a:prstGeom>
          <a:noFill/>
        </p:spPr>
        <p:txBody>
          <a:bodyPr wrap="none">
            <a:spAutoFit/>
          </a:bodyPr>
          <a:lstStyle/>
          <a:p>
            <a:pPr>
              <a:buFontTx/>
              <a:buNone/>
              <a:defRPr/>
            </a:pPr>
            <a:r>
              <a:rPr lang="de-DE" sz="2000" dirty="0">
                <a:latin typeface="Arial" charset="0"/>
              </a:rPr>
              <a:t>Der Werbebedarf eines Werbeobjekts ist umso höher, je</a:t>
            </a:r>
          </a:p>
          <a:p>
            <a:pPr>
              <a:buFontTx/>
              <a:buNone/>
              <a:defRPr/>
            </a:pPr>
            <a:endParaRPr lang="de-DE" sz="2000" dirty="0">
              <a:latin typeface="Arial" charset="0"/>
            </a:endParaRPr>
          </a:p>
          <a:p>
            <a:pPr marL="285750" indent="-285750">
              <a:defRPr/>
            </a:pPr>
            <a:r>
              <a:rPr lang="de-DE" sz="2000" dirty="0">
                <a:latin typeface="Arial" charset="0"/>
              </a:rPr>
              <a:t>- geringer der Bekanntheitsgrad, </a:t>
            </a:r>
          </a:p>
          <a:p>
            <a:pPr marL="285750" indent="-285750">
              <a:defRPr/>
            </a:pPr>
            <a:endParaRPr lang="de-DE" sz="2000" dirty="0">
              <a:latin typeface="Arial" charset="0"/>
            </a:endParaRPr>
          </a:p>
          <a:p>
            <a:pPr marL="285750" indent="-285750">
              <a:defRPr/>
            </a:pPr>
            <a:r>
              <a:rPr lang="de-DE" sz="2000" dirty="0">
                <a:latin typeface="Arial" charset="0"/>
              </a:rPr>
              <a:t>- höher der Erklärungsgrad (Komplexität; Neuartigkeitsgrad),</a:t>
            </a:r>
          </a:p>
          <a:p>
            <a:pPr marL="285750" indent="-285750">
              <a:defRPr/>
            </a:pPr>
            <a:endParaRPr lang="de-DE" sz="2000" dirty="0">
              <a:latin typeface="Arial" charset="0"/>
            </a:endParaRPr>
          </a:p>
          <a:p>
            <a:pPr marL="285750" indent="-285750">
              <a:defRPr/>
            </a:pPr>
            <a:r>
              <a:rPr lang="de-DE" sz="2000" dirty="0">
                <a:latin typeface="Arial" charset="0"/>
              </a:rPr>
              <a:t>- höher der Änderungsgrad (Produktvariation; </a:t>
            </a:r>
            <a:r>
              <a:rPr lang="de-DE" sz="2000" dirty="0" err="1">
                <a:latin typeface="Arial" charset="0"/>
              </a:rPr>
              <a:t>Umpositionierung</a:t>
            </a:r>
            <a:r>
              <a:rPr lang="de-DE" sz="2000" dirty="0">
                <a:latin typeface="Arial" charset="0"/>
              </a:rPr>
              <a:t>),</a:t>
            </a:r>
          </a:p>
          <a:p>
            <a:pPr marL="285750" indent="-285750">
              <a:defRPr/>
            </a:pPr>
            <a:endParaRPr lang="de-DE" sz="2000" dirty="0">
              <a:latin typeface="Arial" charset="0"/>
            </a:endParaRPr>
          </a:p>
          <a:p>
            <a:pPr marL="285750" indent="-285750">
              <a:defRPr/>
            </a:pPr>
            <a:r>
              <a:rPr lang="de-DE" sz="2000" dirty="0">
                <a:latin typeface="Arial" charset="0"/>
              </a:rPr>
              <a:t>- höher Konkurrenzdruck,</a:t>
            </a:r>
          </a:p>
          <a:p>
            <a:pPr marL="285750" indent="-285750">
              <a:defRPr/>
            </a:pPr>
            <a:endParaRPr lang="de-DE" sz="2000" dirty="0">
              <a:latin typeface="Arial" charset="0"/>
            </a:endParaRPr>
          </a:p>
          <a:p>
            <a:pPr marL="285750" indent="-285750">
              <a:defRPr/>
            </a:pPr>
            <a:r>
              <a:rPr lang="de-DE" sz="2000" dirty="0">
                <a:latin typeface="Arial" charset="0"/>
              </a:rPr>
              <a:t>- geringer das Produkt- und /oder </a:t>
            </a:r>
            <a:r>
              <a:rPr lang="de-DE" sz="2000" dirty="0" err="1">
                <a:latin typeface="Arial" charset="0"/>
              </a:rPr>
              <a:t>Werbeinvolvement</a:t>
            </a:r>
            <a:r>
              <a:rPr lang="de-DE" sz="2000" dirty="0">
                <a:latin typeface="Arial" charset="0"/>
              </a:rPr>
              <a:t> </a:t>
            </a:r>
          </a:p>
          <a:p>
            <a:pPr marL="285750" indent="-285750">
              <a:defRPr/>
            </a:pPr>
            <a:r>
              <a:rPr lang="de-DE" sz="2000" dirty="0">
                <a:latin typeface="Arial" charset="0"/>
              </a:rPr>
              <a:t>der Nachfrager sind.</a:t>
            </a:r>
          </a:p>
        </p:txBody>
      </p:sp>
    </p:spTree>
    <p:extLst>
      <p:ext uri="{BB962C8B-B14F-4D97-AF65-F5344CB8AC3E}">
        <p14:creationId xmlns:p14="http://schemas.microsoft.com/office/powerpoint/2010/main" val="144939681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51520" y="116632"/>
            <a:ext cx="9011344" cy="576262"/>
          </a:xfrm>
        </p:spPr>
        <p:txBody>
          <a:bodyPr/>
          <a:lstStyle/>
          <a:p>
            <a:r>
              <a:rPr lang="de-DE" altLang="de-DE" dirty="0"/>
              <a:t>Aufgabenorientierte Festlegung des Werbebudgets: Orientierung am Status des Produkts im Produktlebenszyklus (I)</a:t>
            </a:r>
            <a:endParaRPr lang="de-DE" dirty="0"/>
          </a:p>
        </p:txBody>
      </p:sp>
      <p:sp>
        <p:nvSpPr>
          <p:cNvPr id="4" name="AutoShape 4"/>
          <p:cNvSpPr>
            <a:spLocks noChangeArrowheads="1"/>
          </p:cNvSpPr>
          <p:nvPr/>
        </p:nvSpPr>
        <p:spPr bwMode="auto">
          <a:xfrm>
            <a:off x="107504" y="1052736"/>
            <a:ext cx="8574087" cy="4320480"/>
          </a:xfrm>
          <a:prstGeom prst="wedgeRoundRectCallout">
            <a:avLst>
              <a:gd name="adj1" fmla="val 46198"/>
              <a:gd name="adj2" fmla="val 53709"/>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p:txBody>
      </p:sp>
      <p:graphicFrame>
        <p:nvGraphicFramePr>
          <p:cNvPr id="6" name="Group 3"/>
          <p:cNvGraphicFramePr>
            <a:graphicFrameLocks noGrp="1"/>
          </p:cNvGraphicFramePr>
          <p:nvPr>
            <p:ph sz="half" idx="4294967295"/>
            <p:extLst>
              <p:ext uri="{D42A27DB-BD31-4B8C-83A1-F6EECF244321}">
                <p14:modId xmlns:p14="http://schemas.microsoft.com/office/powerpoint/2010/main" val="1012174471"/>
              </p:ext>
            </p:extLst>
          </p:nvPr>
        </p:nvGraphicFramePr>
        <p:xfrm>
          <a:off x="182115" y="1109207"/>
          <a:ext cx="8424863" cy="4267200"/>
        </p:xfrm>
        <a:graphic>
          <a:graphicData uri="http://schemas.openxmlformats.org/drawingml/2006/table">
            <a:tbl>
              <a:tblPr/>
              <a:tblGrid>
                <a:gridCol w="2519363">
                  <a:extLst>
                    <a:ext uri="{9D8B030D-6E8A-4147-A177-3AD203B41FA5}">
                      <a16:colId xmlns:a16="http://schemas.microsoft.com/office/drawing/2014/main" val="20000"/>
                    </a:ext>
                  </a:extLst>
                </a:gridCol>
                <a:gridCol w="5905500">
                  <a:extLst>
                    <a:ext uri="{9D8B030D-6E8A-4147-A177-3AD203B41FA5}">
                      <a16:colId xmlns:a16="http://schemas.microsoft.com/office/drawing/2014/main" val="20001"/>
                    </a:ext>
                  </a:extLst>
                </a:gridCol>
              </a:tblGrid>
              <a:tr h="1512888">
                <a:tc>
                  <a:txBody>
                    <a:bodyPr/>
                    <a:lstStyle/>
                    <a:p>
                      <a:pPr marL="266700" marR="0" lvl="0" indent="-266700" algn="l" defTabSz="914400" rtl="0" eaLnBrk="0" fontAlgn="base" latinLnBrk="0" hangingPunct="0">
                        <a:lnSpc>
                          <a:spcPct val="100000"/>
                        </a:lnSpc>
                        <a:spcBef>
                          <a:spcPct val="20000"/>
                        </a:spcBef>
                        <a:spcAft>
                          <a:spcPct val="0"/>
                        </a:spcAft>
                        <a:buClrTx/>
                        <a:buSzTx/>
                        <a:buFontTx/>
                        <a:buChar char="•"/>
                        <a:tabLst/>
                      </a:pPr>
                      <a:r>
                        <a:rPr kumimoji="0" lang="de-DE" sz="1900" b="0" i="0" u="none" strike="noStrike" cap="none" normalizeH="0" baseline="0" dirty="0">
                          <a:ln>
                            <a:noFill/>
                          </a:ln>
                          <a:solidFill>
                            <a:schemeClr val="tx1"/>
                          </a:solidFill>
                          <a:effectLst/>
                          <a:latin typeface="Arial" charset="0"/>
                        </a:rPr>
                        <a:t>Einführungsphase:</a:t>
                      </a:r>
                    </a:p>
                    <a:p>
                      <a:pPr marL="266700" marR="0" lvl="0" indent="-266700" algn="l" defTabSz="914400" rtl="0" eaLnBrk="0" fontAlgn="base" latinLnBrk="0" hangingPunct="0">
                        <a:lnSpc>
                          <a:spcPct val="100000"/>
                        </a:lnSpc>
                        <a:spcBef>
                          <a:spcPct val="20000"/>
                        </a:spcBef>
                        <a:spcAft>
                          <a:spcPct val="0"/>
                        </a:spcAft>
                        <a:buClrTx/>
                        <a:buSzTx/>
                        <a:buFontTx/>
                        <a:buNone/>
                        <a:tabLst/>
                      </a:pPr>
                      <a:endParaRPr kumimoji="0" lang="de-DE" sz="1900" b="0" i="0" u="none" strike="noStrike" cap="none" normalizeH="0" baseline="0" dirty="0">
                        <a:ln>
                          <a:noFill/>
                        </a:ln>
                        <a:solidFill>
                          <a:schemeClr val="tx1"/>
                        </a:solidFill>
                        <a:effectLst/>
                        <a:latin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sz="2000" b="0" i="0" u="none" strike="noStrike" cap="none" normalizeH="0" baseline="0" dirty="0">
                          <a:ln>
                            <a:noFill/>
                          </a:ln>
                          <a:solidFill>
                            <a:schemeClr val="tx1"/>
                          </a:solidFill>
                          <a:effectLst/>
                          <a:latin typeface="Arial" charset="0"/>
                        </a:rPr>
                        <a:t>hohe konsumenten- und </a:t>
                      </a:r>
                      <a:r>
                        <a:rPr kumimoji="0" lang="de-DE" sz="2000" b="0" i="0" u="none" strike="noStrike" cap="none" normalizeH="0" baseline="0" dirty="0" err="1">
                          <a:ln>
                            <a:noFill/>
                          </a:ln>
                          <a:solidFill>
                            <a:schemeClr val="tx1"/>
                          </a:solidFill>
                          <a:effectLst/>
                          <a:latin typeface="Arial" charset="0"/>
                        </a:rPr>
                        <a:t>handelsgerichtete</a:t>
                      </a:r>
                      <a:r>
                        <a:rPr kumimoji="0" lang="de-DE" sz="2000" b="0" i="0" u="none" strike="noStrike" cap="none" normalizeH="0" baseline="0" dirty="0">
                          <a:ln>
                            <a:noFill/>
                          </a:ln>
                          <a:solidFill>
                            <a:schemeClr val="tx1"/>
                          </a:solidFill>
                          <a:effectLst/>
                          <a:latin typeface="Arial" charset="0"/>
                        </a:rPr>
                        <a:t> Werbung notwendig, um Markt anzukurbeln (Bekanntheit gewinnen, Komplexität/Risiko abbauen) und Handel als Absatzmittler zu gewinnen</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de-DE" sz="2000" b="0" i="0" u="none" strike="noStrike" cap="none" normalizeH="0" baseline="0" dirty="0">
                        <a:ln>
                          <a:noFill/>
                        </a:ln>
                        <a:solidFill>
                          <a:schemeClr val="tx1"/>
                        </a:solidFill>
                        <a:effectLst/>
                        <a:latin typeface="Arial" charset="0"/>
                      </a:endParaRPr>
                    </a:p>
                  </a:txBody>
                  <a:tcP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262188">
                <a:tc>
                  <a:txBody>
                    <a:bodyPr/>
                    <a:lstStyle/>
                    <a:p>
                      <a:pPr marL="266700" marR="0" lvl="0" indent="-266700" algn="l" defTabSz="914400" rtl="0" eaLnBrk="0" fontAlgn="base" latinLnBrk="0" hangingPunct="0">
                        <a:lnSpc>
                          <a:spcPct val="100000"/>
                        </a:lnSpc>
                        <a:spcBef>
                          <a:spcPct val="20000"/>
                        </a:spcBef>
                        <a:spcAft>
                          <a:spcPct val="0"/>
                        </a:spcAft>
                        <a:buClrTx/>
                        <a:buSzTx/>
                        <a:buFontTx/>
                        <a:buChar char="•"/>
                        <a:tabLst/>
                      </a:pPr>
                      <a:r>
                        <a:rPr kumimoji="0" lang="de-DE" sz="1900" b="0" i="0" u="none" strike="noStrike" cap="none" normalizeH="0" baseline="0">
                          <a:ln>
                            <a:noFill/>
                          </a:ln>
                          <a:solidFill>
                            <a:schemeClr val="tx1"/>
                          </a:solidFill>
                          <a:effectLst/>
                          <a:latin typeface="Arial" charset="0"/>
                        </a:rPr>
                        <a:t>Wachstumsphase:</a:t>
                      </a:r>
                    </a:p>
                    <a:p>
                      <a:pPr marL="266700" marR="0" lvl="0" indent="-266700" algn="l" defTabSz="914400" rtl="0" eaLnBrk="0" fontAlgn="base" latinLnBrk="0" hangingPunct="0">
                        <a:lnSpc>
                          <a:spcPct val="100000"/>
                        </a:lnSpc>
                        <a:spcBef>
                          <a:spcPct val="20000"/>
                        </a:spcBef>
                        <a:spcAft>
                          <a:spcPct val="0"/>
                        </a:spcAft>
                        <a:buClrTx/>
                        <a:buSzTx/>
                        <a:buFontTx/>
                        <a:buNone/>
                        <a:tabLst/>
                      </a:pPr>
                      <a:endParaRPr kumimoji="0" lang="de-DE" sz="1900" b="0" i="0" u="none" strike="noStrike" cap="none" normalizeH="0" baseline="0">
                        <a:ln>
                          <a:noFill/>
                        </a:ln>
                        <a:solidFill>
                          <a:schemeClr val="tx1"/>
                        </a:solidFill>
                        <a:effectLst/>
                        <a:latin typeface="Arial"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sz="2000" b="0" i="0" u="none" strike="noStrike" cap="none" normalizeH="0" baseline="0" dirty="0">
                          <a:ln>
                            <a:noFill/>
                          </a:ln>
                          <a:solidFill>
                            <a:schemeClr val="tx1"/>
                          </a:solidFill>
                          <a:effectLst/>
                          <a:latin typeface="Arial" charset="0"/>
                        </a:rPr>
                        <a:t>Je stärker die endogene Diffusion ist, desto mehr kann die Werbung im Vergleich zum Anfangsniveau zurückgefahren werden;</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de-DE" sz="2000" b="0" i="0" u="none" strike="noStrike" cap="none" normalizeH="0" baseline="0" dirty="0">
                          <a:ln>
                            <a:noFill/>
                          </a:ln>
                          <a:solidFill>
                            <a:schemeClr val="tx1"/>
                          </a:solidFill>
                          <a:effectLst/>
                          <a:latin typeface="Arial" charset="0"/>
                        </a:rPr>
                        <a:t>allerdings: Das Ziel, einen Reputationsvorsprung vor der Konkurrenz zu gewinnen oder Kundenbindung aufzubauen erfordert zusätzliches Werbebudget</a:t>
                      </a:r>
                    </a:p>
                  </a:txBody>
                  <a:tcP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6373910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51520" y="116632"/>
            <a:ext cx="9011344" cy="576262"/>
          </a:xfrm>
        </p:spPr>
        <p:txBody>
          <a:bodyPr/>
          <a:lstStyle/>
          <a:p>
            <a:r>
              <a:rPr lang="de-DE" altLang="de-DE" dirty="0"/>
              <a:t>Aufgabenorientierte Festlegung des Werbebudgets: Orientierung am Status des Produkts im Produktlebenszyklus (II)</a:t>
            </a:r>
            <a:endParaRPr lang="de-DE" dirty="0"/>
          </a:p>
        </p:txBody>
      </p:sp>
      <p:sp>
        <p:nvSpPr>
          <p:cNvPr id="4" name="AutoShape 4"/>
          <p:cNvSpPr>
            <a:spLocks noChangeArrowheads="1"/>
          </p:cNvSpPr>
          <p:nvPr/>
        </p:nvSpPr>
        <p:spPr bwMode="auto">
          <a:xfrm>
            <a:off x="107504" y="980728"/>
            <a:ext cx="8857109" cy="5184576"/>
          </a:xfrm>
          <a:prstGeom prst="wedgeRoundRectCallout">
            <a:avLst>
              <a:gd name="adj1" fmla="val 46198"/>
              <a:gd name="adj2" fmla="val 53709"/>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p:txBody>
      </p:sp>
      <p:graphicFrame>
        <p:nvGraphicFramePr>
          <p:cNvPr id="5" name="Group 3"/>
          <p:cNvGraphicFramePr>
            <a:graphicFrameLocks noGrp="1"/>
          </p:cNvGraphicFramePr>
          <p:nvPr>
            <p:ph sz="half" idx="4294967295"/>
          </p:nvPr>
        </p:nvGraphicFramePr>
        <p:xfrm>
          <a:off x="539750" y="1341438"/>
          <a:ext cx="8424863" cy="4876800"/>
        </p:xfrm>
        <a:graphic>
          <a:graphicData uri="http://schemas.openxmlformats.org/drawingml/2006/table">
            <a:tbl>
              <a:tblPr/>
              <a:tblGrid>
                <a:gridCol w="2519363">
                  <a:extLst>
                    <a:ext uri="{9D8B030D-6E8A-4147-A177-3AD203B41FA5}">
                      <a16:colId xmlns:a16="http://schemas.microsoft.com/office/drawing/2014/main" val="20000"/>
                    </a:ext>
                  </a:extLst>
                </a:gridCol>
                <a:gridCol w="5905500">
                  <a:extLst>
                    <a:ext uri="{9D8B030D-6E8A-4147-A177-3AD203B41FA5}">
                      <a16:colId xmlns:a16="http://schemas.microsoft.com/office/drawing/2014/main" val="20001"/>
                    </a:ext>
                  </a:extLst>
                </a:gridCol>
              </a:tblGrid>
              <a:tr h="1512888">
                <a:tc>
                  <a:txBody>
                    <a:bodyPr/>
                    <a:lstStyle/>
                    <a:p>
                      <a:pPr marL="266700" marR="0" lvl="0" indent="-266700" algn="l" defTabSz="914400" rtl="0" eaLnBrk="0" fontAlgn="base" latinLnBrk="0" hangingPunct="0">
                        <a:lnSpc>
                          <a:spcPct val="100000"/>
                        </a:lnSpc>
                        <a:spcBef>
                          <a:spcPct val="20000"/>
                        </a:spcBef>
                        <a:spcAft>
                          <a:spcPct val="0"/>
                        </a:spcAft>
                        <a:buClrTx/>
                        <a:buSzTx/>
                        <a:buFontTx/>
                        <a:buChar char="•"/>
                        <a:tabLst/>
                      </a:pPr>
                      <a:r>
                        <a:rPr kumimoji="0" lang="de-DE" sz="1900" b="0" i="0" u="none" strike="noStrike" cap="none" normalizeH="0" baseline="0" dirty="0">
                          <a:ln>
                            <a:noFill/>
                          </a:ln>
                          <a:solidFill>
                            <a:schemeClr val="tx1"/>
                          </a:solidFill>
                          <a:effectLst/>
                          <a:latin typeface="Arial" charset="0"/>
                        </a:rPr>
                        <a:t>Sättigungsphase:</a:t>
                      </a:r>
                    </a:p>
                    <a:p>
                      <a:pPr marL="266700" marR="0" lvl="0" indent="-266700" algn="l" defTabSz="914400" rtl="0" eaLnBrk="0" fontAlgn="base" latinLnBrk="0" hangingPunct="0">
                        <a:lnSpc>
                          <a:spcPct val="100000"/>
                        </a:lnSpc>
                        <a:spcBef>
                          <a:spcPct val="20000"/>
                        </a:spcBef>
                        <a:spcAft>
                          <a:spcPct val="0"/>
                        </a:spcAft>
                        <a:buClrTx/>
                        <a:buSzTx/>
                        <a:buFontTx/>
                        <a:buNone/>
                        <a:tabLst/>
                      </a:pPr>
                      <a:endParaRPr kumimoji="0" lang="de-DE" sz="1900" b="0" i="0" u="none" strike="noStrike" cap="none" normalizeH="0" baseline="0" dirty="0">
                        <a:ln>
                          <a:noFill/>
                        </a:ln>
                        <a:solidFill>
                          <a:schemeClr val="tx1"/>
                        </a:solidFill>
                        <a:effectLst/>
                        <a:latin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sz="2000" b="0" i="0" u="none" strike="noStrike" cap="none" normalizeH="0" baseline="0">
                          <a:ln>
                            <a:noFill/>
                          </a:ln>
                          <a:solidFill>
                            <a:schemeClr val="tx1"/>
                          </a:solidFill>
                          <a:effectLst/>
                          <a:latin typeface="Arial" charset="0"/>
                        </a:rPr>
                        <a:t>Das Werbebudget kann solange auf einen relativ niedrigen Niveau verbleiben, wie die Gesamtnachfrage groß genug ist, so dass der Konkurrenzdruck nicht sehr stark ist (Profitieren von den Werbeinvestitionen der vergangenen Phasen)</a:t>
                      </a:r>
                    </a:p>
                  </a:txBody>
                  <a:tcP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262188">
                <a:tc>
                  <a:txBody>
                    <a:bodyPr/>
                    <a:lstStyle/>
                    <a:p>
                      <a:pPr marL="266700" marR="0" lvl="0" indent="-266700" algn="l" defTabSz="914400" rtl="0" eaLnBrk="0" fontAlgn="base" latinLnBrk="0" hangingPunct="0">
                        <a:lnSpc>
                          <a:spcPct val="100000"/>
                        </a:lnSpc>
                        <a:spcBef>
                          <a:spcPct val="20000"/>
                        </a:spcBef>
                        <a:spcAft>
                          <a:spcPct val="0"/>
                        </a:spcAft>
                        <a:buClrTx/>
                        <a:buSzTx/>
                        <a:buFontTx/>
                        <a:buChar char="•"/>
                        <a:tabLst/>
                      </a:pPr>
                      <a:r>
                        <a:rPr kumimoji="0" lang="de-DE" sz="1900" b="0" i="0" u="none" strike="noStrike" cap="none" normalizeH="0" baseline="0">
                          <a:ln>
                            <a:noFill/>
                          </a:ln>
                          <a:solidFill>
                            <a:schemeClr val="tx1"/>
                          </a:solidFill>
                          <a:effectLst/>
                          <a:latin typeface="Arial" charset="0"/>
                        </a:rPr>
                        <a:t>Degenerations-phase:</a:t>
                      </a:r>
                    </a:p>
                    <a:p>
                      <a:pPr marL="266700" marR="0" lvl="0" indent="-266700" algn="l" defTabSz="914400" rtl="0" eaLnBrk="0" fontAlgn="base" latinLnBrk="0" hangingPunct="0">
                        <a:lnSpc>
                          <a:spcPct val="100000"/>
                        </a:lnSpc>
                        <a:spcBef>
                          <a:spcPct val="20000"/>
                        </a:spcBef>
                        <a:spcAft>
                          <a:spcPct val="0"/>
                        </a:spcAft>
                        <a:buClrTx/>
                        <a:buSzTx/>
                        <a:buFontTx/>
                        <a:buNone/>
                        <a:tabLst/>
                      </a:pPr>
                      <a:endParaRPr kumimoji="0" lang="de-DE" sz="1900" b="0" i="0" u="none" strike="noStrike" cap="none" normalizeH="0" baseline="0">
                        <a:ln>
                          <a:noFill/>
                        </a:ln>
                        <a:solidFill>
                          <a:schemeClr val="tx1"/>
                        </a:solidFill>
                        <a:effectLst/>
                        <a:latin typeface="Arial"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sz="2000" b="0" i="0" u="none" strike="noStrike" cap="none" normalizeH="0" baseline="0" dirty="0">
                          <a:ln>
                            <a:noFill/>
                          </a:ln>
                          <a:solidFill>
                            <a:schemeClr val="tx1"/>
                          </a:solidFill>
                          <a:effectLst/>
                          <a:latin typeface="Arial" charset="0"/>
                        </a:rPr>
                        <a:t>Wenn ein Produktlaunch geplant ist, steigen die Werbebudgets auf ein hohes Niveau an (</a:t>
                      </a:r>
                      <a:r>
                        <a:rPr kumimoji="0" lang="de-DE" sz="2000" b="0" i="0" u="none" strike="noStrike" cap="none" normalizeH="0" baseline="0" dirty="0" err="1">
                          <a:ln>
                            <a:noFill/>
                          </a:ln>
                          <a:solidFill>
                            <a:schemeClr val="tx1"/>
                          </a:solidFill>
                          <a:effectLst/>
                          <a:latin typeface="Arial" charset="0"/>
                        </a:rPr>
                        <a:t>Umpositionierungswerbung</a:t>
                      </a:r>
                      <a:r>
                        <a:rPr kumimoji="0" lang="de-DE" sz="2000" b="0" i="0" u="none" strike="noStrike" cap="none" normalizeH="0" baseline="0" dirty="0">
                          <a:ln>
                            <a:noFill/>
                          </a:ln>
                          <a:solidFill>
                            <a:schemeClr val="tx1"/>
                          </a:solidFill>
                          <a:effectLst/>
                          <a:latin typeface="Arial" charset="0"/>
                        </a:rPr>
                        <a: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de-DE" sz="2000" b="0" i="0" u="none" strike="noStrike" cap="none" normalizeH="0" baseline="0" dirty="0">
                          <a:ln>
                            <a:noFill/>
                          </a:ln>
                          <a:solidFill>
                            <a:schemeClr val="tx1"/>
                          </a:solidFill>
                          <a:effectLst/>
                          <a:latin typeface="Arial" charset="0"/>
                        </a:rPr>
                        <a:t>Wenn an ein Auslaufen des Produktes gedacht wird, kann die Werbung stark zurückgefahren werden (Bekanntheit bei Stammkunden halten)</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de-DE" sz="2000" b="0" i="0" u="none" strike="noStrike" cap="none" normalizeH="0" baseline="0" dirty="0">
                          <a:ln>
                            <a:noFill/>
                          </a:ln>
                          <a:solidFill>
                            <a:schemeClr val="tx1"/>
                          </a:solidFill>
                          <a:effectLst/>
                          <a:latin typeface="Arial" charset="0"/>
                        </a:rPr>
                        <a:t>Ausbau von Marktanteilen auf schrumpfenden Markt ist mit hoher Werbung verbunden: Fraglich, ob sich dies hinsichtlich des Gewinns rechnet.</a:t>
                      </a:r>
                    </a:p>
                  </a:txBody>
                  <a:tcP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8912148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51520" y="116632"/>
            <a:ext cx="9011344" cy="576262"/>
          </a:xfrm>
        </p:spPr>
        <p:txBody>
          <a:bodyPr/>
          <a:lstStyle/>
          <a:p>
            <a:r>
              <a:rPr lang="de-DE" altLang="de-DE" dirty="0"/>
              <a:t>Aufgabenorientierte Festlegung des Werbebudgets: Orientierung am Status des Produkts in der Produktlinie</a:t>
            </a:r>
            <a:endParaRPr lang="de-DE" dirty="0"/>
          </a:p>
        </p:txBody>
      </p:sp>
      <p:sp>
        <p:nvSpPr>
          <p:cNvPr id="4" name="AutoShape 4"/>
          <p:cNvSpPr>
            <a:spLocks noChangeArrowheads="1"/>
          </p:cNvSpPr>
          <p:nvPr/>
        </p:nvSpPr>
        <p:spPr bwMode="auto">
          <a:xfrm>
            <a:off x="107504" y="1412776"/>
            <a:ext cx="8857109" cy="3960440"/>
          </a:xfrm>
          <a:prstGeom prst="wedgeRoundRectCallout">
            <a:avLst>
              <a:gd name="adj1" fmla="val 46198"/>
              <a:gd name="adj2" fmla="val 53709"/>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p:txBody>
      </p:sp>
      <p:sp>
        <p:nvSpPr>
          <p:cNvPr id="6" name="Textfeld 5"/>
          <p:cNvSpPr txBox="1"/>
          <p:nvPr/>
        </p:nvSpPr>
        <p:spPr>
          <a:xfrm>
            <a:off x="684213" y="1773238"/>
            <a:ext cx="7856831" cy="3477875"/>
          </a:xfrm>
          <a:prstGeom prst="rect">
            <a:avLst/>
          </a:prstGeom>
          <a:noFill/>
        </p:spPr>
        <p:txBody>
          <a:bodyPr wrap="none">
            <a:spAutoFit/>
          </a:bodyPr>
          <a:lstStyle/>
          <a:p>
            <a:pPr>
              <a:buFontTx/>
              <a:buNone/>
              <a:defRPr/>
            </a:pPr>
            <a:r>
              <a:rPr lang="de-DE" sz="2000" dirty="0">
                <a:latin typeface="Arial" charset="0"/>
              </a:rPr>
              <a:t>Werbung ist in einer Produktlinie auf diejenigen „Mitglieder“ zu</a:t>
            </a:r>
          </a:p>
          <a:p>
            <a:pPr>
              <a:buFontTx/>
              <a:buNone/>
              <a:defRPr/>
            </a:pPr>
            <a:r>
              <a:rPr lang="de-DE" sz="2000" dirty="0">
                <a:latin typeface="Arial" charset="0"/>
              </a:rPr>
              <a:t>konzentrieren, die den höchsten Spill-Over-Effekt für die</a:t>
            </a:r>
          </a:p>
          <a:p>
            <a:pPr>
              <a:buFontTx/>
              <a:buNone/>
              <a:defRPr/>
            </a:pPr>
            <a:r>
              <a:rPr lang="de-DE" sz="2000" dirty="0">
                <a:latin typeface="Arial" charset="0"/>
              </a:rPr>
              <a:t>restlichen „Mitglieder“ der Produktfamilie aufweisen.</a:t>
            </a:r>
          </a:p>
          <a:p>
            <a:pPr marL="342900" indent="-342900">
              <a:defRPr/>
            </a:pPr>
            <a:r>
              <a:rPr lang="de-DE" sz="2000" dirty="0">
                <a:latin typeface="Arial" charset="0"/>
              </a:rPr>
              <a:t>Standardversion und high-end-Produkte haben zumeist eine </a:t>
            </a:r>
          </a:p>
          <a:p>
            <a:pPr>
              <a:buFontTx/>
              <a:buNone/>
              <a:defRPr/>
            </a:pPr>
            <a:r>
              <a:rPr lang="de-DE" sz="2000" dirty="0">
                <a:latin typeface="Arial" charset="0"/>
              </a:rPr>
              <a:t>solche herausgehobene Stellung. </a:t>
            </a:r>
          </a:p>
          <a:p>
            <a:pPr>
              <a:buFontTx/>
              <a:buNone/>
              <a:defRPr/>
            </a:pPr>
            <a:r>
              <a:rPr lang="de-DE" sz="2000" dirty="0">
                <a:latin typeface="Arial" charset="0"/>
              </a:rPr>
              <a:t>Spill-Over-Wirkungen gehen in der Regel in den Preis-/Qualitäts-</a:t>
            </a:r>
          </a:p>
          <a:p>
            <a:pPr>
              <a:buFontTx/>
              <a:buNone/>
              <a:defRPr/>
            </a:pPr>
            <a:r>
              <a:rPr lang="de-DE" sz="2000" dirty="0" err="1">
                <a:latin typeface="Arial" charset="0"/>
              </a:rPr>
              <a:t>klassen</a:t>
            </a:r>
            <a:r>
              <a:rPr lang="de-DE" sz="2000" dirty="0">
                <a:latin typeface="Arial" charset="0"/>
              </a:rPr>
              <a:t> ‚“von oben nach unten“.</a:t>
            </a:r>
          </a:p>
          <a:p>
            <a:pPr>
              <a:buFontTx/>
              <a:buNone/>
              <a:defRPr/>
            </a:pPr>
            <a:endParaRPr lang="de-DE" sz="2000" dirty="0">
              <a:latin typeface="Arial" charset="0"/>
            </a:endParaRPr>
          </a:p>
          <a:p>
            <a:pPr>
              <a:buFontTx/>
              <a:buNone/>
              <a:defRPr/>
            </a:pPr>
            <a:r>
              <a:rPr lang="de-DE" sz="2000" dirty="0">
                <a:latin typeface="Arial" charset="0"/>
              </a:rPr>
              <a:t>Werbung ist auf diejenigen Produkte im Sortiment zu konzentrieren,</a:t>
            </a:r>
          </a:p>
          <a:p>
            <a:pPr>
              <a:buFontTx/>
              <a:buNone/>
              <a:defRPr/>
            </a:pPr>
            <a:r>
              <a:rPr lang="de-DE" sz="2000" dirty="0">
                <a:latin typeface="Arial" charset="0"/>
              </a:rPr>
              <a:t>die komplementäre Käufe anderer Produkte nach sich ziehen </a:t>
            </a:r>
          </a:p>
          <a:p>
            <a:pPr>
              <a:buFontTx/>
              <a:buNone/>
              <a:defRPr/>
            </a:pPr>
            <a:r>
              <a:rPr lang="de-DE" sz="2000" dirty="0">
                <a:latin typeface="Arial" charset="0"/>
              </a:rPr>
              <a:t>(siehe optimale Werberate bei Sortimentsverbund).</a:t>
            </a:r>
          </a:p>
        </p:txBody>
      </p:sp>
    </p:spTree>
    <p:extLst>
      <p:ext uri="{BB962C8B-B14F-4D97-AF65-F5344CB8AC3E}">
        <p14:creationId xmlns:p14="http://schemas.microsoft.com/office/powerpoint/2010/main" val="1814303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Text Box 3"/>
          <p:cNvSpPr txBox="1">
            <a:spLocks noChangeArrowheads="1"/>
          </p:cNvSpPr>
          <p:nvPr/>
        </p:nvSpPr>
        <p:spPr bwMode="auto">
          <a:xfrm>
            <a:off x="590863" y="2987209"/>
            <a:ext cx="82089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buChar char="-"/>
              <a:defRPr>
                <a:solidFill>
                  <a:schemeClr val="tx1"/>
                </a:solidFill>
                <a:latin typeface="Arial" charset="0"/>
              </a:defRPr>
            </a:lvl6pPr>
            <a:lvl7pPr marL="2971800" indent="-228600" eaLnBrk="0" fontAlgn="base" hangingPunct="0">
              <a:spcBef>
                <a:spcPct val="0"/>
              </a:spcBef>
              <a:spcAft>
                <a:spcPct val="0"/>
              </a:spcAft>
              <a:buChar char="-"/>
              <a:defRPr>
                <a:solidFill>
                  <a:schemeClr val="tx1"/>
                </a:solidFill>
                <a:latin typeface="Arial" charset="0"/>
              </a:defRPr>
            </a:lvl7pPr>
            <a:lvl8pPr marL="3429000" indent="-228600" eaLnBrk="0" fontAlgn="base" hangingPunct="0">
              <a:spcBef>
                <a:spcPct val="0"/>
              </a:spcBef>
              <a:spcAft>
                <a:spcPct val="0"/>
              </a:spcAft>
              <a:buChar char="-"/>
              <a:defRPr>
                <a:solidFill>
                  <a:schemeClr val="tx1"/>
                </a:solidFill>
                <a:latin typeface="Arial" charset="0"/>
              </a:defRPr>
            </a:lvl8pPr>
            <a:lvl9pPr marL="3886200" indent="-228600" eaLnBrk="0" fontAlgn="base" hangingPunct="0">
              <a:spcBef>
                <a:spcPct val="0"/>
              </a:spcBef>
              <a:spcAft>
                <a:spcPct val="0"/>
              </a:spcAft>
              <a:buChar char="-"/>
              <a:defRPr>
                <a:solidFill>
                  <a:schemeClr val="tx1"/>
                </a:solidFill>
                <a:latin typeface="Arial" charset="0"/>
              </a:defRPr>
            </a:lvl9pPr>
          </a:lstStyle>
          <a:p>
            <a:pPr algn="ctr" eaLnBrk="1" hangingPunct="1">
              <a:buFontTx/>
              <a:buNone/>
            </a:pPr>
            <a:r>
              <a:rPr lang="de-DE" sz="2800" dirty="0"/>
              <a:t>2. Werbebudgetplanung</a:t>
            </a:r>
          </a:p>
        </p:txBody>
      </p:sp>
      <p:sp>
        <p:nvSpPr>
          <p:cNvPr id="117764" name="Rectangle 4"/>
          <p:cNvSpPr>
            <a:spLocks noChangeArrowheads="1"/>
          </p:cNvSpPr>
          <p:nvPr/>
        </p:nvSpPr>
        <p:spPr bwMode="auto">
          <a:xfrm>
            <a:off x="827088" y="2205038"/>
            <a:ext cx="7704137" cy="20875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2" name="Foliennummernplatzhalter 1"/>
          <p:cNvSpPr>
            <a:spLocks noGrp="1"/>
          </p:cNvSpPr>
          <p:nvPr>
            <p:ph type="sldNum" sz="quarter" idx="10"/>
          </p:nvPr>
        </p:nvSpPr>
        <p:spPr/>
        <p:txBody>
          <a:bodyPr/>
          <a:lstStyle/>
          <a:p>
            <a:pPr>
              <a:defRPr/>
            </a:pPr>
            <a:fld id="{12C865F1-184D-48A8-88DB-D577E1CA7578}" type="slidenum">
              <a:rPr lang="de-DE" smtClean="0"/>
              <a:pPr>
                <a:defRPr/>
              </a:pPr>
              <a:t>15</a:t>
            </a:fld>
            <a:endParaRPr lang="de-DE" dirty="0"/>
          </a:p>
        </p:txBody>
      </p:sp>
    </p:spTree>
    <p:extLst>
      <p:ext uri="{BB962C8B-B14F-4D97-AF65-F5344CB8AC3E}">
        <p14:creationId xmlns:p14="http://schemas.microsoft.com/office/powerpoint/2010/main" val="395181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79512" y="1268760"/>
            <a:ext cx="8784975" cy="3960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rPr>
              <a:t>Kapitel 2 beinhaltet ein zentrales Planungs- und Entscheidungsproblem der Kommunikationspolitik: die Festlegung des Werbebudgets. Neben heuristischen Methoden der Bestimmung eines Werbebudgets lässt sich diese Frage auch – analog zur Preispolitik – mit einem marginalanalytischen Ansatz angehen: Dies impliziert die Berechnung des gewinnmaximalen Werbebudgets. Voraussetzung hierfür ist allerdings – neben einer Kenntnis der Kostenfunktion für das betrachtete Produkt – die Quantifizierung der sog. Werbe-Response-Funktion. </a:t>
            </a:r>
          </a:p>
          <a:p>
            <a:endParaRPr lang="de-DE" dirty="0">
              <a:solidFill>
                <a:schemeClr val="tx1"/>
              </a:solidFill>
            </a:endParaRPr>
          </a:p>
          <a:p>
            <a:endParaRPr lang="de-DE" dirty="0">
              <a:solidFill>
                <a:schemeClr val="tx1"/>
              </a:solidFill>
            </a:endParaRPr>
          </a:p>
          <a:p>
            <a:r>
              <a:rPr lang="de-DE" dirty="0">
                <a:solidFill>
                  <a:schemeClr val="tx1"/>
                </a:solidFill>
              </a:rPr>
              <a:t>Lernziel: Verständnis für das Problemfeld der Bestimmung eines „optimalen“ Werbebudgets.</a:t>
            </a:r>
          </a:p>
        </p:txBody>
      </p:sp>
      <p:sp>
        <p:nvSpPr>
          <p:cNvPr id="21506" name="Rectangle 2"/>
          <p:cNvSpPr>
            <a:spLocks noGrp="1" noChangeArrowheads="1"/>
          </p:cNvSpPr>
          <p:nvPr>
            <p:ph type="title"/>
          </p:nvPr>
        </p:nvSpPr>
        <p:spPr>
          <a:xfrm>
            <a:off x="457199" y="260648"/>
            <a:ext cx="8229600" cy="576262"/>
          </a:xfrm>
        </p:spPr>
        <p:txBody>
          <a:bodyPr/>
          <a:lstStyle/>
          <a:p>
            <a:r>
              <a:rPr lang="de-DE" dirty="0"/>
              <a:t>Lernziele der Veranstaltung</a:t>
            </a:r>
          </a:p>
        </p:txBody>
      </p:sp>
    </p:spTree>
    <p:extLst>
      <p:ext uri="{BB962C8B-B14F-4D97-AF65-F5344CB8AC3E}">
        <p14:creationId xmlns:p14="http://schemas.microsoft.com/office/powerpoint/2010/main" val="2668183422"/>
      </p:ext>
    </p:extLst>
  </p:cSld>
  <p:clrMapOvr>
    <a:masterClrMapping/>
  </p:clrMapOvr>
  <mc:AlternateContent xmlns:mc="http://schemas.openxmlformats.org/markup-compatibility/2006" xmlns:p14="http://schemas.microsoft.com/office/powerpoint/2010/main">
    <mc:Choice Requires="p14">
      <p:transition spd="slow" p14:dur="2000" advTm="7215"/>
    </mc:Choice>
    <mc:Fallback xmlns="">
      <p:transition spd="slow" advTm="7215"/>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Text Box 3"/>
          <p:cNvSpPr txBox="1">
            <a:spLocks noChangeArrowheads="1"/>
          </p:cNvSpPr>
          <p:nvPr/>
        </p:nvSpPr>
        <p:spPr bwMode="auto">
          <a:xfrm>
            <a:off x="590863" y="2987209"/>
            <a:ext cx="82089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buChar char="-"/>
              <a:defRPr>
                <a:solidFill>
                  <a:schemeClr val="tx1"/>
                </a:solidFill>
                <a:latin typeface="Arial" charset="0"/>
              </a:defRPr>
            </a:lvl6pPr>
            <a:lvl7pPr marL="2971800" indent="-228600" eaLnBrk="0" fontAlgn="base" hangingPunct="0">
              <a:spcBef>
                <a:spcPct val="0"/>
              </a:spcBef>
              <a:spcAft>
                <a:spcPct val="0"/>
              </a:spcAft>
              <a:buChar char="-"/>
              <a:defRPr>
                <a:solidFill>
                  <a:schemeClr val="tx1"/>
                </a:solidFill>
                <a:latin typeface="Arial" charset="0"/>
              </a:defRPr>
            </a:lvl7pPr>
            <a:lvl8pPr marL="3429000" indent="-228600" eaLnBrk="0" fontAlgn="base" hangingPunct="0">
              <a:spcBef>
                <a:spcPct val="0"/>
              </a:spcBef>
              <a:spcAft>
                <a:spcPct val="0"/>
              </a:spcAft>
              <a:buChar char="-"/>
              <a:defRPr>
                <a:solidFill>
                  <a:schemeClr val="tx1"/>
                </a:solidFill>
                <a:latin typeface="Arial" charset="0"/>
              </a:defRPr>
            </a:lvl8pPr>
            <a:lvl9pPr marL="3886200" indent="-228600" eaLnBrk="0" fontAlgn="base" hangingPunct="0">
              <a:spcBef>
                <a:spcPct val="0"/>
              </a:spcBef>
              <a:spcAft>
                <a:spcPct val="0"/>
              </a:spcAft>
              <a:buChar char="-"/>
              <a:defRPr>
                <a:solidFill>
                  <a:schemeClr val="tx1"/>
                </a:solidFill>
                <a:latin typeface="Arial" charset="0"/>
              </a:defRPr>
            </a:lvl9pPr>
          </a:lstStyle>
          <a:p>
            <a:pPr algn="ctr" eaLnBrk="1" hangingPunct="1">
              <a:buFontTx/>
              <a:buNone/>
            </a:pPr>
            <a:r>
              <a:rPr lang="de-DE" sz="2800" dirty="0"/>
              <a:t>2.1 Das Konzept der Werbe-Response-Funktion</a:t>
            </a:r>
          </a:p>
        </p:txBody>
      </p:sp>
      <p:sp>
        <p:nvSpPr>
          <p:cNvPr id="117764" name="Rectangle 4"/>
          <p:cNvSpPr>
            <a:spLocks noChangeArrowheads="1"/>
          </p:cNvSpPr>
          <p:nvPr/>
        </p:nvSpPr>
        <p:spPr bwMode="auto">
          <a:xfrm>
            <a:off x="827088" y="2205038"/>
            <a:ext cx="7704137" cy="20875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2" name="Foliennummernplatzhalter 1"/>
          <p:cNvSpPr>
            <a:spLocks noGrp="1"/>
          </p:cNvSpPr>
          <p:nvPr>
            <p:ph type="sldNum" sz="quarter" idx="10"/>
          </p:nvPr>
        </p:nvSpPr>
        <p:spPr/>
        <p:txBody>
          <a:bodyPr/>
          <a:lstStyle/>
          <a:p>
            <a:pPr>
              <a:defRPr/>
            </a:pPr>
            <a:fld id="{12C865F1-184D-48A8-88DB-D577E1CA7578}" type="slidenum">
              <a:rPr lang="de-DE" smtClean="0"/>
              <a:pPr>
                <a:defRPr/>
              </a:pPr>
              <a:t>17</a:t>
            </a:fld>
            <a:endParaRPr lang="de-DE" dirty="0"/>
          </a:p>
        </p:txBody>
      </p:sp>
    </p:spTree>
    <p:extLst>
      <p:ext uri="{BB962C8B-B14F-4D97-AF65-F5344CB8AC3E}">
        <p14:creationId xmlns:p14="http://schemas.microsoft.com/office/powerpoint/2010/main" val="173684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79512" y="1268760"/>
            <a:ext cx="8784975" cy="47525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rPr>
              <a:t>Kapitel 2.1 beschäftigt sich mit dem Konzept der Werbe-Response-Funktion. Diese beinhaltet einen funktionalen Zusammenhang zwischen dem eingesetzten Werbebudget und dem erzielten Absatz und stellt das Analogon zur Preis-Absatz-Funktion dar. Vereinfacht bildet die Werbe-Response-Funktion die Reaktion „des Marktes“ auf die Werbung eines Unternehmens für sein Produkt ab.</a:t>
            </a:r>
          </a:p>
          <a:p>
            <a:r>
              <a:rPr lang="de-DE" dirty="0">
                <a:solidFill>
                  <a:schemeClr val="tx1"/>
                </a:solidFill>
              </a:rPr>
              <a:t>Werbe-Response-Funktionen können einen statischen Marktresponse abbilden, im Werbecontrolling sind aber vor allem dynamische Funktionsformen von Interesse, die eine zeitversetzte Werbewirkung (Carry-</a:t>
            </a:r>
            <a:r>
              <a:rPr lang="de-DE" dirty="0" err="1">
                <a:solidFill>
                  <a:schemeClr val="tx1"/>
                </a:solidFill>
              </a:rPr>
              <a:t>over</a:t>
            </a:r>
            <a:r>
              <a:rPr lang="de-DE" dirty="0">
                <a:solidFill>
                  <a:schemeClr val="tx1"/>
                </a:solidFill>
              </a:rPr>
              <a:t>-Effekte der Werbung bzw. des Werbebudgets) beinhalten. Bei einer zeitversetzten Werbewirkung erfasst der Absatzeffekt derjenigen Periode, in der das Werbebudget investiert wurde, noch nicht die gesamte Impact-Wirkung (Absatzwirkung) dieses Werbebudgets. Werbung würde bei Vernachlässigung dieser zeitlichen Ausstrahlungseffekte im Wirkungseffekt unterschätzt.</a:t>
            </a:r>
          </a:p>
          <a:p>
            <a:endParaRPr lang="de-DE" dirty="0">
              <a:solidFill>
                <a:schemeClr val="tx1"/>
              </a:solidFill>
            </a:endParaRPr>
          </a:p>
          <a:p>
            <a:r>
              <a:rPr lang="de-DE" dirty="0">
                <a:solidFill>
                  <a:schemeClr val="tx1"/>
                </a:solidFill>
              </a:rPr>
              <a:t>Lernziel: Verständnis  des Konzepts und der Ausprägungsformen von Werbe-Response-Funktionen.</a:t>
            </a:r>
          </a:p>
        </p:txBody>
      </p:sp>
      <p:sp>
        <p:nvSpPr>
          <p:cNvPr id="21506" name="Rectangle 2"/>
          <p:cNvSpPr>
            <a:spLocks noGrp="1" noChangeArrowheads="1"/>
          </p:cNvSpPr>
          <p:nvPr>
            <p:ph type="title"/>
          </p:nvPr>
        </p:nvSpPr>
        <p:spPr>
          <a:xfrm>
            <a:off x="457199" y="188640"/>
            <a:ext cx="8229600" cy="576262"/>
          </a:xfrm>
        </p:spPr>
        <p:txBody>
          <a:bodyPr/>
          <a:lstStyle/>
          <a:p>
            <a:r>
              <a:rPr lang="de-DE" dirty="0"/>
              <a:t>Lernziele der Veranstaltung</a:t>
            </a:r>
          </a:p>
        </p:txBody>
      </p:sp>
    </p:spTree>
    <p:extLst>
      <p:ext uri="{BB962C8B-B14F-4D97-AF65-F5344CB8AC3E}">
        <p14:creationId xmlns:p14="http://schemas.microsoft.com/office/powerpoint/2010/main" val="3081447296"/>
      </p:ext>
    </p:extLst>
  </p:cSld>
  <p:clrMapOvr>
    <a:masterClrMapping/>
  </p:clrMapOvr>
  <mc:AlternateContent xmlns:mc="http://schemas.openxmlformats.org/markup-compatibility/2006" xmlns:p14="http://schemas.microsoft.com/office/powerpoint/2010/main">
    <mc:Choice Requires="p14">
      <p:transition spd="slow" p14:dur="2000" advTm="7215"/>
    </mc:Choice>
    <mc:Fallback xmlns="">
      <p:transition spd="slow" advTm="7215"/>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Text Box 3"/>
          <p:cNvSpPr txBox="1">
            <a:spLocks noChangeArrowheads="1"/>
          </p:cNvSpPr>
          <p:nvPr/>
        </p:nvSpPr>
        <p:spPr bwMode="auto">
          <a:xfrm>
            <a:off x="590863" y="2987209"/>
            <a:ext cx="820896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buChar char="-"/>
              <a:defRPr>
                <a:solidFill>
                  <a:schemeClr val="tx1"/>
                </a:solidFill>
                <a:latin typeface="Arial" charset="0"/>
              </a:defRPr>
            </a:lvl6pPr>
            <a:lvl7pPr marL="2971800" indent="-228600" eaLnBrk="0" fontAlgn="base" hangingPunct="0">
              <a:spcBef>
                <a:spcPct val="0"/>
              </a:spcBef>
              <a:spcAft>
                <a:spcPct val="0"/>
              </a:spcAft>
              <a:buChar char="-"/>
              <a:defRPr>
                <a:solidFill>
                  <a:schemeClr val="tx1"/>
                </a:solidFill>
                <a:latin typeface="Arial" charset="0"/>
              </a:defRPr>
            </a:lvl7pPr>
            <a:lvl8pPr marL="3429000" indent="-228600" eaLnBrk="0" fontAlgn="base" hangingPunct="0">
              <a:spcBef>
                <a:spcPct val="0"/>
              </a:spcBef>
              <a:spcAft>
                <a:spcPct val="0"/>
              </a:spcAft>
              <a:buChar char="-"/>
              <a:defRPr>
                <a:solidFill>
                  <a:schemeClr val="tx1"/>
                </a:solidFill>
                <a:latin typeface="Arial" charset="0"/>
              </a:defRPr>
            </a:lvl8pPr>
            <a:lvl9pPr marL="3886200" indent="-228600" eaLnBrk="0" fontAlgn="base" hangingPunct="0">
              <a:spcBef>
                <a:spcPct val="0"/>
              </a:spcBef>
              <a:spcAft>
                <a:spcPct val="0"/>
              </a:spcAft>
              <a:buChar char="-"/>
              <a:defRPr>
                <a:solidFill>
                  <a:schemeClr val="tx1"/>
                </a:solidFill>
                <a:latin typeface="Arial" charset="0"/>
              </a:defRPr>
            </a:lvl9pPr>
          </a:lstStyle>
          <a:p>
            <a:pPr algn="ctr" eaLnBrk="1" hangingPunct="1">
              <a:buFontTx/>
              <a:buNone/>
            </a:pPr>
            <a:r>
              <a:rPr lang="de-DE" sz="2800" dirty="0"/>
              <a:t>2.1.1 Charakterisierung von Werbe-Response-Funktionen</a:t>
            </a:r>
          </a:p>
        </p:txBody>
      </p:sp>
      <p:sp>
        <p:nvSpPr>
          <p:cNvPr id="117764" name="Rectangle 4"/>
          <p:cNvSpPr>
            <a:spLocks noChangeArrowheads="1"/>
          </p:cNvSpPr>
          <p:nvPr/>
        </p:nvSpPr>
        <p:spPr bwMode="auto">
          <a:xfrm>
            <a:off x="827088" y="2205038"/>
            <a:ext cx="7704137" cy="20875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2" name="Foliennummernplatzhalter 1"/>
          <p:cNvSpPr>
            <a:spLocks noGrp="1"/>
          </p:cNvSpPr>
          <p:nvPr>
            <p:ph type="sldNum" sz="quarter" idx="10"/>
          </p:nvPr>
        </p:nvSpPr>
        <p:spPr/>
        <p:txBody>
          <a:bodyPr/>
          <a:lstStyle/>
          <a:p>
            <a:pPr>
              <a:defRPr/>
            </a:pPr>
            <a:fld id="{12C865F1-184D-48A8-88DB-D577E1CA7578}" type="slidenum">
              <a:rPr lang="de-DE" smtClean="0"/>
              <a:pPr>
                <a:defRPr/>
              </a:pPr>
              <a:t>19</a:t>
            </a:fld>
            <a:endParaRPr lang="de-DE" dirty="0"/>
          </a:p>
        </p:txBody>
      </p:sp>
    </p:spTree>
    <p:extLst>
      <p:ext uri="{BB962C8B-B14F-4D97-AF65-F5344CB8AC3E}">
        <p14:creationId xmlns:p14="http://schemas.microsoft.com/office/powerpoint/2010/main" val="3089876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79512" y="1268760"/>
            <a:ext cx="8784975" cy="3960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rPr>
              <a:t>Kapitel 1 stellt verschiedene Interpretationen vor, welchen Inhalt bzw. welche Aufgaben das Werbecontrolling besitzt. Das Werbecontrolling ist hierbei eine Teildisziplin des Marketing-Controlling, weshalb sich die Aussagen zum Marketing-Controlling auf das Werbecontrolling übertragen lassen.</a:t>
            </a:r>
          </a:p>
          <a:p>
            <a:endParaRPr lang="de-DE" dirty="0">
              <a:solidFill>
                <a:schemeClr val="tx1"/>
              </a:solidFill>
            </a:endParaRPr>
          </a:p>
          <a:p>
            <a:endParaRPr lang="de-DE" dirty="0">
              <a:solidFill>
                <a:schemeClr val="tx1"/>
              </a:solidFill>
            </a:endParaRPr>
          </a:p>
          <a:p>
            <a:r>
              <a:rPr lang="de-DE" dirty="0">
                <a:solidFill>
                  <a:schemeClr val="tx1"/>
                </a:solidFill>
              </a:rPr>
              <a:t>Lernziel: Verständnis für Aufgabenbereiche, die typischerweise in der Literatur dem Werbecontrolling zugeschrieben werden. </a:t>
            </a:r>
          </a:p>
        </p:txBody>
      </p:sp>
      <p:sp>
        <p:nvSpPr>
          <p:cNvPr id="21506" name="Rectangle 2"/>
          <p:cNvSpPr>
            <a:spLocks noGrp="1" noChangeArrowheads="1"/>
          </p:cNvSpPr>
          <p:nvPr>
            <p:ph type="title"/>
          </p:nvPr>
        </p:nvSpPr>
        <p:spPr>
          <a:xfrm>
            <a:off x="457199" y="260648"/>
            <a:ext cx="8229600" cy="576262"/>
          </a:xfrm>
        </p:spPr>
        <p:txBody>
          <a:bodyPr/>
          <a:lstStyle/>
          <a:p>
            <a:r>
              <a:rPr lang="de-DE" dirty="0"/>
              <a:t>Lernziele der Veranstaltung</a:t>
            </a:r>
          </a:p>
        </p:txBody>
      </p:sp>
    </p:spTree>
    <p:extLst>
      <p:ext uri="{BB962C8B-B14F-4D97-AF65-F5344CB8AC3E}">
        <p14:creationId xmlns:p14="http://schemas.microsoft.com/office/powerpoint/2010/main" val="3984746951"/>
      </p:ext>
    </p:extLst>
  </p:cSld>
  <p:clrMapOvr>
    <a:masterClrMapping/>
  </p:clrMapOvr>
  <mc:AlternateContent xmlns:mc="http://schemas.openxmlformats.org/markup-compatibility/2006" xmlns:p14="http://schemas.microsoft.com/office/powerpoint/2010/main">
    <mc:Choice Requires="p14">
      <p:transition spd="slow" p14:dur="2000" advTm="7215"/>
    </mc:Choice>
    <mc:Fallback xmlns="">
      <p:transition spd="slow" advTm="7215"/>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67544" y="270154"/>
            <a:ext cx="8229600" cy="287883"/>
          </a:xfrm>
        </p:spPr>
        <p:txBody>
          <a:bodyPr/>
          <a:lstStyle/>
          <a:p>
            <a:r>
              <a:rPr lang="de-DE" dirty="0"/>
              <a:t>Charakteristik von Werbe-Response-Funktionen (I)</a:t>
            </a:r>
          </a:p>
        </p:txBody>
      </p:sp>
      <p:sp>
        <p:nvSpPr>
          <p:cNvPr id="4" name="AutoShape 4"/>
          <p:cNvSpPr>
            <a:spLocks noChangeArrowheads="1"/>
          </p:cNvSpPr>
          <p:nvPr/>
        </p:nvSpPr>
        <p:spPr bwMode="auto">
          <a:xfrm>
            <a:off x="576230" y="1049935"/>
            <a:ext cx="7920880" cy="1803001"/>
          </a:xfrm>
          <a:prstGeom prst="wedgeRoundRectCallout">
            <a:avLst>
              <a:gd name="adj1" fmla="val 46435"/>
              <a:gd name="adj2" fmla="val 57610"/>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dirty="0"/>
              <a:t>Die Werbe-Response-Funktion bildet den Zusammenhang zwischen dem eingesetzten Werbebudget (W) und der Werbewirkung, operationalisiert anhand der Absatzmenge (x), ab: </a:t>
            </a:r>
            <a:r>
              <a:rPr lang="de-DE" dirty="0" err="1"/>
              <a:t>Conversion</a:t>
            </a:r>
            <a:r>
              <a:rPr lang="de-DE" dirty="0"/>
              <a:t> </a:t>
            </a:r>
            <a:r>
              <a:rPr lang="de-DE" dirty="0" err="1"/>
              <a:t>Metric</a:t>
            </a:r>
            <a:r>
              <a:rPr lang="de-DE" dirty="0"/>
              <a:t>.</a:t>
            </a:r>
          </a:p>
          <a:p>
            <a:r>
              <a:rPr lang="de-DE" dirty="0"/>
              <a:t>Die Werbe-Response-Funktion ist das Analogon zur Preis-Absatz-Funktion. Sie entspricht einem SR-(Stimulus [Werbebudget]-Response [Absatzmenge])Modell.</a:t>
            </a:r>
          </a:p>
        </p:txBody>
      </p:sp>
      <p:sp>
        <p:nvSpPr>
          <p:cNvPr id="5" name="AutoShape 4"/>
          <p:cNvSpPr>
            <a:spLocks noChangeArrowheads="1"/>
          </p:cNvSpPr>
          <p:nvPr/>
        </p:nvSpPr>
        <p:spPr bwMode="auto">
          <a:xfrm>
            <a:off x="598815" y="2996952"/>
            <a:ext cx="7920880" cy="3096344"/>
          </a:xfrm>
          <a:prstGeom prst="wedgeRoundRectCallout">
            <a:avLst>
              <a:gd name="adj1" fmla="val 46396"/>
              <a:gd name="adj2" fmla="val 54690"/>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dirty="0"/>
              <a:t>(Planerische) Prämisse des Konzepts der Werbe-Response-Funktion: Ein gegebenes Werbebudget wird bestmöglich (z.B. Maximierung der Reichweite) auf die Werbeträger aufgeteilt, d.h. die Werbestreuplanung ist optimiert. Dies gilt analog für die Werbegestaltung. Es wird somit die „bestmögliche“ Wirkung des Werbebudgets unterstellt bzw. Entscheidungsprobleme hinsichtlich der Werbegestaltung und Werbestreuplanung sind (werden) „optimal gelöst“.</a:t>
            </a:r>
          </a:p>
          <a:p>
            <a:r>
              <a:rPr lang="de-DE" dirty="0"/>
              <a:t>Bei einer empirischen Schätzung einer Werbe-Response-Funktion wird ein funktionaler Zusammenhang zwischen dem eingesetzten Werbebudget und dem realisierten Absatz quantifiziert.</a:t>
            </a:r>
          </a:p>
        </p:txBody>
      </p:sp>
    </p:spTree>
    <p:extLst>
      <p:ext uri="{BB962C8B-B14F-4D97-AF65-F5344CB8AC3E}">
        <p14:creationId xmlns:p14="http://schemas.microsoft.com/office/powerpoint/2010/main" val="2428444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19813" y="188640"/>
            <a:ext cx="8229600" cy="576262"/>
          </a:xfrm>
        </p:spPr>
        <p:txBody>
          <a:bodyPr/>
          <a:lstStyle/>
          <a:p>
            <a:r>
              <a:rPr lang="de-DE" dirty="0"/>
              <a:t>Charakteristik von Werbe-Response-Funktionen (II)</a:t>
            </a:r>
          </a:p>
        </p:txBody>
      </p:sp>
      <p:sp>
        <p:nvSpPr>
          <p:cNvPr id="4" name="AutoShape 4"/>
          <p:cNvSpPr>
            <a:spLocks noChangeArrowheads="1"/>
          </p:cNvSpPr>
          <p:nvPr/>
        </p:nvSpPr>
        <p:spPr bwMode="auto">
          <a:xfrm>
            <a:off x="574173" y="972336"/>
            <a:ext cx="7920880" cy="2160240"/>
          </a:xfrm>
          <a:prstGeom prst="wedgeRoundRectCallout">
            <a:avLst>
              <a:gd name="adj1" fmla="val 46197"/>
              <a:gd name="adj2" fmla="val 53491"/>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dirty="0"/>
              <a:t>Die Werbewirkung wird durch den Absatz (Verkaufsmenge) erfasst. Die Werbe-Response-Funktion bildet  damit zwar das „eigentliche Ziel“ von Werbung, d.h. das Erzielen von Verkäufen ab, bezogen auf das weite Feld von kommunikationspolitischen Zielen (Potenzialziele, verhaltensorientierte Ziele, ökonomische Ziele) stellt der Response „Kauf“ aber eine sehr „einseitige“ bzw. hochaggregierte Wirkung von Werbung dar.</a:t>
            </a:r>
          </a:p>
        </p:txBody>
      </p:sp>
      <p:sp>
        <p:nvSpPr>
          <p:cNvPr id="5" name="AutoShape 4"/>
          <p:cNvSpPr>
            <a:spLocks noChangeArrowheads="1"/>
          </p:cNvSpPr>
          <p:nvPr/>
        </p:nvSpPr>
        <p:spPr bwMode="auto">
          <a:xfrm>
            <a:off x="559518" y="3212976"/>
            <a:ext cx="7920880" cy="2880320"/>
          </a:xfrm>
          <a:prstGeom prst="wedgeRoundRectCallout">
            <a:avLst>
              <a:gd name="adj1" fmla="val 46435"/>
              <a:gd name="adj2" fmla="val 55870"/>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dirty="0"/>
              <a:t>Die Durchführung von kommunikationspolitischen Aktivitäten wird lediglich durch die Höhe des eingesetzten (geplanten) Werbebudgets erfasst.</a:t>
            </a:r>
          </a:p>
          <a:p>
            <a:r>
              <a:rPr lang="de-DE" dirty="0"/>
              <a:t>Die Werbe-Response-Funktion ist damit ein Konzept, das in der Tradition der S-R-Modelle (Stimulus-Response-Modelle) einen funktionalen (statistischen) Zusammenhang zwischen dem Werbebudget und dem Marktresponse (Absatzmenge) auf dieses Werbebudget: Vielfach wird dieser Zusammenhang allerdings sprachlich verkürzt: Die Werbe-Response-Funktion bildet den Einfluss von „Werbung“ auf den Absatz des betrachteten Produkts ab.</a:t>
            </a:r>
          </a:p>
        </p:txBody>
      </p:sp>
    </p:spTree>
    <p:extLst>
      <p:ext uri="{BB962C8B-B14F-4D97-AF65-F5344CB8AC3E}">
        <p14:creationId xmlns:p14="http://schemas.microsoft.com/office/powerpoint/2010/main" val="913665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06001"/>
            <a:ext cx="8229600" cy="576262"/>
          </a:xfrm>
        </p:spPr>
        <p:txBody>
          <a:bodyPr/>
          <a:lstStyle/>
          <a:p>
            <a:r>
              <a:rPr lang="de-DE" dirty="0"/>
              <a:t>Charakteristik von Werbe-Response-Funktionen (III)</a:t>
            </a:r>
          </a:p>
        </p:txBody>
      </p:sp>
      <p:sp>
        <p:nvSpPr>
          <p:cNvPr id="4" name="AutoShape 4"/>
          <p:cNvSpPr>
            <a:spLocks noChangeArrowheads="1"/>
          </p:cNvSpPr>
          <p:nvPr/>
        </p:nvSpPr>
        <p:spPr bwMode="auto">
          <a:xfrm>
            <a:off x="611560" y="1844824"/>
            <a:ext cx="7920880" cy="3294908"/>
          </a:xfrm>
          <a:prstGeom prst="wedgeRoundRectCallout">
            <a:avLst>
              <a:gd name="adj1" fmla="val 46316"/>
              <a:gd name="adj2" fmla="val 56509"/>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sz="2000" dirty="0"/>
              <a:t>Die in der Literatur präsentierten Werbe-Response-Funktionen unterscheiden sich in den (verhaltenswissenschaftlichen) Annahmen der Werbewirkung, d.h. der Verkaufswirkung des eingesetzten Werbebudgets.</a:t>
            </a:r>
          </a:p>
          <a:p>
            <a:r>
              <a:rPr lang="de-DE" sz="2000" dirty="0"/>
              <a:t>Aus modelltheoretischer Sicht lassen sich statische Werbe-Response-Funktionen und dynamische Werbe-Response-Funktionen unterscheiden, deren wesentlicher Unterschied im Zeitbezug der Werbewirkung eines eingesetzten Werbebudgets liegt.</a:t>
            </a:r>
          </a:p>
        </p:txBody>
      </p:sp>
    </p:spTree>
    <p:extLst>
      <p:ext uri="{BB962C8B-B14F-4D97-AF65-F5344CB8AC3E}">
        <p14:creationId xmlns:p14="http://schemas.microsoft.com/office/powerpoint/2010/main" val="3903915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06001"/>
            <a:ext cx="8229600" cy="576262"/>
          </a:xfrm>
        </p:spPr>
        <p:txBody>
          <a:bodyPr/>
          <a:lstStyle/>
          <a:p>
            <a:r>
              <a:rPr lang="de-DE" dirty="0"/>
              <a:t>Charakteristik von Werbe-Response-Funktionen (IV)</a:t>
            </a:r>
          </a:p>
        </p:txBody>
      </p:sp>
      <p:sp>
        <p:nvSpPr>
          <p:cNvPr id="5" name="AutoShape 4"/>
          <p:cNvSpPr>
            <a:spLocks noChangeArrowheads="1"/>
          </p:cNvSpPr>
          <p:nvPr/>
        </p:nvSpPr>
        <p:spPr bwMode="auto">
          <a:xfrm>
            <a:off x="395536" y="1146552"/>
            <a:ext cx="7920880" cy="2808312"/>
          </a:xfrm>
          <a:prstGeom prst="wedgeRoundRectCallout">
            <a:avLst>
              <a:gd name="adj1" fmla="val 45840"/>
              <a:gd name="adj2" fmla="val 59327"/>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sz="2000" dirty="0"/>
              <a:t>Die Quantifizierung einer Werbe-Response-Funktion ist – ähnlich wie bei einer Preis-Absatz-(Preis-Response-Funktion) – ein empirisch bislang ungelöstes Problem. Die Parameter einer Werbe-Response-Funktion dürften hochgradig produkt- und situationsspezifisch ausgeprägt sein, weshalb Generalisierungen („wahre“ Werbe-Response-Funktion bzw. Konstanz der Parameter der Werbe-Response-Funktion) kaum möglich erscheinen.</a:t>
            </a:r>
            <a:endParaRPr lang="de-DE" dirty="0"/>
          </a:p>
        </p:txBody>
      </p:sp>
      <p:sp>
        <p:nvSpPr>
          <p:cNvPr id="6" name="AutoShape 4"/>
          <p:cNvSpPr>
            <a:spLocks noChangeArrowheads="1"/>
          </p:cNvSpPr>
          <p:nvPr/>
        </p:nvSpPr>
        <p:spPr bwMode="auto">
          <a:xfrm>
            <a:off x="457200" y="4296067"/>
            <a:ext cx="7920880" cy="1656184"/>
          </a:xfrm>
          <a:prstGeom prst="wedgeRoundRectCallout">
            <a:avLst>
              <a:gd name="adj1" fmla="val 45840"/>
              <a:gd name="adj2" fmla="val 59327"/>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sz="2000" dirty="0"/>
              <a:t>Die Werbe-Response-Funktion ist ein theoretisches Denkmodell und weniger ein praktisches Planungsinstrument, das dennoch gehaltvolle Aussagen zur Wirkung des eingesetzten Werbebudgets beinhaltet.</a:t>
            </a:r>
            <a:endParaRPr lang="de-DE" dirty="0"/>
          </a:p>
        </p:txBody>
      </p:sp>
    </p:spTree>
    <p:extLst>
      <p:ext uri="{BB962C8B-B14F-4D97-AF65-F5344CB8AC3E}">
        <p14:creationId xmlns:p14="http://schemas.microsoft.com/office/powerpoint/2010/main" val="251438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Text Box 3"/>
          <p:cNvSpPr txBox="1">
            <a:spLocks noChangeArrowheads="1"/>
          </p:cNvSpPr>
          <p:nvPr/>
        </p:nvSpPr>
        <p:spPr bwMode="auto">
          <a:xfrm>
            <a:off x="590863" y="2987209"/>
            <a:ext cx="82089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buChar char="-"/>
              <a:defRPr>
                <a:solidFill>
                  <a:schemeClr val="tx1"/>
                </a:solidFill>
                <a:latin typeface="Arial" charset="0"/>
              </a:defRPr>
            </a:lvl6pPr>
            <a:lvl7pPr marL="2971800" indent="-228600" eaLnBrk="0" fontAlgn="base" hangingPunct="0">
              <a:spcBef>
                <a:spcPct val="0"/>
              </a:spcBef>
              <a:spcAft>
                <a:spcPct val="0"/>
              </a:spcAft>
              <a:buChar char="-"/>
              <a:defRPr>
                <a:solidFill>
                  <a:schemeClr val="tx1"/>
                </a:solidFill>
                <a:latin typeface="Arial" charset="0"/>
              </a:defRPr>
            </a:lvl7pPr>
            <a:lvl8pPr marL="3429000" indent="-228600" eaLnBrk="0" fontAlgn="base" hangingPunct="0">
              <a:spcBef>
                <a:spcPct val="0"/>
              </a:spcBef>
              <a:spcAft>
                <a:spcPct val="0"/>
              </a:spcAft>
              <a:buChar char="-"/>
              <a:defRPr>
                <a:solidFill>
                  <a:schemeClr val="tx1"/>
                </a:solidFill>
                <a:latin typeface="Arial" charset="0"/>
              </a:defRPr>
            </a:lvl8pPr>
            <a:lvl9pPr marL="3886200" indent="-228600" eaLnBrk="0" fontAlgn="base" hangingPunct="0">
              <a:spcBef>
                <a:spcPct val="0"/>
              </a:spcBef>
              <a:spcAft>
                <a:spcPct val="0"/>
              </a:spcAft>
              <a:buChar char="-"/>
              <a:defRPr>
                <a:solidFill>
                  <a:schemeClr val="tx1"/>
                </a:solidFill>
                <a:latin typeface="Arial" charset="0"/>
              </a:defRPr>
            </a:lvl9pPr>
          </a:lstStyle>
          <a:p>
            <a:pPr algn="ctr" eaLnBrk="1" hangingPunct="1">
              <a:buFontTx/>
              <a:buNone/>
            </a:pPr>
            <a:r>
              <a:rPr lang="de-DE" sz="2800" dirty="0"/>
              <a:t>2.1.2 Statische Werbe-Response-Funktionen</a:t>
            </a:r>
          </a:p>
        </p:txBody>
      </p:sp>
      <p:sp>
        <p:nvSpPr>
          <p:cNvPr id="117764" name="Rectangle 4"/>
          <p:cNvSpPr>
            <a:spLocks noChangeArrowheads="1"/>
          </p:cNvSpPr>
          <p:nvPr/>
        </p:nvSpPr>
        <p:spPr bwMode="auto">
          <a:xfrm>
            <a:off x="827088" y="2205038"/>
            <a:ext cx="7704137" cy="20875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2" name="Foliennummernplatzhalter 1"/>
          <p:cNvSpPr>
            <a:spLocks noGrp="1"/>
          </p:cNvSpPr>
          <p:nvPr>
            <p:ph type="sldNum" sz="quarter" idx="10"/>
          </p:nvPr>
        </p:nvSpPr>
        <p:spPr/>
        <p:txBody>
          <a:bodyPr/>
          <a:lstStyle/>
          <a:p>
            <a:pPr>
              <a:defRPr/>
            </a:pPr>
            <a:fld id="{12C865F1-184D-48A8-88DB-D577E1CA7578}" type="slidenum">
              <a:rPr lang="de-DE" smtClean="0"/>
              <a:pPr>
                <a:defRPr/>
              </a:pPr>
              <a:t>24</a:t>
            </a:fld>
            <a:endParaRPr lang="de-DE" dirty="0"/>
          </a:p>
        </p:txBody>
      </p:sp>
    </p:spTree>
    <p:extLst>
      <p:ext uri="{BB962C8B-B14F-4D97-AF65-F5344CB8AC3E}">
        <p14:creationId xmlns:p14="http://schemas.microsoft.com/office/powerpoint/2010/main" val="36175111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07523"/>
            <a:ext cx="8229600" cy="576262"/>
          </a:xfrm>
        </p:spPr>
        <p:txBody>
          <a:bodyPr/>
          <a:lstStyle/>
          <a:p>
            <a:r>
              <a:rPr lang="de-DE" dirty="0"/>
              <a:t>Statische Werbe-Response-Funktionen (I)</a:t>
            </a:r>
          </a:p>
        </p:txBody>
      </p:sp>
      <p:sp>
        <p:nvSpPr>
          <p:cNvPr id="4" name="AutoShape 4"/>
          <p:cNvSpPr>
            <a:spLocks noChangeArrowheads="1"/>
          </p:cNvSpPr>
          <p:nvPr/>
        </p:nvSpPr>
        <p:spPr bwMode="auto">
          <a:xfrm>
            <a:off x="179512" y="1034691"/>
            <a:ext cx="8507288" cy="2107542"/>
          </a:xfrm>
          <a:prstGeom prst="wedgeRoundRectCallout">
            <a:avLst>
              <a:gd name="adj1" fmla="val 45721"/>
              <a:gd name="adj2" fmla="val 61782"/>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sz="2000" dirty="0"/>
              <a:t>Bei einer statischen Werbe-Response-Funktion wird der Zeitbezug der Werbewirkung nicht beachtet. Es handelt sich um ein </a:t>
            </a:r>
            <a:r>
              <a:rPr lang="de-DE" sz="2000" dirty="0" err="1"/>
              <a:t>einperiodiges</a:t>
            </a:r>
            <a:r>
              <a:rPr lang="de-DE" sz="2000" dirty="0"/>
              <a:t> Modell (zeitliche Ausstrahlungseffekte der Werbung werden ausgeblendet) oder um eine sehr lange Zeitperiode:  </a:t>
            </a:r>
          </a:p>
          <a:p>
            <a:r>
              <a:rPr lang="de-DE" sz="2000" dirty="0"/>
              <a:t>x = x(W)</a:t>
            </a:r>
          </a:p>
        </p:txBody>
      </p:sp>
      <p:sp>
        <p:nvSpPr>
          <p:cNvPr id="27" name="AutoShape 4"/>
          <p:cNvSpPr>
            <a:spLocks noChangeArrowheads="1"/>
          </p:cNvSpPr>
          <p:nvPr/>
        </p:nvSpPr>
        <p:spPr bwMode="auto">
          <a:xfrm>
            <a:off x="107504" y="3405719"/>
            <a:ext cx="8579296" cy="2016224"/>
          </a:xfrm>
          <a:prstGeom prst="wedgeRoundRectCallout">
            <a:avLst>
              <a:gd name="adj1" fmla="val 46316"/>
              <a:gd name="adj2" fmla="val 56509"/>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sz="2000" dirty="0"/>
              <a:t>		Werbebedingter Grenzabsatz: Um wieviel steigt die 		Absatzmenge, wenn das Werbebudget marginal (um 		eine Einheit) erhöht wird. Traditionell wird ein positiver 		werbebedingter Grenzabsatz unterstellt.</a:t>
            </a:r>
          </a:p>
        </p:txBody>
      </p:sp>
      <p:grpSp>
        <p:nvGrpSpPr>
          <p:cNvPr id="2" name="Group 4"/>
          <p:cNvGrpSpPr>
            <a:grpSpLocks noChangeAspect="1"/>
          </p:cNvGrpSpPr>
          <p:nvPr/>
        </p:nvGrpSpPr>
        <p:grpSpPr bwMode="auto">
          <a:xfrm>
            <a:off x="-109035" y="3717032"/>
            <a:ext cx="8046120" cy="2676527"/>
            <a:chOff x="1093" y="2179"/>
            <a:chExt cx="4649" cy="1686"/>
          </a:xfrm>
        </p:grpSpPr>
        <p:sp>
          <p:nvSpPr>
            <p:cNvPr id="3" name="AutoShape 3"/>
            <p:cNvSpPr>
              <a:spLocks noChangeAspect="1" noChangeArrowheads="1" noTextEdit="1"/>
            </p:cNvSpPr>
            <p:nvPr/>
          </p:nvSpPr>
          <p:spPr bwMode="auto">
            <a:xfrm>
              <a:off x="1093" y="3359"/>
              <a:ext cx="4649" cy="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 name="Rectangle 5"/>
            <p:cNvSpPr>
              <a:spLocks noChangeArrowheads="1"/>
            </p:cNvSpPr>
            <p:nvPr/>
          </p:nvSpPr>
          <p:spPr bwMode="auto">
            <a:xfrm>
              <a:off x="1156" y="2294"/>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2" name="Rectangle 6"/>
            <p:cNvSpPr>
              <a:spLocks noChangeArrowheads="1"/>
            </p:cNvSpPr>
            <p:nvPr/>
          </p:nvSpPr>
          <p:spPr bwMode="auto">
            <a:xfrm>
              <a:off x="1274" y="2311"/>
              <a:ext cx="122"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400" b="0" i="0" u="none" strike="noStrike" cap="none" normalizeH="0" baseline="0">
                  <a:ln>
                    <a:noFill/>
                  </a:ln>
                  <a:solidFill>
                    <a:srgbClr val="000000"/>
                  </a:solidFill>
                  <a:effectLst/>
                  <a:latin typeface="Arial Narrow" panose="020B0606020202030204" pitchFamily="34" charset="0"/>
                </a:rPr>
                <a:t>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3" name="Rectangle 7"/>
            <p:cNvSpPr>
              <a:spLocks noChangeArrowheads="1"/>
            </p:cNvSpPr>
            <p:nvPr/>
          </p:nvSpPr>
          <p:spPr bwMode="auto">
            <a:xfrm>
              <a:off x="1319" y="2311"/>
              <a:ext cx="4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400" b="0" i="0" u="none" strike="noStrike" cap="none" normalizeH="0" baseline="0" dirty="0">
                  <a:ln>
                    <a:noFill/>
                  </a:ln>
                  <a:solidFill>
                    <a:srgbClr val="000000"/>
                  </a:solidFill>
                  <a:effectLst/>
                  <a:latin typeface="Arial Narrow" panose="020B0606020202030204" pitchFamily="34"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4" name="Rectangle 8"/>
            <p:cNvSpPr>
              <a:spLocks noChangeArrowheads="1"/>
            </p:cNvSpPr>
            <p:nvPr/>
          </p:nvSpPr>
          <p:spPr bwMode="auto">
            <a:xfrm>
              <a:off x="1518" y="2179"/>
              <a:ext cx="252"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400" b="0" i="0" u="none" strike="noStrike" cap="none" normalizeH="0" baseline="0">
                  <a:ln>
                    <a:noFill/>
                  </a:ln>
                  <a:solidFill>
                    <a:srgbClr val="000000"/>
                  </a:solidFill>
                  <a:effectLst/>
                  <a:latin typeface="Arial Narrow" panose="020B0606020202030204" pitchFamily="34" charset="0"/>
                </a:rPr>
                <a:t>dx</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5" name="Rectangle 9"/>
            <p:cNvSpPr>
              <a:spLocks noChangeArrowheads="1"/>
            </p:cNvSpPr>
            <p:nvPr/>
          </p:nvSpPr>
          <p:spPr bwMode="auto">
            <a:xfrm>
              <a:off x="1460" y="2405"/>
              <a:ext cx="122"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400" b="0" i="0" u="none" strike="noStrike" cap="none" normalizeH="0" baseline="0">
                  <a:ln>
                    <a:noFill/>
                  </a:ln>
                  <a:solidFill>
                    <a:srgbClr val="000000"/>
                  </a:solidFill>
                  <a:effectLst/>
                  <a:latin typeface="Arial Narrow" panose="020B0606020202030204" pitchFamily="34" charset="0"/>
                </a:rPr>
                <a:t>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6" name="Rectangle 10"/>
            <p:cNvSpPr>
              <a:spLocks noChangeArrowheads="1"/>
            </p:cNvSpPr>
            <p:nvPr/>
          </p:nvSpPr>
          <p:spPr bwMode="auto">
            <a:xfrm>
              <a:off x="1504" y="2405"/>
              <a:ext cx="327"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400" b="0" i="0" u="none" strike="noStrike" cap="none" normalizeH="0" baseline="0" dirty="0" err="1">
                  <a:ln>
                    <a:noFill/>
                  </a:ln>
                  <a:solidFill>
                    <a:srgbClr val="000000"/>
                  </a:solidFill>
                  <a:effectLst/>
                  <a:latin typeface="Arial Narrow" panose="020B0606020202030204" pitchFamily="34" charset="0"/>
                </a:rPr>
                <a:t>dW</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7" name="Line 11"/>
            <p:cNvSpPr>
              <a:spLocks noChangeShapeType="1"/>
            </p:cNvSpPr>
            <p:nvPr/>
          </p:nvSpPr>
          <p:spPr bwMode="auto">
            <a:xfrm>
              <a:off x="1460" y="2399"/>
              <a:ext cx="286"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8" name="Rectangle 12"/>
            <p:cNvSpPr>
              <a:spLocks noChangeArrowheads="1"/>
            </p:cNvSpPr>
            <p:nvPr/>
          </p:nvSpPr>
          <p:spPr bwMode="auto">
            <a:xfrm>
              <a:off x="1746" y="2311"/>
              <a:ext cx="122"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400" b="0" i="0" u="none" strike="noStrike" cap="none" normalizeH="0" baseline="0">
                  <a:ln>
                    <a:noFill/>
                  </a:ln>
                  <a:solidFill>
                    <a:srgbClr val="000000"/>
                  </a:solidFill>
                  <a:effectLst/>
                  <a:latin typeface="Arial Narrow" panose="020B0606020202030204" pitchFamily="34" charset="0"/>
                </a:rPr>
                <a:t>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9" name="Rectangle 13"/>
            <p:cNvSpPr>
              <a:spLocks noChangeArrowheads="1"/>
            </p:cNvSpPr>
            <p:nvPr/>
          </p:nvSpPr>
          <p:spPr bwMode="auto">
            <a:xfrm>
              <a:off x="1791" y="2311"/>
              <a:ext cx="4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400" b="0" i="0" u="none" strike="noStrike" cap="none" normalizeH="0" baseline="0" dirty="0">
                  <a:ln>
                    <a:noFill/>
                  </a:ln>
                  <a:solidFill>
                    <a:srgbClr val="000000"/>
                  </a:solidFill>
                  <a:effectLst/>
                  <a:latin typeface="Arial Narrow" panose="020B0606020202030204" pitchFamily="34"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20" name="Rectangle 14"/>
            <p:cNvSpPr>
              <a:spLocks noChangeArrowheads="1"/>
            </p:cNvSpPr>
            <p:nvPr/>
          </p:nvSpPr>
          <p:spPr bwMode="auto">
            <a:xfrm>
              <a:off x="1894" y="217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21" name="Rectangle 15"/>
            <p:cNvSpPr>
              <a:spLocks noChangeArrowheads="1"/>
            </p:cNvSpPr>
            <p:nvPr/>
          </p:nvSpPr>
          <p:spPr bwMode="auto">
            <a:xfrm>
              <a:off x="1929" y="240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23" name="Rectangle 17"/>
            <p:cNvSpPr>
              <a:spLocks noChangeArrowheads="1"/>
            </p:cNvSpPr>
            <p:nvPr/>
          </p:nvSpPr>
          <p:spPr bwMode="auto">
            <a:xfrm>
              <a:off x="2046" y="2311"/>
              <a:ext cx="122"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400" b="0" i="0" u="none" strike="noStrike" cap="none" normalizeH="0" baseline="0" dirty="0">
                  <a:ln>
                    <a:noFill/>
                  </a:ln>
                  <a:solidFill>
                    <a:srgbClr val="000000"/>
                  </a:solidFill>
                  <a:effectLst/>
                  <a:latin typeface="Arial Narrow" panose="020B0606020202030204" pitchFamily="34"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24" name="Rectangle 18"/>
            <p:cNvSpPr>
              <a:spLocks noChangeArrowheads="1"/>
            </p:cNvSpPr>
            <p:nvPr/>
          </p:nvSpPr>
          <p:spPr bwMode="auto">
            <a:xfrm>
              <a:off x="1811" y="2299"/>
              <a:ext cx="314"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400" b="0" i="0" u="none" strike="noStrike" cap="none" normalizeH="0" baseline="0" dirty="0">
                  <a:ln>
                    <a:noFill/>
                  </a:ln>
                  <a:solidFill>
                    <a:srgbClr val="000000"/>
                  </a:solidFill>
                  <a:effectLst/>
                  <a:latin typeface="Arial Narrow" panose="020B0606020202030204" pitchFamily="34" charset="0"/>
                </a:rPr>
                <a:t>&gt; 0</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25" name="Rectangle 19"/>
            <p:cNvSpPr>
              <a:spLocks noChangeArrowheads="1"/>
            </p:cNvSpPr>
            <p:nvPr/>
          </p:nvSpPr>
          <p:spPr bwMode="auto">
            <a:xfrm>
              <a:off x="2321" y="2311"/>
              <a:ext cx="122"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400" b="0" i="0" u="none" strike="noStrike" cap="none" normalizeH="0" baseline="0">
                  <a:ln>
                    <a:noFill/>
                  </a:ln>
                  <a:solidFill>
                    <a:srgbClr val="000000"/>
                  </a:solidFill>
                  <a:effectLst/>
                  <a:latin typeface="Arial Narrow" panose="020B0606020202030204" pitchFamily="34" charset="0"/>
                </a:rPr>
                <a:t>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819479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95536" y="180954"/>
            <a:ext cx="8229600" cy="576262"/>
          </a:xfrm>
        </p:spPr>
        <p:txBody>
          <a:bodyPr/>
          <a:lstStyle/>
          <a:p>
            <a:r>
              <a:rPr lang="de-DE" dirty="0"/>
              <a:t>Statische Werbe-Response-Funktionen (II)</a:t>
            </a:r>
          </a:p>
        </p:txBody>
      </p:sp>
      <p:sp>
        <p:nvSpPr>
          <p:cNvPr id="27" name="AutoShape 4"/>
          <p:cNvSpPr>
            <a:spLocks noChangeArrowheads="1"/>
          </p:cNvSpPr>
          <p:nvPr/>
        </p:nvSpPr>
        <p:spPr bwMode="auto">
          <a:xfrm>
            <a:off x="323528" y="981074"/>
            <a:ext cx="7920880" cy="4248126"/>
          </a:xfrm>
          <a:prstGeom prst="wedgeRoundRectCallout">
            <a:avLst>
              <a:gd name="adj1" fmla="val 46316"/>
              <a:gd name="adj2" fmla="val 56509"/>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sz="2000" dirty="0"/>
          </a:p>
          <a:p>
            <a:endParaRPr lang="de-DE" sz="2000" dirty="0"/>
          </a:p>
          <a:p>
            <a:r>
              <a:rPr lang="de-DE" sz="2000" dirty="0"/>
              <a:t>Werbeelastizität (</a:t>
            </a:r>
            <a:r>
              <a:rPr lang="de-DE" sz="2400" dirty="0">
                <a:latin typeface="Symbol" panose="05050102010706020507" pitchFamily="18" charset="2"/>
              </a:rPr>
              <a:t>h</a:t>
            </a:r>
            <a:r>
              <a:rPr lang="de-DE" sz="2000" dirty="0"/>
              <a:t>): Analog zur Preiselastizität (der Nachfrage) wird der Marktresponse auf das eingesetzte Werbebudget anhand einer einzigen Kennzahl quantifiziert: Um wieviel steigt die Absatzmenge an, wenn das Werbebudget marginal erhöht wird, jeweils in Relation zum Ausgangsniveau von Werbebudget (W) und Absatzmenge (x) gesetzt?</a:t>
            </a:r>
          </a:p>
          <a:p>
            <a:r>
              <a:rPr lang="de-DE" sz="2000" dirty="0"/>
              <a:t>Da dx/</a:t>
            </a:r>
            <a:r>
              <a:rPr lang="de-DE" sz="2000" dirty="0" err="1"/>
              <a:t>dW</a:t>
            </a:r>
            <a:r>
              <a:rPr lang="de-DE" sz="2000" dirty="0"/>
              <a:t> als positiv unterstellt wird (eine Erhöhung des Werbebudgets führt zu größerer Absatzmenge), ist auch die Werbeelastizität positiv.</a:t>
            </a:r>
          </a:p>
        </p:txBody>
      </p:sp>
      <p:pic>
        <p:nvPicPr>
          <p:cNvPr id="7" name="Grafik 6"/>
          <p:cNvPicPr>
            <a:picLocks noChangeAspect="1"/>
          </p:cNvPicPr>
          <p:nvPr/>
        </p:nvPicPr>
        <p:blipFill>
          <a:blip r:embed="rId2"/>
          <a:stretch>
            <a:fillRect/>
          </a:stretch>
        </p:blipFill>
        <p:spPr>
          <a:xfrm>
            <a:off x="594025" y="1073290"/>
            <a:ext cx="7379885" cy="802619"/>
          </a:xfrm>
          <a:prstGeom prst="rect">
            <a:avLst/>
          </a:prstGeom>
        </p:spPr>
      </p:pic>
    </p:spTree>
    <p:extLst>
      <p:ext uri="{BB962C8B-B14F-4D97-AF65-F5344CB8AC3E}">
        <p14:creationId xmlns:p14="http://schemas.microsoft.com/office/powerpoint/2010/main" val="355701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85192" y="116632"/>
            <a:ext cx="8229600" cy="576262"/>
          </a:xfrm>
        </p:spPr>
        <p:txBody>
          <a:bodyPr/>
          <a:lstStyle/>
          <a:p>
            <a:r>
              <a:rPr lang="de-DE" dirty="0"/>
              <a:t>Kennzahlen statischer Werbe-Response-Funktionen</a:t>
            </a:r>
          </a:p>
        </p:txBody>
      </p:sp>
      <p:sp>
        <p:nvSpPr>
          <p:cNvPr id="4" name="AutoShape 4"/>
          <p:cNvSpPr>
            <a:spLocks noChangeArrowheads="1"/>
          </p:cNvSpPr>
          <p:nvPr/>
        </p:nvSpPr>
        <p:spPr bwMode="auto">
          <a:xfrm>
            <a:off x="539552" y="1484784"/>
            <a:ext cx="7920880" cy="2232248"/>
          </a:xfrm>
          <a:prstGeom prst="wedgeRoundRectCallout">
            <a:avLst>
              <a:gd name="adj1" fmla="val 45721"/>
              <a:gd name="adj2" fmla="val 61782"/>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sz="2000" dirty="0"/>
              <a:t>Grundabsatz: Auch ohne Einsatz von Werbung (W=0) wird ein Absatz (x &gt; 0) erzielt: Ursache sind (positive) persönliche/ unpersönliche Kommunikationsprozesse, das Wirken von „</a:t>
            </a:r>
            <a:r>
              <a:rPr lang="de-DE" sz="2000" dirty="0" err="1"/>
              <a:t>Earned</a:t>
            </a:r>
            <a:r>
              <a:rPr lang="de-DE" sz="2000" dirty="0"/>
              <a:t> Media“, Spill-</a:t>
            </a:r>
            <a:r>
              <a:rPr lang="de-DE" sz="2000" dirty="0" err="1"/>
              <a:t>over</a:t>
            </a:r>
            <a:r>
              <a:rPr lang="de-DE" sz="2000" dirty="0"/>
              <a:t>-Effekte (Werbung für andere Produkte der Produktlinie oder für Unternehmensmarke) oder „Zufallsverkäufe“ (Laufkunden).</a:t>
            </a:r>
          </a:p>
        </p:txBody>
      </p:sp>
      <p:sp>
        <p:nvSpPr>
          <p:cNvPr id="6" name="AutoShape 4"/>
          <p:cNvSpPr>
            <a:spLocks noChangeArrowheads="1"/>
          </p:cNvSpPr>
          <p:nvPr/>
        </p:nvSpPr>
        <p:spPr bwMode="auto">
          <a:xfrm>
            <a:off x="539552" y="4077072"/>
            <a:ext cx="7920880" cy="1440160"/>
          </a:xfrm>
          <a:prstGeom prst="wedgeRoundRectCallout">
            <a:avLst>
              <a:gd name="adj1" fmla="val 45721"/>
              <a:gd name="adj2" fmla="val 61782"/>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sz="2000" dirty="0"/>
              <a:t>Sättigungsmenge: Auch mit Erhöhung des Werbebudgets (Extremfall: Werbebudget von W = </a:t>
            </a:r>
            <a:r>
              <a:rPr lang="de-DE" sz="2000" dirty="0">
                <a:sym typeface="Symbol" panose="05050102010706020507" pitchFamily="18" charset="2"/>
              </a:rPr>
              <a:t></a:t>
            </a:r>
            <a:r>
              <a:rPr lang="de-DE" sz="2000" dirty="0"/>
              <a:t>) lässt sich keine Steigerung des Absatzes mehr erzielen (Marktsättigung; </a:t>
            </a:r>
            <a:r>
              <a:rPr lang="de-DE" sz="2000" dirty="0" err="1"/>
              <a:t>Reaktanzeffekt</a:t>
            </a:r>
            <a:r>
              <a:rPr lang="de-DE" sz="2000" dirty="0"/>
              <a:t>).</a:t>
            </a:r>
          </a:p>
        </p:txBody>
      </p:sp>
    </p:spTree>
    <p:extLst>
      <p:ext uri="{BB962C8B-B14F-4D97-AF65-F5344CB8AC3E}">
        <p14:creationId xmlns:p14="http://schemas.microsoft.com/office/powerpoint/2010/main" val="7317540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6"/>
          <p:cNvSpPr>
            <a:spLocks noGrp="1" noChangeArrowheads="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eaLnBrk="1" hangingPunct="1"/>
            <a:fld id="{C97F3003-8B0E-480B-B9B0-8CED94A788F8}" type="slidenum">
              <a:rPr lang="de-DE" altLang="de-DE"/>
              <a:pPr eaLnBrk="1" hangingPunct="1"/>
              <a:t>28</a:t>
            </a:fld>
            <a:endParaRPr lang="de-DE" altLang="de-DE"/>
          </a:p>
        </p:txBody>
      </p:sp>
      <p:sp>
        <p:nvSpPr>
          <p:cNvPr id="19" name="Rectangle 8"/>
          <p:cNvSpPr>
            <a:spLocks noChangeArrowheads="1"/>
          </p:cNvSpPr>
          <p:nvPr/>
        </p:nvSpPr>
        <p:spPr bwMode="auto">
          <a:xfrm>
            <a:off x="4461516" y="1999703"/>
            <a:ext cx="472887"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r>
              <a:rPr lang="de-DE" altLang="de-DE" sz="2400" dirty="0">
                <a:latin typeface="Times New Roman" panose="02020603050405020304" pitchFamily="18" charset="0"/>
              </a:rPr>
              <a:t>W</a:t>
            </a:r>
          </a:p>
        </p:txBody>
      </p:sp>
      <p:sp>
        <p:nvSpPr>
          <p:cNvPr id="14" name="Foliennummernplatzhalter 2"/>
          <p:cNvSpPr txBox="1">
            <a:spLocks noGrp="1"/>
          </p:cNvSpPr>
          <p:nvPr/>
        </p:nvSpPr>
        <p:spPr bwMode="auto">
          <a:xfrm>
            <a:off x="6831013" y="6308725"/>
            <a:ext cx="2133600" cy="522288"/>
          </a:xfrm>
          <a:prstGeom prst="rect">
            <a:avLst/>
          </a:prstGeom>
          <a:noFill/>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algn="r" eaLnBrk="1" hangingPunct="1">
              <a:buFontTx/>
              <a:buNone/>
            </a:pPr>
            <a:fld id="{21EFD6DA-C217-44B1-B9B9-C84E524BDDDB}" type="slidenum">
              <a:rPr lang="de-DE" altLang="de-DE" sz="1100" b="1">
                <a:effectLst>
                  <a:outerShdw blurRad="38100" dist="38100" dir="2700000" algn="tl">
                    <a:srgbClr val="C0C0C0"/>
                  </a:outerShdw>
                </a:effectLst>
              </a:rPr>
              <a:pPr algn="r" eaLnBrk="1" hangingPunct="1">
                <a:buFontTx/>
                <a:buNone/>
              </a:pPr>
              <a:t>28</a:t>
            </a:fld>
            <a:endParaRPr lang="de-DE" altLang="de-DE" sz="1100" b="1">
              <a:effectLst>
                <a:outerShdw blurRad="38100" dist="38100" dir="2700000" algn="tl">
                  <a:srgbClr val="C0C0C0"/>
                </a:outerShdw>
              </a:effectLst>
            </a:endParaRPr>
          </a:p>
        </p:txBody>
      </p:sp>
      <p:sp>
        <p:nvSpPr>
          <p:cNvPr id="187396" name="Rectangle 6"/>
          <p:cNvSpPr>
            <a:spLocks noChangeArrowheads="1"/>
          </p:cNvSpPr>
          <p:nvPr/>
        </p:nvSpPr>
        <p:spPr bwMode="auto">
          <a:xfrm>
            <a:off x="2957513" y="517525"/>
            <a:ext cx="2959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sp>
        <p:nvSpPr>
          <p:cNvPr id="187397" name="Rectangle 8"/>
          <p:cNvSpPr>
            <a:spLocks noChangeArrowheads="1"/>
          </p:cNvSpPr>
          <p:nvPr/>
        </p:nvSpPr>
        <p:spPr bwMode="auto">
          <a:xfrm>
            <a:off x="2276475" y="914400"/>
            <a:ext cx="1952459"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r>
              <a:rPr lang="de-DE" altLang="de-DE" sz="2400" dirty="0">
                <a:latin typeface="Times New Roman" panose="02020603050405020304" pitchFamily="18" charset="0"/>
              </a:rPr>
              <a:t>x=x(W)  ,  mit</a:t>
            </a:r>
          </a:p>
        </p:txBody>
      </p:sp>
      <p:graphicFrame>
        <p:nvGraphicFramePr>
          <p:cNvPr id="187398" name="Object 9">
            <a:hlinkClick r:id="" action="ppaction://ole?verb=0"/>
          </p:cNvPr>
          <p:cNvGraphicFramePr>
            <a:graphicFrameLocks/>
          </p:cNvGraphicFramePr>
          <p:nvPr/>
        </p:nvGraphicFramePr>
        <p:xfrm>
          <a:off x="2270125" y="1447800"/>
          <a:ext cx="3081338" cy="2438400"/>
        </p:xfrm>
        <a:graphic>
          <a:graphicData uri="http://schemas.openxmlformats.org/presentationml/2006/ole">
            <mc:AlternateContent xmlns:mc="http://schemas.openxmlformats.org/markup-compatibility/2006">
              <mc:Choice xmlns:v="urn:schemas-microsoft-com:vml" Requires="v">
                <p:oleObj spid="_x0000_s1536" name="Formel" r:id="rId3" imgW="1054100" imgH="1117600" progId="Equation.DSMT4">
                  <p:embed/>
                </p:oleObj>
              </mc:Choice>
              <mc:Fallback>
                <p:oleObj name="Formel" r:id="rId3" imgW="1054100" imgH="1117600" progId="Equation.DSMT4">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0125" y="1447800"/>
                        <a:ext cx="3081338"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7399" name="Rectangle 10"/>
          <p:cNvSpPr>
            <a:spLocks noChangeArrowheads="1"/>
          </p:cNvSpPr>
          <p:nvPr/>
        </p:nvSpPr>
        <p:spPr bwMode="auto">
          <a:xfrm>
            <a:off x="2438400" y="4186238"/>
            <a:ext cx="6381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r>
              <a:rPr lang="de-DE" altLang="de-DE" sz="2400">
                <a:latin typeface="Times New Roman" panose="02020603050405020304" pitchFamily="18" charset="0"/>
              </a:rPr>
              <a:t>und</a:t>
            </a:r>
          </a:p>
        </p:txBody>
      </p:sp>
      <p:graphicFrame>
        <p:nvGraphicFramePr>
          <p:cNvPr id="187400" name="Object 11">
            <a:hlinkClick r:id="" action="ppaction://ole?verb=0"/>
          </p:cNvPr>
          <p:cNvGraphicFramePr>
            <a:graphicFrameLocks/>
          </p:cNvGraphicFramePr>
          <p:nvPr/>
        </p:nvGraphicFramePr>
        <p:xfrm>
          <a:off x="3079750" y="4076700"/>
          <a:ext cx="2073275" cy="774700"/>
        </p:xfrm>
        <a:graphic>
          <a:graphicData uri="http://schemas.openxmlformats.org/presentationml/2006/ole">
            <mc:AlternateContent xmlns:mc="http://schemas.openxmlformats.org/markup-compatibility/2006">
              <mc:Choice xmlns:v="urn:schemas-microsoft-com:vml" Requires="v">
                <p:oleObj spid="_x0000_s1537" name="Formel" r:id="rId5" imgW="2066512" imgH="773357" progId="Equation.DSMT4">
                  <p:embed/>
                </p:oleObj>
              </mc:Choice>
              <mc:Fallback>
                <p:oleObj name="Formel" r:id="rId5" imgW="2066512" imgH="773357" progId="Equation.DSMT4">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9750" y="4076700"/>
                        <a:ext cx="2073275"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7401" name="Rectangle 12"/>
          <p:cNvSpPr>
            <a:spLocks noChangeArrowheads="1"/>
          </p:cNvSpPr>
          <p:nvPr/>
        </p:nvSpPr>
        <p:spPr bwMode="auto">
          <a:xfrm>
            <a:off x="2516188" y="5184775"/>
            <a:ext cx="1469186"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r>
              <a:rPr lang="de-DE" altLang="de-DE" sz="2400" dirty="0">
                <a:latin typeface="Times New Roman" panose="02020603050405020304" pitchFamily="18" charset="0"/>
              </a:rPr>
              <a:t>für   W=0:</a:t>
            </a:r>
          </a:p>
        </p:txBody>
      </p:sp>
      <p:graphicFrame>
        <p:nvGraphicFramePr>
          <p:cNvPr id="187402" name="Object 13">
            <a:hlinkClick r:id="" action="ppaction://ole?verb=0"/>
          </p:cNvPr>
          <p:cNvGraphicFramePr>
            <a:graphicFrameLocks/>
          </p:cNvGraphicFramePr>
          <p:nvPr/>
        </p:nvGraphicFramePr>
        <p:xfrm>
          <a:off x="4114800" y="4953000"/>
          <a:ext cx="1555750" cy="914400"/>
        </p:xfrm>
        <a:graphic>
          <a:graphicData uri="http://schemas.openxmlformats.org/presentationml/2006/ole">
            <mc:AlternateContent xmlns:mc="http://schemas.openxmlformats.org/markup-compatibility/2006">
              <mc:Choice xmlns:v="urn:schemas-microsoft-com:vml" Requires="v">
                <p:oleObj spid="_x0000_s1538" name="Formel" r:id="rId7" imgW="622030" imgH="393529" progId="Equation.DSMT4">
                  <p:embed/>
                </p:oleObj>
              </mc:Choice>
              <mc:Fallback>
                <p:oleObj name="Formel" r:id="rId7" imgW="622030" imgH="393529" progId="Equation.DSMT4">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14800" y="4953000"/>
                        <a:ext cx="15557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7403" name="Rectangle 14"/>
          <p:cNvSpPr>
            <a:spLocks noChangeArrowheads="1"/>
          </p:cNvSpPr>
          <p:nvPr/>
        </p:nvSpPr>
        <p:spPr bwMode="auto">
          <a:xfrm>
            <a:off x="1911350" y="1435100"/>
            <a:ext cx="46831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r>
              <a:rPr lang="de-DE" altLang="de-DE" sz="2400">
                <a:latin typeface="Times New Roman" panose="02020603050405020304" pitchFamily="18" charset="0"/>
              </a:rPr>
              <a:t>(i)</a:t>
            </a:r>
          </a:p>
        </p:txBody>
      </p:sp>
      <p:sp>
        <p:nvSpPr>
          <p:cNvPr id="187404" name="Rectangle 15"/>
          <p:cNvSpPr>
            <a:spLocks noChangeArrowheads="1"/>
          </p:cNvSpPr>
          <p:nvPr/>
        </p:nvSpPr>
        <p:spPr bwMode="auto">
          <a:xfrm>
            <a:off x="1835150" y="1939925"/>
            <a:ext cx="5524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r>
              <a:rPr lang="de-DE" altLang="de-DE" sz="2400">
                <a:latin typeface="Times New Roman" panose="02020603050405020304" pitchFamily="18" charset="0"/>
              </a:rPr>
              <a:t>(ii)</a:t>
            </a:r>
          </a:p>
        </p:txBody>
      </p:sp>
      <p:sp>
        <p:nvSpPr>
          <p:cNvPr id="187405" name="Rectangle 16"/>
          <p:cNvSpPr>
            <a:spLocks noChangeArrowheads="1"/>
          </p:cNvSpPr>
          <p:nvPr/>
        </p:nvSpPr>
        <p:spPr bwMode="auto">
          <a:xfrm>
            <a:off x="1752600" y="2495550"/>
            <a:ext cx="63658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r>
              <a:rPr lang="de-DE" altLang="de-DE" sz="2400">
                <a:latin typeface="Times New Roman" panose="02020603050405020304" pitchFamily="18" charset="0"/>
              </a:rPr>
              <a:t>(iii)</a:t>
            </a:r>
          </a:p>
        </p:txBody>
      </p:sp>
      <p:sp>
        <p:nvSpPr>
          <p:cNvPr id="187406" name="Rectangle 17"/>
          <p:cNvSpPr>
            <a:spLocks noChangeArrowheads="1"/>
          </p:cNvSpPr>
          <p:nvPr/>
        </p:nvSpPr>
        <p:spPr bwMode="auto">
          <a:xfrm>
            <a:off x="1752600" y="3178175"/>
            <a:ext cx="62071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r>
              <a:rPr lang="de-DE" altLang="de-DE" sz="2400">
                <a:latin typeface="Times New Roman" panose="02020603050405020304" pitchFamily="18" charset="0"/>
              </a:rPr>
              <a:t>(iv)</a:t>
            </a:r>
          </a:p>
        </p:txBody>
      </p:sp>
      <p:sp>
        <p:nvSpPr>
          <p:cNvPr id="187407" name="Rectangle 18"/>
          <p:cNvSpPr>
            <a:spLocks noGrp="1" noChangeArrowheads="1"/>
          </p:cNvSpPr>
          <p:nvPr>
            <p:ph type="title" idx="4294967295"/>
          </p:nvPr>
        </p:nvSpPr>
        <p:spPr>
          <a:xfrm>
            <a:off x="467544" y="292894"/>
            <a:ext cx="8229600" cy="576262"/>
          </a:xfrm>
        </p:spPr>
        <p:txBody>
          <a:bodyPr/>
          <a:lstStyle/>
          <a:p>
            <a:pPr eaLnBrk="1" hangingPunct="1"/>
            <a:r>
              <a:rPr lang="de-DE" altLang="de-DE" dirty="0"/>
              <a:t>Modellformen statischer Werbe-Response-Funktionen (I)</a:t>
            </a:r>
          </a:p>
        </p:txBody>
      </p:sp>
      <p:sp>
        <p:nvSpPr>
          <p:cNvPr id="16" name="Foliennummernplatzhalter 15"/>
          <p:cNvSpPr txBox="1">
            <a:spLocks noGrp="1"/>
          </p:cNvSpPr>
          <p:nvPr/>
        </p:nvSpPr>
        <p:spPr bwMode="auto">
          <a:xfrm>
            <a:off x="6831013" y="6308725"/>
            <a:ext cx="2133600" cy="522288"/>
          </a:xfrm>
          <a:prstGeom prst="rect">
            <a:avLst/>
          </a:prstGeom>
          <a:noFill/>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algn="r" eaLnBrk="1" hangingPunct="1">
              <a:buFontTx/>
              <a:buNone/>
            </a:pPr>
            <a:fld id="{0969F6C8-828A-480C-9466-A90358974649}" type="slidenum">
              <a:rPr lang="de-DE" altLang="de-DE" sz="1100" b="1">
                <a:effectLst>
                  <a:outerShdw blurRad="38100" dist="38100" dir="2700000" algn="tl">
                    <a:srgbClr val="C0C0C0"/>
                  </a:outerShdw>
                </a:effectLst>
              </a:rPr>
              <a:pPr algn="r" eaLnBrk="1" hangingPunct="1">
                <a:buFontTx/>
                <a:buNone/>
              </a:pPr>
              <a:t>28</a:t>
            </a:fld>
            <a:endParaRPr lang="de-DE" altLang="de-DE" sz="1100" b="1">
              <a:effectLst>
                <a:outerShdw blurRad="38100" dist="38100" dir="2700000" algn="tl">
                  <a:srgbClr val="C0C0C0"/>
                </a:outerShdw>
              </a:effectLst>
            </a:endParaRPr>
          </a:p>
        </p:txBody>
      </p:sp>
      <p:sp>
        <p:nvSpPr>
          <p:cNvPr id="18" name="Rectangle 8"/>
          <p:cNvSpPr>
            <a:spLocks noChangeArrowheads="1"/>
          </p:cNvSpPr>
          <p:nvPr/>
        </p:nvSpPr>
        <p:spPr bwMode="auto">
          <a:xfrm>
            <a:off x="3339775" y="1480825"/>
            <a:ext cx="472887"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r>
              <a:rPr lang="de-DE" altLang="de-DE" sz="2400" dirty="0">
                <a:latin typeface="Times New Roman" panose="02020603050405020304" pitchFamily="18" charset="0"/>
              </a:rPr>
              <a:t>W</a:t>
            </a:r>
          </a:p>
        </p:txBody>
      </p:sp>
      <p:sp>
        <p:nvSpPr>
          <p:cNvPr id="20" name="Rectangle 8"/>
          <p:cNvSpPr>
            <a:spLocks noChangeArrowheads="1"/>
          </p:cNvSpPr>
          <p:nvPr/>
        </p:nvSpPr>
        <p:spPr bwMode="auto">
          <a:xfrm>
            <a:off x="4515968" y="3525603"/>
            <a:ext cx="376707"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r>
              <a:rPr lang="de-DE" altLang="de-DE" sz="2400" baseline="30000" dirty="0">
                <a:latin typeface="Times New Roman" panose="02020603050405020304" pitchFamily="18" charset="0"/>
              </a:rPr>
              <a:t>W</a:t>
            </a:r>
          </a:p>
        </p:txBody>
      </p:sp>
      <p:sp>
        <p:nvSpPr>
          <p:cNvPr id="21" name="Rectangle 8"/>
          <p:cNvSpPr>
            <a:spLocks noChangeArrowheads="1"/>
          </p:cNvSpPr>
          <p:nvPr/>
        </p:nvSpPr>
        <p:spPr bwMode="auto">
          <a:xfrm>
            <a:off x="4776318" y="2560403"/>
            <a:ext cx="376707"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r>
              <a:rPr lang="de-DE" altLang="de-DE" sz="2400" baseline="30000" dirty="0">
                <a:latin typeface="Times New Roman" panose="02020603050405020304" pitchFamily="18" charset="0"/>
              </a:rPr>
              <a:t>W</a:t>
            </a:r>
          </a:p>
        </p:txBody>
      </p:sp>
    </p:spTree>
    <p:extLst>
      <p:ext uri="{BB962C8B-B14F-4D97-AF65-F5344CB8AC3E}">
        <p14:creationId xmlns:p14="http://schemas.microsoft.com/office/powerpoint/2010/main" val="388999043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a:spLocks noChangeArrowheads="1"/>
          </p:cNvSpPr>
          <p:nvPr/>
        </p:nvSpPr>
        <p:spPr bwMode="auto">
          <a:xfrm>
            <a:off x="539552" y="1628800"/>
            <a:ext cx="7920880" cy="3744416"/>
          </a:xfrm>
          <a:prstGeom prst="wedgeRoundRectCallout">
            <a:avLst>
              <a:gd name="adj1" fmla="val 45483"/>
              <a:gd name="adj2" fmla="val 58509"/>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sz="2000" dirty="0"/>
              <a:t>Werbe-Response-Funktion (i): Cobb-Douglas-Funktion:</a:t>
            </a:r>
            <a:br>
              <a:rPr lang="de-DE" sz="2000" dirty="0"/>
            </a:br>
            <a:r>
              <a:rPr lang="de-DE" sz="2000" dirty="0"/>
              <a:t>- ohne Grundabsatz und ohne Sättigungsmenge.</a:t>
            </a:r>
            <a:br>
              <a:rPr lang="de-DE" sz="2000" dirty="0"/>
            </a:br>
            <a:br>
              <a:rPr lang="de-DE" sz="2000" dirty="0"/>
            </a:br>
            <a:r>
              <a:rPr lang="de-DE" sz="2000" dirty="0"/>
              <a:t>- </a:t>
            </a:r>
            <a:r>
              <a:rPr lang="de-DE" sz="2000" dirty="0" err="1"/>
              <a:t>iso</a:t>
            </a:r>
            <a:r>
              <a:rPr lang="de-DE" sz="2000" dirty="0"/>
              <a:t>-elastische Funktion: Der Parameter b (b &gt; 0) bringt die</a:t>
            </a:r>
            <a:br>
              <a:rPr lang="de-DE" sz="2000" dirty="0"/>
            </a:br>
            <a:r>
              <a:rPr lang="de-DE" sz="2000" dirty="0"/>
              <a:t>  Werbeelastizität zum Ausdruck (</a:t>
            </a:r>
            <a:r>
              <a:rPr lang="de-DE" sz="2000" dirty="0">
                <a:latin typeface="Symbol" panose="05050102010706020507" pitchFamily="18" charset="2"/>
              </a:rPr>
              <a:t>h</a:t>
            </a:r>
            <a:r>
              <a:rPr lang="de-DE" sz="2000" dirty="0"/>
              <a:t>=b): Diese ist unabhängig vom</a:t>
            </a:r>
            <a:br>
              <a:rPr lang="de-DE" sz="2000" dirty="0"/>
            </a:br>
            <a:r>
              <a:rPr lang="de-DE" sz="2000" dirty="0"/>
              <a:t>  Niveau des Werbebudgets bzw. der Absatzmenge konstant.</a:t>
            </a:r>
            <a:br>
              <a:rPr lang="de-DE" sz="2000" dirty="0"/>
            </a:br>
            <a:br>
              <a:rPr lang="de-DE" sz="2000" dirty="0"/>
            </a:br>
            <a:r>
              <a:rPr lang="de-DE" sz="2000" dirty="0"/>
              <a:t>- für 0 &lt; b &lt; 1 wird eine degressive absolute Werbewirkung abgebildet: Je höher das Werbebudget ist, desto geringer ist der absolute Absatzzuwachs einer zusätzlichen Werbeeinheit, da man auf immer resistentere Konsumenten trifft. </a:t>
            </a:r>
          </a:p>
        </p:txBody>
      </p:sp>
      <p:sp>
        <p:nvSpPr>
          <p:cNvPr id="5" name="Rectangle 18"/>
          <p:cNvSpPr>
            <a:spLocks noGrp="1" noChangeArrowheads="1"/>
          </p:cNvSpPr>
          <p:nvPr>
            <p:ph type="title" idx="4294967295"/>
          </p:nvPr>
        </p:nvSpPr>
        <p:spPr>
          <a:xfrm>
            <a:off x="467544" y="292894"/>
            <a:ext cx="8229600" cy="576262"/>
          </a:xfrm>
        </p:spPr>
        <p:txBody>
          <a:bodyPr/>
          <a:lstStyle/>
          <a:p>
            <a:pPr eaLnBrk="1" hangingPunct="1"/>
            <a:r>
              <a:rPr lang="de-DE" altLang="de-DE" dirty="0"/>
              <a:t>Modellformen statischer Werbe-Response-Funktionen (II)</a:t>
            </a:r>
          </a:p>
        </p:txBody>
      </p:sp>
    </p:spTree>
    <p:extLst>
      <p:ext uri="{BB962C8B-B14F-4D97-AF65-F5344CB8AC3E}">
        <p14:creationId xmlns:p14="http://schemas.microsoft.com/office/powerpoint/2010/main" val="1621049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de-DE" dirty="0"/>
              <a:t>Vorbemerkungen zur nächsten Folie</a:t>
            </a:r>
          </a:p>
        </p:txBody>
      </p:sp>
      <p:sp>
        <p:nvSpPr>
          <p:cNvPr id="24" name="AutoShape 4"/>
          <p:cNvSpPr>
            <a:spLocks noChangeArrowheads="1"/>
          </p:cNvSpPr>
          <p:nvPr/>
        </p:nvSpPr>
        <p:spPr bwMode="auto">
          <a:xfrm>
            <a:off x="600074" y="1196752"/>
            <a:ext cx="8086725" cy="1512168"/>
          </a:xfrm>
          <a:prstGeom prst="wedgeRoundRectCallout">
            <a:avLst>
              <a:gd name="adj1" fmla="val 41631"/>
              <a:gd name="adj2" fmla="val 63721"/>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sz="2000" dirty="0"/>
              <a:t>Es gibt unterschiedliche Konzepte (Auffassungen) über den Inhalt des Werbecontrollings. In den folgenden Folien sollen diese Begriffsinterpretationen näher vorgestellt werden.</a:t>
            </a:r>
          </a:p>
        </p:txBody>
      </p:sp>
      <p:sp>
        <p:nvSpPr>
          <p:cNvPr id="4" name="AutoShape 4"/>
          <p:cNvSpPr>
            <a:spLocks noChangeArrowheads="1"/>
          </p:cNvSpPr>
          <p:nvPr/>
        </p:nvSpPr>
        <p:spPr bwMode="auto">
          <a:xfrm>
            <a:off x="600074" y="3140968"/>
            <a:ext cx="8220397" cy="2880320"/>
          </a:xfrm>
          <a:prstGeom prst="wedgeRoundRectCallout">
            <a:avLst>
              <a:gd name="adj1" fmla="val 44070"/>
              <a:gd name="adj2" fmla="val 5661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sz="2000" dirty="0"/>
              <a:t>Die Aufgabenspezifizierung des Werbecontrollings ergibt sich insbesondere in der Abgrenzung der Aufgaben des Werbemanagements. Teilweise werden aus den Managementaufgaben (Planen, Entscheiden, Realisieren, Kontrollieren, Dokumentieren, Führen) bezogen auf Werbung alle Aufgaben mit Ausnahme des Treffens von Entscheidungen dem Werbecontrolling zugewiesen. Dies ist eine sehr weitreichende  (undifferenzierte) Aufgabeninterpretation des Werbecontrollings.</a:t>
            </a:r>
          </a:p>
        </p:txBody>
      </p:sp>
    </p:spTree>
    <p:extLst>
      <p:ext uri="{BB962C8B-B14F-4D97-AF65-F5344CB8AC3E}">
        <p14:creationId xmlns:p14="http://schemas.microsoft.com/office/powerpoint/2010/main" val="1076801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a:spLocks noChangeArrowheads="1"/>
          </p:cNvSpPr>
          <p:nvPr/>
        </p:nvSpPr>
        <p:spPr bwMode="auto">
          <a:xfrm>
            <a:off x="539552" y="1124744"/>
            <a:ext cx="7920880" cy="2304256"/>
          </a:xfrm>
          <a:prstGeom prst="wedgeRoundRectCallout">
            <a:avLst>
              <a:gd name="adj1" fmla="val 45721"/>
              <a:gd name="adj2" fmla="val 59327"/>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sz="2000" dirty="0"/>
              <a:t>Werbe-Response-Funktion (ii): </a:t>
            </a:r>
          </a:p>
          <a:p>
            <a:r>
              <a:rPr lang="de-DE" sz="2000" dirty="0"/>
              <a:t>mit Grundabsatz in Höhe des Parameters a, ohne Sättigungsmenge und mit degressiver Werbewirkung (je höher das Werbebudget bereits ist, desto geringer fällt die Absatzsteigerung </a:t>
            </a:r>
          </a:p>
          <a:p>
            <a:r>
              <a:rPr lang="de-DE" sz="2000" dirty="0"/>
              <a:t>einer Erhöhung des Werbebudgets aus). Formal wird die degressive Werbewirkung durch die </a:t>
            </a:r>
            <a:r>
              <a:rPr lang="de-DE" sz="2000" dirty="0" err="1"/>
              <a:t>Logarithmierung</a:t>
            </a:r>
            <a:r>
              <a:rPr lang="de-DE" sz="2000" dirty="0"/>
              <a:t> (</a:t>
            </a:r>
            <a:r>
              <a:rPr lang="de-DE" sz="2000" dirty="0" err="1"/>
              <a:t>ln</a:t>
            </a:r>
            <a:r>
              <a:rPr lang="de-DE" sz="2000" dirty="0"/>
              <a:t>) des Werbebudgets (W) erreicht.</a:t>
            </a:r>
          </a:p>
        </p:txBody>
      </p:sp>
      <p:sp>
        <p:nvSpPr>
          <p:cNvPr id="5" name="AutoShape 4"/>
          <p:cNvSpPr>
            <a:spLocks noChangeArrowheads="1"/>
          </p:cNvSpPr>
          <p:nvPr/>
        </p:nvSpPr>
        <p:spPr bwMode="auto">
          <a:xfrm>
            <a:off x="539552" y="3671220"/>
            <a:ext cx="7920880" cy="2304256"/>
          </a:xfrm>
          <a:prstGeom prst="wedgeRoundRectCallout">
            <a:avLst>
              <a:gd name="adj1" fmla="val 45721"/>
              <a:gd name="adj2" fmla="val 61782"/>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a:p>
            <a:endParaRPr lang="de-DE" dirty="0"/>
          </a:p>
          <a:p>
            <a:r>
              <a:rPr lang="de-DE" sz="2000" dirty="0"/>
              <a:t>Werbe-Response-Funktion (iii): </a:t>
            </a:r>
          </a:p>
          <a:p>
            <a:r>
              <a:rPr lang="de-DE" sz="2000" dirty="0"/>
              <a:t>ohne Grundabsatz, mit Sättigungsmenge (</a:t>
            </a:r>
            <a:r>
              <a:rPr lang="de-DE" sz="2000" dirty="0" err="1"/>
              <a:t>x</a:t>
            </a:r>
            <a:r>
              <a:rPr lang="de-DE" sz="2000" baseline="-25000" dirty="0" err="1"/>
              <a:t>s</a:t>
            </a:r>
            <a:r>
              <a:rPr lang="de-DE" sz="2000" dirty="0"/>
              <a:t>) und mit degressiver Werbewirkung (mit steigendem Werbebudget nähert man sich der Sättigungsmenge degressiv an).</a:t>
            </a:r>
          </a:p>
          <a:p>
            <a:r>
              <a:rPr lang="de-DE" sz="2000" dirty="0"/>
              <a:t>e: </a:t>
            </a:r>
            <a:r>
              <a:rPr lang="de-DE" sz="2000" dirty="0" err="1"/>
              <a:t>Eulersche</a:t>
            </a:r>
            <a:r>
              <a:rPr lang="de-DE" sz="2000" dirty="0"/>
              <a:t> Zahl; a: technischer Parameter, der die „Annäherungsgeschwindigkeit“ an die Sättigungsmenge abbildet. Die Sättigungsmenge wird erst bei W = </a:t>
            </a:r>
            <a:r>
              <a:rPr lang="de-DE" sz="2000" dirty="0">
                <a:sym typeface="Symbol" panose="05050102010706020507" pitchFamily="18" charset="2"/>
              </a:rPr>
              <a:t> erreicht.</a:t>
            </a:r>
            <a:br>
              <a:rPr lang="de-DE" sz="2000" dirty="0"/>
            </a:br>
            <a:br>
              <a:rPr lang="de-DE" dirty="0"/>
            </a:br>
            <a:endParaRPr lang="de-DE" dirty="0"/>
          </a:p>
        </p:txBody>
      </p:sp>
      <p:sp>
        <p:nvSpPr>
          <p:cNvPr id="6" name="Rectangle 18"/>
          <p:cNvSpPr>
            <a:spLocks noGrp="1" noChangeArrowheads="1"/>
          </p:cNvSpPr>
          <p:nvPr>
            <p:ph type="title" idx="4294967295"/>
          </p:nvPr>
        </p:nvSpPr>
        <p:spPr>
          <a:xfrm>
            <a:off x="467544" y="292894"/>
            <a:ext cx="8229600" cy="576262"/>
          </a:xfrm>
        </p:spPr>
        <p:txBody>
          <a:bodyPr/>
          <a:lstStyle/>
          <a:p>
            <a:pPr eaLnBrk="1" hangingPunct="1"/>
            <a:r>
              <a:rPr lang="de-DE" altLang="de-DE" dirty="0"/>
              <a:t>Modellformen statischer Werbe-Response-Funktionen (III)</a:t>
            </a:r>
          </a:p>
        </p:txBody>
      </p:sp>
    </p:spTree>
    <p:extLst>
      <p:ext uri="{BB962C8B-B14F-4D97-AF65-F5344CB8AC3E}">
        <p14:creationId xmlns:p14="http://schemas.microsoft.com/office/powerpoint/2010/main" val="10647962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a:spLocks noChangeArrowheads="1"/>
          </p:cNvSpPr>
          <p:nvPr/>
        </p:nvSpPr>
        <p:spPr bwMode="auto">
          <a:xfrm>
            <a:off x="107504" y="980728"/>
            <a:ext cx="8928991" cy="5112568"/>
          </a:xfrm>
          <a:prstGeom prst="wedgeRoundRectCallout">
            <a:avLst>
              <a:gd name="adj1" fmla="val 47248"/>
              <a:gd name="adj2" fmla="val 52890"/>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dirty="0"/>
              <a:t>Werbe-Response-Funktion (iv): </a:t>
            </a:r>
          </a:p>
          <a:p>
            <a:r>
              <a:rPr lang="de-DE" dirty="0"/>
              <a:t>mit Grundabsatz, Sättigungsmenge und s-förmiger Werbewirkung.</a:t>
            </a:r>
            <a:br>
              <a:rPr lang="de-DE" dirty="0"/>
            </a:br>
            <a:r>
              <a:rPr lang="de-DE" dirty="0"/>
              <a:t>Berechnung des Grundabsatzes:</a:t>
            </a:r>
            <a:br>
              <a:rPr lang="de-DE" dirty="0"/>
            </a:br>
            <a:r>
              <a:rPr lang="de-DE" dirty="0"/>
              <a:t>  Für W=0 ergibt sich: x</a:t>
            </a:r>
            <a:r>
              <a:rPr lang="de-DE" baseline="-25000" dirty="0"/>
              <a:t>0</a:t>
            </a:r>
            <a:r>
              <a:rPr lang="de-DE" dirty="0"/>
              <a:t>= </a:t>
            </a:r>
            <a:r>
              <a:rPr lang="de-DE" dirty="0" err="1"/>
              <a:t>x</a:t>
            </a:r>
            <a:r>
              <a:rPr lang="de-DE" baseline="-25000" dirty="0" err="1"/>
              <a:t>s</a:t>
            </a:r>
            <a:r>
              <a:rPr lang="de-DE" dirty="0"/>
              <a:t>/(1+e</a:t>
            </a:r>
            <a:r>
              <a:rPr lang="de-DE" baseline="30000" dirty="0"/>
              <a:t>a</a:t>
            </a:r>
            <a:r>
              <a:rPr lang="de-DE" dirty="0"/>
              <a:t>): Der Parameter a steuert damit die</a:t>
            </a:r>
            <a:br>
              <a:rPr lang="de-DE" dirty="0"/>
            </a:br>
            <a:r>
              <a:rPr lang="de-DE" dirty="0"/>
              <a:t>  Höhe des Grundabsatzes.</a:t>
            </a:r>
            <a:br>
              <a:rPr lang="de-DE" dirty="0"/>
            </a:br>
            <a:r>
              <a:rPr lang="de-DE" dirty="0"/>
              <a:t>  Für a -&gt; </a:t>
            </a:r>
            <a:r>
              <a:rPr lang="de-DE" dirty="0">
                <a:sym typeface="Symbol" panose="05050102010706020507" pitchFamily="18" charset="2"/>
              </a:rPr>
              <a:t></a:t>
            </a:r>
            <a:r>
              <a:rPr lang="de-DE" dirty="0"/>
              <a:t> gilt: x</a:t>
            </a:r>
            <a:r>
              <a:rPr lang="de-DE" baseline="-25000" dirty="0"/>
              <a:t>0</a:t>
            </a:r>
            <a:r>
              <a:rPr lang="de-DE" dirty="0"/>
              <a:t>=0; für a gegen -</a:t>
            </a:r>
            <a:r>
              <a:rPr lang="de-DE" dirty="0">
                <a:sym typeface="Symbol" panose="05050102010706020507" pitchFamily="18" charset="2"/>
              </a:rPr>
              <a:t></a:t>
            </a:r>
            <a:r>
              <a:rPr lang="de-DE" dirty="0"/>
              <a:t> gilt x</a:t>
            </a:r>
            <a:r>
              <a:rPr lang="de-DE" baseline="-25000" dirty="0"/>
              <a:t>0</a:t>
            </a:r>
            <a:r>
              <a:rPr lang="de-DE" dirty="0"/>
              <a:t>=</a:t>
            </a:r>
            <a:r>
              <a:rPr lang="de-DE" dirty="0" err="1"/>
              <a:t>x</a:t>
            </a:r>
            <a:r>
              <a:rPr lang="de-DE" baseline="-25000" dirty="0" err="1"/>
              <a:t>s</a:t>
            </a:r>
            <a:r>
              <a:rPr lang="de-DE" baseline="-25000" dirty="0"/>
              <a:t> </a:t>
            </a:r>
            <a:r>
              <a:rPr lang="de-DE" dirty="0"/>
              <a:t>; bei a =0 gilt </a:t>
            </a:r>
            <a:br>
              <a:rPr lang="de-DE" dirty="0"/>
            </a:br>
            <a:r>
              <a:rPr lang="de-DE" dirty="0"/>
              <a:t>  x</a:t>
            </a:r>
            <a:r>
              <a:rPr lang="de-DE" baseline="-25000" dirty="0"/>
              <a:t>0</a:t>
            </a:r>
            <a:r>
              <a:rPr lang="de-DE" dirty="0"/>
              <a:t>=(1/2) </a:t>
            </a:r>
            <a:r>
              <a:rPr lang="de-DE" dirty="0" err="1"/>
              <a:t>x</a:t>
            </a:r>
            <a:r>
              <a:rPr lang="de-DE" baseline="-25000" dirty="0" err="1"/>
              <a:t>s</a:t>
            </a:r>
            <a:r>
              <a:rPr lang="de-DE" dirty="0"/>
              <a:t>.</a:t>
            </a:r>
            <a:br>
              <a:rPr lang="de-DE" dirty="0"/>
            </a:br>
            <a:br>
              <a:rPr lang="de-DE" dirty="0"/>
            </a:br>
            <a:r>
              <a:rPr lang="de-DE" dirty="0"/>
              <a:t>Interpretation von                                          (c ist ein technischer Parameter)</a:t>
            </a:r>
            <a:br>
              <a:rPr lang="de-DE" dirty="0"/>
            </a:br>
            <a:endParaRPr lang="de-DE" dirty="0"/>
          </a:p>
          <a:p>
            <a:r>
              <a:rPr lang="de-DE" dirty="0"/>
              <a:t>  x = </a:t>
            </a:r>
            <a:r>
              <a:rPr lang="de-DE" dirty="0" err="1"/>
              <a:t>upward</a:t>
            </a:r>
            <a:r>
              <a:rPr lang="de-DE" dirty="0"/>
              <a:t> push: Werbung wird glaubwürdiger mit höherer</a:t>
            </a:r>
            <a:br>
              <a:rPr lang="de-DE" dirty="0"/>
            </a:br>
            <a:r>
              <a:rPr lang="de-DE" dirty="0"/>
              <a:t>  Produktverbreitung (Modell der unpersönlichen Kommunikation)</a:t>
            </a:r>
            <a:br>
              <a:rPr lang="de-DE" dirty="0"/>
            </a:br>
            <a:r>
              <a:rPr lang="de-DE" dirty="0"/>
              <a:t>  (</a:t>
            </a:r>
            <a:r>
              <a:rPr lang="de-DE" dirty="0" err="1"/>
              <a:t>x</a:t>
            </a:r>
            <a:r>
              <a:rPr lang="de-DE" baseline="-25000" dirty="0" err="1"/>
              <a:t>s</a:t>
            </a:r>
            <a:r>
              <a:rPr lang="de-DE" dirty="0"/>
              <a:t> - x) = </a:t>
            </a:r>
            <a:r>
              <a:rPr lang="de-DE" dirty="0" err="1"/>
              <a:t>dampening</a:t>
            </a:r>
            <a:r>
              <a:rPr lang="de-DE" dirty="0"/>
              <a:t>-Effekt: Je mehr vom Produkt bereits verkauft wurde,</a:t>
            </a:r>
            <a:br>
              <a:rPr lang="de-DE" dirty="0"/>
            </a:br>
            <a:r>
              <a:rPr lang="de-DE" dirty="0"/>
              <a:t>  auf desto resistentere Nachfrager, die noch nicht gekauft haben, trifft man: </a:t>
            </a:r>
            <a:br>
              <a:rPr lang="de-DE" dirty="0"/>
            </a:br>
            <a:r>
              <a:rPr lang="de-DE" dirty="0"/>
              <a:t>  Es wird immer schwieriger, neue Kunden noch für das Produkt zu gewinnen.</a:t>
            </a:r>
          </a:p>
          <a:p>
            <a:r>
              <a:rPr lang="de-DE" dirty="0"/>
              <a:t>  Beide Effekte zusammen ergeben eine s-förmige Werbe-Response-Funktion mit</a:t>
            </a:r>
          </a:p>
          <a:p>
            <a:r>
              <a:rPr lang="de-DE" dirty="0"/>
              <a:t> – bei bereits erreichtem hohen Absatzniveau – degressiver Annäherung an die</a:t>
            </a:r>
          </a:p>
          <a:p>
            <a:r>
              <a:rPr lang="de-DE" dirty="0"/>
              <a:t> Sättigungsmenge.</a:t>
            </a:r>
          </a:p>
        </p:txBody>
      </p:sp>
      <p:sp>
        <p:nvSpPr>
          <p:cNvPr id="5" name="Rectangle 18"/>
          <p:cNvSpPr>
            <a:spLocks noGrp="1" noChangeArrowheads="1"/>
          </p:cNvSpPr>
          <p:nvPr>
            <p:ph type="title" idx="4294967295"/>
          </p:nvPr>
        </p:nvSpPr>
        <p:spPr>
          <a:xfrm>
            <a:off x="467544" y="292894"/>
            <a:ext cx="8229600" cy="576262"/>
          </a:xfrm>
        </p:spPr>
        <p:txBody>
          <a:bodyPr/>
          <a:lstStyle/>
          <a:p>
            <a:pPr eaLnBrk="1" hangingPunct="1"/>
            <a:r>
              <a:rPr lang="de-DE" altLang="de-DE" dirty="0"/>
              <a:t>Modellformen statischer Werbe-Response-Funktionen (IV)</a:t>
            </a:r>
          </a:p>
        </p:txBody>
      </p:sp>
      <p:graphicFrame>
        <p:nvGraphicFramePr>
          <p:cNvPr id="6" name="Object 11">
            <a:hlinkClick r:id="" action="ppaction://ole?verb=0"/>
          </p:cNvPr>
          <p:cNvGraphicFramePr>
            <a:graphicFrameLocks/>
          </p:cNvGraphicFramePr>
          <p:nvPr>
            <p:extLst>
              <p:ext uri="{D42A27DB-BD31-4B8C-83A1-F6EECF244321}">
                <p14:modId xmlns:p14="http://schemas.microsoft.com/office/powerpoint/2010/main" val="3417381654"/>
              </p:ext>
            </p:extLst>
          </p:nvPr>
        </p:nvGraphicFramePr>
        <p:xfrm>
          <a:off x="2477796" y="2924944"/>
          <a:ext cx="2073275" cy="774700"/>
        </p:xfrm>
        <a:graphic>
          <a:graphicData uri="http://schemas.openxmlformats.org/presentationml/2006/ole">
            <mc:AlternateContent xmlns:mc="http://schemas.openxmlformats.org/markup-compatibility/2006">
              <mc:Choice xmlns:v="urn:schemas-microsoft-com:vml" Requires="v">
                <p:oleObj spid="_x0000_s4258" name="Formel" r:id="rId3" imgW="2066512" imgH="773357" progId="Equation.DSMT4">
                  <p:embed/>
                </p:oleObj>
              </mc:Choice>
              <mc:Fallback>
                <p:oleObj name="Formel" r:id="rId3" imgW="2066512" imgH="773357" progId="Equation.DSMT4">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7796" y="2924944"/>
                        <a:ext cx="2073275"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6413680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4495"/>
            <a:ext cx="8229600" cy="576262"/>
          </a:xfrm>
        </p:spPr>
        <p:txBody>
          <a:bodyPr/>
          <a:lstStyle/>
          <a:p>
            <a:r>
              <a:rPr lang="de-DE" dirty="0"/>
              <a:t>Übungsaufgabe</a:t>
            </a:r>
          </a:p>
        </p:txBody>
      </p:sp>
      <p:sp>
        <p:nvSpPr>
          <p:cNvPr id="3" name="Inhaltsplatzhalter 2"/>
          <p:cNvSpPr>
            <a:spLocks noGrp="1"/>
          </p:cNvSpPr>
          <p:nvPr>
            <p:ph idx="1"/>
          </p:nvPr>
        </p:nvSpPr>
        <p:spPr>
          <a:xfrm>
            <a:off x="457200" y="1052736"/>
            <a:ext cx="8229600" cy="2448272"/>
          </a:xfrm>
        </p:spPr>
        <p:txBody>
          <a:bodyPr/>
          <a:lstStyle/>
          <a:p>
            <a:pPr marL="0" indent="0">
              <a:buNone/>
            </a:pPr>
            <a:r>
              <a:rPr lang="de-DE" sz="2000" dirty="0"/>
              <a:t>Eine statische Werbe-Response-Funktion hat die Form: </a:t>
            </a:r>
            <a:br>
              <a:rPr lang="de-DE" sz="2000" dirty="0"/>
            </a:br>
            <a:r>
              <a:rPr lang="de-DE" sz="2000" dirty="0"/>
              <a:t>x = </a:t>
            </a:r>
            <a:r>
              <a:rPr lang="de-DE" sz="2000" dirty="0" err="1"/>
              <a:t>aW</a:t>
            </a:r>
            <a:r>
              <a:rPr lang="de-DE" sz="2000" baseline="30000" dirty="0" err="1"/>
              <a:t>b</a:t>
            </a:r>
            <a:r>
              <a:rPr lang="de-DE" sz="2000" dirty="0"/>
              <a:t>. </a:t>
            </a:r>
          </a:p>
          <a:p>
            <a:pPr marL="0" indent="0">
              <a:buNone/>
            </a:pPr>
            <a:r>
              <a:rPr lang="de-DE" sz="2000" dirty="0"/>
              <a:t>Bei einem Werbebudget von W = 60 beträgt die erzielte Absatzmenge x = 86.400.000, bei einem Werbebudget von W=50 liegt die Absatzmenge bei x= 50.000.000.</a:t>
            </a:r>
          </a:p>
          <a:p>
            <a:pPr marL="0" indent="0">
              <a:buNone/>
            </a:pPr>
            <a:r>
              <a:rPr lang="de-DE" sz="2000" dirty="0"/>
              <a:t>Frage: Wie lauten die die Parameter a und b in der Werbe-Response-Funktion?</a:t>
            </a:r>
            <a:endParaRPr lang="de-DE" dirty="0"/>
          </a:p>
        </p:txBody>
      </p:sp>
      <p:sp>
        <p:nvSpPr>
          <p:cNvPr id="4" name="Inhaltsplatzhalter 2"/>
          <p:cNvSpPr txBox="1">
            <a:spLocks/>
          </p:cNvSpPr>
          <p:nvPr/>
        </p:nvSpPr>
        <p:spPr bwMode="auto">
          <a:xfrm>
            <a:off x="483508" y="3501008"/>
            <a:ext cx="8229600" cy="2232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2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sz="1600">
                <a:solidFill>
                  <a:schemeClr val="tx1"/>
                </a:solidFill>
                <a:latin typeface="+mn-lt"/>
              </a:defRPr>
            </a:lvl4pPr>
            <a:lvl5pPr marL="2057400" indent="-228600" algn="l" rtl="0" fontAlgn="base">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buFontTx/>
              <a:buNone/>
            </a:pPr>
            <a:r>
              <a:rPr lang="de-DE" sz="2000" kern="0" dirty="0"/>
              <a:t>Lösung:</a:t>
            </a:r>
            <a:br>
              <a:rPr lang="de-DE" sz="2000" kern="0" dirty="0"/>
            </a:br>
            <a:r>
              <a:rPr lang="de-DE" sz="2000" kern="0" dirty="0"/>
              <a:t>Es müssen aus den Angaben die Werte für a und b abgeleitet werden. </a:t>
            </a:r>
          </a:p>
          <a:p>
            <a:pPr marL="457200" indent="-457200">
              <a:buFontTx/>
              <a:buAutoNum type="arabicParenBoth"/>
            </a:pPr>
            <a:r>
              <a:rPr lang="de-DE" sz="2000" kern="0" dirty="0"/>
              <a:t>86.400.000 =</a:t>
            </a:r>
            <a:r>
              <a:rPr lang="de-DE" sz="2000" dirty="0"/>
              <a:t> a60</a:t>
            </a:r>
            <a:r>
              <a:rPr lang="de-DE" sz="2000" baseline="30000" dirty="0"/>
              <a:t>b            </a:t>
            </a:r>
            <a:r>
              <a:rPr lang="de-DE" sz="2000" dirty="0" err="1"/>
              <a:t>ln</a:t>
            </a:r>
            <a:r>
              <a:rPr lang="de-DE" sz="2000" dirty="0"/>
              <a:t>(a) = </a:t>
            </a:r>
            <a:r>
              <a:rPr lang="de-DE" sz="2000" dirty="0" err="1"/>
              <a:t>ln</a:t>
            </a:r>
            <a:r>
              <a:rPr lang="de-DE" sz="2000" dirty="0"/>
              <a:t>(86.400.000) - b </a:t>
            </a:r>
            <a:r>
              <a:rPr lang="de-DE" sz="2000" dirty="0" err="1"/>
              <a:t>ln</a:t>
            </a:r>
            <a:r>
              <a:rPr lang="de-DE" sz="2000" dirty="0"/>
              <a:t>(60)</a:t>
            </a:r>
            <a:endParaRPr lang="de-DE" sz="2000" kern="0" dirty="0"/>
          </a:p>
          <a:p>
            <a:pPr marL="457200" indent="-457200">
              <a:buFontTx/>
              <a:buAutoNum type="arabicParenBoth"/>
            </a:pPr>
            <a:r>
              <a:rPr lang="de-DE" sz="2000" kern="0" dirty="0"/>
              <a:t>50.000.000 = </a:t>
            </a:r>
            <a:r>
              <a:rPr lang="de-DE" sz="2000" dirty="0"/>
              <a:t>a50</a:t>
            </a:r>
            <a:r>
              <a:rPr lang="de-DE" sz="2000" baseline="30000" dirty="0"/>
              <a:t>b            </a:t>
            </a:r>
            <a:r>
              <a:rPr lang="de-DE" sz="2000" dirty="0" err="1"/>
              <a:t>ln</a:t>
            </a:r>
            <a:r>
              <a:rPr lang="de-DE" sz="2000" dirty="0"/>
              <a:t>(a) = </a:t>
            </a:r>
            <a:r>
              <a:rPr lang="de-DE" sz="2000" dirty="0" err="1"/>
              <a:t>ln</a:t>
            </a:r>
            <a:r>
              <a:rPr lang="de-DE" sz="2000" dirty="0"/>
              <a:t>(50.000.000) - b </a:t>
            </a:r>
            <a:r>
              <a:rPr lang="de-DE" sz="2000" dirty="0" err="1"/>
              <a:t>ln</a:t>
            </a:r>
            <a:r>
              <a:rPr lang="de-DE" sz="2000" dirty="0"/>
              <a:t>(50)</a:t>
            </a:r>
            <a:endParaRPr lang="de-DE" sz="2000" kern="0" dirty="0"/>
          </a:p>
          <a:p>
            <a:pPr marL="0" indent="0">
              <a:buNone/>
            </a:pPr>
            <a:r>
              <a:rPr lang="de-DE" sz="2000" kern="0" dirty="0"/>
              <a:t>Beide Bedingungen werden gleichgesetzt, was b=3 ergibt und für (1) zu </a:t>
            </a:r>
            <a:r>
              <a:rPr lang="de-DE" sz="2000" kern="0" dirty="0" err="1"/>
              <a:t>ln</a:t>
            </a:r>
            <a:r>
              <a:rPr lang="de-DE" sz="2000" kern="0" dirty="0"/>
              <a:t>(a) = </a:t>
            </a:r>
            <a:r>
              <a:rPr lang="de-DE" sz="2000" kern="0" dirty="0" err="1"/>
              <a:t>ln</a:t>
            </a:r>
            <a:r>
              <a:rPr lang="de-DE" sz="2000" kern="0" dirty="0"/>
              <a:t>(86.400.000) – 3 </a:t>
            </a:r>
            <a:r>
              <a:rPr lang="de-DE" sz="2000" kern="0" dirty="0" err="1"/>
              <a:t>ln</a:t>
            </a:r>
            <a:r>
              <a:rPr lang="de-DE" sz="2000" kern="0" dirty="0"/>
              <a:t>(60) = </a:t>
            </a:r>
            <a:r>
              <a:rPr lang="de-DE" sz="2000" kern="0"/>
              <a:t>5,991464 führt.</a:t>
            </a:r>
            <a:endParaRPr lang="de-DE" sz="2000" kern="0" dirty="0"/>
          </a:p>
          <a:p>
            <a:pPr marL="0" indent="0">
              <a:buNone/>
            </a:pPr>
            <a:r>
              <a:rPr lang="de-DE" sz="2000" kern="0" dirty="0"/>
              <a:t>Daraus folgt dann: a = e </a:t>
            </a:r>
            <a:r>
              <a:rPr lang="de-DE" sz="2000" kern="0" baseline="30000" dirty="0"/>
              <a:t>5,991464</a:t>
            </a:r>
            <a:r>
              <a:rPr lang="de-DE" sz="2000" kern="0" dirty="0"/>
              <a:t> = 400</a:t>
            </a:r>
            <a:r>
              <a:rPr lang="de-DE" kern="0" dirty="0"/>
              <a:t>     x = 400W</a:t>
            </a:r>
            <a:r>
              <a:rPr lang="de-DE" kern="0" baseline="30000" dirty="0"/>
              <a:t>3</a:t>
            </a:r>
            <a:endParaRPr lang="de-DE" sz="2000" kern="0" baseline="30000" dirty="0"/>
          </a:p>
        </p:txBody>
      </p:sp>
      <p:sp>
        <p:nvSpPr>
          <p:cNvPr id="6" name="Pfeil nach rechts 5"/>
          <p:cNvSpPr/>
          <p:nvPr/>
        </p:nvSpPr>
        <p:spPr>
          <a:xfrm>
            <a:off x="3347864" y="4293096"/>
            <a:ext cx="186320" cy="1912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Pfeil nach rechts 6"/>
          <p:cNvSpPr/>
          <p:nvPr/>
        </p:nvSpPr>
        <p:spPr>
          <a:xfrm>
            <a:off x="3347864" y="4653136"/>
            <a:ext cx="186320" cy="1912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Pfeil nach rechts 9"/>
          <p:cNvSpPr/>
          <p:nvPr/>
        </p:nvSpPr>
        <p:spPr>
          <a:xfrm>
            <a:off x="4860032" y="5703227"/>
            <a:ext cx="186320" cy="1912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151405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Text Box 3"/>
          <p:cNvSpPr txBox="1">
            <a:spLocks noChangeArrowheads="1"/>
          </p:cNvSpPr>
          <p:nvPr/>
        </p:nvSpPr>
        <p:spPr bwMode="auto">
          <a:xfrm>
            <a:off x="590863" y="2987209"/>
            <a:ext cx="82089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buChar char="-"/>
              <a:defRPr>
                <a:solidFill>
                  <a:schemeClr val="tx1"/>
                </a:solidFill>
                <a:latin typeface="Arial" charset="0"/>
              </a:defRPr>
            </a:lvl6pPr>
            <a:lvl7pPr marL="2971800" indent="-228600" eaLnBrk="0" fontAlgn="base" hangingPunct="0">
              <a:spcBef>
                <a:spcPct val="0"/>
              </a:spcBef>
              <a:spcAft>
                <a:spcPct val="0"/>
              </a:spcAft>
              <a:buChar char="-"/>
              <a:defRPr>
                <a:solidFill>
                  <a:schemeClr val="tx1"/>
                </a:solidFill>
                <a:latin typeface="Arial" charset="0"/>
              </a:defRPr>
            </a:lvl7pPr>
            <a:lvl8pPr marL="3429000" indent="-228600" eaLnBrk="0" fontAlgn="base" hangingPunct="0">
              <a:spcBef>
                <a:spcPct val="0"/>
              </a:spcBef>
              <a:spcAft>
                <a:spcPct val="0"/>
              </a:spcAft>
              <a:buChar char="-"/>
              <a:defRPr>
                <a:solidFill>
                  <a:schemeClr val="tx1"/>
                </a:solidFill>
                <a:latin typeface="Arial" charset="0"/>
              </a:defRPr>
            </a:lvl8pPr>
            <a:lvl9pPr marL="3886200" indent="-228600" eaLnBrk="0" fontAlgn="base" hangingPunct="0">
              <a:spcBef>
                <a:spcPct val="0"/>
              </a:spcBef>
              <a:spcAft>
                <a:spcPct val="0"/>
              </a:spcAft>
              <a:buChar char="-"/>
              <a:defRPr>
                <a:solidFill>
                  <a:schemeClr val="tx1"/>
                </a:solidFill>
                <a:latin typeface="Arial" charset="0"/>
              </a:defRPr>
            </a:lvl9pPr>
          </a:lstStyle>
          <a:p>
            <a:pPr algn="ctr" eaLnBrk="1" hangingPunct="1">
              <a:buFontTx/>
              <a:buNone/>
            </a:pPr>
            <a:r>
              <a:rPr lang="de-DE" sz="2800" dirty="0"/>
              <a:t>2.1.3 Dynamische Werbe-Response-Funktionen </a:t>
            </a:r>
          </a:p>
        </p:txBody>
      </p:sp>
      <p:sp>
        <p:nvSpPr>
          <p:cNvPr id="117764" name="Rectangle 4"/>
          <p:cNvSpPr>
            <a:spLocks noChangeArrowheads="1"/>
          </p:cNvSpPr>
          <p:nvPr/>
        </p:nvSpPr>
        <p:spPr bwMode="auto">
          <a:xfrm>
            <a:off x="827088" y="2205038"/>
            <a:ext cx="7704137" cy="20875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2" name="Foliennummernplatzhalter 1"/>
          <p:cNvSpPr>
            <a:spLocks noGrp="1"/>
          </p:cNvSpPr>
          <p:nvPr>
            <p:ph type="sldNum" sz="quarter" idx="10"/>
          </p:nvPr>
        </p:nvSpPr>
        <p:spPr/>
        <p:txBody>
          <a:bodyPr/>
          <a:lstStyle/>
          <a:p>
            <a:pPr>
              <a:defRPr/>
            </a:pPr>
            <a:fld id="{12C865F1-184D-48A8-88DB-D577E1CA7578}" type="slidenum">
              <a:rPr lang="de-DE" smtClean="0"/>
              <a:pPr>
                <a:defRPr/>
              </a:pPr>
              <a:t>33</a:t>
            </a:fld>
            <a:endParaRPr lang="de-DE" dirty="0"/>
          </a:p>
        </p:txBody>
      </p:sp>
    </p:spTree>
    <p:extLst>
      <p:ext uri="{BB962C8B-B14F-4D97-AF65-F5344CB8AC3E}">
        <p14:creationId xmlns:p14="http://schemas.microsoft.com/office/powerpoint/2010/main" val="20079877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Text Box 3"/>
          <p:cNvSpPr txBox="1">
            <a:spLocks noChangeArrowheads="1"/>
          </p:cNvSpPr>
          <p:nvPr/>
        </p:nvSpPr>
        <p:spPr bwMode="auto">
          <a:xfrm>
            <a:off x="590863" y="2987209"/>
            <a:ext cx="82089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buChar char="-"/>
              <a:defRPr>
                <a:solidFill>
                  <a:schemeClr val="tx1"/>
                </a:solidFill>
                <a:latin typeface="Arial" charset="0"/>
              </a:defRPr>
            </a:lvl6pPr>
            <a:lvl7pPr marL="2971800" indent="-228600" eaLnBrk="0" fontAlgn="base" hangingPunct="0">
              <a:spcBef>
                <a:spcPct val="0"/>
              </a:spcBef>
              <a:spcAft>
                <a:spcPct val="0"/>
              </a:spcAft>
              <a:buChar char="-"/>
              <a:defRPr>
                <a:solidFill>
                  <a:schemeClr val="tx1"/>
                </a:solidFill>
                <a:latin typeface="Arial" charset="0"/>
              </a:defRPr>
            </a:lvl7pPr>
            <a:lvl8pPr marL="3429000" indent="-228600" eaLnBrk="0" fontAlgn="base" hangingPunct="0">
              <a:spcBef>
                <a:spcPct val="0"/>
              </a:spcBef>
              <a:spcAft>
                <a:spcPct val="0"/>
              </a:spcAft>
              <a:buChar char="-"/>
              <a:defRPr>
                <a:solidFill>
                  <a:schemeClr val="tx1"/>
                </a:solidFill>
                <a:latin typeface="Arial" charset="0"/>
              </a:defRPr>
            </a:lvl8pPr>
            <a:lvl9pPr marL="3886200" indent="-228600" eaLnBrk="0" fontAlgn="base" hangingPunct="0">
              <a:spcBef>
                <a:spcPct val="0"/>
              </a:spcBef>
              <a:spcAft>
                <a:spcPct val="0"/>
              </a:spcAft>
              <a:buChar char="-"/>
              <a:defRPr>
                <a:solidFill>
                  <a:schemeClr val="tx1"/>
                </a:solidFill>
                <a:latin typeface="Arial" charset="0"/>
              </a:defRPr>
            </a:lvl9pPr>
          </a:lstStyle>
          <a:p>
            <a:pPr algn="ctr" eaLnBrk="1" hangingPunct="1">
              <a:buFontTx/>
              <a:buNone/>
            </a:pPr>
            <a:r>
              <a:rPr lang="de-DE" sz="2800" dirty="0"/>
              <a:t>2.1.3.1 Allgemeine Charakteristik</a:t>
            </a:r>
          </a:p>
        </p:txBody>
      </p:sp>
      <p:sp>
        <p:nvSpPr>
          <p:cNvPr id="117764" name="Rectangle 4"/>
          <p:cNvSpPr>
            <a:spLocks noChangeArrowheads="1"/>
          </p:cNvSpPr>
          <p:nvPr/>
        </p:nvSpPr>
        <p:spPr bwMode="auto">
          <a:xfrm>
            <a:off x="827088" y="2205038"/>
            <a:ext cx="7704137" cy="20875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2" name="Foliennummernplatzhalter 1"/>
          <p:cNvSpPr>
            <a:spLocks noGrp="1"/>
          </p:cNvSpPr>
          <p:nvPr>
            <p:ph type="sldNum" sz="quarter" idx="10"/>
          </p:nvPr>
        </p:nvSpPr>
        <p:spPr/>
        <p:txBody>
          <a:bodyPr/>
          <a:lstStyle/>
          <a:p>
            <a:pPr>
              <a:defRPr/>
            </a:pPr>
            <a:fld id="{12C865F1-184D-48A8-88DB-D577E1CA7578}" type="slidenum">
              <a:rPr lang="de-DE" smtClean="0"/>
              <a:pPr>
                <a:defRPr/>
              </a:pPr>
              <a:t>34</a:t>
            </a:fld>
            <a:endParaRPr lang="de-DE" dirty="0"/>
          </a:p>
        </p:txBody>
      </p:sp>
    </p:spTree>
    <p:extLst>
      <p:ext uri="{BB962C8B-B14F-4D97-AF65-F5344CB8AC3E}">
        <p14:creationId xmlns:p14="http://schemas.microsoft.com/office/powerpoint/2010/main" val="29201492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rrowheads="1"/>
          </p:cNvSpPr>
          <p:nvPr/>
        </p:nvSpPr>
        <p:spPr bwMode="auto">
          <a:xfrm>
            <a:off x="189856" y="1268760"/>
            <a:ext cx="8764288" cy="4608512"/>
          </a:xfrm>
          <a:prstGeom prst="wedgeRoundRectCallout">
            <a:avLst>
              <a:gd name="adj1" fmla="val 47438"/>
              <a:gd name="adj2" fmla="val 5339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sz="2000" dirty="0"/>
              <a:t>Bei einer dynamischen Werbe-Response-Funktion wird eine zeitversetzte Wirkung von Werbung (Carry-</a:t>
            </a:r>
            <a:r>
              <a:rPr lang="de-DE" sz="2000" dirty="0" err="1"/>
              <a:t>over</a:t>
            </a:r>
            <a:r>
              <a:rPr lang="de-DE" sz="2000" dirty="0"/>
              <a:t>-Effekte) explizit abgebildet: Werbung wirkt nicht nur „heute“, sondern auch „morgen“. </a:t>
            </a:r>
          </a:p>
          <a:p>
            <a:endParaRPr lang="de-DE" sz="2000" dirty="0"/>
          </a:p>
          <a:p>
            <a:r>
              <a:rPr lang="de-DE" sz="2000" dirty="0"/>
              <a:t>Formal implizieren solche Carry-</a:t>
            </a:r>
            <a:r>
              <a:rPr lang="de-DE" sz="2000" dirty="0" err="1"/>
              <a:t>over</a:t>
            </a:r>
            <a:r>
              <a:rPr lang="de-DE" sz="2000" dirty="0"/>
              <a:t>-Effekte, dass die Wirkung eines Werbebudgets nicht auf diejenige Periode begrenzt ist, in der es in Werbung investiert wird, sondern auch danach noch Wirkung besitzt. Die Gesamtwirkung des Werbebudgets ergibt sich dann aus Aufsummierung der periodenbezogenen Wirkungen (Absatzeffekte).</a:t>
            </a:r>
          </a:p>
          <a:p>
            <a:r>
              <a:rPr lang="de-DE" sz="2000" dirty="0"/>
              <a:t>Es lassen sich mehrere Ursache für eine solche periodenübergreifende Wirkung von Werbung (des Werbebudgets) anführen:</a:t>
            </a:r>
          </a:p>
          <a:p>
            <a:pPr marL="342900" indent="-342900">
              <a:buFontTx/>
              <a:buChar char="-"/>
            </a:pPr>
            <a:r>
              <a:rPr lang="de-DE" sz="2000" dirty="0"/>
              <a:t>Lerneffekte;</a:t>
            </a:r>
          </a:p>
          <a:p>
            <a:pPr marL="342900" indent="-342900">
              <a:buFontTx/>
              <a:buChar char="-"/>
            </a:pPr>
            <a:r>
              <a:rPr lang="de-DE" sz="2000" dirty="0"/>
              <a:t>Kundenbindung;</a:t>
            </a:r>
          </a:p>
          <a:p>
            <a:pPr marL="342900" indent="-342900">
              <a:buFontTx/>
              <a:buChar char="-"/>
            </a:pPr>
            <a:r>
              <a:rPr lang="de-DE" sz="2000" dirty="0"/>
              <a:t>Aufbau von „</a:t>
            </a:r>
            <a:r>
              <a:rPr lang="de-DE" sz="2000" dirty="0" err="1"/>
              <a:t>goodwill</a:t>
            </a:r>
            <a:r>
              <a:rPr lang="de-DE" sz="2000" dirty="0"/>
              <a:t>“ (positives Image, Reputation) durch Werbung. </a:t>
            </a:r>
          </a:p>
        </p:txBody>
      </p:sp>
      <p:sp>
        <p:nvSpPr>
          <p:cNvPr id="10" name="Rectangle 2"/>
          <p:cNvSpPr>
            <a:spLocks noGrp="1" noChangeArrowheads="1"/>
          </p:cNvSpPr>
          <p:nvPr>
            <p:ph type="title"/>
          </p:nvPr>
        </p:nvSpPr>
        <p:spPr>
          <a:xfrm>
            <a:off x="457200" y="207523"/>
            <a:ext cx="8229600" cy="576262"/>
          </a:xfrm>
        </p:spPr>
        <p:txBody>
          <a:bodyPr/>
          <a:lstStyle/>
          <a:p>
            <a:r>
              <a:rPr lang="de-DE" dirty="0"/>
              <a:t>Dynamische Werbe-Response-Funktionen (I)</a:t>
            </a:r>
          </a:p>
        </p:txBody>
      </p:sp>
    </p:spTree>
    <p:extLst>
      <p:ext uri="{BB962C8B-B14F-4D97-AF65-F5344CB8AC3E}">
        <p14:creationId xmlns:p14="http://schemas.microsoft.com/office/powerpoint/2010/main" val="40087051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rrowheads="1"/>
          </p:cNvSpPr>
          <p:nvPr/>
        </p:nvSpPr>
        <p:spPr bwMode="auto">
          <a:xfrm>
            <a:off x="218012" y="1196752"/>
            <a:ext cx="8280920" cy="1368152"/>
          </a:xfrm>
          <a:prstGeom prst="wedgeRoundRectCallout">
            <a:avLst>
              <a:gd name="adj1" fmla="val 47438"/>
              <a:gd name="adj2" fmla="val 5339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sz="2000" dirty="0"/>
              <a:t>Lerneffekte: Werbung ändert die Einstellung der Konsumenten, wegen fehlendem Bedarf (Wiederbeschaffung), oder wegen momentan fehlender Kaufkraft kaufen die Nachfrager aber erst später.</a:t>
            </a:r>
          </a:p>
        </p:txBody>
      </p:sp>
      <p:sp>
        <p:nvSpPr>
          <p:cNvPr id="10" name="Rectangle 2"/>
          <p:cNvSpPr>
            <a:spLocks noGrp="1" noChangeArrowheads="1"/>
          </p:cNvSpPr>
          <p:nvPr>
            <p:ph type="title"/>
          </p:nvPr>
        </p:nvSpPr>
        <p:spPr>
          <a:xfrm>
            <a:off x="467544" y="116632"/>
            <a:ext cx="8229600" cy="576262"/>
          </a:xfrm>
        </p:spPr>
        <p:txBody>
          <a:bodyPr/>
          <a:lstStyle/>
          <a:p>
            <a:r>
              <a:rPr lang="de-DE" dirty="0"/>
              <a:t>Dynamische Werbe-Response-Funktionen (II): Verhaltensbegründungen für Carry-</a:t>
            </a:r>
            <a:r>
              <a:rPr lang="de-DE" dirty="0" err="1"/>
              <a:t>over</a:t>
            </a:r>
            <a:r>
              <a:rPr lang="de-DE" dirty="0"/>
              <a:t>-Effekte</a:t>
            </a:r>
          </a:p>
        </p:txBody>
      </p:sp>
      <p:sp>
        <p:nvSpPr>
          <p:cNvPr id="4" name="AutoShape 4"/>
          <p:cNvSpPr>
            <a:spLocks noChangeArrowheads="1"/>
          </p:cNvSpPr>
          <p:nvPr/>
        </p:nvSpPr>
        <p:spPr bwMode="auto">
          <a:xfrm>
            <a:off x="218012" y="3573016"/>
            <a:ext cx="8280920" cy="1512168"/>
          </a:xfrm>
          <a:prstGeom prst="wedgeRoundRectCallout">
            <a:avLst>
              <a:gd name="adj1" fmla="val 47438"/>
              <a:gd name="adj2" fmla="val 5339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sz="2000" dirty="0" err="1"/>
              <a:t>customer</a:t>
            </a:r>
            <a:r>
              <a:rPr lang="de-DE" sz="2000" dirty="0"/>
              <a:t>-hold-</a:t>
            </a:r>
            <a:r>
              <a:rPr lang="de-DE" sz="2000" dirty="0" err="1"/>
              <a:t>over</a:t>
            </a:r>
            <a:r>
              <a:rPr lang="de-DE" sz="2000" dirty="0"/>
              <a:t>-Effekt: Durch Werbung werden für eine gewisse Zeit Laufkunden gewonnen, die –  bei Zufriedenheit mit dem Produkt – in den folgenden Perioden in gewissen Umfang Wiederholungskäufe tätigen.</a:t>
            </a:r>
          </a:p>
        </p:txBody>
      </p:sp>
    </p:spTree>
    <p:extLst>
      <p:ext uri="{BB962C8B-B14F-4D97-AF65-F5344CB8AC3E}">
        <p14:creationId xmlns:p14="http://schemas.microsoft.com/office/powerpoint/2010/main" val="22298141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rrowheads="1"/>
          </p:cNvSpPr>
          <p:nvPr/>
        </p:nvSpPr>
        <p:spPr bwMode="auto">
          <a:xfrm>
            <a:off x="200200" y="1196752"/>
            <a:ext cx="8764288" cy="4752528"/>
          </a:xfrm>
          <a:prstGeom prst="wedgeRoundRectCallout">
            <a:avLst>
              <a:gd name="adj1" fmla="val 47438"/>
              <a:gd name="adj2" fmla="val 5339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sz="2000" dirty="0"/>
              <a:t>Aufbau von „</a:t>
            </a:r>
            <a:r>
              <a:rPr lang="de-DE" sz="2000" dirty="0" err="1"/>
              <a:t>goodwill</a:t>
            </a:r>
            <a:r>
              <a:rPr lang="de-DE" sz="2000" dirty="0"/>
              <a:t>“ durch Werbung:</a:t>
            </a:r>
          </a:p>
          <a:p>
            <a:endParaRPr lang="de-DE" sz="2000" dirty="0"/>
          </a:p>
          <a:p>
            <a:r>
              <a:rPr lang="de-DE" sz="2000" dirty="0"/>
              <a:t>Ein Werbebudget in einer Periode t trägt zum Aufbau eines „</a:t>
            </a:r>
            <a:r>
              <a:rPr lang="de-DE" sz="2000" dirty="0" err="1"/>
              <a:t>goodwill</a:t>
            </a:r>
            <a:r>
              <a:rPr lang="de-DE" sz="2000" dirty="0"/>
              <a:t>“ (positives Image, Reputation), der in dieser Periode t besteht, bei. Ein „</a:t>
            </a:r>
            <a:r>
              <a:rPr lang="de-DE" sz="2000" dirty="0" err="1"/>
              <a:t>goodwill</a:t>
            </a:r>
            <a:r>
              <a:rPr lang="de-DE" sz="2000" dirty="0"/>
              <a:t>“ besitzt positive Absatzwirkung. Konzeptionell stellt ein solcher „</a:t>
            </a:r>
            <a:r>
              <a:rPr lang="de-DE" sz="2000" dirty="0" err="1"/>
              <a:t>goodwill</a:t>
            </a:r>
            <a:r>
              <a:rPr lang="de-DE" sz="2000" dirty="0"/>
              <a:t>“ ein Marketing-Asset dar. </a:t>
            </a:r>
          </a:p>
          <a:p>
            <a:r>
              <a:rPr lang="de-DE" sz="2000" dirty="0"/>
              <a:t>Ein „</a:t>
            </a:r>
            <a:r>
              <a:rPr lang="de-DE" sz="2000" dirty="0" err="1"/>
              <a:t>goodwill</a:t>
            </a:r>
            <a:r>
              <a:rPr lang="de-DE" sz="2000" dirty="0"/>
              <a:t>“ der Periode t existiert – trotz einer gewissen „Abschreibung“ – auch in den Folgeperioden (t+1, t+2,…)  und wirkt sich damit auch in diesen Folgeperioden positiv auf den Absatz aus.</a:t>
            </a:r>
          </a:p>
          <a:p>
            <a:endParaRPr lang="de-DE" sz="2000" dirty="0"/>
          </a:p>
          <a:p>
            <a:r>
              <a:rPr lang="de-DE" sz="2000" dirty="0"/>
              <a:t>Dadurch beeinflusst das Werbebudget in der Periode t – über den „</a:t>
            </a:r>
            <a:r>
              <a:rPr lang="de-DE" sz="2000" dirty="0" err="1"/>
              <a:t>goodwill</a:t>
            </a:r>
            <a:r>
              <a:rPr lang="de-DE" sz="2000" dirty="0"/>
              <a:t>“ – nicht nur die Absatzmenge in der Periode t, sondern auch die Absatzmengen in den Folgeperioden.</a:t>
            </a:r>
          </a:p>
        </p:txBody>
      </p:sp>
      <p:sp>
        <p:nvSpPr>
          <p:cNvPr id="6" name="Rectangle 2"/>
          <p:cNvSpPr>
            <a:spLocks noGrp="1" noChangeArrowheads="1"/>
          </p:cNvSpPr>
          <p:nvPr>
            <p:ph type="title"/>
          </p:nvPr>
        </p:nvSpPr>
        <p:spPr>
          <a:xfrm>
            <a:off x="467544" y="116632"/>
            <a:ext cx="8229600" cy="576262"/>
          </a:xfrm>
        </p:spPr>
        <p:txBody>
          <a:bodyPr/>
          <a:lstStyle/>
          <a:p>
            <a:r>
              <a:rPr lang="de-DE" dirty="0"/>
              <a:t>Dynamische Werbe-Response-Funktionen (III): Verhaltensbegründungen für Carry-</a:t>
            </a:r>
            <a:r>
              <a:rPr lang="de-DE" dirty="0" err="1"/>
              <a:t>over</a:t>
            </a:r>
            <a:r>
              <a:rPr lang="de-DE" dirty="0"/>
              <a:t>-Effekte</a:t>
            </a:r>
          </a:p>
        </p:txBody>
      </p:sp>
    </p:spTree>
    <p:extLst>
      <p:ext uri="{BB962C8B-B14F-4D97-AF65-F5344CB8AC3E}">
        <p14:creationId xmlns:p14="http://schemas.microsoft.com/office/powerpoint/2010/main" val="29171411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rrowheads="1"/>
          </p:cNvSpPr>
          <p:nvPr/>
        </p:nvSpPr>
        <p:spPr bwMode="auto">
          <a:xfrm>
            <a:off x="239243" y="1124744"/>
            <a:ext cx="8280920" cy="1584176"/>
          </a:xfrm>
          <a:prstGeom prst="wedgeRoundRectCallout">
            <a:avLst>
              <a:gd name="adj1" fmla="val 47438"/>
              <a:gd name="adj2" fmla="val 5339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sz="2000" dirty="0"/>
          </a:p>
          <a:p>
            <a:r>
              <a:rPr lang="de-DE" sz="2000" dirty="0"/>
              <a:t>Formales Kennzeichen dynamischer Werbe-Response-Funktionen ist, dass Absatzmenge und Werbebudgets einen Zeitindex t erhalten (</a:t>
            </a:r>
            <a:r>
              <a:rPr lang="de-DE" sz="2000" dirty="0" err="1"/>
              <a:t>W</a:t>
            </a:r>
            <a:r>
              <a:rPr lang="de-DE" sz="2000" baseline="-25000" dirty="0" err="1"/>
              <a:t>t</a:t>
            </a:r>
            <a:r>
              <a:rPr lang="de-DE" sz="2000" dirty="0"/>
              <a:t>, </a:t>
            </a:r>
            <a:r>
              <a:rPr lang="de-DE" sz="2000" dirty="0" err="1"/>
              <a:t>x</a:t>
            </a:r>
            <a:r>
              <a:rPr lang="de-DE" sz="2000" baseline="-25000" dirty="0" err="1"/>
              <a:t>t</a:t>
            </a:r>
            <a:r>
              <a:rPr lang="de-DE" sz="2000" dirty="0"/>
              <a:t>) bzw. sich auf eine spezifische Periode t innerhalb des Planungshorizonts beziehen.</a:t>
            </a:r>
          </a:p>
          <a:p>
            <a:endParaRPr lang="de-DE" sz="2000" dirty="0"/>
          </a:p>
        </p:txBody>
      </p:sp>
      <p:sp>
        <p:nvSpPr>
          <p:cNvPr id="10" name="Rectangle 2"/>
          <p:cNvSpPr>
            <a:spLocks noGrp="1" noChangeArrowheads="1"/>
          </p:cNvSpPr>
          <p:nvPr>
            <p:ph type="title"/>
          </p:nvPr>
        </p:nvSpPr>
        <p:spPr>
          <a:xfrm>
            <a:off x="457200" y="207523"/>
            <a:ext cx="8229600" cy="576262"/>
          </a:xfrm>
        </p:spPr>
        <p:txBody>
          <a:bodyPr/>
          <a:lstStyle/>
          <a:p>
            <a:r>
              <a:rPr lang="de-DE" dirty="0"/>
              <a:t>Dynamische Werbe-Response-Funktionen (IV)</a:t>
            </a:r>
          </a:p>
        </p:txBody>
      </p:sp>
      <p:sp>
        <p:nvSpPr>
          <p:cNvPr id="4" name="AutoShape 4"/>
          <p:cNvSpPr>
            <a:spLocks noChangeArrowheads="1"/>
          </p:cNvSpPr>
          <p:nvPr/>
        </p:nvSpPr>
        <p:spPr bwMode="auto">
          <a:xfrm>
            <a:off x="239243" y="2996952"/>
            <a:ext cx="8280920" cy="2664296"/>
          </a:xfrm>
          <a:prstGeom prst="wedgeRoundRectCallout">
            <a:avLst>
              <a:gd name="adj1" fmla="val 47438"/>
              <a:gd name="adj2" fmla="val 5339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sz="2000" dirty="0"/>
          </a:p>
          <a:p>
            <a:r>
              <a:rPr lang="de-DE" sz="2000" dirty="0"/>
              <a:t>Zur Abbildung der zeitversetzten Wirkung von Werbung (Carry-</a:t>
            </a:r>
            <a:r>
              <a:rPr lang="de-DE" sz="2000" dirty="0" err="1"/>
              <a:t>over</a:t>
            </a:r>
            <a:r>
              <a:rPr lang="de-DE" sz="2000" dirty="0"/>
              <a:t>-Effekte des Werbebudgets) werden drei Modellformen verwendet:</a:t>
            </a:r>
          </a:p>
          <a:p>
            <a:pPr marL="342900" indent="-342900">
              <a:buFontTx/>
              <a:buChar char="-"/>
            </a:pPr>
            <a:r>
              <a:rPr lang="de-DE" sz="2000" dirty="0"/>
              <a:t>direkter goodwill-Transfer;</a:t>
            </a:r>
          </a:p>
          <a:p>
            <a:pPr marL="342900" indent="-342900">
              <a:buFontTx/>
              <a:buChar char="-"/>
            </a:pPr>
            <a:r>
              <a:rPr lang="de-DE" sz="2000" dirty="0"/>
              <a:t>indirekter goodwill-Transfer;</a:t>
            </a:r>
          </a:p>
          <a:p>
            <a:pPr marL="342900" indent="-342900">
              <a:buFontTx/>
              <a:buChar char="-"/>
            </a:pPr>
            <a:r>
              <a:rPr lang="de-DE" sz="2000" dirty="0"/>
              <a:t>goodwill-Stock-Funktion.</a:t>
            </a:r>
          </a:p>
          <a:p>
            <a:r>
              <a:rPr lang="de-DE" sz="2000" dirty="0"/>
              <a:t>Jede der funktionalen Formen beinhaltet einen etwas anders gelagerten verhaltensbezogenen dynamischen Werbe-Response und ist für die Erfassung unterschiedlicher Problemstellungen geeignet.</a:t>
            </a:r>
          </a:p>
          <a:p>
            <a:endParaRPr lang="de-DE" sz="2000" dirty="0"/>
          </a:p>
        </p:txBody>
      </p:sp>
    </p:spTree>
    <p:extLst>
      <p:ext uri="{BB962C8B-B14F-4D97-AF65-F5344CB8AC3E}">
        <p14:creationId xmlns:p14="http://schemas.microsoft.com/office/powerpoint/2010/main" val="12276851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6"/>
          <p:cNvSpPr>
            <a:spLocks noGrp="1" noChangeArrowheads="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eaLnBrk="1" hangingPunct="1"/>
            <a:fld id="{971D57BC-01F5-4FE0-A65F-EC75FD62AA7D}" type="slidenum">
              <a:rPr lang="de-DE" altLang="de-DE"/>
              <a:pPr eaLnBrk="1" hangingPunct="1"/>
              <a:t>39</a:t>
            </a:fld>
            <a:endParaRPr lang="de-DE" altLang="de-DE"/>
          </a:p>
        </p:txBody>
      </p:sp>
      <p:sp>
        <p:nvSpPr>
          <p:cNvPr id="17" name="Foliennummernplatzhalter 2"/>
          <p:cNvSpPr txBox="1">
            <a:spLocks noGrp="1"/>
          </p:cNvSpPr>
          <p:nvPr/>
        </p:nvSpPr>
        <p:spPr bwMode="auto">
          <a:xfrm>
            <a:off x="6831013" y="6308725"/>
            <a:ext cx="2133600" cy="522288"/>
          </a:xfrm>
          <a:prstGeom prst="rect">
            <a:avLst/>
          </a:prstGeom>
          <a:noFill/>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algn="r" eaLnBrk="1" hangingPunct="1">
              <a:buFontTx/>
              <a:buNone/>
            </a:pPr>
            <a:fld id="{3E6FEFE0-4E62-4B3A-8533-81D9CE5BF058}" type="slidenum">
              <a:rPr lang="de-DE" altLang="de-DE" sz="1100" b="1">
                <a:effectLst>
                  <a:outerShdw blurRad="38100" dist="38100" dir="2700000" algn="tl">
                    <a:srgbClr val="C0C0C0"/>
                  </a:outerShdw>
                </a:effectLst>
              </a:rPr>
              <a:pPr algn="r" eaLnBrk="1" hangingPunct="1">
                <a:buFontTx/>
                <a:buNone/>
              </a:pPr>
              <a:t>39</a:t>
            </a:fld>
            <a:endParaRPr lang="de-DE" altLang="de-DE" sz="1100" b="1">
              <a:effectLst>
                <a:outerShdw blurRad="38100" dist="38100" dir="2700000" algn="tl">
                  <a:srgbClr val="C0C0C0"/>
                </a:outerShdw>
              </a:effectLst>
            </a:endParaRPr>
          </a:p>
        </p:txBody>
      </p:sp>
      <p:sp>
        <p:nvSpPr>
          <p:cNvPr id="188420" name="Rectangle 6"/>
          <p:cNvSpPr>
            <a:spLocks noChangeArrowheads="1"/>
          </p:cNvSpPr>
          <p:nvPr/>
        </p:nvSpPr>
        <p:spPr bwMode="auto">
          <a:xfrm>
            <a:off x="2957513" y="517525"/>
            <a:ext cx="2959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sp>
        <p:nvSpPr>
          <p:cNvPr id="188421" name="Rectangle 8"/>
          <p:cNvSpPr>
            <a:spLocks noChangeArrowheads="1"/>
          </p:cNvSpPr>
          <p:nvPr/>
        </p:nvSpPr>
        <p:spPr bwMode="auto">
          <a:xfrm>
            <a:off x="2857500" y="1525588"/>
            <a:ext cx="3228975" cy="406400"/>
          </a:xfrm>
          <a:prstGeom prst="rect">
            <a:avLst/>
          </a:prstGeom>
          <a:solidFill>
            <a:schemeClr val="bg1"/>
          </a:solidFill>
          <a:ln w="12700">
            <a:solidFill>
              <a:schemeClr val="tx1"/>
            </a:solidFill>
            <a:miter lim="800000"/>
            <a:headEnd/>
            <a:tailEnd/>
          </a:ln>
          <a:effectLst>
            <a:outerShdw dist="107763" dir="18900000" algn="ctr" rotWithShape="0">
              <a:schemeClr val="bg2"/>
            </a:outerShdw>
          </a:effectLst>
        </p:spPr>
        <p:txBody>
          <a:bodyPr wrap="none" lIns="90488" tIns="44450" rIns="90488" bIns="44450">
            <a:spAutoFit/>
          </a:bodyPr>
          <a:lstStyle>
            <a:lvl1pPr defTabSz="762000" eaLnBrk="0" hangingPunct="0">
              <a:spcBef>
                <a:spcPct val="20000"/>
              </a:spcBef>
              <a:buChar char="•"/>
              <a:defRPr sz="2200">
                <a:solidFill>
                  <a:schemeClr val="tx1"/>
                </a:solidFill>
                <a:latin typeface="Arial" panose="020B0604020202020204" pitchFamily="34" charset="0"/>
              </a:defRPr>
            </a:lvl1pPr>
            <a:lvl2pPr marL="742950" indent="-285750" defTabSz="762000" eaLnBrk="0" hangingPunct="0">
              <a:spcBef>
                <a:spcPct val="20000"/>
              </a:spcBef>
              <a:buChar char="–"/>
              <a:defRPr sz="2000">
                <a:solidFill>
                  <a:schemeClr val="tx1"/>
                </a:solidFill>
                <a:latin typeface="Arial" panose="020B0604020202020204" pitchFamily="34" charset="0"/>
              </a:defRPr>
            </a:lvl2pPr>
            <a:lvl3pPr marL="1143000" indent="-228600" defTabSz="762000" eaLnBrk="0" hangingPunct="0">
              <a:spcBef>
                <a:spcPct val="20000"/>
              </a:spcBef>
              <a:buChar char="•"/>
              <a:defRPr sz="2400">
                <a:solidFill>
                  <a:schemeClr val="tx1"/>
                </a:solidFill>
                <a:latin typeface="Arial" panose="020B0604020202020204" pitchFamily="34" charset="0"/>
              </a:defRPr>
            </a:lvl3pPr>
            <a:lvl4pPr marL="1600200" indent="-228600" defTabSz="762000" eaLnBrk="0" hangingPunct="0">
              <a:spcBef>
                <a:spcPct val="20000"/>
              </a:spcBef>
              <a:buChar char="–"/>
              <a:defRPr sz="1600">
                <a:solidFill>
                  <a:schemeClr val="tx1"/>
                </a:solidFill>
                <a:latin typeface="Arial" panose="020B0604020202020204" pitchFamily="34" charset="0"/>
              </a:defRPr>
            </a:lvl4pPr>
            <a:lvl5pPr marL="2057400" indent="-228600" defTabSz="762000" eaLnBrk="0" hangingPunct="0">
              <a:spcBef>
                <a:spcPct val="20000"/>
              </a:spcBef>
              <a:buChar char="»"/>
              <a:defRPr sz="14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9pPr>
          </a:lstStyle>
          <a:p>
            <a:pPr algn="ctr">
              <a:spcBef>
                <a:spcPct val="0"/>
              </a:spcBef>
              <a:buFontTx/>
              <a:buNone/>
            </a:pPr>
            <a:r>
              <a:rPr lang="de-DE" altLang="de-DE" sz="2000"/>
              <a:t>Werbe-Response-Funktion</a:t>
            </a:r>
          </a:p>
        </p:txBody>
      </p:sp>
      <p:sp>
        <p:nvSpPr>
          <p:cNvPr id="188422" name="Rectangle 9"/>
          <p:cNvSpPr>
            <a:spLocks noChangeArrowheads="1"/>
          </p:cNvSpPr>
          <p:nvPr/>
        </p:nvSpPr>
        <p:spPr bwMode="auto">
          <a:xfrm>
            <a:off x="496888" y="2516188"/>
            <a:ext cx="2143125" cy="711200"/>
          </a:xfrm>
          <a:prstGeom prst="rect">
            <a:avLst/>
          </a:prstGeom>
          <a:solidFill>
            <a:schemeClr val="bg1"/>
          </a:solidFill>
          <a:ln w="12700">
            <a:solidFill>
              <a:schemeClr val="tx1"/>
            </a:solidFill>
            <a:miter lim="800000"/>
            <a:headEnd/>
            <a:tailEnd/>
          </a:ln>
          <a:effectLst>
            <a:outerShdw dist="107763" dir="18900000" algn="ctr" rotWithShape="0">
              <a:schemeClr val="bg2"/>
            </a:outerShdw>
          </a:effectLst>
        </p:spPr>
        <p:txBody>
          <a:bodyPr wrap="none" lIns="90488" tIns="44450" rIns="90488" bIns="44450">
            <a:spAutoFit/>
          </a:bodyPr>
          <a:lstStyle>
            <a:lvl1pPr defTabSz="762000" eaLnBrk="0" hangingPunct="0">
              <a:spcBef>
                <a:spcPct val="20000"/>
              </a:spcBef>
              <a:buChar char="•"/>
              <a:defRPr sz="2200">
                <a:solidFill>
                  <a:schemeClr val="tx1"/>
                </a:solidFill>
                <a:latin typeface="Arial" panose="020B0604020202020204" pitchFamily="34" charset="0"/>
              </a:defRPr>
            </a:lvl1pPr>
            <a:lvl2pPr marL="742950" indent="-285750" defTabSz="762000" eaLnBrk="0" hangingPunct="0">
              <a:spcBef>
                <a:spcPct val="20000"/>
              </a:spcBef>
              <a:buChar char="–"/>
              <a:defRPr sz="2000">
                <a:solidFill>
                  <a:schemeClr val="tx1"/>
                </a:solidFill>
                <a:latin typeface="Arial" panose="020B0604020202020204" pitchFamily="34" charset="0"/>
              </a:defRPr>
            </a:lvl2pPr>
            <a:lvl3pPr marL="1143000" indent="-228600" defTabSz="762000" eaLnBrk="0" hangingPunct="0">
              <a:spcBef>
                <a:spcPct val="20000"/>
              </a:spcBef>
              <a:buChar char="•"/>
              <a:defRPr sz="2400">
                <a:solidFill>
                  <a:schemeClr val="tx1"/>
                </a:solidFill>
                <a:latin typeface="Arial" panose="020B0604020202020204" pitchFamily="34" charset="0"/>
              </a:defRPr>
            </a:lvl3pPr>
            <a:lvl4pPr marL="1600200" indent="-228600" defTabSz="762000" eaLnBrk="0" hangingPunct="0">
              <a:spcBef>
                <a:spcPct val="20000"/>
              </a:spcBef>
              <a:buChar char="–"/>
              <a:defRPr sz="1600">
                <a:solidFill>
                  <a:schemeClr val="tx1"/>
                </a:solidFill>
                <a:latin typeface="Arial" panose="020B0604020202020204" pitchFamily="34" charset="0"/>
              </a:defRPr>
            </a:lvl4pPr>
            <a:lvl5pPr marL="2057400" indent="-228600" defTabSz="762000" eaLnBrk="0" hangingPunct="0">
              <a:spcBef>
                <a:spcPct val="20000"/>
              </a:spcBef>
              <a:buChar char="»"/>
              <a:defRPr sz="14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9pPr>
          </a:lstStyle>
          <a:p>
            <a:pPr algn="ctr">
              <a:spcBef>
                <a:spcPct val="0"/>
              </a:spcBef>
              <a:buFontTx/>
              <a:buNone/>
            </a:pPr>
            <a:r>
              <a:rPr lang="de-DE" altLang="de-DE" sz="2000"/>
              <a:t>direkter </a:t>
            </a:r>
          </a:p>
          <a:p>
            <a:pPr algn="ctr">
              <a:spcBef>
                <a:spcPct val="0"/>
              </a:spcBef>
              <a:buFontTx/>
              <a:buNone/>
            </a:pPr>
            <a:r>
              <a:rPr lang="de-DE" altLang="de-DE" sz="2000"/>
              <a:t>goodwill-Transfer</a:t>
            </a:r>
          </a:p>
        </p:txBody>
      </p:sp>
      <p:sp>
        <p:nvSpPr>
          <p:cNvPr id="188423" name="Rectangle 10"/>
          <p:cNvSpPr>
            <a:spLocks noChangeArrowheads="1"/>
          </p:cNvSpPr>
          <p:nvPr/>
        </p:nvSpPr>
        <p:spPr bwMode="auto">
          <a:xfrm>
            <a:off x="3379788" y="2516188"/>
            <a:ext cx="2143125" cy="711200"/>
          </a:xfrm>
          <a:prstGeom prst="rect">
            <a:avLst/>
          </a:prstGeom>
          <a:solidFill>
            <a:schemeClr val="bg1"/>
          </a:solidFill>
          <a:ln w="12700">
            <a:solidFill>
              <a:schemeClr val="tx1"/>
            </a:solidFill>
            <a:miter lim="800000"/>
            <a:headEnd/>
            <a:tailEnd/>
          </a:ln>
          <a:effectLst>
            <a:outerShdw dist="107763" dir="18900000" algn="ctr" rotWithShape="0">
              <a:schemeClr val="bg2"/>
            </a:outerShdw>
          </a:effectLst>
        </p:spPr>
        <p:txBody>
          <a:bodyPr wrap="none" lIns="90488" tIns="44450" rIns="90488" bIns="44450">
            <a:spAutoFit/>
          </a:bodyPr>
          <a:lstStyle>
            <a:lvl1pPr defTabSz="762000" eaLnBrk="0" hangingPunct="0">
              <a:spcBef>
                <a:spcPct val="20000"/>
              </a:spcBef>
              <a:buChar char="•"/>
              <a:defRPr sz="2200">
                <a:solidFill>
                  <a:schemeClr val="tx1"/>
                </a:solidFill>
                <a:latin typeface="Arial" panose="020B0604020202020204" pitchFamily="34" charset="0"/>
              </a:defRPr>
            </a:lvl1pPr>
            <a:lvl2pPr marL="742950" indent="-285750" defTabSz="762000" eaLnBrk="0" hangingPunct="0">
              <a:spcBef>
                <a:spcPct val="20000"/>
              </a:spcBef>
              <a:buChar char="–"/>
              <a:defRPr sz="2000">
                <a:solidFill>
                  <a:schemeClr val="tx1"/>
                </a:solidFill>
                <a:latin typeface="Arial" panose="020B0604020202020204" pitchFamily="34" charset="0"/>
              </a:defRPr>
            </a:lvl2pPr>
            <a:lvl3pPr marL="1143000" indent="-228600" defTabSz="762000" eaLnBrk="0" hangingPunct="0">
              <a:spcBef>
                <a:spcPct val="20000"/>
              </a:spcBef>
              <a:buChar char="•"/>
              <a:defRPr sz="2400">
                <a:solidFill>
                  <a:schemeClr val="tx1"/>
                </a:solidFill>
                <a:latin typeface="Arial" panose="020B0604020202020204" pitchFamily="34" charset="0"/>
              </a:defRPr>
            </a:lvl3pPr>
            <a:lvl4pPr marL="1600200" indent="-228600" defTabSz="762000" eaLnBrk="0" hangingPunct="0">
              <a:spcBef>
                <a:spcPct val="20000"/>
              </a:spcBef>
              <a:buChar char="–"/>
              <a:defRPr sz="1600">
                <a:solidFill>
                  <a:schemeClr val="tx1"/>
                </a:solidFill>
                <a:latin typeface="Arial" panose="020B0604020202020204" pitchFamily="34" charset="0"/>
              </a:defRPr>
            </a:lvl4pPr>
            <a:lvl5pPr marL="2057400" indent="-228600" defTabSz="762000" eaLnBrk="0" hangingPunct="0">
              <a:spcBef>
                <a:spcPct val="20000"/>
              </a:spcBef>
              <a:buChar char="»"/>
              <a:defRPr sz="14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9pPr>
          </a:lstStyle>
          <a:p>
            <a:pPr algn="ctr">
              <a:spcBef>
                <a:spcPct val="0"/>
              </a:spcBef>
              <a:buFontTx/>
              <a:buNone/>
            </a:pPr>
            <a:r>
              <a:rPr lang="de-DE" altLang="de-DE" sz="2000"/>
              <a:t>indirekter</a:t>
            </a:r>
          </a:p>
          <a:p>
            <a:pPr algn="ctr">
              <a:spcBef>
                <a:spcPct val="0"/>
              </a:spcBef>
              <a:buFontTx/>
              <a:buNone/>
            </a:pPr>
            <a:r>
              <a:rPr lang="de-DE" altLang="de-DE" sz="2000"/>
              <a:t>goodwill-Transfer</a:t>
            </a:r>
          </a:p>
        </p:txBody>
      </p:sp>
      <p:sp>
        <p:nvSpPr>
          <p:cNvPr id="188424" name="Rectangle 11"/>
          <p:cNvSpPr>
            <a:spLocks noChangeArrowheads="1"/>
          </p:cNvSpPr>
          <p:nvPr/>
        </p:nvSpPr>
        <p:spPr bwMode="auto">
          <a:xfrm>
            <a:off x="5983288" y="2516188"/>
            <a:ext cx="2892425" cy="406400"/>
          </a:xfrm>
          <a:prstGeom prst="rect">
            <a:avLst/>
          </a:prstGeom>
          <a:solidFill>
            <a:schemeClr val="bg1"/>
          </a:solidFill>
          <a:ln w="12700">
            <a:solidFill>
              <a:schemeClr val="tx1"/>
            </a:solidFill>
            <a:miter lim="800000"/>
            <a:headEnd/>
            <a:tailEnd/>
          </a:ln>
          <a:effectLst>
            <a:outerShdw dist="107763" dir="18900000" algn="ctr" rotWithShape="0">
              <a:schemeClr val="bg2"/>
            </a:outerShdw>
          </a:effectLst>
        </p:spPr>
        <p:txBody>
          <a:bodyPr wrap="none" lIns="90488" tIns="44450" rIns="90488" bIns="44450">
            <a:spAutoFit/>
          </a:bodyPr>
          <a:lstStyle>
            <a:lvl1pPr defTabSz="762000" eaLnBrk="0" hangingPunct="0">
              <a:spcBef>
                <a:spcPct val="20000"/>
              </a:spcBef>
              <a:buChar char="•"/>
              <a:defRPr sz="2200">
                <a:solidFill>
                  <a:schemeClr val="tx1"/>
                </a:solidFill>
                <a:latin typeface="Arial" panose="020B0604020202020204" pitchFamily="34" charset="0"/>
              </a:defRPr>
            </a:lvl1pPr>
            <a:lvl2pPr marL="742950" indent="-285750" defTabSz="762000" eaLnBrk="0" hangingPunct="0">
              <a:spcBef>
                <a:spcPct val="20000"/>
              </a:spcBef>
              <a:buChar char="–"/>
              <a:defRPr sz="2000">
                <a:solidFill>
                  <a:schemeClr val="tx1"/>
                </a:solidFill>
                <a:latin typeface="Arial" panose="020B0604020202020204" pitchFamily="34" charset="0"/>
              </a:defRPr>
            </a:lvl2pPr>
            <a:lvl3pPr marL="1143000" indent="-228600" defTabSz="762000" eaLnBrk="0" hangingPunct="0">
              <a:spcBef>
                <a:spcPct val="20000"/>
              </a:spcBef>
              <a:buChar char="•"/>
              <a:defRPr sz="2400">
                <a:solidFill>
                  <a:schemeClr val="tx1"/>
                </a:solidFill>
                <a:latin typeface="Arial" panose="020B0604020202020204" pitchFamily="34" charset="0"/>
              </a:defRPr>
            </a:lvl3pPr>
            <a:lvl4pPr marL="1600200" indent="-228600" defTabSz="762000" eaLnBrk="0" hangingPunct="0">
              <a:spcBef>
                <a:spcPct val="20000"/>
              </a:spcBef>
              <a:buChar char="–"/>
              <a:defRPr sz="1600">
                <a:solidFill>
                  <a:schemeClr val="tx1"/>
                </a:solidFill>
                <a:latin typeface="Arial" panose="020B0604020202020204" pitchFamily="34" charset="0"/>
              </a:defRPr>
            </a:lvl4pPr>
            <a:lvl5pPr marL="2057400" indent="-228600" defTabSz="762000" eaLnBrk="0" hangingPunct="0">
              <a:spcBef>
                <a:spcPct val="20000"/>
              </a:spcBef>
              <a:buChar char="»"/>
              <a:defRPr sz="14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9pPr>
          </a:lstStyle>
          <a:p>
            <a:pPr algn="ctr">
              <a:spcBef>
                <a:spcPct val="0"/>
              </a:spcBef>
              <a:buFontTx/>
              <a:buNone/>
            </a:pPr>
            <a:r>
              <a:rPr lang="de-DE" altLang="de-DE" sz="2000"/>
              <a:t>goodwill-Stock-Funktion</a:t>
            </a:r>
          </a:p>
        </p:txBody>
      </p:sp>
      <p:graphicFrame>
        <p:nvGraphicFramePr>
          <p:cNvPr id="188425" name="Object 12">
            <a:hlinkClick r:id="" action="ppaction://ole?verb=0"/>
          </p:cNvPr>
          <p:cNvGraphicFramePr>
            <a:graphicFrameLocks/>
          </p:cNvGraphicFramePr>
          <p:nvPr/>
        </p:nvGraphicFramePr>
        <p:xfrm>
          <a:off x="433388" y="3733800"/>
          <a:ext cx="2257425" cy="381000"/>
        </p:xfrm>
        <a:graphic>
          <a:graphicData uri="http://schemas.openxmlformats.org/presentationml/2006/ole">
            <mc:AlternateContent xmlns:mc="http://schemas.openxmlformats.org/markup-compatibility/2006">
              <mc:Choice xmlns:v="urn:schemas-microsoft-com:vml" Requires="v">
                <p:oleObj spid="_x0000_s16274" name="Formel" r:id="rId3" imgW="1638300" imgH="228600" progId="Equation.DSMT4">
                  <p:embed/>
                </p:oleObj>
              </mc:Choice>
              <mc:Fallback>
                <p:oleObj name="Formel" r:id="rId3" imgW="1638300" imgH="228600" progId="Equation.DSMT4">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388" y="3733800"/>
                        <a:ext cx="22574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8426" name="Object 13">
            <a:hlinkClick r:id="" action="ppaction://ole?verb=0"/>
          </p:cNvPr>
          <p:cNvGraphicFramePr>
            <a:graphicFrameLocks/>
          </p:cNvGraphicFramePr>
          <p:nvPr/>
        </p:nvGraphicFramePr>
        <p:xfrm>
          <a:off x="319088" y="4267200"/>
          <a:ext cx="2638425" cy="387350"/>
        </p:xfrm>
        <a:graphic>
          <a:graphicData uri="http://schemas.openxmlformats.org/presentationml/2006/ole">
            <mc:AlternateContent xmlns:mc="http://schemas.openxmlformats.org/markup-compatibility/2006">
              <mc:Choice xmlns:v="urn:schemas-microsoft-com:vml" Requires="v">
                <p:oleObj spid="_x0000_s16275" name="Formel" r:id="rId5" imgW="1892300" imgH="228600" progId="Equation.DSMT4">
                  <p:embed/>
                </p:oleObj>
              </mc:Choice>
              <mc:Fallback>
                <p:oleObj name="Formel" r:id="rId5" imgW="1892300" imgH="228600" progId="Equation.DSMT4">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088" y="4267200"/>
                        <a:ext cx="2638425"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8427" name="Object 14">
            <a:hlinkClick r:id="" action="ppaction://ole?verb=0"/>
          </p:cNvPr>
          <p:cNvGraphicFramePr>
            <a:graphicFrameLocks/>
          </p:cNvGraphicFramePr>
          <p:nvPr/>
        </p:nvGraphicFramePr>
        <p:xfrm>
          <a:off x="3429000" y="3733800"/>
          <a:ext cx="1676400" cy="381000"/>
        </p:xfrm>
        <a:graphic>
          <a:graphicData uri="http://schemas.openxmlformats.org/presentationml/2006/ole">
            <mc:AlternateContent xmlns:mc="http://schemas.openxmlformats.org/markup-compatibility/2006">
              <mc:Choice xmlns:v="urn:schemas-microsoft-com:vml" Requires="v">
                <p:oleObj spid="_x0000_s16276" name="Formel" r:id="rId7" imgW="1040948" imgH="228501" progId="Equation.DSMT4">
                  <p:embed/>
                </p:oleObj>
              </mc:Choice>
              <mc:Fallback>
                <p:oleObj name="Formel" r:id="rId7" imgW="1040948" imgH="228501" progId="Equation.DSMT4">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9000" y="3733800"/>
                        <a:ext cx="1676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8428" name="Object 15">
            <a:hlinkClick r:id="" action="ppaction://ole?verb=0"/>
          </p:cNvPr>
          <p:cNvGraphicFramePr>
            <a:graphicFrameLocks/>
          </p:cNvGraphicFramePr>
          <p:nvPr/>
        </p:nvGraphicFramePr>
        <p:xfrm>
          <a:off x="3429000" y="4267200"/>
          <a:ext cx="1828800" cy="387350"/>
        </p:xfrm>
        <a:graphic>
          <a:graphicData uri="http://schemas.openxmlformats.org/presentationml/2006/ole">
            <mc:AlternateContent xmlns:mc="http://schemas.openxmlformats.org/markup-compatibility/2006">
              <mc:Choice xmlns:v="urn:schemas-microsoft-com:vml" Requires="v">
                <p:oleObj spid="_x0000_s16277" name="Formel" r:id="rId9" imgW="1308100" imgH="228600" progId="Equation.DSMT4">
                  <p:embed/>
                </p:oleObj>
              </mc:Choice>
              <mc:Fallback>
                <p:oleObj name="Formel" r:id="rId9" imgW="1308100" imgH="228600" progId="Equation.DSMT4">
                  <p:embed/>
                  <p:pic>
                    <p:nvPicPr>
                      <p:cNvPr id="0" name=""/>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29000" y="4267200"/>
                        <a:ext cx="1828800"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8429" name="Object 16">
            <a:hlinkClick r:id="" action="ppaction://ole?verb=0"/>
          </p:cNvPr>
          <p:cNvGraphicFramePr>
            <a:graphicFrameLocks/>
          </p:cNvGraphicFramePr>
          <p:nvPr/>
        </p:nvGraphicFramePr>
        <p:xfrm>
          <a:off x="6172200" y="3733800"/>
          <a:ext cx="1219200" cy="381000"/>
        </p:xfrm>
        <a:graphic>
          <a:graphicData uri="http://schemas.openxmlformats.org/presentationml/2006/ole">
            <mc:AlternateContent xmlns:mc="http://schemas.openxmlformats.org/markup-compatibility/2006">
              <mc:Choice xmlns:v="urn:schemas-microsoft-com:vml" Requires="v">
                <p:oleObj spid="_x0000_s16278" name="Formel" r:id="rId11" imgW="736600" imgH="228600" progId="Equation.DSMT4">
                  <p:embed/>
                </p:oleObj>
              </mc:Choice>
              <mc:Fallback>
                <p:oleObj name="Formel" r:id="rId11" imgW="736600" imgH="228600" progId="Equation.DSMT4">
                  <p:embed/>
                  <p:pic>
                    <p:nvPicPr>
                      <p:cNvPr id="0" name=""/>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72200" y="3733800"/>
                        <a:ext cx="1219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8430" name="Object 17">
            <a:hlinkClick r:id="" action="ppaction://ole?verb=0"/>
          </p:cNvPr>
          <p:cNvGraphicFramePr>
            <a:graphicFrameLocks/>
          </p:cNvGraphicFramePr>
          <p:nvPr/>
        </p:nvGraphicFramePr>
        <p:xfrm>
          <a:off x="6172200" y="4267200"/>
          <a:ext cx="2514600" cy="387350"/>
        </p:xfrm>
        <a:graphic>
          <a:graphicData uri="http://schemas.openxmlformats.org/presentationml/2006/ole">
            <mc:AlternateContent xmlns:mc="http://schemas.openxmlformats.org/markup-compatibility/2006">
              <mc:Choice xmlns:v="urn:schemas-microsoft-com:vml" Requires="v">
                <p:oleObj spid="_x0000_s16279" name="Formel" r:id="rId13" imgW="1689100" imgH="228600" progId="Equation.DSMT4">
                  <p:embed/>
                </p:oleObj>
              </mc:Choice>
              <mc:Fallback>
                <p:oleObj name="Formel" r:id="rId13" imgW="1689100" imgH="228600" progId="Equation.DSMT4">
                  <p:embed/>
                  <p:pic>
                    <p:nvPicPr>
                      <p:cNvPr id="0" name=""/>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72200" y="4267200"/>
                        <a:ext cx="2514600"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8431" name="Line 18"/>
          <p:cNvSpPr>
            <a:spLocks noChangeShapeType="1"/>
          </p:cNvSpPr>
          <p:nvPr/>
        </p:nvSpPr>
        <p:spPr bwMode="auto">
          <a:xfrm flipV="1">
            <a:off x="1570038" y="1928813"/>
            <a:ext cx="2881312" cy="5921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88432" name="Line 19"/>
          <p:cNvSpPr>
            <a:spLocks noChangeShapeType="1"/>
          </p:cNvSpPr>
          <p:nvPr/>
        </p:nvSpPr>
        <p:spPr bwMode="auto">
          <a:xfrm flipV="1">
            <a:off x="4457700" y="1928813"/>
            <a:ext cx="0" cy="5921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88433" name="Line 20"/>
          <p:cNvSpPr>
            <a:spLocks noChangeShapeType="1"/>
          </p:cNvSpPr>
          <p:nvPr/>
        </p:nvSpPr>
        <p:spPr bwMode="auto">
          <a:xfrm>
            <a:off x="4465638" y="1941513"/>
            <a:ext cx="2949575" cy="5667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9" name="Foliennummernplatzhalter 18"/>
          <p:cNvSpPr txBox="1">
            <a:spLocks noGrp="1"/>
          </p:cNvSpPr>
          <p:nvPr/>
        </p:nvSpPr>
        <p:spPr bwMode="auto">
          <a:xfrm>
            <a:off x="6831013" y="6308725"/>
            <a:ext cx="2133600" cy="522288"/>
          </a:xfrm>
          <a:prstGeom prst="rect">
            <a:avLst/>
          </a:prstGeom>
          <a:noFill/>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algn="r" eaLnBrk="1" hangingPunct="1">
              <a:buFontTx/>
              <a:buNone/>
            </a:pPr>
            <a:fld id="{F54EDA43-5AC1-4E14-941E-B77D5A02FEC1}" type="slidenum">
              <a:rPr lang="de-DE" altLang="de-DE" sz="1100" b="1">
                <a:effectLst>
                  <a:outerShdw blurRad="38100" dist="38100" dir="2700000" algn="tl">
                    <a:srgbClr val="C0C0C0"/>
                  </a:outerShdw>
                </a:effectLst>
              </a:rPr>
              <a:pPr algn="r" eaLnBrk="1" hangingPunct="1">
                <a:buFontTx/>
                <a:buNone/>
              </a:pPr>
              <a:t>39</a:t>
            </a:fld>
            <a:endParaRPr lang="de-DE" altLang="de-DE" sz="1100" b="1">
              <a:effectLst>
                <a:outerShdw blurRad="38100" dist="38100" dir="2700000" algn="tl">
                  <a:srgbClr val="C0C0C0"/>
                </a:outerShdw>
              </a:effectLst>
            </a:endParaRPr>
          </a:p>
        </p:txBody>
      </p:sp>
      <p:sp>
        <p:nvSpPr>
          <p:cNvPr id="21" name="Rectangle 2"/>
          <p:cNvSpPr txBox="1">
            <a:spLocks noChangeArrowheads="1"/>
          </p:cNvSpPr>
          <p:nvPr/>
        </p:nvSpPr>
        <p:spPr>
          <a:xfrm>
            <a:off x="457200" y="207523"/>
            <a:ext cx="8229600" cy="576262"/>
          </a:xfrm>
          <a:prstGeom prst="rect">
            <a:avLst/>
          </a:prstGeom>
        </p:spPr>
        <p:txBody>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defRPr>
            </a:lvl2pPr>
            <a:lvl3pPr algn="l" rtl="0" eaLnBrk="0" fontAlgn="base" hangingPunct="0">
              <a:spcBef>
                <a:spcPct val="0"/>
              </a:spcBef>
              <a:spcAft>
                <a:spcPct val="0"/>
              </a:spcAft>
              <a:defRPr sz="2400">
                <a:solidFill>
                  <a:schemeClr val="tx2"/>
                </a:solidFill>
                <a:latin typeface="Arial" charset="0"/>
              </a:defRPr>
            </a:lvl3pPr>
            <a:lvl4pPr algn="l" rtl="0" eaLnBrk="0" fontAlgn="base" hangingPunct="0">
              <a:spcBef>
                <a:spcPct val="0"/>
              </a:spcBef>
              <a:spcAft>
                <a:spcPct val="0"/>
              </a:spcAft>
              <a:defRPr sz="2400">
                <a:solidFill>
                  <a:schemeClr val="tx2"/>
                </a:solidFill>
                <a:latin typeface="Arial" charset="0"/>
              </a:defRPr>
            </a:lvl4pPr>
            <a:lvl5pPr algn="l" rtl="0" eaLnBrk="0" fontAlgn="base" hangingPunct="0">
              <a:spcBef>
                <a:spcPct val="0"/>
              </a:spcBef>
              <a:spcAft>
                <a:spcPct val="0"/>
              </a:spcAft>
              <a:defRPr sz="2400">
                <a:solidFill>
                  <a:schemeClr val="tx2"/>
                </a:solidFill>
                <a:latin typeface="Arial" charset="0"/>
              </a:defRPr>
            </a:lvl5pPr>
            <a:lvl6pPr marL="457200" algn="l" rtl="0" fontAlgn="base">
              <a:spcBef>
                <a:spcPct val="0"/>
              </a:spcBef>
              <a:spcAft>
                <a:spcPct val="0"/>
              </a:spcAft>
              <a:defRPr sz="2400">
                <a:solidFill>
                  <a:schemeClr val="tx2"/>
                </a:solidFill>
                <a:latin typeface="Arial" charset="0"/>
              </a:defRPr>
            </a:lvl6pPr>
            <a:lvl7pPr marL="914400" algn="l" rtl="0" fontAlgn="base">
              <a:spcBef>
                <a:spcPct val="0"/>
              </a:spcBef>
              <a:spcAft>
                <a:spcPct val="0"/>
              </a:spcAft>
              <a:defRPr sz="2400">
                <a:solidFill>
                  <a:schemeClr val="tx2"/>
                </a:solidFill>
                <a:latin typeface="Arial" charset="0"/>
              </a:defRPr>
            </a:lvl7pPr>
            <a:lvl8pPr marL="1371600" algn="l" rtl="0" fontAlgn="base">
              <a:spcBef>
                <a:spcPct val="0"/>
              </a:spcBef>
              <a:spcAft>
                <a:spcPct val="0"/>
              </a:spcAft>
              <a:defRPr sz="2400">
                <a:solidFill>
                  <a:schemeClr val="tx2"/>
                </a:solidFill>
                <a:latin typeface="Arial" charset="0"/>
              </a:defRPr>
            </a:lvl8pPr>
            <a:lvl9pPr marL="1828800" algn="l" rtl="0" fontAlgn="base">
              <a:spcBef>
                <a:spcPct val="0"/>
              </a:spcBef>
              <a:spcAft>
                <a:spcPct val="0"/>
              </a:spcAft>
              <a:defRPr sz="2400">
                <a:solidFill>
                  <a:schemeClr val="tx2"/>
                </a:solidFill>
                <a:latin typeface="Arial" charset="0"/>
              </a:defRPr>
            </a:lvl9pPr>
          </a:lstStyle>
          <a:p>
            <a:r>
              <a:rPr lang="de-DE" kern="0" dirty="0"/>
              <a:t>Dynamische Werbe-Response-Funktionen (V)</a:t>
            </a:r>
          </a:p>
        </p:txBody>
      </p:sp>
    </p:spTree>
    <p:extLst>
      <p:ext uri="{BB962C8B-B14F-4D97-AF65-F5344CB8AC3E}">
        <p14:creationId xmlns:p14="http://schemas.microsoft.com/office/powerpoint/2010/main" val="114996517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ChangeArrowheads="1"/>
          </p:cNvSpPr>
          <p:nvPr/>
        </p:nvSpPr>
        <p:spPr bwMode="auto">
          <a:xfrm>
            <a:off x="2735263" y="1484313"/>
            <a:ext cx="3530600" cy="503237"/>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lvl1pPr eaLnBrk="0" hangingPunct="0">
              <a:spcBef>
                <a:spcPct val="20000"/>
              </a:spcBef>
              <a:buChar char="•"/>
              <a:defRPr sz="22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eaLnBrk="1" hangingPunct="1">
              <a:spcBef>
                <a:spcPct val="0"/>
              </a:spcBef>
              <a:buFontTx/>
              <a:buNone/>
            </a:pPr>
            <a:r>
              <a:rPr lang="de-DE" altLang="de-DE" dirty="0"/>
              <a:t>Controlling - Konzept</a:t>
            </a:r>
          </a:p>
        </p:txBody>
      </p:sp>
      <p:sp>
        <p:nvSpPr>
          <p:cNvPr id="5123" name="Rectangle 2"/>
          <p:cNvSpPr>
            <a:spLocks noGrp="1" noChangeArrowheads="1"/>
          </p:cNvSpPr>
          <p:nvPr>
            <p:ph type="title"/>
          </p:nvPr>
        </p:nvSpPr>
        <p:spPr/>
        <p:txBody>
          <a:bodyPr/>
          <a:lstStyle/>
          <a:p>
            <a:r>
              <a:rPr lang="de-DE" altLang="de-DE" dirty="0"/>
              <a:t>Konzeptionen im Werbecontrolling (I)</a:t>
            </a:r>
          </a:p>
        </p:txBody>
      </p:sp>
      <p:sp>
        <p:nvSpPr>
          <p:cNvPr id="5124" name="Rectangle 9"/>
          <p:cNvSpPr>
            <a:spLocks noChangeArrowheads="1"/>
          </p:cNvSpPr>
          <p:nvPr/>
        </p:nvSpPr>
        <p:spPr bwMode="auto">
          <a:xfrm>
            <a:off x="3205163" y="2781300"/>
            <a:ext cx="2590800" cy="1006475"/>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anchor="ctr"/>
          <a:lstStyle>
            <a:lvl1pPr eaLnBrk="0" hangingPunct="0">
              <a:spcBef>
                <a:spcPct val="20000"/>
              </a:spcBef>
              <a:buChar char="•"/>
              <a:defRPr sz="22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eaLnBrk="1" hangingPunct="1">
              <a:spcBef>
                <a:spcPct val="0"/>
              </a:spcBef>
              <a:buFontTx/>
              <a:buNone/>
            </a:pPr>
            <a:r>
              <a:rPr lang="de-DE" altLang="de-DE" sz="1800" dirty="0"/>
              <a:t>planungs- und kontrollorientiertes Controlling</a:t>
            </a:r>
          </a:p>
        </p:txBody>
      </p:sp>
      <p:sp>
        <p:nvSpPr>
          <p:cNvPr id="5125" name="Rectangle 10"/>
          <p:cNvSpPr>
            <a:spLocks noChangeArrowheads="1"/>
          </p:cNvSpPr>
          <p:nvPr/>
        </p:nvSpPr>
        <p:spPr bwMode="auto">
          <a:xfrm>
            <a:off x="6084888" y="2781300"/>
            <a:ext cx="2735262" cy="1006475"/>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anchor="ctr"/>
          <a:lstStyle>
            <a:lvl1pPr eaLnBrk="0" hangingPunct="0">
              <a:spcBef>
                <a:spcPct val="20000"/>
              </a:spcBef>
              <a:buChar char="•"/>
              <a:defRPr sz="22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eaLnBrk="1" hangingPunct="1">
              <a:spcBef>
                <a:spcPct val="0"/>
              </a:spcBef>
              <a:buFontTx/>
              <a:buNone/>
            </a:pPr>
            <a:r>
              <a:rPr lang="de-DE" altLang="de-DE" sz="1800" dirty="0"/>
              <a:t>koordinationsorientiertes Controlling</a:t>
            </a:r>
          </a:p>
        </p:txBody>
      </p:sp>
      <p:cxnSp>
        <p:nvCxnSpPr>
          <p:cNvPr id="5126" name="AutoShape 11"/>
          <p:cNvCxnSpPr>
            <a:cxnSpLocks noChangeShapeType="1"/>
            <a:stCxn id="5125" idx="0"/>
            <a:endCxn id="5122" idx="2"/>
          </p:cNvCxnSpPr>
          <p:nvPr/>
        </p:nvCxnSpPr>
        <p:spPr bwMode="auto">
          <a:xfrm flipH="1" flipV="1">
            <a:off x="4500563" y="1987550"/>
            <a:ext cx="2952750" cy="79375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27" name="AutoShape 12"/>
          <p:cNvCxnSpPr>
            <a:cxnSpLocks noChangeShapeType="1"/>
            <a:stCxn id="5124" idx="0"/>
            <a:endCxn id="5122" idx="2"/>
          </p:cNvCxnSpPr>
          <p:nvPr/>
        </p:nvCxnSpPr>
        <p:spPr bwMode="auto">
          <a:xfrm flipV="1">
            <a:off x="4500563" y="1987550"/>
            <a:ext cx="0" cy="79375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28" name="AutoShape 13"/>
          <p:cNvCxnSpPr>
            <a:cxnSpLocks noChangeShapeType="1"/>
            <a:stCxn id="5129" idx="0"/>
            <a:endCxn id="5122" idx="2"/>
          </p:cNvCxnSpPr>
          <p:nvPr/>
        </p:nvCxnSpPr>
        <p:spPr bwMode="auto">
          <a:xfrm flipV="1">
            <a:off x="1512888" y="1987550"/>
            <a:ext cx="2987675" cy="79375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29" name="Rectangle 8"/>
          <p:cNvSpPr>
            <a:spLocks noChangeArrowheads="1"/>
          </p:cNvSpPr>
          <p:nvPr/>
        </p:nvSpPr>
        <p:spPr bwMode="auto">
          <a:xfrm>
            <a:off x="179388" y="2781300"/>
            <a:ext cx="2665412" cy="1006475"/>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anchor="ctr"/>
          <a:lstStyle>
            <a:lvl1pPr eaLnBrk="0" hangingPunct="0">
              <a:spcBef>
                <a:spcPct val="20000"/>
              </a:spcBef>
              <a:buChar char="•"/>
              <a:defRPr sz="22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eaLnBrk="1" hangingPunct="1">
              <a:spcBef>
                <a:spcPct val="0"/>
              </a:spcBef>
              <a:buFontTx/>
              <a:buNone/>
            </a:pPr>
            <a:r>
              <a:rPr lang="de-DE" altLang="de-DE" sz="1800" dirty="0"/>
              <a:t>informationsorientiertes Controlling</a:t>
            </a:r>
          </a:p>
        </p:txBody>
      </p:sp>
      <p:cxnSp>
        <p:nvCxnSpPr>
          <p:cNvPr id="5130" name="Gerade Verbindung 2"/>
          <p:cNvCxnSpPr>
            <a:cxnSpLocks noChangeShapeType="1"/>
          </p:cNvCxnSpPr>
          <p:nvPr/>
        </p:nvCxnSpPr>
        <p:spPr bwMode="auto">
          <a:xfrm>
            <a:off x="1187450" y="4868863"/>
            <a:ext cx="0" cy="36036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31" name="Gerade Verbindung 4"/>
          <p:cNvCxnSpPr>
            <a:cxnSpLocks noChangeShapeType="1"/>
          </p:cNvCxnSpPr>
          <p:nvPr/>
        </p:nvCxnSpPr>
        <p:spPr bwMode="auto">
          <a:xfrm>
            <a:off x="7885113" y="4868863"/>
            <a:ext cx="0" cy="36036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32" name="Textfeld 5"/>
          <p:cNvSpPr txBox="1">
            <a:spLocks noChangeArrowheads="1"/>
          </p:cNvSpPr>
          <p:nvPr/>
        </p:nvSpPr>
        <p:spPr bwMode="auto">
          <a:xfrm>
            <a:off x="2987675" y="4905375"/>
            <a:ext cx="30257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2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eaLnBrk="1" hangingPunct="1">
              <a:spcBef>
                <a:spcPct val="0"/>
              </a:spcBef>
              <a:buFontTx/>
              <a:buNone/>
            </a:pPr>
            <a:r>
              <a:rPr lang="de-DE" altLang="de-DE" sz="1800" dirty="0"/>
              <a:t>Sicherstellung von Führungsrationalität</a:t>
            </a:r>
          </a:p>
        </p:txBody>
      </p:sp>
      <p:cxnSp>
        <p:nvCxnSpPr>
          <p:cNvPr id="5133" name="Gerade Verbindung 11"/>
          <p:cNvCxnSpPr>
            <a:cxnSpLocks noChangeShapeType="1"/>
            <a:stCxn id="5132" idx="1"/>
          </p:cNvCxnSpPr>
          <p:nvPr/>
        </p:nvCxnSpPr>
        <p:spPr bwMode="auto">
          <a:xfrm flipH="1" flipV="1">
            <a:off x="1187450" y="5229225"/>
            <a:ext cx="1800225"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34" name="Gerade Verbindung 13"/>
          <p:cNvCxnSpPr>
            <a:cxnSpLocks noChangeShapeType="1"/>
            <a:stCxn id="5132" idx="3"/>
          </p:cNvCxnSpPr>
          <p:nvPr/>
        </p:nvCxnSpPr>
        <p:spPr bwMode="auto">
          <a:xfrm>
            <a:off x="6013450" y="5229225"/>
            <a:ext cx="1871663"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Text Box 3"/>
          <p:cNvSpPr txBox="1">
            <a:spLocks noChangeArrowheads="1"/>
          </p:cNvSpPr>
          <p:nvPr/>
        </p:nvSpPr>
        <p:spPr bwMode="auto">
          <a:xfrm>
            <a:off x="590863" y="2987209"/>
            <a:ext cx="82089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buChar char="-"/>
              <a:defRPr>
                <a:solidFill>
                  <a:schemeClr val="tx1"/>
                </a:solidFill>
                <a:latin typeface="Arial" charset="0"/>
              </a:defRPr>
            </a:lvl6pPr>
            <a:lvl7pPr marL="2971800" indent="-228600" eaLnBrk="0" fontAlgn="base" hangingPunct="0">
              <a:spcBef>
                <a:spcPct val="0"/>
              </a:spcBef>
              <a:spcAft>
                <a:spcPct val="0"/>
              </a:spcAft>
              <a:buChar char="-"/>
              <a:defRPr>
                <a:solidFill>
                  <a:schemeClr val="tx1"/>
                </a:solidFill>
                <a:latin typeface="Arial" charset="0"/>
              </a:defRPr>
            </a:lvl7pPr>
            <a:lvl8pPr marL="3429000" indent="-228600" eaLnBrk="0" fontAlgn="base" hangingPunct="0">
              <a:spcBef>
                <a:spcPct val="0"/>
              </a:spcBef>
              <a:spcAft>
                <a:spcPct val="0"/>
              </a:spcAft>
              <a:buChar char="-"/>
              <a:defRPr>
                <a:solidFill>
                  <a:schemeClr val="tx1"/>
                </a:solidFill>
                <a:latin typeface="Arial" charset="0"/>
              </a:defRPr>
            </a:lvl8pPr>
            <a:lvl9pPr marL="3886200" indent="-228600" eaLnBrk="0" fontAlgn="base" hangingPunct="0">
              <a:spcBef>
                <a:spcPct val="0"/>
              </a:spcBef>
              <a:spcAft>
                <a:spcPct val="0"/>
              </a:spcAft>
              <a:buChar char="-"/>
              <a:defRPr>
                <a:solidFill>
                  <a:schemeClr val="tx1"/>
                </a:solidFill>
                <a:latin typeface="Arial" charset="0"/>
              </a:defRPr>
            </a:lvl9pPr>
          </a:lstStyle>
          <a:p>
            <a:pPr algn="ctr" eaLnBrk="1" hangingPunct="1">
              <a:buFontTx/>
              <a:buNone/>
            </a:pPr>
            <a:r>
              <a:rPr lang="de-DE" sz="2800" dirty="0"/>
              <a:t>2.1.3.2 Direkter goodwill-Transfer</a:t>
            </a:r>
          </a:p>
        </p:txBody>
      </p:sp>
      <p:sp>
        <p:nvSpPr>
          <p:cNvPr id="117764" name="Rectangle 4"/>
          <p:cNvSpPr>
            <a:spLocks noChangeArrowheads="1"/>
          </p:cNvSpPr>
          <p:nvPr/>
        </p:nvSpPr>
        <p:spPr bwMode="auto">
          <a:xfrm>
            <a:off x="827088" y="2205038"/>
            <a:ext cx="7704137" cy="20875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2" name="Foliennummernplatzhalter 1"/>
          <p:cNvSpPr>
            <a:spLocks noGrp="1"/>
          </p:cNvSpPr>
          <p:nvPr>
            <p:ph type="sldNum" sz="quarter" idx="10"/>
          </p:nvPr>
        </p:nvSpPr>
        <p:spPr/>
        <p:txBody>
          <a:bodyPr/>
          <a:lstStyle/>
          <a:p>
            <a:pPr>
              <a:defRPr/>
            </a:pPr>
            <a:fld id="{12C865F1-184D-48A8-88DB-D577E1CA7578}" type="slidenum">
              <a:rPr lang="de-DE" smtClean="0"/>
              <a:pPr>
                <a:defRPr/>
              </a:pPr>
              <a:t>40</a:t>
            </a:fld>
            <a:endParaRPr lang="de-DE" dirty="0"/>
          </a:p>
        </p:txBody>
      </p:sp>
    </p:spTree>
    <p:extLst>
      <p:ext uri="{BB962C8B-B14F-4D97-AF65-F5344CB8AC3E}">
        <p14:creationId xmlns:p14="http://schemas.microsoft.com/office/powerpoint/2010/main" val="37192461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rrowheads="1"/>
          </p:cNvSpPr>
          <p:nvPr/>
        </p:nvSpPr>
        <p:spPr bwMode="auto">
          <a:xfrm>
            <a:off x="431032" y="1006254"/>
            <a:ext cx="8712968" cy="1522035"/>
          </a:xfrm>
          <a:prstGeom prst="wedgeRoundRectCallout">
            <a:avLst>
              <a:gd name="adj1" fmla="val 47438"/>
              <a:gd name="adj2" fmla="val 5339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dirty="0"/>
              <a:t>Vorwärtsrechnung: </a:t>
            </a:r>
            <a:r>
              <a:rPr lang="de-DE" dirty="0" err="1"/>
              <a:t>x</a:t>
            </a:r>
            <a:r>
              <a:rPr lang="de-DE" baseline="-25000" dirty="0" err="1"/>
              <a:t>t</a:t>
            </a:r>
            <a:r>
              <a:rPr lang="de-DE" dirty="0"/>
              <a:t>= f(</a:t>
            </a:r>
            <a:r>
              <a:rPr lang="de-DE" dirty="0" err="1"/>
              <a:t>W</a:t>
            </a:r>
            <a:r>
              <a:rPr lang="de-DE" baseline="-25000" dirty="0" err="1"/>
              <a:t>t</a:t>
            </a:r>
            <a:r>
              <a:rPr lang="de-DE" dirty="0"/>
              <a:t>), x</a:t>
            </a:r>
            <a:r>
              <a:rPr lang="de-DE" baseline="-25000" dirty="0"/>
              <a:t>t+1</a:t>
            </a:r>
            <a:r>
              <a:rPr lang="de-DE" dirty="0"/>
              <a:t>= f(</a:t>
            </a:r>
            <a:r>
              <a:rPr lang="de-DE" dirty="0" err="1"/>
              <a:t>W</a:t>
            </a:r>
            <a:r>
              <a:rPr lang="de-DE" baseline="-25000" dirty="0" err="1"/>
              <a:t>t</a:t>
            </a:r>
            <a:r>
              <a:rPr lang="de-DE" dirty="0"/>
              <a:t>), x</a:t>
            </a:r>
            <a:r>
              <a:rPr lang="de-DE" baseline="-25000" dirty="0"/>
              <a:t>t+2</a:t>
            </a:r>
            <a:r>
              <a:rPr lang="de-DE" dirty="0"/>
              <a:t>= f(</a:t>
            </a:r>
            <a:r>
              <a:rPr lang="de-DE" dirty="0" err="1"/>
              <a:t>W</a:t>
            </a:r>
            <a:r>
              <a:rPr lang="de-DE" baseline="-25000" dirty="0" err="1"/>
              <a:t>t</a:t>
            </a:r>
            <a:r>
              <a:rPr lang="de-DE" dirty="0"/>
              <a:t>), …, </a:t>
            </a:r>
            <a:r>
              <a:rPr lang="de-DE" dirty="0" err="1"/>
              <a:t>x</a:t>
            </a:r>
            <a:r>
              <a:rPr lang="de-DE" baseline="-25000" dirty="0" err="1"/>
              <a:t>t+n</a:t>
            </a:r>
            <a:r>
              <a:rPr lang="de-DE" dirty="0"/>
              <a:t>= f(</a:t>
            </a:r>
            <a:r>
              <a:rPr lang="de-DE" dirty="0" err="1"/>
              <a:t>W</a:t>
            </a:r>
            <a:r>
              <a:rPr lang="de-DE" baseline="-25000" dirty="0" err="1"/>
              <a:t>t</a:t>
            </a:r>
            <a:r>
              <a:rPr lang="de-DE" dirty="0"/>
              <a:t>) </a:t>
            </a:r>
          </a:p>
          <a:p>
            <a:r>
              <a:rPr lang="de-DE" dirty="0"/>
              <a:t>Das Werbebudget in t wirkt in den Perioden t, t+1, t+2, usw., wobei die Absatzwirkung (werbebedingter Grenzabsatz) von Periode zu Periode – in die Zukunft schreitend –  kleiner wird:</a:t>
            </a:r>
            <a:br>
              <a:rPr lang="de-DE" dirty="0"/>
            </a:br>
            <a:r>
              <a:rPr lang="de-DE" dirty="0" err="1"/>
              <a:t>dx</a:t>
            </a:r>
            <a:r>
              <a:rPr lang="de-DE" baseline="-25000" dirty="0" err="1"/>
              <a:t>t</a:t>
            </a:r>
            <a:r>
              <a:rPr lang="de-DE" dirty="0"/>
              <a:t>/</a:t>
            </a:r>
            <a:r>
              <a:rPr lang="de-DE" dirty="0" err="1"/>
              <a:t>dW</a:t>
            </a:r>
            <a:r>
              <a:rPr lang="de-DE" baseline="-25000" dirty="0" err="1"/>
              <a:t>t</a:t>
            </a:r>
            <a:r>
              <a:rPr lang="de-DE" baseline="-25000" dirty="0"/>
              <a:t> </a:t>
            </a:r>
            <a:r>
              <a:rPr lang="de-DE" dirty="0"/>
              <a:t>&gt; dx</a:t>
            </a:r>
            <a:r>
              <a:rPr lang="de-DE" baseline="-25000" dirty="0"/>
              <a:t>t+1</a:t>
            </a:r>
            <a:r>
              <a:rPr lang="de-DE" dirty="0"/>
              <a:t>/</a:t>
            </a:r>
            <a:r>
              <a:rPr lang="de-DE" dirty="0" err="1"/>
              <a:t>dW</a:t>
            </a:r>
            <a:r>
              <a:rPr lang="de-DE" baseline="-25000" dirty="0" err="1"/>
              <a:t>t</a:t>
            </a:r>
            <a:r>
              <a:rPr lang="de-DE" baseline="-25000" dirty="0"/>
              <a:t> </a:t>
            </a:r>
            <a:r>
              <a:rPr lang="de-DE" dirty="0"/>
              <a:t> &gt; dx</a:t>
            </a:r>
            <a:r>
              <a:rPr lang="de-DE" baseline="-25000" dirty="0"/>
              <a:t>t+2</a:t>
            </a:r>
            <a:r>
              <a:rPr lang="de-DE" dirty="0"/>
              <a:t>/</a:t>
            </a:r>
            <a:r>
              <a:rPr lang="de-DE" dirty="0" err="1"/>
              <a:t>dW</a:t>
            </a:r>
            <a:r>
              <a:rPr lang="de-DE" baseline="-25000" dirty="0" err="1"/>
              <a:t>t</a:t>
            </a:r>
            <a:r>
              <a:rPr lang="de-DE" dirty="0"/>
              <a:t> , …. &gt; 0.</a:t>
            </a:r>
          </a:p>
        </p:txBody>
      </p:sp>
      <p:sp>
        <p:nvSpPr>
          <p:cNvPr id="10" name="Rectangle 2"/>
          <p:cNvSpPr>
            <a:spLocks noGrp="1" noChangeArrowheads="1"/>
          </p:cNvSpPr>
          <p:nvPr>
            <p:ph type="title"/>
          </p:nvPr>
        </p:nvSpPr>
        <p:spPr>
          <a:xfrm>
            <a:off x="457200" y="116632"/>
            <a:ext cx="8229600" cy="576262"/>
          </a:xfrm>
        </p:spPr>
        <p:txBody>
          <a:bodyPr/>
          <a:lstStyle/>
          <a:p>
            <a:r>
              <a:rPr lang="de-DE" dirty="0"/>
              <a:t>Dynamische Werbe-Response-Funktionen (VI): die zwei Abbildungswege des direkten goodwill-Transfers</a:t>
            </a:r>
          </a:p>
        </p:txBody>
      </p:sp>
      <p:sp>
        <p:nvSpPr>
          <p:cNvPr id="4" name="AutoShape 4"/>
          <p:cNvSpPr>
            <a:spLocks noChangeArrowheads="1"/>
          </p:cNvSpPr>
          <p:nvPr/>
        </p:nvSpPr>
        <p:spPr bwMode="auto">
          <a:xfrm>
            <a:off x="431032" y="2774526"/>
            <a:ext cx="8712968" cy="1944216"/>
          </a:xfrm>
          <a:prstGeom prst="wedgeRoundRectCallout">
            <a:avLst>
              <a:gd name="adj1" fmla="val 47438"/>
              <a:gd name="adj2" fmla="val 5339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dirty="0"/>
              <a:t>Rückwärtsrechnung: </a:t>
            </a:r>
            <a:r>
              <a:rPr lang="de-DE" dirty="0" err="1"/>
              <a:t>x</a:t>
            </a:r>
            <a:r>
              <a:rPr lang="de-DE" baseline="-25000" dirty="0" err="1"/>
              <a:t>t</a:t>
            </a:r>
            <a:r>
              <a:rPr lang="de-DE" dirty="0"/>
              <a:t>= f(</a:t>
            </a:r>
            <a:r>
              <a:rPr lang="de-DE" dirty="0" err="1"/>
              <a:t>W</a:t>
            </a:r>
            <a:r>
              <a:rPr lang="de-DE" baseline="-25000" dirty="0" err="1"/>
              <a:t>t</a:t>
            </a:r>
            <a:r>
              <a:rPr lang="de-DE" dirty="0"/>
              <a:t>, W</a:t>
            </a:r>
            <a:r>
              <a:rPr lang="de-DE" baseline="-25000" dirty="0"/>
              <a:t>t-1</a:t>
            </a:r>
            <a:r>
              <a:rPr lang="de-DE" dirty="0"/>
              <a:t>, W</a:t>
            </a:r>
            <a:r>
              <a:rPr lang="de-DE" baseline="-25000" dirty="0"/>
              <a:t>t-2</a:t>
            </a:r>
            <a:r>
              <a:rPr lang="de-DE" dirty="0"/>
              <a:t>, …, </a:t>
            </a:r>
            <a:r>
              <a:rPr lang="de-DE" dirty="0" err="1"/>
              <a:t>W</a:t>
            </a:r>
            <a:r>
              <a:rPr lang="de-DE" baseline="-25000" dirty="0" err="1"/>
              <a:t>t</a:t>
            </a:r>
            <a:r>
              <a:rPr lang="de-DE" baseline="-25000" dirty="0"/>
              <a:t>-n</a:t>
            </a:r>
            <a:r>
              <a:rPr lang="de-DE" dirty="0"/>
              <a:t>) </a:t>
            </a:r>
          </a:p>
          <a:p>
            <a:r>
              <a:rPr lang="de-DE" dirty="0"/>
              <a:t>Die Absatzmenge in der Periode t ist das „Ergebnis“ (kumulierter Impact) der Werbebudgets in dieser Periode und in der Vergangenheit, wobei die Wirkung der Werbebudgets (werbebedingter Grenzabsatz) von Periode zu Periode  – in die Vergangenheit schreitend – kleiner wird: </a:t>
            </a:r>
            <a:br>
              <a:rPr lang="de-DE" dirty="0"/>
            </a:br>
            <a:r>
              <a:rPr lang="de-DE" dirty="0" err="1"/>
              <a:t>dx</a:t>
            </a:r>
            <a:r>
              <a:rPr lang="de-DE" baseline="-25000" dirty="0" err="1"/>
              <a:t>t</a:t>
            </a:r>
            <a:r>
              <a:rPr lang="de-DE" dirty="0"/>
              <a:t>/</a:t>
            </a:r>
            <a:r>
              <a:rPr lang="de-DE" dirty="0" err="1"/>
              <a:t>dW</a:t>
            </a:r>
            <a:r>
              <a:rPr lang="de-DE" baseline="-25000" dirty="0" err="1"/>
              <a:t>t</a:t>
            </a:r>
            <a:r>
              <a:rPr lang="de-DE" baseline="-25000" dirty="0"/>
              <a:t> </a:t>
            </a:r>
            <a:r>
              <a:rPr lang="de-DE" dirty="0"/>
              <a:t>&gt; </a:t>
            </a:r>
            <a:r>
              <a:rPr lang="de-DE" dirty="0" err="1"/>
              <a:t>dx</a:t>
            </a:r>
            <a:r>
              <a:rPr lang="de-DE" baseline="-25000" dirty="0" err="1"/>
              <a:t>t</a:t>
            </a:r>
            <a:r>
              <a:rPr lang="de-DE" dirty="0"/>
              <a:t>/dW</a:t>
            </a:r>
            <a:r>
              <a:rPr lang="de-DE" baseline="-25000" dirty="0"/>
              <a:t>t-1 </a:t>
            </a:r>
            <a:r>
              <a:rPr lang="de-DE" dirty="0"/>
              <a:t> &gt; </a:t>
            </a:r>
            <a:r>
              <a:rPr lang="de-DE" dirty="0" err="1"/>
              <a:t>dx</a:t>
            </a:r>
            <a:r>
              <a:rPr lang="de-DE" baseline="-25000" dirty="0" err="1"/>
              <a:t>t</a:t>
            </a:r>
            <a:r>
              <a:rPr lang="de-DE" dirty="0"/>
              <a:t>/dW</a:t>
            </a:r>
            <a:r>
              <a:rPr lang="de-DE" baseline="-25000" dirty="0"/>
              <a:t>t-2</a:t>
            </a:r>
            <a:r>
              <a:rPr lang="de-DE" dirty="0"/>
              <a:t> , …. &gt; 0. </a:t>
            </a:r>
          </a:p>
        </p:txBody>
      </p:sp>
      <p:sp>
        <p:nvSpPr>
          <p:cNvPr id="6" name="AutoShape 4"/>
          <p:cNvSpPr>
            <a:spLocks noChangeArrowheads="1"/>
          </p:cNvSpPr>
          <p:nvPr/>
        </p:nvSpPr>
        <p:spPr bwMode="auto">
          <a:xfrm>
            <a:off x="539552" y="4869160"/>
            <a:ext cx="8712968" cy="1234003"/>
          </a:xfrm>
          <a:prstGeom prst="wedgeRoundRectCallout">
            <a:avLst>
              <a:gd name="adj1" fmla="val 47438"/>
              <a:gd name="adj2" fmla="val 5339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dirty="0"/>
              <a:t>Vorwärtsrechnung und Rückwärtsrechnung stellen inhaltlich den identischen Sachverhalt dar. Je nach Problemstellung ist allerdings eine Vorwärts- oder Rückwärtsrechnung der formal geeignete Darstellungsweg für einen direkten goodwill-Transfer. </a:t>
            </a:r>
          </a:p>
        </p:txBody>
      </p:sp>
    </p:spTree>
    <p:extLst>
      <p:ext uri="{BB962C8B-B14F-4D97-AF65-F5344CB8AC3E}">
        <p14:creationId xmlns:p14="http://schemas.microsoft.com/office/powerpoint/2010/main" val="9744903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179512" y="116632"/>
            <a:ext cx="8520067" cy="576262"/>
          </a:xfrm>
        </p:spPr>
        <p:txBody>
          <a:bodyPr/>
          <a:lstStyle/>
          <a:p>
            <a:r>
              <a:rPr lang="de-DE" dirty="0"/>
              <a:t>Dynamische Werbe-Response-Funktionen (VII): dynamische Werbe-Elastizität bei direktem goodwill-Transfer</a:t>
            </a:r>
          </a:p>
        </p:txBody>
      </p:sp>
      <p:sp>
        <p:nvSpPr>
          <p:cNvPr id="4" name="AutoShape 4"/>
          <p:cNvSpPr>
            <a:spLocks noChangeArrowheads="1"/>
          </p:cNvSpPr>
          <p:nvPr/>
        </p:nvSpPr>
        <p:spPr bwMode="auto">
          <a:xfrm>
            <a:off x="204386" y="1026599"/>
            <a:ext cx="8712968" cy="2304256"/>
          </a:xfrm>
          <a:prstGeom prst="wedgeRoundRectCallout">
            <a:avLst>
              <a:gd name="adj1" fmla="val 47438"/>
              <a:gd name="adj2" fmla="val 5339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sz="2000" dirty="0"/>
          </a:p>
          <a:p>
            <a:r>
              <a:rPr lang="de-DE" sz="2000" dirty="0"/>
              <a:t>dynamische Werbe-Elastizität (Vorwärtsrechnung): Um wieviel steigt der Absatz in der Periode </a:t>
            </a:r>
            <a:r>
              <a:rPr lang="de-DE" sz="2000" dirty="0" err="1"/>
              <a:t>t+i</a:t>
            </a:r>
            <a:r>
              <a:rPr lang="de-DE" sz="2000" dirty="0"/>
              <a:t>, </a:t>
            </a:r>
            <a:r>
              <a:rPr lang="de-DE" sz="2000"/>
              <a:t>wenn sich in </a:t>
            </a:r>
            <a:r>
              <a:rPr lang="de-DE" sz="2000" dirty="0"/>
              <a:t>der Periode t das </a:t>
            </a:r>
            <a:r>
              <a:rPr lang="de-DE" sz="2000"/>
              <a:t>Werbebudget marginal </a:t>
            </a:r>
            <a:r>
              <a:rPr lang="de-DE" sz="2000" dirty="0"/>
              <a:t>erhöht, bezogen auf die Ausgangsniveaus (</a:t>
            </a:r>
            <a:r>
              <a:rPr lang="de-DE" sz="2000" dirty="0" err="1"/>
              <a:t>x</a:t>
            </a:r>
            <a:r>
              <a:rPr lang="de-DE" sz="2000" baseline="-25000" dirty="0" err="1"/>
              <a:t>t+i</a:t>
            </a:r>
            <a:r>
              <a:rPr lang="de-DE" sz="2000" dirty="0"/>
              <a:t>, </a:t>
            </a:r>
            <a:r>
              <a:rPr lang="de-DE" sz="2000" dirty="0" err="1"/>
              <a:t>W</a:t>
            </a:r>
            <a:r>
              <a:rPr lang="de-DE" sz="2000" baseline="-25000" dirty="0" err="1"/>
              <a:t>t</a:t>
            </a:r>
            <a:r>
              <a:rPr lang="de-DE" sz="2000" dirty="0"/>
              <a:t>).</a:t>
            </a:r>
          </a:p>
        </p:txBody>
      </p:sp>
      <p:pic>
        <p:nvPicPr>
          <p:cNvPr id="6" name="Grafik 5"/>
          <p:cNvPicPr>
            <a:picLocks noChangeAspect="1"/>
          </p:cNvPicPr>
          <p:nvPr/>
        </p:nvPicPr>
        <p:blipFill>
          <a:blip r:embed="rId2"/>
          <a:stretch>
            <a:fillRect/>
          </a:stretch>
        </p:blipFill>
        <p:spPr>
          <a:xfrm>
            <a:off x="539552" y="1124744"/>
            <a:ext cx="6382605" cy="702453"/>
          </a:xfrm>
          <a:prstGeom prst="rect">
            <a:avLst/>
          </a:prstGeom>
        </p:spPr>
      </p:pic>
      <p:sp>
        <p:nvSpPr>
          <p:cNvPr id="7" name="AutoShape 4"/>
          <p:cNvSpPr>
            <a:spLocks noChangeArrowheads="1"/>
          </p:cNvSpPr>
          <p:nvPr/>
        </p:nvSpPr>
        <p:spPr bwMode="auto">
          <a:xfrm>
            <a:off x="202565" y="3573016"/>
            <a:ext cx="8712968" cy="2304256"/>
          </a:xfrm>
          <a:prstGeom prst="wedgeRoundRectCallout">
            <a:avLst>
              <a:gd name="adj1" fmla="val 47438"/>
              <a:gd name="adj2" fmla="val 5339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sz="2000" dirty="0"/>
          </a:p>
          <a:p>
            <a:r>
              <a:rPr lang="de-DE" sz="2000" dirty="0"/>
              <a:t>dynamische Werbe-Elastizität (Rückwärtsrechnung): Um wieviel steigt der Absatz in der Periode t, wenn sich in der Periode t-i das Werbebudget marginal erhöht hat, bezogen auf die Ausgangsniveaus (</a:t>
            </a:r>
            <a:r>
              <a:rPr lang="de-DE" sz="2000" dirty="0" err="1"/>
              <a:t>x</a:t>
            </a:r>
            <a:r>
              <a:rPr lang="de-DE" sz="2000" baseline="-25000" dirty="0" err="1"/>
              <a:t>t</a:t>
            </a:r>
            <a:r>
              <a:rPr lang="de-DE" sz="2000" dirty="0"/>
              <a:t>, </a:t>
            </a:r>
            <a:r>
              <a:rPr lang="de-DE" sz="2000" dirty="0" err="1"/>
              <a:t>W</a:t>
            </a:r>
            <a:r>
              <a:rPr lang="de-DE" sz="2000" baseline="-25000" dirty="0" err="1"/>
              <a:t>t</a:t>
            </a:r>
            <a:r>
              <a:rPr lang="de-DE" sz="2000" baseline="-25000" dirty="0"/>
              <a:t>-i</a:t>
            </a:r>
            <a:r>
              <a:rPr lang="de-DE" sz="2000" dirty="0"/>
              <a:t>).</a:t>
            </a:r>
          </a:p>
        </p:txBody>
      </p:sp>
      <p:pic>
        <p:nvPicPr>
          <p:cNvPr id="8" name="Grafik 7"/>
          <p:cNvPicPr>
            <a:picLocks noChangeAspect="1"/>
          </p:cNvPicPr>
          <p:nvPr/>
        </p:nvPicPr>
        <p:blipFill>
          <a:blip r:embed="rId3"/>
          <a:stretch>
            <a:fillRect/>
          </a:stretch>
        </p:blipFill>
        <p:spPr>
          <a:xfrm>
            <a:off x="534880" y="3683671"/>
            <a:ext cx="6607456" cy="737576"/>
          </a:xfrm>
          <a:prstGeom prst="rect">
            <a:avLst/>
          </a:prstGeom>
        </p:spPr>
      </p:pic>
    </p:spTree>
    <p:extLst>
      <p:ext uri="{BB962C8B-B14F-4D97-AF65-F5344CB8AC3E}">
        <p14:creationId xmlns:p14="http://schemas.microsoft.com/office/powerpoint/2010/main" val="2080985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6"/>
          <p:cNvSpPr>
            <a:spLocks noGrp="1" noChangeArrowheads="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eaLnBrk="1" hangingPunct="1"/>
            <a:fld id="{3B574C9D-AEE4-42E2-BF48-4F425BBBA317}" type="slidenum">
              <a:rPr lang="de-DE" altLang="de-DE"/>
              <a:pPr eaLnBrk="1" hangingPunct="1"/>
              <a:t>43</a:t>
            </a:fld>
            <a:endParaRPr lang="de-DE" altLang="de-DE"/>
          </a:p>
        </p:txBody>
      </p:sp>
      <p:sp>
        <p:nvSpPr>
          <p:cNvPr id="20" name="Foliennummernplatzhalter 2"/>
          <p:cNvSpPr txBox="1">
            <a:spLocks noGrp="1"/>
          </p:cNvSpPr>
          <p:nvPr/>
        </p:nvSpPr>
        <p:spPr bwMode="auto">
          <a:xfrm>
            <a:off x="6831013" y="6308725"/>
            <a:ext cx="2133600" cy="522288"/>
          </a:xfrm>
          <a:prstGeom prst="rect">
            <a:avLst/>
          </a:prstGeom>
          <a:noFill/>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algn="r" eaLnBrk="1" hangingPunct="1">
              <a:buFontTx/>
              <a:buNone/>
            </a:pPr>
            <a:fld id="{C1D19569-40D7-4ADC-B2BC-84BCBF651888}" type="slidenum">
              <a:rPr lang="de-DE" altLang="de-DE" sz="1100" b="1">
                <a:effectLst>
                  <a:outerShdw blurRad="38100" dist="38100" dir="2700000" algn="tl">
                    <a:srgbClr val="C0C0C0"/>
                  </a:outerShdw>
                </a:effectLst>
              </a:rPr>
              <a:pPr algn="r" eaLnBrk="1" hangingPunct="1">
                <a:buFontTx/>
                <a:buNone/>
              </a:pPr>
              <a:t>43</a:t>
            </a:fld>
            <a:endParaRPr lang="de-DE" altLang="de-DE" sz="1100" b="1">
              <a:effectLst>
                <a:outerShdw blurRad="38100" dist="38100" dir="2700000" algn="tl">
                  <a:srgbClr val="C0C0C0"/>
                </a:outerShdw>
              </a:effectLst>
            </a:endParaRPr>
          </a:p>
        </p:txBody>
      </p:sp>
      <p:sp>
        <p:nvSpPr>
          <p:cNvPr id="190468" name="Rectangle 6"/>
          <p:cNvSpPr>
            <a:spLocks noChangeArrowheads="1"/>
          </p:cNvSpPr>
          <p:nvPr/>
        </p:nvSpPr>
        <p:spPr bwMode="auto">
          <a:xfrm>
            <a:off x="2957513" y="517525"/>
            <a:ext cx="2959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sp>
        <p:nvSpPr>
          <p:cNvPr id="190469" name="Oval 8"/>
          <p:cNvSpPr>
            <a:spLocks noChangeArrowheads="1"/>
          </p:cNvSpPr>
          <p:nvPr/>
        </p:nvSpPr>
        <p:spPr bwMode="auto">
          <a:xfrm>
            <a:off x="414338" y="1358900"/>
            <a:ext cx="76200" cy="76200"/>
          </a:xfrm>
          <a:prstGeom prst="ellipse">
            <a:avLst/>
          </a:prstGeom>
          <a:solidFill>
            <a:schemeClr val="tx1"/>
          </a:solidFill>
          <a:ln w="12700">
            <a:solidFill>
              <a:schemeClr val="tx1"/>
            </a:solidFill>
            <a:round/>
            <a:headEnd/>
            <a:tailEnd/>
          </a:ln>
        </p:spPr>
        <p:txBody>
          <a:bodyPr wrap="none" anchor="ctr"/>
          <a:lstStyle>
            <a:lvl1pPr defTabSz="762000" eaLnBrk="0" hangingPunct="0">
              <a:spcBef>
                <a:spcPct val="20000"/>
              </a:spcBef>
              <a:buChar char="•"/>
              <a:defRPr sz="2200">
                <a:solidFill>
                  <a:schemeClr val="tx1"/>
                </a:solidFill>
                <a:latin typeface="Arial" panose="020B0604020202020204" pitchFamily="34" charset="0"/>
              </a:defRPr>
            </a:lvl1pPr>
            <a:lvl2pPr marL="742950" indent="-285750" defTabSz="762000" eaLnBrk="0" hangingPunct="0">
              <a:spcBef>
                <a:spcPct val="20000"/>
              </a:spcBef>
              <a:buChar char="–"/>
              <a:defRPr sz="2000">
                <a:solidFill>
                  <a:schemeClr val="tx1"/>
                </a:solidFill>
                <a:latin typeface="Arial" panose="020B0604020202020204" pitchFamily="34" charset="0"/>
              </a:defRPr>
            </a:lvl2pPr>
            <a:lvl3pPr marL="1143000" indent="-228600" defTabSz="762000" eaLnBrk="0" hangingPunct="0">
              <a:spcBef>
                <a:spcPct val="20000"/>
              </a:spcBef>
              <a:buChar char="•"/>
              <a:defRPr sz="2400">
                <a:solidFill>
                  <a:schemeClr val="tx1"/>
                </a:solidFill>
                <a:latin typeface="Arial" panose="020B0604020202020204" pitchFamily="34" charset="0"/>
              </a:defRPr>
            </a:lvl3pPr>
            <a:lvl4pPr marL="1600200" indent="-228600" defTabSz="762000" eaLnBrk="0" hangingPunct="0">
              <a:spcBef>
                <a:spcPct val="20000"/>
              </a:spcBef>
              <a:buChar char="–"/>
              <a:defRPr sz="1600">
                <a:solidFill>
                  <a:schemeClr val="tx1"/>
                </a:solidFill>
                <a:latin typeface="Arial" panose="020B0604020202020204" pitchFamily="34" charset="0"/>
              </a:defRPr>
            </a:lvl4pPr>
            <a:lvl5pPr marL="2057400" indent="-228600" defTabSz="762000" eaLnBrk="0" hangingPunct="0">
              <a:spcBef>
                <a:spcPct val="20000"/>
              </a:spcBef>
              <a:buChar char="»"/>
              <a:defRPr sz="14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endParaRPr lang="de-DE" altLang="de-DE" sz="2800"/>
          </a:p>
        </p:txBody>
      </p:sp>
      <p:sp>
        <p:nvSpPr>
          <p:cNvPr id="190470" name="Text Box 9"/>
          <p:cNvSpPr txBox="1">
            <a:spLocks noChangeArrowheads="1"/>
          </p:cNvSpPr>
          <p:nvPr/>
        </p:nvSpPr>
        <p:spPr bwMode="auto">
          <a:xfrm>
            <a:off x="490538" y="1206500"/>
            <a:ext cx="2165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spcBef>
                <a:spcPct val="20000"/>
              </a:spcBef>
              <a:buChar char="•"/>
              <a:defRPr sz="2200">
                <a:solidFill>
                  <a:schemeClr val="tx1"/>
                </a:solidFill>
                <a:latin typeface="Arial" panose="020B0604020202020204" pitchFamily="34" charset="0"/>
              </a:defRPr>
            </a:lvl1pPr>
            <a:lvl2pPr marL="742950" indent="-285750" defTabSz="762000" eaLnBrk="0" hangingPunct="0">
              <a:spcBef>
                <a:spcPct val="20000"/>
              </a:spcBef>
              <a:buChar char="–"/>
              <a:defRPr sz="2000">
                <a:solidFill>
                  <a:schemeClr val="tx1"/>
                </a:solidFill>
                <a:latin typeface="Arial" panose="020B0604020202020204" pitchFamily="34" charset="0"/>
              </a:defRPr>
            </a:lvl2pPr>
            <a:lvl3pPr marL="1143000" indent="-228600" defTabSz="762000" eaLnBrk="0" hangingPunct="0">
              <a:spcBef>
                <a:spcPct val="20000"/>
              </a:spcBef>
              <a:buChar char="•"/>
              <a:defRPr sz="2400">
                <a:solidFill>
                  <a:schemeClr val="tx1"/>
                </a:solidFill>
                <a:latin typeface="Arial" panose="020B0604020202020204" pitchFamily="34" charset="0"/>
              </a:defRPr>
            </a:lvl3pPr>
            <a:lvl4pPr marL="1600200" indent="-228600" defTabSz="762000" eaLnBrk="0" hangingPunct="0">
              <a:spcBef>
                <a:spcPct val="20000"/>
              </a:spcBef>
              <a:buChar char="–"/>
              <a:defRPr sz="1600">
                <a:solidFill>
                  <a:schemeClr val="tx1"/>
                </a:solidFill>
                <a:latin typeface="Arial" panose="020B0604020202020204" pitchFamily="34" charset="0"/>
              </a:defRPr>
            </a:lvl4pPr>
            <a:lvl5pPr marL="2057400" indent="-228600" defTabSz="762000" eaLnBrk="0" hangingPunct="0">
              <a:spcBef>
                <a:spcPct val="20000"/>
              </a:spcBef>
              <a:buChar char="»"/>
              <a:defRPr sz="14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r>
              <a:rPr lang="de-DE" altLang="de-DE" sz="1800"/>
              <a:t>Cobb-Douglas-Typ:</a:t>
            </a:r>
          </a:p>
        </p:txBody>
      </p:sp>
      <p:graphicFrame>
        <p:nvGraphicFramePr>
          <p:cNvPr id="190471" name="Object 10"/>
          <p:cNvGraphicFramePr>
            <a:graphicFrameLocks noChangeAspect="1"/>
          </p:cNvGraphicFramePr>
          <p:nvPr/>
        </p:nvGraphicFramePr>
        <p:xfrm>
          <a:off x="2928938" y="1060450"/>
          <a:ext cx="4343400" cy="609600"/>
        </p:xfrm>
        <a:graphic>
          <a:graphicData uri="http://schemas.openxmlformats.org/presentationml/2006/ole">
            <mc:AlternateContent xmlns:mc="http://schemas.openxmlformats.org/markup-compatibility/2006">
              <mc:Choice xmlns:v="urn:schemas-microsoft-com:vml" Requires="v">
                <p:oleObj spid="_x0000_s5912" name="Formel" r:id="rId3" imgW="1562100" imgH="266700" progId="Equation.DSMT4">
                  <p:embed/>
                </p:oleObj>
              </mc:Choice>
              <mc:Fallback>
                <p:oleObj name="Formel" r:id="rId3" imgW="1562100" imgH="2667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8938" y="1060450"/>
                        <a:ext cx="43434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0472" name="Object 11"/>
          <p:cNvGraphicFramePr>
            <a:graphicFrameLocks noChangeAspect="1"/>
          </p:cNvGraphicFramePr>
          <p:nvPr/>
        </p:nvGraphicFramePr>
        <p:xfrm>
          <a:off x="2928938" y="1878013"/>
          <a:ext cx="6096000" cy="609600"/>
        </p:xfrm>
        <a:graphic>
          <a:graphicData uri="http://schemas.openxmlformats.org/presentationml/2006/ole">
            <mc:AlternateContent xmlns:mc="http://schemas.openxmlformats.org/markup-compatibility/2006">
              <mc:Choice xmlns:v="urn:schemas-microsoft-com:vml" Requires="v">
                <p:oleObj spid="_x0000_s5913" name="Formel" r:id="rId5" imgW="2628900" imgH="266700" progId="Equation.DSMT4">
                  <p:embed/>
                </p:oleObj>
              </mc:Choice>
              <mc:Fallback>
                <p:oleObj name="Formel" r:id="rId5" imgW="2628900" imgH="2667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8938" y="1878013"/>
                        <a:ext cx="60960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0473" name="Oval 12"/>
          <p:cNvSpPr>
            <a:spLocks noChangeArrowheads="1"/>
          </p:cNvSpPr>
          <p:nvPr/>
        </p:nvSpPr>
        <p:spPr bwMode="auto">
          <a:xfrm>
            <a:off x="395288" y="2182813"/>
            <a:ext cx="76200" cy="76200"/>
          </a:xfrm>
          <a:prstGeom prst="ellipse">
            <a:avLst/>
          </a:prstGeom>
          <a:solidFill>
            <a:schemeClr val="tx1"/>
          </a:solidFill>
          <a:ln w="12700">
            <a:solidFill>
              <a:schemeClr val="tx1"/>
            </a:solidFill>
            <a:round/>
            <a:headEnd/>
            <a:tailEnd/>
          </a:ln>
        </p:spPr>
        <p:txBody>
          <a:bodyPr wrap="none" anchor="ctr"/>
          <a:lstStyle>
            <a:lvl1pPr defTabSz="762000" eaLnBrk="0" hangingPunct="0">
              <a:spcBef>
                <a:spcPct val="20000"/>
              </a:spcBef>
              <a:buChar char="•"/>
              <a:defRPr sz="2200">
                <a:solidFill>
                  <a:schemeClr val="tx1"/>
                </a:solidFill>
                <a:latin typeface="Arial" panose="020B0604020202020204" pitchFamily="34" charset="0"/>
              </a:defRPr>
            </a:lvl1pPr>
            <a:lvl2pPr marL="742950" indent="-285750" defTabSz="762000" eaLnBrk="0" hangingPunct="0">
              <a:spcBef>
                <a:spcPct val="20000"/>
              </a:spcBef>
              <a:buChar char="–"/>
              <a:defRPr sz="2000">
                <a:solidFill>
                  <a:schemeClr val="tx1"/>
                </a:solidFill>
                <a:latin typeface="Arial" panose="020B0604020202020204" pitchFamily="34" charset="0"/>
              </a:defRPr>
            </a:lvl2pPr>
            <a:lvl3pPr marL="1143000" indent="-228600" defTabSz="762000" eaLnBrk="0" hangingPunct="0">
              <a:spcBef>
                <a:spcPct val="20000"/>
              </a:spcBef>
              <a:buChar char="•"/>
              <a:defRPr sz="2400">
                <a:solidFill>
                  <a:schemeClr val="tx1"/>
                </a:solidFill>
                <a:latin typeface="Arial" panose="020B0604020202020204" pitchFamily="34" charset="0"/>
              </a:defRPr>
            </a:lvl3pPr>
            <a:lvl4pPr marL="1600200" indent="-228600" defTabSz="762000" eaLnBrk="0" hangingPunct="0">
              <a:spcBef>
                <a:spcPct val="20000"/>
              </a:spcBef>
              <a:buChar char="–"/>
              <a:defRPr sz="1600">
                <a:solidFill>
                  <a:schemeClr val="tx1"/>
                </a:solidFill>
                <a:latin typeface="Arial" panose="020B0604020202020204" pitchFamily="34" charset="0"/>
              </a:defRPr>
            </a:lvl4pPr>
            <a:lvl5pPr marL="2057400" indent="-228600" defTabSz="762000" eaLnBrk="0" hangingPunct="0">
              <a:spcBef>
                <a:spcPct val="20000"/>
              </a:spcBef>
              <a:buChar char="»"/>
              <a:defRPr sz="14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endParaRPr lang="de-DE" altLang="de-DE" sz="2800"/>
          </a:p>
        </p:txBody>
      </p:sp>
      <p:sp>
        <p:nvSpPr>
          <p:cNvPr id="190474" name="Text Box 13"/>
          <p:cNvSpPr txBox="1">
            <a:spLocks noChangeArrowheads="1"/>
          </p:cNvSpPr>
          <p:nvPr/>
        </p:nvSpPr>
        <p:spPr bwMode="auto">
          <a:xfrm>
            <a:off x="471488" y="2030413"/>
            <a:ext cx="1162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spcBef>
                <a:spcPct val="20000"/>
              </a:spcBef>
              <a:buChar char="•"/>
              <a:defRPr sz="2200">
                <a:solidFill>
                  <a:schemeClr val="tx1"/>
                </a:solidFill>
                <a:latin typeface="Arial" panose="020B0604020202020204" pitchFamily="34" charset="0"/>
              </a:defRPr>
            </a:lvl1pPr>
            <a:lvl2pPr marL="742950" indent="-285750" defTabSz="762000" eaLnBrk="0" hangingPunct="0">
              <a:spcBef>
                <a:spcPct val="20000"/>
              </a:spcBef>
              <a:buChar char="–"/>
              <a:defRPr sz="2000">
                <a:solidFill>
                  <a:schemeClr val="tx1"/>
                </a:solidFill>
                <a:latin typeface="Arial" panose="020B0604020202020204" pitchFamily="34" charset="0"/>
              </a:defRPr>
            </a:lvl2pPr>
            <a:lvl3pPr marL="1143000" indent="-228600" defTabSz="762000" eaLnBrk="0" hangingPunct="0">
              <a:spcBef>
                <a:spcPct val="20000"/>
              </a:spcBef>
              <a:buChar char="•"/>
              <a:defRPr sz="2400">
                <a:solidFill>
                  <a:schemeClr val="tx1"/>
                </a:solidFill>
                <a:latin typeface="Arial" panose="020B0604020202020204" pitchFamily="34" charset="0"/>
              </a:defRPr>
            </a:lvl3pPr>
            <a:lvl4pPr marL="1600200" indent="-228600" defTabSz="762000" eaLnBrk="0" hangingPunct="0">
              <a:spcBef>
                <a:spcPct val="20000"/>
              </a:spcBef>
              <a:buChar char="–"/>
              <a:defRPr sz="1600">
                <a:solidFill>
                  <a:schemeClr val="tx1"/>
                </a:solidFill>
                <a:latin typeface="Arial" panose="020B0604020202020204" pitchFamily="34" charset="0"/>
              </a:defRPr>
            </a:lvl4pPr>
            <a:lvl5pPr marL="2057400" indent="-228600" defTabSz="762000" eaLnBrk="0" hangingPunct="0">
              <a:spcBef>
                <a:spcPct val="20000"/>
              </a:spcBef>
              <a:buChar char="»"/>
              <a:defRPr sz="14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r>
              <a:rPr lang="de-DE" altLang="de-DE" sz="1800"/>
              <a:t>King-Typ:</a:t>
            </a:r>
          </a:p>
        </p:txBody>
      </p:sp>
      <p:sp>
        <p:nvSpPr>
          <p:cNvPr id="190475" name="Oval 14"/>
          <p:cNvSpPr>
            <a:spLocks noChangeArrowheads="1"/>
          </p:cNvSpPr>
          <p:nvPr/>
        </p:nvSpPr>
        <p:spPr bwMode="auto">
          <a:xfrm>
            <a:off x="407988" y="3263900"/>
            <a:ext cx="76200" cy="76200"/>
          </a:xfrm>
          <a:prstGeom prst="ellipse">
            <a:avLst/>
          </a:prstGeom>
          <a:solidFill>
            <a:schemeClr val="tx1"/>
          </a:solidFill>
          <a:ln w="12700">
            <a:solidFill>
              <a:schemeClr val="tx1"/>
            </a:solidFill>
            <a:round/>
            <a:headEnd/>
            <a:tailEnd/>
          </a:ln>
        </p:spPr>
        <p:txBody>
          <a:bodyPr wrap="none" anchor="ctr"/>
          <a:lstStyle>
            <a:lvl1pPr defTabSz="762000" eaLnBrk="0" hangingPunct="0">
              <a:spcBef>
                <a:spcPct val="20000"/>
              </a:spcBef>
              <a:buChar char="•"/>
              <a:defRPr sz="2200">
                <a:solidFill>
                  <a:schemeClr val="tx1"/>
                </a:solidFill>
                <a:latin typeface="Arial" panose="020B0604020202020204" pitchFamily="34" charset="0"/>
              </a:defRPr>
            </a:lvl1pPr>
            <a:lvl2pPr marL="742950" indent="-285750" defTabSz="762000" eaLnBrk="0" hangingPunct="0">
              <a:spcBef>
                <a:spcPct val="20000"/>
              </a:spcBef>
              <a:buChar char="–"/>
              <a:defRPr sz="2000">
                <a:solidFill>
                  <a:schemeClr val="tx1"/>
                </a:solidFill>
                <a:latin typeface="Arial" panose="020B0604020202020204" pitchFamily="34" charset="0"/>
              </a:defRPr>
            </a:lvl2pPr>
            <a:lvl3pPr marL="1143000" indent="-228600" defTabSz="762000" eaLnBrk="0" hangingPunct="0">
              <a:spcBef>
                <a:spcPct val="20000"/>
              </a:spcBef>
              <a:buChar char="•"/>
              <a:defRPr sz="2400">
                <a:solidFill>
                  <a:schemeClr val="tx1"/>
                </a:solidFill>
                <a:latin typeface="Arial" panose="020B0604020202020204" pitchFamily="34" charset="0"/>
              </a:defRPr>
            </a:lvl3pPr>
            <a:lvl4pPr marL="1600200" indent="-228600" defTabSz="762000" eaLnBrk="0" hangingPunct="0">
              <a:spcBef>
                <a:spcPct val="20000"/>
              </a:spcBef>
              <a:buChar char="–"/>
              <a:defRPr sz="1600">
                <a:solidFill>
                  <a:schemeClr val="tx1"/>
                </a:solidFill>
                <a:latin typeface="Arial" panose="020B0604020202020204" pitchFamily="34" charset="0"/>
              </a:defRPr>
            </a:lvl4pPr>
            <a:lvl5pPr marL="2057400" indent="-228600" defTabSz="762000" eaLnBrk="0" hangingPunct="0">
              <a:spcBef>
                <a:spcPct val="20000"/>
              </a:spcBef>
              <a:buChar char="»"/>
              <a:defRPr sz="14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endParaRPr lang="de-DE" altLang="de-DE" sz="2800"/>
          </a:p>
        </p:txBody>
      </p:sp>
      <p:sp>
        <p:nvSpPr>
          <p:cNvPr id="190476" name="Text Box 15"/>
          <p:cNvSpPr txBox="1">
            <a:spLocks noChangeArrowheads="1"/>
          </p:cNvSpPr>
          <p:nvPr/>
        </p:nvSpPr>
        <p:spPr bwMode="auto">
          <a:xfrm>
            <a:off x="484188" y="3111500"/>
            <a:ext cx="2368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spcBef>
                <a:spcPct val="20000"/>
              </a:spcBef>
              <a:buChar char="•"/>
              <a:defRPr sz="2200">
                <a:solidFill>
                  <a:schemeClr val="tx1"/>
                </a:solidFill>
                <a:latin typeface="Arial" panose="020B0604020202020204" pitchFamily="34" charset="0"/>
              </a:defRPr>
            </a:lvl1pPr>
            <a:lvl2pPr marL="742950" indent="-285750" defTabSz="762000" eaLnBrk="0" hangingPunct="0">
              <a:spcBef>
                <a:spcPct val="20000"/>
              </a:spcBef>
              <a:buChar char="–"/>
              <a:defRPr sz="2000">
                <a:solidFill>
                  <a:schemeClr val="tx1"/>
                </a:solidFill>
                <a:latin typeface="Arial" panose="020B0604020202020204" pitchFamily="34" charset="0"/>
              </a:defRPr>
            </a:lvl2pPr>
            <a:lvl3pPr marL="1143000" indent="-228600" defTabSz="762000" eaLnBrk="0" hangingPunct="0">
              <a:spcBef>
                <a:spcPct val="20000"/>
              </a:spcBef>
              <a:buChar char="•"/>
              <a:defRPr sz="2400">
                <a:solidFill>
                  <a:schemeClr val="tx1"/>
                </a:solidFill>
                <a:latin typeface="Arial" panose="020B0604020202020204" pitchFamily="34" charset="0"/>
              </a:defRPr>
            </a:lvl3pPr>
            <a:lvl4pPr marL="1600200" indent="-228600" defTabSz="762000" eaLnBrk="0" hangingPunct="0">
              <a:spcBef>
                <a:spcPct val="20000"/>
              </a:spcBef>
              <a:buChar char="–"/>
              <a:defRPr sz="1600">
                <a:solidFill>
                  <a:schemeClr val="tx1"/>
                </a:solidFill>
                <a:latin typeface="Arial" panose="020B0604020202020204" pitchFamily="34" charset="0"/>
              </a:defRPr>
            </a:lvl4pPr>
            <a:lvl5pPr marL="2057400" indent="-228600" defTabSz="762000" eaLnBrk="0" hangingPunct="0">
              <a:spcBef>
                <a:spcPct val="20000"/>
              </a:spcBef>
              <a:buChar char="»"/>
              <a:defRPr sz="14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r>
              <a:rPr lang="de-DE" altLang="de-DE" sz="1800"/>
              <a:t>distributed-lag-Modell</a:t>
            </a:r>
          </a:p>
        </p:txBody>
      </p:sp>
      <p:graphicFrame>
        <p:nvGraphicFramePr>
          <p:cNvPr id="190477" name="Object 16"/>
          <p:cNvGraphicFramePr>
            <a:graphicFrameLocks noChangeAspect="1"/>
          </p:cNvGraphicFramePr>
          <p:nvPr/>
        </p:nvGraphicFramePr>
        <p:xfrm>
          <a:off x="2955925" y="2816225"/>
          <a:ext cx="3706813" cy="966788"/>
        </p:xfrm>
        <a:graphic>
          <a:graphicData uri="http://schemas.openxmlformats.org/presentationml/2006/ole">
            <mc:AlternateContent xmlns:mc="http://schemas.openxmlformats.org/markup-compatibility/2006">
              <mc:Choice xmlns:v="urn:schemas-microsoft-com:vml" Requires="v">
                <p:oleObj spid="_x0000_s5914" name="Formel" r:id="rId7" imgW="1333500" imgH="444500" progId="Equation.DSMT4">
                  <p:embed/>
                </p:oleObj>
              </mc:Choice>
              <mc:Fallback>
                <p:oleObj name="Formel" r:id="rId7" imgW="1333500" imgH="4445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55925" y="2816225"/>
                        <a:ext cx="3706813" cy="966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0478" name="Oval 17"/>
          <p:cNvSpPr>
            <a:spLocks noChangeArrowheads="1"/>
          </p:cNvSpPr>
          <p:nvPr/>
        </p:nvSpPr>
        <p:spPr bwMode="auto">
          <a:xfrm>
            <a:off x="947738" y="4164013"/>
            <a:ext cx="76200" cy="76200"/>
          </a:xfrm>
          <a:prstGeom prst="ellipse">
            <a:avLst/>
          </a:prstGeom>
          <a:solidFill>
            <a:schemeClr val="tx1"/>
          </a:solidFill>
          <a:ln w="12700">
            <a:solidFill>
              <a:schemeClr val="tx1"/>
            </a:solidFill>
            <a:round/>
            <a:headEnd/>
            <a:tailEnd/>
          </a:ln>
        </p:spPr>
        <p:txBody>
          <a:bodyPr wrap="none" anchor="ctr"/>
          <a:lstStyle>
            <a:lvl1pPr defTabSz="762000" eaLnBrk="0" hangingPunct="0">
              <a:spcBef>
                <a:spcPct val="20000"/>
              </a:spcBef>
              <a:buChar char="•"/>
              <a:defRPr sz="2200">
                <a:solidFill>
                  <a:schemeClr val="tx1"/>
                </a:solidFill>
                <a:latin typeface="Arial" panose="020B0604020202020204" pitchFamily="34" charset="0"/>
              </a:defRPr>
            </a:lvl1pPr>
            <a:lvl2pPr marL="742950" indent="-285750" defTabSz="762000" eaLnBrk="0" hangingPunct="0">
              <a:spcBef>
                <a:spcPct val="20000"/>
              </a:spcBef>
              <a:buChar char="–"/>
              <a:defRPr sz="2000">
                <a:solidFill>
                  <a:schemeClr val="tx1"/>
                </a:solidFill>
                <a:latin typeface="Arial" panose="020B0604020202020204" pitchFamily="34" charset="0"/>
              </a:defRPr>
            </a:lvl2pPr>
            <a:lvl3pPr marL="1143000" indent="-228600" defTabSz="762000" eaLnBrk="0" hangingPunct="0">
              <a:spcBef>
                <a:spcPct val="20000"/>
              </a:spcBef>
              <a:buChar char="•"/>
              <a:defRPr sz="2400">
                <a:solidFill>
                  <a:schemeClr val="tx1"/>
                </a:solidFill>
                <a:latin typeface="Arial" panose="020B0604020202020204" pitchFamily="34" charset="0"/>
              </a:defRPr>
            </a:lvl3pPr>
            <a:lvl4pPr marL="1600200" indent="-228600" defTabSz="762000" eaLnBrk="0" hangingPunct="0">
              <a:spcBef>
                <a:spcPct val="20000"/>
              </a:spcBef>
              <a:buChar char="–"/>
              <a:defRPr sz="1600">
                <a:solidFill>
                  <a:schemeClr val="tx1"/>
                </a:solidFill>
                <a:latin typeface="Arial" panose="020B0604020202020204" pitchFamily="34" charset="0"/>
              </a:defRPr>
            </a:lvl4pPr>
            <a:lvl5pPr marL="2057400" indent="-228600" defTabSz="762000" eaLnBrk="0" hangingPunct="0">
              <a:spcBef>
                <a:spcPct val="20000"/>
              </a:spcBef>
              <a:buChar char="»"/>
              <a:defRPr sz="14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endParaRPr lang="de-DE" altLang="de-DE" sz="2800"/>
          </a:p>
        </p:txBody>
      </p:sp>
      <p:sp>
        <p:nvSpPr>
          <p:cNvPr id="190479" name="Text Box 18"/>
          <p:cNvSpPr txBox="1">
            <a:spLocks noChangeArrowheads="1"/>
          </p:cNvSpPr>
          <p:nvPr/>
        </p:nvSpPr>
        <p:spPr bwMode="auto">
          <a:xfrm>
            <a:off x="1023938" y="4025900"/>
            <a:ext cx="1327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spcBef>
                <a:spcPct val="20000"/>
              </a:spcBef>
              <a:buChar char="•"/>
              <a:defRPr sz="2200">
                <a:solidFill>
                  <a:schemeClr val="tx1"/>
                </a:solidFill>
                <a:latin typeface="Arial" panose="020B0604020202020204" pitchFamily="34" charset="0"/>
              </a:defRPr>
            </a:lvl1pPr>
            <a:lvl2pPr marL="742950" indent="-285750" defTabSz="762000" eaLnBrk="0" hangingPunct="0">
              <a:spcBef>
                <a:spcPct val="20000"/>
              </a:spcBef>
              <a:buChar char="–"/>
              <a:defRPr sz="2000">
                <a:solidFill>
                  <a:schemeClr val="tx1"/>
                </a:solidFill>
                <a:latin typeface="Arial" panose="020B0604020202020204" pitchFamily="34" charset="0"/>
              </a:defRPr>
            </a:lvl2pPr>
            <a:lvl3pPr marL="1143000" indent="-228600" defTabSz="762000" eaLnBrk="0" hangingPunct="0">
              <a:spcBef>
                <a:spcPct val="20000"/>
              </a:spcBef>
              <a:buChar char="•"/>
              <a:defRPr sz="2400">
                <a:solidFill>
                  <a:schemeClr val="tx1"/>
                </a:solidFill>
                <a:latin typeface="Arial" panose="020B0604020202020204" pitchFamily="34" charset="0"/>
              </a:defRPr>
            </a:lvl3pPr>
            <a:lvl4pPr marL="1600200" indent="-228600" defTabSz="762000" eaLnBrk="0" hangingPunct="0">
              <a:spcBef>
                <a:spcPct val="20000"/>
              </a:spcBef>
              <a:buChar char="–"/>
              <a:defRPr sz="1600">
                <a:solidFill>
                  <a:schemeClr val="tx1"/>
                </a:solidFill>
                <a:latin typeface="Arial" panose="020B0604020202020204" pitchFamily="34" charset="0"/>
              </a:defRPr>
            </a:lvl4pPr>
            <a:lvl5pPr marL="2057400" indent="-228600" defTabSz="762000" eaLnBrk="0" hangingPunct="0">
              <a:spcBef>
                <a:spcPct val="20000"/>
              </a:spcBef>
              <a:buChar char="»"/>
              <a:defRPr sz="14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r>
              <a:rPr lang="de-DE" altLang="de-DE" sz="1800"/>
              <a:t>Koyck-Typ:</a:t>
            </a:r>
          </a:p>
        </p:txBody>
      </p:sp>
      <p:graphicFrame>
        <p:nvGraphicFramePr>
          <p:cNvPr id="190480" name="Object 19"/>
          <p:cNvGraphicFramePr>
            <a:graphicFrameLocks noChangeAspect="1"/>
          </p:cNvGraphicFramePr>
          <p:nvPr/>
        </p:nvGraphicFramePr>
        <p:xfrm>
          <a:off x="2319338" y="3935413"/>
          <a:ext cx="1412875" cy="579437"/>
        </p:xfrm>
        <a:graphic>
          <a:graphicData uri="http://schemas.openxmlformats.org/presentationml/2006/ole">
            <mc:AlternateContent xmlns:mc="http://schemas.openxmlformats.org/markup-compatibility/2006">
              <mc:Choice xmlns:v="urn:schemas-microsoft-com:vml" Requires="v">
                <p:oleObj spid="_x0000_s5915" name="Formel" r:id="rId9" imgW="507780" imgH="253890" progId="Equation.DSMT4">
                  <p:embed/>
                </p:oleObj>
              </mc:Choice>
              <mc:Fallback>
                <p:oleObj name="Formel" r:id="rId9" imgW="507780" imgH="25389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19338" y="3935413"/>
                        <a:ext cx="1412875"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0481" name="Text Box 20"/>
          <p:cNvSpPr txBox="1">
            <a:spLocks noChangeArrowheads="1"/>
          </p:cNvSpPr>
          <p:nvPr/>
        </p:nvSpPr>
        <p:spPr bwMode="auto">
          <a:xfrm>
            <a:off x="3827463" y="4022725"/>
            <a:ext cx="1257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spcBef>
                <a:spcPct val="20000"/>
              </a:spcBef>
              <a:buChar char="•"/>
              <a:defRPr sz="2200">
                <a:solidFill>
                  <a:schemeClr val="tx1"/>
                </a:solidFill>
                <a:latin typeface="Arial" panose="020B0604020202020204" pitchFamily="34" charset="0"/>
              </a:defRPr>
            </a:lvl1pPr>
            <a:lvl2pPr marL="742950" indent="-285750" defTabSz="762000" eaLnBrk="0" hangingPunct="0">
              <a:spcBef>
                <a:spcPct val="20000"/>
              </a:spcBef>
              <a:buChar char="–"/>
              <a:defRPr sz="2000">
                <a:solidFill>
                  <a:schemeClr val="tx1"/>
                </a:solidFill>
                <a:latin typeface="Arial" panose="020B0604020202020204" pitchFamily="34" charset="0"/>
              </a:defRPr>
            </a:lvl2pPr>
            <a:lvl3pPr marL="1143000" indent="-228600" defTabSz="762000" eaLnBrk="0" hangingPunct="0">
              <a:spcBef>
                <a:spcPct val="20000"/>
              </a:spcBef>
              <a:buChar char="•"/>
              <a:defRPr sz="2400">
                <a:solidFill>
                  <a:schemeClr val="tx1"/>
                </a:solidFill>
                <a:latin typeface="Arial" panose="020B0604020202020204" pitchFamily="34" charset="0"/>
              </a:defRPr>
            </a:lvl3pPr>
            <a:lvl4pPr marL="1600200" indent="-228600" defTabSz="762000" eaLnBrk="0" hangingPunct="0">
              <a:spcBef>
                <a:spcPct val="20000"/>
              </a:spcBef>
              <a:buChar char="–"/>
              <a:defRPr sz="1600">
                <a:solidFill>
                  <a:schemeClr val="tx1"/>
                </a:solidFill>
                <a:latin typeface="Arial" panose="020B0604020202020204" pitchFamily="34" charset="0"/>
              </a:defRPr>
            </a:lvl4pPr>
            <a:lvl5pPr marL="2057400" indent="-228600" defTabSz="762000" eaLnBrk="0" hangingPunct="0">
              <a:spcBef>
                <a:spcPct val="20000"/>
              </a:spcBef>
              <a:buChar char="»"/>
              <a:defRPr sz="14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r>
              <a:rPr lang="de-DE" altLang="de-DE" sz="1800"/>
              <a:t>mit </a:t>
            </a:r>
            <a:r>
              <a:rPr lang="de-DE" altLang="de-DE" sz="2000"/>
              <a:t>0&lt;c&lt;1</a:t>
            </a:r>
            <a:endParaRPr lang="de-DE" altLang="de-DE" sz="1800"/>
          </a:p>
        </p:txBody>
      </p:sp>
      <p:sp>
        <p:nvSpPr>
          <p:cNvPr id="190482" name="Oval 21"/>
          <p:cNvSpPr>
            <a:spLocks noChangeArrowheads="1"/>
          </p:cNvSpPr>
          <p:nvPr/>
        </p:nvSpPr>
        <p:spPr bwMode="auto">
          <a:xfrm>
            <a:off x="947738" y="4759325"/>
            <a:ext cx="76200" cy="76200"/>
          </a:xfrm>
          <a:prstGeom prst="ellipse">
            <a:avLst/>
          </a:prstGeom>
          <a:solidFill>
            <a:schemeClr val="tx1"/>
          </a:solidFill>
          <a:ln w="12700">
            <a:solidFill>
              <a:schemeClr val="tx1"/>
            </a:solidFill>
            <a:round/>
            <a:headEnd/>
            <a:tailEnd/>
          </a:ln>
        </p:spPr>
        <p:txBody>
          <a:bodyPr wrap="none" anchor="ctr"/>
          <a:lstStyle>
            <a:lvl1pPr defTabSz="762000" eaLnBrk="0" hangingPunct="0">
              <a:spcBef>
                <a:spcPct val="20000"/>
              </a:spcBef>
              <a:buChar char="•"/>
              <a:defRPr sz="2200">
                <a:solidFill>
                  <a:schemeClr val="tx1"/>
                </a:solidFill>
                <a:latin typeface="Arial" panose="020B0604020202020204" pitchFamily="34" charset="0"/>
              </a:defRPr>
            </a:lvl1pPr>
            <a:lvl2pPr marL="742950" indent="-285750" defTabSz="762000" eaLnBrk="0" hangingPunct="0">
              <a:spcBef>
                <a:spcPct val="20000"/>
              </a:spcBef>
              <a:buChar char="–"/>
              <a:defRPr sz="2000">
                <a:solidFill>
                  <a:schemeClr val="tx1"/>
                </a:solidFill>
                <a:latin typeface="Arial" panose="020B0604020202020204" pitchFamily="34" charset="0"/>
              </a:defRPr>
            </a:lvl2pPr>
            <a:lvl3pPr marL="1143000" indent="-228600" defTabSz="762000" eaLnBrk="0" hangingPunct="0">
              <a:spcBef>
                <a:spcPct val="20000"/>
              </a:spcBef>
              <a:buChar char="•"/>
              <a:defRPr sz="2400">
                <a:solidFill>
                  <a:schemeClr val="tx1"/>
                </a:solidFill>
                <a:latin typeface="Arial" panose="020B0604020202020204" pitchFamily="34" charset="0"/>
              </a:defRPr>
            </a:lvl3pPr>
            <a:lvl4pPr marL="1600200" indent="-228600" defTabSz="762000" eaLnBrk="0" hangingPunct="0">
              <a:spcBef>
                <a:spcPct val="20000"/>
              </a:spcBef>
              <a:buChar char="–"/>
              <a:defRPr sz="1600">
                <a:solidFill>
                  <a:schemeClr val="tx1"/>
                </a:solidFill>
                <a:latin typeface="Arial" panose="020B0604020202020204" pitchFamily="34" charset="0"/>
              </a:defRPr>
            </a:lvl4pPr>
            <a:lvl5pPr marL="2057400" indent="-228600" defTabSz="762000" eaLnBrk="0" hangingPunct="0">
              <a:spcBef>
                <a:spcPct val="20000"/>
              </a:spcBef>
              <a:buChar char="»"/>
              <a:defRPr sz="14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endParaRPr lang="de-DE" altLang="de-DE" sz="2800"/>
          </a:p>
        </p:txBody>
      </p:sp>
      <p:sp>
        <p:nvSpPr>
          <p:cNvPr id="190483" name="Text Box 22"/>
          <p:cNvSpPr txBox="1">
            <a:spLocks noChangeArrowheads="1"/>
          </p:cNvSpPr>
          <p:nvPr/>
        </p:nvSpPr>
        <p:spPr bwMode="auto">
          <a:xfrm>
            <a:off x="1023938" y="4621213"/>
            <a:ext cx="3346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spcBef>
                <a:spcPct val="20000"/>
              </a:spcBef>
              <a:buChar char="•"/>
              <a:defRPr sz="2200">
                <a:solidFill>
                  <a:schemeClr val="tx1"/>
                </a:solidFill>
                <a:latin typeface="Arial" panose="020B0604020202020204" pitchFamily="34" charset="0"/>
              </a:defRPr>
            </a:lvl1pPr>
            <a:lvl2pPr marL="742950" indent="-285750" defTabSz="762000" eaLnBrk="0" hangingPunct="0">
              <a:spcBef>
                <a:spcPct val="20000"/>
              </a:spcBef>
              <a:buChar char="–"/>
              <a:defRPr sz="2000">
                <a:solidFill>
                  <a:schemeClr val="tx1"/>
                </a:solidFill>
                <a:latin typeface="Arial" panose="020B0604020202020204" pitchFamily="34" charset="0"/>
              </a:defRPr>
            </a:lvl2pPr>
            <a:lvl3pPr marL="1143000" indent="-228600" defTabSz="762000" eaLnBrk="0" hangingPunct="0">
              <a:spcBef>
                <a:spcPct val="20000"/>
              </a:spcBef>
              <a:buChar char="•"/>
              <a:defRPr sz="2400">
                <a:solidFill>
                  <a:schemeClr val="tx1"/>
                </a:solidFill>
                <a:latin typeface="Arial" panose="020B0604020202020204" pitchFamily="34" charset="0"/>
              </a:defRPr>
            </a:lvl3pPr>
            <a:lvl4pPr marL="1600200" indent="-228600" defTabSz="762000" eaLnBrk="0" hangingPunct="0">
              <a:spcBef>
                <a:spcPct val="20000"/>
              </a:spcBef>
              <a:buChar char="–"/>
              <a:defRPr sz="1600">
                <a:solidFill>
                  <a:schemeClr val="tx1"/>
                </a:solidFill>
                <a:latin typeface="Arial" panose="020B0604020202020204" pitchFamily="34" charset="0"/>
              </a:defRPr>
            </a:lvl4pPr>
            <a:lvl5pPr marL="2057400" indent="-228600" defTabSz="762000" eaLnBrk="0" hangingPunct="0">
              <a:spcBef>
                <a:spcPct val="20000"/>
              </a:spcBef>
              <a:buChar char="»"/>
              <a:defRPr sz="14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r>
              <a:rPr lang="de-DE" altLang="de-DE" sz="1800"/>
              <a:t>Exponential Smoothing-Modell:</a:t>
            </a:r>
          </a:p>
        </p:txBody>
      </p:sp>
      <p:graphicFrame>
        <p:nvGraphicFramePr>
          <p:cNvPr id="190484" name="Object 23"/>
          <p:cNvGraphicFramePr>
            <a:graphicFrameLocks noChangeAspect="1"/>
          </p:cNvGraphicFramePr>
          <p:nvPr/>
        </p:nvGraphicFramePr>
        <p:xfrm>
          <a:off x="1176338" y="5154613"/>
          <a:ext cx="2473325" cy="579437"/>
        </p:xfrm>
        <a:graphic>
          <a:graphicData uri="http://schemas.openxmlformats.org/presentationml/2006/ole">
            <mc:AlternateContent xmlns:mc="http://schemas.openxmlformats.org/markup-compatibility/2006">
              <mc:Choice xmlns:v="urn:schemas-microsoft-com:vml" Requires="v">
                <p:oleObj spid="_x0000_s5916" name="Formel" r:id="rId11" imgW="888614" imgH="253890" progId="Equation.DSMT4">
                  <p:embed/>
                </p:oleObj>
              </mc:Choice>
              <mc:Fallback>
                <p:oleObj name="Formel" r:id="rId11" imgW="888614" imgH="25389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76338" y="5154613"/>
                        <a:ext cx="2473325"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0485" name="Rectangle 24"/>
          <p:cNvSpPr>
            <a:spLocks noGrp="1" noChangeArrowheads="1"/>
          </p:cNvSpPr>
          <p:nvPr>
            <p:ph type="title" idx="4294967295"/>
          </p:nvPr>
        </p:nvSpPr>
        <p:spPr>
          <a:xfrm>
            <a:off x="459611" y="123031"/>
            <a:ext cx="8229600" cy="576262"/>
          </a:xfrm>
        </p:spPr>
        <p:txBody>
          <a:bodyPr/>
          <a:lstStyle/>
          <a:p>
            <a:pPr eaLnBrk="1" hangingPunct="1"/>
            <a:r>
              <a:rPr lang="de-DE" altLang="de-DE" dirty="0"/>
              <a:t>Modelle dynamischer Werbe-Response-Funktionen mit direktem Goodwill-Transfer (I)</a:t>
            </a:r>
          </a:p>
        </p:txBody>
      </p:sp>
      <p:sp>
        <p:nvSpPr>
          <p:cNvPr id="22" name="Foliennummernplatzhalter 21"/>
          <p:cNvSpPr txBox="1">
            <a:spLocks noGrp="1"/>
          </p:cNvSpPr>
          <p:nvPr/>
        </p:nvSpPr>
        <p:spPr bwMode="auto">
          <a:xfrm>
            <a:off x="6831013" y="6308725"/>
            <a:ext cx="2133600" cy="522288"/>
          </a:xfrm>
          <a:prstGeom prst="rect">
            <a:avLst/>
          </a:prstGeom>
          <a:noFill/>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algn="r" eaLnBrk="1" hangingPunct="1">
              <a:buFontTx/>
              <a:buNone/>
            </a:pPr>
            <a:fld id="{2933EF28-B6B2-44AA-9B2D-04C26D826126}" type="slidenum">
              <a:rPr lang="de-DE" altLang="de-DE" sz="1100" b="1">
                <a:effectLst>
                  <a:outerShdw blurRad="38100" dist="38100" dir="2700000" algn="tl">
                    <a:srgbClr val="C0C0C0"/>
                  </a:outerShdw>
                </a:effectLst>
              </a:rPr>
              <a:pPr algn="r" eaLnBrk="1" hangingPunct="1">
                <a:buFontTx/>
                <a:buNone/>
              </a:pPr>
              <a:t>43</a:t>
            </a:fld>
            <a:endParaRPr lang="de-DE" altLang="de-DE" sz="1100" b="1">
              <a:effectLst>
                <a:outerShdw blurRad="38100" dist="38100" dir="2700000" algn="tl">
                  <a:srgbClr val="C0C0C0"/>
                </a:outerShdw>
              </a:effectLst>
            </a:endParaRPr>
          </a:p>
        </p:txBody>
      </p:sp>
    </p:spTree>
    <p:extLst>
      <p:ext uri="{BB962C8B-B14F-4D97-AF65-F5344CB8AC3E}">
        <p14:creationId xmlns:p14="http://schemas.microsoft.com/office/powerpoint/2010/main" val="178460102"/>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rrowheads="1"/>
          </p:cNvSpPr>
          <p:nvPr/>
        </p:nvSpPr>
        <p:spPr bwMode="auto">
          <a:xfrm>
            <a:off x="463458" y="1124744"/>
            <a:ext cx="8140989" cy="2269622"/>
          </a:xfrm>
          <a:prstGeom prst="wedgeRoundRectCallout">
            <a:avLst>
              <a:gd name="adj1" fmla="val 45721"/>
              <a:gd name="adj2" fmla="val 61782"/>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a:p>
            <a:endParaRPr lang="de-DE" dirty="0"/>
          </a:p>
          <a:p>
            <a:r>
              <a:rPr lang="de-DE" dirty="0"/>
              <a:t>Cobb-Douglas-Typ:</a:t>
            </a:r>
            <a:br>
              <a:rPr lang="de-DE" sz="1600" dirty="0"/>
            </a:br>
            <a:r>
              <a:rPr lang="de-DE" sz="1600" dirty="0"/>
              <a:t>- </a:t>
            </a:r>
            <a:r>
              <a:rPr lang="de-DE" dirty="0"/>
              <a:t>im Parameter b kommt die degressive aktuelle Werbewirkung bei 0&lt;b&lt;1, </a:t>
            </a:r>
            <a:br>
              <a:rPr lang="de-DE" dirty="0"/>
            </a:br>
            <a:r>
              <a:rPr lang="de-DE" dirty="0"/>
              <a:t>-  im Parameter c (0&lt;c&lt;1) die zeitversetzte abnehmende  Werbewirkung</a:t>
            </a:r>
            <a:br>
              <a:rPr lang="de-DE" dirty="0"/>
            </a:br>
            <a:r>
              <a:rPr lang="de-DE" dirty="0"/>
              <a:t>  zum Ausdruck: b &gt; </a:t>
            </a:r>
            <a:r>
              <a:rPr lang="de-DE" dirty="0" err="1"/>
              <a:t>bc</a:t>
            </a:r>
            <a:r>
              <a:rPr lang="de-DE" dirty="0"/>
              <a:t> &gt; bc</a:t>
            </a:r>
            <a:r>
              <a:rPr lang="de-DE" baseline="30000" dirty="0"/>
              <a:t>2 </a:t>
            </a:r>
            <a:r>
              <a:rPr lang="de-DE" sz="1600" dirty="0"/>
              <a:t>.</a:t>
            </a:r>
            <a:br>
              <a:rPr lang="de-DE" sz="1600" dirty="0"/>
            </a:br>
            <a:r>
              <a:rPr lang="de-DE" sz="1600" dirty="0"/>
              <a:t>- </a:t>
            </a:r>
            <a:r>
              <a:rPr lang="de-DE" dirty="0"/>
              <a:t>methodische Schwäche: Gilt in einer vergangenen Periode t-i für</a:t>
            </a:r>
            <a:br>
              <a:rPr lang="de-DE" dirty="0"/>
            </a:br>
            <a:r>
              <a:rPr lang="de-DE" dirty="0"/>
              <a:t>  das Werbebudget </a:t>
            </a:r>
            <a:r>
              <a:rPr lang="de-DE" dirty="0" err="1"/>
              <a:t>W</a:t>
            </a:r>
            <a:r>
              <a:rPr lang="de-DE" baseline="-25000" dirty="0" err="1"/>
              <a:t>t</a:t>
            </a:r>
            <a:r>
              <a:rPr lang="de-DE" baseline="-25000" dirty="0"/>
              <a:t>-i</a:t>
            </a:r>
            <a:r>
              <a:rPr lang="de-DE" dirty="0"/>
              <a:t>=0, tritt in der gesamten Zukunft kein Absatz </a:t>
            </a:r>
            <a:br>
              <a:rPr lang="de-DE" dirty="0"/>
            </a:br>
            <a:r>
              <a:rPr lang="de-DE" dirty="0"/>
              <a:t>  mehr auf: </a:t>
            </a:r>
            <a:r>
              <a:rPr lang="de-DE" dirty="0" err="1"/>
              <a:t>x</a:t>
            </a:r>
            <a:r>
              <a:rPr lang="de-DE" baseline="-25000" dirty="0" err="1"/>
              <a:t>t-i+m</a:t>
            </a:r>
            <a:r>
              <a:rPr lang="de-DE" baseline="-25000" dirty="0"/>
              <a:t> </a:t>
            </a:r>
            <a:r>
              <a:rPr lang="de-DE" dirty="0"/>
              <a:t>=0.</a:t>
            </a:r>
            <a:br>
              <a:rPr lang="de-DE" dirty="0"/>
            </a:br>
            <a:br>
              <a:rPr lang="de-DE" sz="1600" dirty="0"/>
            </a:br>
            <a:r>
              <a:rPr lang="de-DE" sz="1600" dirty="0"/>
              <a:t> </a:t>
            </a:r>
          </a:p>
        </p:txBody>
      </p:sp>
      <p:sp>
        <p:nvSpPr>
          <p:cNvPr id="7" name="AutoShape 4"/>
          <p:cNvSpPr>
            <a:spLocks noChangeArrowheads="1"/>
          </p:cNvSpPr>
          <p:nvPr/>
        </p:nvSpPr>
        <p:spPr bwMode="auto">
          <a:xfrm>
            <a:off x="539552" y="3933056"/>
            <a:ext cx="7920880" cy="1728192"/>
          </a:xfrm>
          <a:prstGeom prst="wedgeRoundRectCallout">
            <a:avLst>
              <a:gd name="adj1" fmla="val 45721"/>
              <a:gd name="adj2" fmla="val 61782"/>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dirty="0"/>
              <a:t>King-Typ:</a:t>
            </a:r>
            <a:br>
              <a:rPr lang="de-DE" dirty="0"/>
            </a:br>
            <a:r>
              <a:rPr lang="de-DE" sz="1600" dirty="0"/>
              <a:t>- </a:t>
            </a:r>
            <a:r>
              <a:rPr lang="de-DE" dirty="0"/>
              <a:t>der Parameter a mit a</a:t>
            </a:r>
            <a:r>
              <a:rPr lang="de-DE" baseline="-25000" dirty="0"/>
              <a:t>t</a:t>
            </a:r>
            <a:r>
              <a:rPr lang="de-DE" dirty="0"/>
              <a:t> &lt; a</a:t>
            </a:r>
            <a:r>
              <a:rPr lang="de-DE" baseline="-25000" dirty="0"/>
              <a:t>t-1</a:t>
            </a:r>
            <a:r>
              <a:rPr lang="de-DE" dirty="0"/>
              <a:t>&lt; a</a:t>
            </a:r>
            <a:r>
              <a:rPr lang="de-DE" baseline="-25000" dirty="0"/>
              <a:t>t-2</a:t>
            </a:r>
            <a:r>
              <a:rPr lang="de-DE" dirty="0"/>
              <a:t> bildet die zeitversetzte, abnehmende</a:t>
            </a:r>
            <a:br>
              <a:rPr lang="de-DE" dirty="0"/>
            </a:br>
            <a:r>
              <a:rPr lang="de-DE" dirty="0"/>
              <a:t>  Werbewirkung ab.</a:t>
            </a:r>
          </a:p>
          <a:p>
            <a:r>
              <a:rPr lang="de-DE" sz="1600" dirty="0"/>
              <a:t>-</a:t>
            </a:r>
            <a:r>
              <a:rPr lang="de-DE" dirty="0"/>
              <a:t> es gilt für alle Perioden eine degressive (aktuell und zeitversetzt)</a:t>
            </a:r>
            <a:br>
              <a:rPr lang="de-DE" dirty="0"/>
            </a:br>
            <a:r>
              <a:rPr lang="de-DE" dirty="0"/>
              <a:t>  Werbewirkung.</a:t>
            </a:r>
            <a:br>
              <a:rPr lang="de-DE" dirty="0"/>
            </a:br>
            <a:r>
              <a:rPr lang="de-DE" dirty="0"/>
              <a:t> </a:t>
            </a:r>
          </a:p>
        </p:txBody>
      </p:sp>
      <p:sp>
        <p:nvSpPr>
          <p:cNvPr id="6" name="Rectangle 24"/>
          <p:cNvSpPr>
            <a:spLocks noGrp="1" noChangeArrowheads="1"/>
          </p:cNvSpPr>
          <p:nvPr>
            <p:ph type="title" idx="4294967295"/>
          </p:nvPr>
        </p:nvSpPr>
        <p:spPr>
          <a:xfrm>
            <a:off x="459611" y="123031"/>
            <a:ext cx="8229600" cy="576262"/>
          </a:xfrm>
        </p:spPr>
        <p:txBody>
          <a:bodyPr/>
          <a:lstStyle/>
          <a:p>
            <a:pPr eaLnBrk="1" hangingPunct="1"/>
            <a:r>
              <a:rPr lang="de-DE" altLang="de-DE" dirty="0"/>
              <a:t>Modelle dynamischer Werbe-Response-Funktionen mit direktem Goodwill-Transfer (II)</a:t>
            </a:r>
          </a:p>
        </p:txBody>
      </p:sp>
    </p:spTree>
    <p:extLst>
      <p:ext uri="{BB962C8B-B14F-4D97-AF65-F5344CB8AC3E}">
        <p14:creationId xmlns:p14="http://schemas.microsoft.com/office/powerpoint/2010/main" val="16860902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3508" y="252302"/>
            <a:ext cx="8229600" cy="576262"/>
          </a:xfrm>
        </p:spPr>
        <p:txBody>
          <a:bodyPr/>
          <a:lstStyle/>
          <a:p>
            <a:r>
              <a:rPr lang="de-DE" dirty="0"/>
              <a:t>Übungsaufgabe</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457200" y="1052736"/>
                <a:ext cx="8229600" cy="2448272"/>
              </a:xfrm>
            </p:spPr>
            <p:txBody>
              <a:bodyPr/>
              <a:lstStyle/>
              <a:p>
                <a:pPr marL="0" indent="0">
                  <a:buNone/>
                </a:pPr>
                <a:r>
                  <a:rPr lang="de-DE" sz="2000" dirty="0"/>
                  <a:t>Eine dynamische Werbe-Response-Funktion vom King-Typ hat die Form: </a:t>
                </a:r>
                <a:br>
                  <a:rPr lang="de-DE" sz="2000" dirty="0"/>
                </a:br>
                <a:r>
                  <a:rPr lang="de-DE" sz="2000" dirty="0" err="1"/>
                  <a:t>x</a:t>
                </a:r>
                <a:r>
                  <a:rPr lang="de-DE" sz="2000" baseline="-25000" dirty="0" err="1"/>
                  <a:t>t</a:t>
                </a:r>
                <a:r>
                  <a:rPr lang="de-DE" sz="2000" dirty="0"/>
                  <a:t> =a</a:t>
                </a:r>
                <a:r>
                  <a:rPr lang="de-DE" sz="2000" baseline="-25000" dirty="0"/>
                  <a:t>t</a:t>
                </a:r>
                <a:r>
                  <a:rPr lang="de-DE" sz="2000" baseline="30000" dirty="0"/>
                  <a:t> </a:t>
                </a:r>
                <a14:m>
                  <m:oMath xmlns:m="http://schemas.openxmlformats.org/officeDocument/2006/math">
                    <m:rad>
                      <m:radPr>
                        <m:degHide m:val="on"/>
                        <m:ctrlPr>
                          <a:rPr lang="de-DE" sz="2000" i="1">
                            <a:latin typeface="Cambria Math" panose="02040503050406030204" pitchFamily="18" charset="0"/>
                          </a:rPr>
                        </m:ctrlPr>
                      </m:radPr>
                      <m:deg/>
                      <m:e>
                        <m:r>
                          <a:rPr lang="de-DE" sz="2000" i="1">
                            <a:latin typeface="Cambria Math" panose="02040503050406030204" pitchFamily="18" charset="0"/>
                          </a:rPr>
                          <m:t>𝑊</m:t>
                        </m:r>
                        <m:r>
                          <m:rPr>
                            <m:nor/>
                          </m:rPr>
                          <a:rPr lang="de-DE" sz="2000" baseline="-25000" dirty="0"/>
                          <m:t>t</m:t>
                        </m:r>
                      </m:e>
                    </m:rad>
                  </m:oMath>
                </a14:m>
                <a:r>
                  <a:rPr lang="de-DE" sz="2000" dirty="0"/>
                  <a:t> + a</a:t>
                </a:r>
                <a:r>
                  <a:rPr lang="de-DE" sz="2000" baseline="-25000" dirty="0"/>
                  <a:t>t-1 </a:t>
                </a:r>
                <a14:m>
                  <m:oMath xmlns:m="http://schemas.openxmlformats.org/officeDocument/2006/math">
                    <m:rad>
                      <m:radPr>
                        <m:degHide m:val="on"/>
                        <m:ctrlPr>
                          <a:rPr lang="de-DE" sz="2000" i="1">
                            <a:latin typeface="Cambria Math" panose="02040503050406030204" pitchFamily="18" charset="0"/>
                          </a:rPr>
                        </m:ctrlPr>
                      </m:radPr>
                      <m:deg/>
                      <m:e>
                        <m:r>
                          <a:rPr lang="de-DE" sz="2000" i="1">
                            <a:latin typeface="Cambria Math" panose="02040503050406030204" pitchFamily="18" charset="0"/>
                          </a:rPr>
                          <m:t>𝑊</m:t>
                        </m:r>
                        <m:r>
                          <m:rPr>
                            <m:nor/>
                          </m:rPr>
                          <a:rPr lang="de-DE" sz="2000" baseline="-25000" dirty="0"/>
                          <m:t>t</m:t>
                        </m:r>
                        <m:r>
                          <m:rPr>
                            <m:nor/>
                          </m:rPr>
                          <a:rPr lang="de-DE" sz="2000" baseline="-25000" dirty="0"/>
                          <m:t>−1</m:t>
                        </m:r>
                      </m:e>
                    </m:rad>
                  </m:oMath>
                </a14:m>
                <a:endParaRPr lang="de-DE" sz="2000" dirty="0"/>
              </a:p>
              <a:p>
                <a:pPr marL="0" indent="0">
                  <a:buNone/>
                </a:pPr>
                <a:r>
                  <a:rPr lang="de-DE" sz="2000" dirty="0"/>
                  <a:t>In der Periode t=0 wurde keine Werbung, geschaltet, in t=1 mit einem Werbebudget von W=1.225 ein Absatz von x= 140.000, in t=2 mit einem Werbebudget von W = 900 ein Absatz von x=190.000 erzielt.</a:t>
                </a:r>
              </a:p>
              <a:p>
                <a:pPr marL="0" indent="0">
                  <a:buNone/>
                </a:pPr>
                <a:r>
                  <a:rPr lang="de-DE" sz="2000" dirty="0"/>
                  <a:t>Wie lauten die Parameter a</a:t>
                </a:r>
                <a:r>
                  <a:rPr lang="de-DE" sz="2000" baseline="-25000" dirty="0"/>
                  <a:t>t</a:t>
                </a:r>
                <a:r>
                  <a:rPr lang="de-DE" sz="2000" dirty="0"/>
                  <a:t> und a</a:t>
                </a:r>
                <a:r>
                  <a:rPr lang="de-DE" sz="2000" baseline="-25000" dirty="0"/>
                  <a:t>t-1</a:t>
                </a:r>
                <a:r>
                  <a:rPr lang="de-DE" sz="2000" dirty="0"/>
                  <a:t> in der Werbe-Response-Funktion?</a:t>
                </a:r>
                <a:endParaRPr lang="de-DE" dirty="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457200" y="1052736"/>
                <a:ext cx="8229600" cy="2448272"/>
              </a:xfrm>
              <a:blipFill rotWithShape="0">
                <a:blip r:embed="rId2"/>
                <a:stretch>
                  <a:fillRect l="-741" t="-1247" b="-1746"/>
                </a:stretch>
              </a:blipFill>
            </p:spPr>
            <p:txBody>
              <a:bodyPr/>
              <a:lstStyle/>
              <a:p>
                <a:r>
                  <a:rPr lang="de-DE">
                    <a:noFill/>
                  </a:rPr>
                  <a:t> </a:t>
                </a:r>
              </a:p>
            </p:txBody>
          </p:sp>
        </mc:Fallback>
      </mc:AlternateContent>
      <p:sp>
        <p:nvSpPr>
          <p:cNvPr id="9" name="Pfeil nach rechts 8"/>
          <p:cNvSpPr/>
          <p:nvPr/>
        </p:nvSpPr>
        <p:spPr>
          <a:xfrm>
            <a:off x="5580112" y="4149080"/>
            <a:ext cx="186320" cy="1912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8" name="Inhaltsplatzhalter 2"/>
              <p:cNvSpPr txBox="1">
                <a:spLocks/>
              </p:cNvSpPr>
              <p:nvPr/>
            </p:nvSpPr>
            <p:spPr bwMode="auto">
              <a:xfrm>
                <a:off x="466586" y="3620291"/>
                <a:ext cx="8229600" cy="24482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buFontTx/>
                  <a:buNone/>
                </a:pPr>
                <a:r>
                  <a:rPr lang="de-DE" sz="2000" kern="0" dirty="0"/>
                  <a:t>Lösung:</a:t>
                </a:r>
              </a:p>
              <a:p>
                <a:pPr marL="0" indent="0">
                  <a:buFontTx/>
                  <a:buNone/>
                </a:pPr>
                <a:r>
                  <a:rPr lang="de-DE" sz="2000" kern="0" dirty="0"/>
                  <a:t>Es gilt für t=1: 140.000 = </a:t>
                </a:r>
                <a:r>
                  <a:rPr lang="de-DE" sz="2000" dirty="0"/>
                  <a:t>a</a:t>
                </a:r>
                <a:r>
                  <a:rPr lang="de-DE" sz="2000" baseline="-25000" dirty="0"/>
                  <a:t>t</a:t>
                </a:r>
                <a:r>
                  <a:rPr lang="de-DE" sz="2000" baseline="30000" dirty="0"/>
                  <a:t> </a:t>
                </a:r>
                <a14:m>
                  <m:oMath xmlns:m="http://schemas.openxmlformats.org/officeDocument/2006/math">
                    <m:rad>
                      <m:radPr>
                        <m:degHide m:val="on"/>
                        <m:ctrlPr>
                          <a:rPr lang="de-DE" sz="2000" i="1">
                            <a:latin typeface="Cambria Math" panose="02040503050406030204" pitchFamily="18" charset="0"/>
                          </a:rPr>
                        </m:ctrlPr>
                      </m:radPr>
                      <m:deg/>
                      <m:e>
                        <m:r>
                          <a:rPr lang="de-DE" sz="2000" i="1">
                            <a:latin typeface="Cambria Math" panose="02040503050406030204" pitchFamily="18" charset="0"/>
                          </a:rPr>
                          <m:t>1225</m:t>
                        </m:r>
                      </m:e>
                    </m:rad>
                  </m:oMath>
                </a14:m>
                <a:r>
                  <a:rPr lang="de-DE" sz="2000" dirty="0"/>
                  <a:t> + a</a:t>
                </a:r>
                <a:r>
                  <a:rPr lang="de-DE" sz="2000" baseline="-25000" dirty="0"/>
                  <a:t>t-1 </a:t>
                </a:r>
                <a14:m>
                  <m:oMath xmlns:m="http://schemas.openxmlformats.org/officeDocument/2006/math">
                    <m:rad>
                      <m:radPr>
                        <m:degHide m:val="on"/>
                        <m:ctrlPr>
                          <a:rPr lang="de-DE" sz="2000" i="1">
                            <a:latin typeface="Cambria Math" panose="02040503050406030204" pitchFamily="18" charset="0"/>
                          </a:rPr>
                        </m:ctrlPr>
                      </m:radPr>
                      <m:deg/>
                      <m:e>
                        <m:r>
                          <a:rPr lang="de-DE" sz="2000" i="1">
                            <a:latin typeface="Cambria Math" panose="02040503050406030204" pitchFamily="18" charset="0"/>
                          </a:rPr>
                          <m:t>0</m:t>
                        </m:r>
                      </m:e>
                    </m:rad>
                  </m:oMath>
                </a14:m>
                <a:r>
                  <a:rPr lang="de-DE" sz="2000" kern="0" dirty="0"/>
                  <a:t>         a</a:t>
                </a:r>
                <a:r>
                  <a:rPr lang="de-DE" sz="2000" kern="0" baseline="-25000" dirty="0"/>
                  <a:t>t</a:t>
                </a:r>
                <a:r>
                  <a:rPr lang="de-DE" sz="2000" kern="0" dirty="0"/>
                  <a:t> = 4.000</a:t>
                </a:r>
              </a:p>
              <a:p>
                <a:pPr marL="0" indent="0">
                  <a:buFontTx/>
                  <a:buNone/>
                </a:pPr>
                <a:r>
                  <a:rPr lang="de-DE" sz="2000" kern="0" dirty="0"/>
                  <a:t>Es gilt für t=2: 190.000 = 4.000 </a:t>
                </a:r>
                <a14:m>
                  <m:oMath xmlns:m="http://schemas.openxmlformats.org/officeDocument/2006/math">
                    <m:rad>
                      <m:radPr>
                        <m:degHide m:val="on"/>
                        <m:ctrlPr>
                          <a:rPr lang="de-DE" sz="2000" i="1">
                            <a:latin typeface="Cambria Math" panose="02040503050406030204" pitchFamily="18" charset="0"/>
                          </a:rPr>
                        </m:ctrlPr>
                      </m:radPr>
                      <m:deg/>
                      <m:e>
                        <m:r>
                          <a:rPr lang="de-DE" sz="2000" b="0" i="1" smtClean="0">
                            <a:latin typeface="Cambria Math" panose="02040503050406030204" pitchFamily="18" charset="0"/>
                          </a:rPr>
                          <m:t>900</m:t>
                        </m:r>
                      </m:e>
                    </m:rad>
                    <m:r>
                      <a:rPr lang="de-DE" sz="2000" b="0" i="1" smtClean="0">
                        <a:latin typeface="Cambria Math" panose="02040503050406030204" pitchFamily="18" charset="0"/>
                      </a:rPr>
                      <m:t>+ </m:t>
                    </m:r>
                  </m:oMath>
                </a14:m>
                <a:r>
                  <a:rPr lang="de-DE" sz="2000" dirty="0"/>
                  <a:t>a</a:t>
                </a:r>
                <a:r>
                  <a:rPr lang="de-DE" sz="2000" baseline="-25000" dirty="0"/>
                  <a:t>t-1</a:t>
                </a:r>
                <a:r>
                  <a:rPr lang="de-DE" sz="2000" dirty="0"/>
                  <a:t> </a:t>
                </a:r>
                <a14:m>
                  <m:oMath xmlns:m="http://schemas.openxmlformats.org/officeDocument/2006/math">
                    <m:rad>
                      <m:radPr>
                        <m:degHide m:val="on"/>
                        <m:ctrlPr>
                          <a:rPr lang="de-DE" sz="2000" i="1">
                            <a:latin typeface="Cambria Math" panose="02040503050406030204" pitchFamily="18" charset="0"/>
                          </a:rPr>
                        </m:ctrlPr>
                      </m:radPr>
                      <m:deg/>
                      <m:e>
                        <m:r>
                          <a:rPr lang="de-DE" sz="2000" b="0" i="1" smtClean="0">
                            <a:latin typeface="Cambria Math" panose="02040503050406030204" pitchFamily="18" charset="0"/>
                          </a:rPr>
                          <m:t>1225</m:t>
                        </m:r>
                      </m:e>
                    </m:rad>
                  </m:oMath>
                </a14:m>
                <a:r>
                  <a:rPr lang="de-DE" sz="2000" dirty="0"/>
                  <a:t>      a</a:t>
                </a:r>
                <a:r>
                  <a:rPr lang="de-DE" sz="2000" baseline="-25000" dirty="0"/>
                  <a:t>t-1</a:t>
                </a:r>
                <a:r>
                  <a:rPr lang="de-DE" sz="2000" dirty="0"/>
                  <a:t> = 2.000 </a:t>
                </a:r>
                <a:endParaRPr lang="de-DE" kern="0" dirty="0"/>
              </a:p>
            </p:txBody>
          </p:sp>
        </mc:Choice>
        <mc:Fallback xmlns="">
          <p:sp>
            <p:nvSpPr>
              <p:cNvPr id="8" name="Inhaltsplatzhalter 2"/>
              <p:cNvSpPr txBox="1">
                <a:spLocks noRot="1" noChangeAspect="1" noMove="1" noResize="1" noEditPoints="1" noAdjustHandles="1" noChangeArrowheads="1" noChangeShapeType="1" noTextEdit="1"/>
              </p:cNvSpPr>
              <p:nvPr/>
            </p:nvSpPr>
            <p:spPr bwMode="auto">
              <a:xfrm>
                <a:off x="466586" y="3620291"/>
                <a:ext cx="8229600" cy="2448272"/>
              </a:xfrm>
              <a:prstGeom prst="rect">
                <a:avLst/>
              </a:prstGeom>
              <a:blipFill rotWithShape="0">
                <a:blip r:embed="rId3"/>
                <a:stretch>
                  <a:fillRect l="-815" t="-12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noFill/>
                  </a:rPr>
                  <a:t> </a:t>
                </a:r>
              </a:p>
            </p:txBody>
          </p:sp>
        </mc:Fallback>
      </mc:AlternateContent>
      <p:sp>
        <p:nvSpPr>
          <p:cNvPr id="10" name="Pfeil nach rechts 9"/>
          <p:cNvSpPr/>
          <p:nvPr/>
        </p:nvSpPr>
        <p:spPr>
          <a:xfrm>
            <a:off x="6300192" y="4509120"/>
            <a:ext cx="186320" cy="1912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346563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rrowheads="1"/>
          </p:cNvSpPr>
          <p:nvPr/>
        </p:nvSpPr>
        <p:spPr bwMode="auto">
          <a:xfrm>
            <a:off x="611560" y="1340768"/>
            <a:ext cx="7920880" cy="2088232"/>
          </a:xfrm>
          <a:prstGeom prst="wedgeRoundRectCallout">
            <a:avLst>
              <a:gd name="adj1" fmla="val 45721"/>
              <a:gd name="adj2" fmla="val 61782"/>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dirty="0"/>
              <a:t>Distributed-lag-Modelle: Sie bilden die zeitlich diskrete Aufgliederung der Werbewirkung in einer festen Systematik bis zu einer beliebigen Periode n in der Vergangenheit ab. Dies erlaubt eine „kompakte“ Darstellung der zeitversetzten Werbewirkung (Werbebudgets in der Vergangenheit bis t-n, mit n -&gt; </a:t>
            </a:r>
            <a:r>
              <a:rPr lang="de-DE" dirty="0">
                <a:sym typeface="Symbol" panose="05050102010706020507" pitchFamily="18" charset="2"/>
              </a:rPr>
              <a:t>) sowie </a:t>
            </a:r>
            <a:r>
              <a:rPr lang="de-DE" dirty="0"/>
              <a:t>die mathematische Aggregation („Aufsummierung“) der Absatzwirkung eines Werbeimpulses in der Periode t für die gesamte Zukunft (</a:t>
            </a:r>
            <a:r>
              <a:rPr lang="de-DE" dirty="0" err="1"/>
              <a:t>t+n</a:t>
            </a:r>
            <a:r>
              <a:rPr lang="de-DE" dirty="0"/>
              <a:t>, mit n -&gt; </a:t>
            </a:r>
            <a:r>
              <a:rPr lang="de-DE" dirty="0">
                <a:sym typeface="Symbol" panose="05050102010706020507" pitchFamily="18" charset="2"/>
              </a:rPr>
              <a:t>)</a:t>
            </a:r>
            <a:r>
              <a:rPr lang="de-DE" dirty="0"/>
              <a:t>.</a:t>
            </a:r>
            <a:endParaRPr lang="de-DE" sz="1600" dirty="0"/>
          </a:p>
        </p:txBody>
      </p:sp>
      <p:sp>
        <p:nvSpPr>
          <p:cNvPr id="6" name="AutoShape 4"/>
          <p:cNvSpPr>
            <a:spLocks noChangeArrowheads="1"/>
          </p:cNvSpPr>
          <p:nvPr/>
        </p:nvSpPr>
        <p:spPr bwMode="auto">
          <a:xfrm>
            <a:off x="622679" y="4005064"/>
            <a:ext cx="7920880" cy="1296144"/>
          </a:xfrm>
          <a:prstGeom prst="wedgeRoundRectCallout">
            <a:avLst>
              <a:gd name="adj1" fmla="val 45721"/>
              <a:gd name="adj2" fmla="val 61782"/>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dirty="0"/>
              <a:t>Formales Kennzeichen ist der Parameter </a:t>
            </a:r>
            <a:r>
              <a:rPr lang="de-DE" dirty="0" err="1"/>
              <a:t>z</a:t>
            </a:r>
            <a:r>
              <a:rPr lang="de-DE" baseline="-25000" dirty="0" err="1"/>
              <a:t>j</a:t>
            </a:r>
            <a:r>
              <a:rPr lang="de-DE" dirty="0"/>
              <a:t>, der die Größenordnung der zeitversetzten Wirkung eines Werbebudgets in der Periode t-j zum Ausdruck bringt.</a:t>
            </a:r>
            <a:endParaRPr lang="de-DE" sz="1600" dirty="0"/>
          </a:p>
        </p:txBody>
      </p:sp>
      <p:sp>
        <p:nvSpPr>
          <p:cNvPr id="7" name="Rectangle 24"/>
          <p:cNvSpPr>
            <a:spLocks noGrp="1" noChangeArrowheads="1"/>
          </p:cNvSpPr>
          <p:nvPr>
            <p:ph type="title" idx="4294967295"/>
          </p:nvPr>
        </p:nvSpPr>
        <p:spPr>
          <a:xfrm>
            <a:off x="459611" y="123031"/>
            <a:ext cx="8229600" cy="576262"/>
          </a:xfrm>
        </p:spPr>
        <p:txBody>
          <a:bodyPr/>
          <a:lstStyle/>
          <a:p>
            <a:pPr eaLnBrk="1" hangingPunct="1"/>
            <a:r>
              <a:rPr lang="de-DE" altLang="de-DE" dirty="0"/>
              <a:t>Modelle dynamischer Werbe-Response-Funktionen mit direktem Goodwill-Transfer (III)</a:t>
            </a:r>
          </a:p>
        </p:txBody>
      </p:sp>
    </p:spTree>
    <p:extLst>
      <p:ext uri="{BB962C8B-B14F-4D97-AF65-F5344CB8AC3E}">
        <p14:creationId xmlns:p14="http://schemas.microsoft.com/office/powerpoint/2010/main" val="11012939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p:cNvSpPr>
            <a:spLocks noChangeArrowheads="1"/>
          </p:cNvSpPr>
          <p:nvPr/>
        </p:nvSpPr>
        <p:spPr bwMode="auto">
          <a:xfrm>
            <a:off x="466157" y="1052736"/>
            <a:ext cx="7920880" cy="3024336"/>
          </a:xfrm>
          <a:prstGeom prst="wedgeRoundRectCallout">
            <a:avLst>
              <a:gd name="adj1" fmla="val 47533"/>
              <a:gd name="adj2" fmla="val 5506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dirty="0" err="1"/>
              <a:t>Koyck</a:t>
            </a:r>
            <a:r>
              <a:rPr lang="de-DE" dirty="0"/>
              <a:t>-Modell:</a:t>
            </a:r>
            <a:br>
              <a:rPr lang="de-DE" dirty="0"/>
            </a:br>
            <a:r>
              <a:rPr lang="de-DE" sz="1600" dirty="0"/>
              <a:t>- </a:t>
            </a:r>
            <a:r>
              <a:rPr lang="de-DE" dirty="0"/>
              <a:t>es liegt ein Grundabsatz in Höhe von a vor, es gibt keine</a:t>
            </a:r>
            <a:br>
              <a:rPr lang="de-DE" dirty="0"/>
            </a:br>
            <a:r>
              <a:rPr lang="de-DE" dirty="0"/>
              <a:t>  Sättigungsmenge und die aktuelle Werbewirkung ist linear: </a:t>
            </a:r>
            <a:r>
              <a:rPr lang="de-DE" dirty="0" err="1"/>
              <a:t>dx</a:t>
            </a:r>
            <a:r>
              <a:rPr lang="de-DE" baseline="-25000" dirty="0" err="1"/>
              <a:t>t</a:t>
            </a:r>
            <a:r>
              <a:rPr lang="de-DE" dirty="0"/>
              <a:t>/</a:t>
            </a:r>
            <a:r>
              <a:rPr lang="de-DE" dirty="0" err="1"/>
              <a:t>dW</a:t>
            </a:r>
            <a:r>
              <a:rPr lang="de-DE" baseline="-25000" dirty="0" err="1"/>
              <a:t>t</a:t>
            </a:r>
            <a:r>
              <a:rPr lang="de-DE" dirty="0"/>
              <a:t> = b.</a:t>
            </a:r>
            <a:br>
              <a:rPr lang="de-DE" dirty="0"/>
            </a:br>
            <a:r>
              <a:rPr lang="de-DE" sz="1600" dirty="0"/>
              <a:t>- </a:t>
            </a:r>
            <a:r>
              <a:rPr lang="de-DE" dirty="0"/>
              <a:t>die Werbewirkung verteilt sich über unendlich viele Perioden (n-&gt; </a:t>
            </a:r>
            <a:r>
              <a:rPr lang="de-DE" dirty="0">
                <a:sym typeface="Symbol" panose="05050102010706020507" pitchFamily="18" charset="2"/>
              </a:rPr>
              <a:t></a:t>
            </a:r>
            <a:r>
              <a:rPr lang="de-DE" dirty="0"/>
              <a:t>), so</a:t>
            </a:r>
            <a:br>
              <a:rPr lang="de-DE" dirty="0"/>
            </a:br>
            <a:r>
              <a:rPr lang="de-DE" dirty="0"/>
              <a:t>  dass ein Werbebudget (W) bzw. ein Werbeimpuls (</a:t>
            </a:r>
            <a:r>
              <a:rPr lang="de-DE" dirty="0" err="1"/>
              <a:t>dW</a:t>
            </a:r>
            <a:r>
              <a:rPr lang="de-DE" dirty="0"/>
              <a:t>) „heute“ auch</a:t>
            </a:r>
            <a:br>
              <a:rPr lang="de-DE" dirty="0"/>
            </a:br>
            <a:r>
              <a:rPr lang="de-DE" dirty="0"/>
              <a:t>  nach n Perioden noch eine gewisse Wirkung (</a:t>
            </a:r>
            <a:r>
              <a:rPr lang="de-DE" dirty="0" err="1"/>
              <a:t>bc</a:t>
            </a:r>
            <a:r>
              <a:rPr lang="de-DE" baseline="30000" dirty="0" err="1"/>
              <a:t>n</a:t>
            </a:r>
            <a:r>
              <a:rPr lang="de-DE" dirty="0"/>
              <a:t>) besitzt.</a:t>
            </a:r>
          </a:p>
          <a:p>
            <a:r>
              <a:rPr lang="de-DE" dirty="0"/>
              <a:t>- die zeitliche Werbewirkung (Carry-</a:t>
            </a:r>
            <a:r>
              <a:rPr lang="de-DE" dirty="0" err="1"/>
              <a:t>over</a:t>
            </a:r>
            <a:r>
              <a:rPr lang="de-DE" dirty="0"/>
              <a:t>-Effekt) eines Werbeimpulses</a:t>
            </a:r>
            <a:br>
              <a:rPr lang="de-DE" dirty="0"/>
            </a:br>
            <a:r>
              <a:rPr lang="de-DE" dirty="0"/>
              <a:t>  nimmt exponentiell ab, d.h. das Werbebudget verliert im Zeitablauf</a:t>
            </a:r>
            <a:br>
              <a:rPr lang="de-DE" dirty="0"/>
            </a:br>
            <a:r>
              <a:rPr lang="de-DE" dirty="0"/>
              <a:t>  exponentiell seine Absatzwirkung, da gilt: </a:t>
            </a:r>
            <a:r>
              <a:rPr lang="de-DE" dirty="0" err="1"/>
              <a:t>dx</a:t>
            </a:r>
            <a:r>
              <a:rPr lang="de-DE" baseline="-25000" dirty="0" err="1"/>
              <a:t>t+j</a:t>
            </a:r>
            <a:r>
              <a:rPr lang="de-DE" dirty="0"/>
              <a:t>/</a:t>
            </a:r>
            <a:r>
              <a:rPr lang="de-DE" dirty="0" err="1"/>
              <a:t>dW</a:t>
            </a:r>
            <a:r>
              <a:rPr lang="de-DE" baseline="-25000" dirty="0" err="1"/>
              <a:t>t</a:t>
            </a:r>
            <a:r>
              <a:rPr lang="de-DE" dirty="0"/>
              <a:t> = </a:t>
            </a:r>
            <a:r>
              <a:rPr lang="de-DE" dirty="0" err="1"/>
              <a:t>bc</a:t>
            </a:r>
            <a:r>
              <a:rPr lang="de-DE" baseline="30000" dirty="0" err="1"/>
              <a:t>j</a:t>
            </a:r>
            <a:r>
              <a:rPr lang="de-DE" dirty="0"/>
              <a:t>  bzw. b &gt; </a:t>
            </a:r>
            <a:r>
              <a:rPr lang="de-DE" dirty="0" err="1"/>
              <a:t>bc</a:t>
            </a:r>
            <a:r>
              <a:rPr lang="de-DE" dirty="0"/>
              <a:t> &gt;</a:t>
            </a:r>
            <a:br>
              <a:rPr lang="de-DE" dirty="0"/>
            </a:br>
            <a:r>
              <a:rPr lang="de-DE" dirty="0"/>
              <a:t>  bc</a:t>
            </a:r>
            <a:r>
              <a:rPr lang="de-DE" baseline="30000" dirty="0"/>
              <a:t>2 </a:t>
            </a:r>
            <a:r>
              <a:rPr lang="de-DE" dirty="0"/>
              <a:t>&gt; bc</a:t>
            </a:r>
            <a:r>
              <a:rPr lang="de-DE" baseline="30000" dirty="0"/>
              <a:t>3</a:t>
            </a:r>
            <a:r>
              <a:rPr lang="de-DE" dirty="0"/>
              <a:t>... (da 0&lt; c &lt;1)</a:t>
            </a:r>
          </a:p>
        </p:txBody>
      </p:sp>
      <p:sp>
        <p:nvSpPr>
          <p:cNvPr id="6" name="AutoShape 4"/>
          <p:cNvSpPr>
            <a:spLocks noChangeArrowheads="1"/>
          </p:cNvSpPr>
          <p:nvPr/>
        </p:nvSpPr>
        <p:spPr bwMode="auto">
          <a:xfrm>
            <a:off x="611560" y="4293096"/>
            <a:ext cx="7920880" cy="1512168"/>
          </a:xfrm>
          <a:prstGeom prst="wedgeRoundRectCallout">
            <a:avLst>
              <a:gd name="adj1" fmla="val 47533"/>
              <a:gd name="adj2" fmla="val 5506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dirty="0"/>
              <a:t>Exponential-</a:t>
            </a:r>
            <a:r>
              <a:rPr lang="de-DE" dirty="0" err="1"/>
              <a:t>smoothing</a:t>
            </a:r>
            <a:r>
              <a:rPr lang="de-DE" dirty="0"/>
              <a:t>-Modell: Es liegt im Vergleich zum </a:t>
            </a:r>
            <a:r>
              <a:rPr lang="de-DE" dirty="0" err="1"/>
              <a:t>Koyck</a:t>
            </a:r>
            <a:r>
              <a:rPr lang="de-DE" dirty="0"/>
              <a:t>-Modell ein „prozentualer Abschlag“ der zeitverzögerten Werbewirkung (1-c) vor, was zu einem schnelleren Konvergieren der Absatzwirkung eines Werbebudgets bzw. eines Werbeimpulses gegen 0 führt (kleinere carry-</a:t>
            </a:r>
            <a:r>
              <a:rPr lang="de-DE" dirty="0" err="1"/>
              <a:t>over</a:t>
            </a:r>
            <a:r>
              <a:rPr lang="de-DE" dirty="0"/>
              <a:t>-Effekte).</a:t>
            </a:r>
          </a:p>
        </p:txBody>
      </p:sp>
      <p:sp>
        <p:nvSpPr>
          <p:cNvPr id="8" name="Rectangle 24"/>
          <p:cNvSpPr>
            <a:spLocks noGrp="1" noChangeArrowheads="1"/>
          </p:cNvSpPr>
          <p:nvPr>
            <p:ph type="title" idx="4294967295"/>
          </p:nvPr>
        </p:nvSpPr>
        <p:spPr>
          <a:xfrm>
            <a:off x="459611" y="123031"/>
            <a:ext cx="8229600" cy="576262"/>
          </a:xfrm>
        </p:spPr>
        <p:txBody>
          <a:bodyPr/>
          <a:lstStyle/>
          <a:p>
            <a:pPr eaLnBrk="1" hangingPunct="1"/>
            <a:r>
              <a:rPr lang="de-DE" altLang="de-DE" dirty="0"/>
              <a:t>Modelle dynamischer Werbe-Response-Funktionen mit direktem Goodwill-Transfer (IV)</a:t>
            </a:r>
          </a:p>
        </p:txBody>
      </p:sp>
    </p:spTree>
    <p:extLst>
      <p:ext uri="{BB962C8B-B14F-4D97-AF65-F5344CB8AC3E}">
        <p14:creationId xmlns:p14="http://schemas.microsoft.com/office/powerpoint/2010/main" val="3075597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6"/>
          <p:cNvSpPr>
            <a:spLocks noGrp="1" noChangeArrowheads="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eaLnBrk="1" hangingPunct="1"/>
            <a:fld id="{F4967582-78B7-4E09-8AA4-2BA99352D654}" type="slidenum">
              <a:rPr lang="de-DE" altLang="de-DE"/>
              <a:pPr eaLnBrk="1" hangingPunct="1"/>
              <a:t>48</a:t>
            </a:fld>
            <a:endParaRPr lang="de-DE" altLang="de-DE"/>
          </a:p>
        </p:txBody>
      </p:sp>
      <p:sp>
        <p:nvSpPr>
          <p:cNvPr id="35" name="Foliennummernplatzhalter 2"/>
          <p:cNvSpPr txBox="1">
            <a:spLocks noGrp="1"/>
          </p:cNvSpPr>
          <p:nvPr/>
        </p:nvSpPr>
        <p:spPr bwMode="auto">
          <a:xfrm>
            <a:off x="6831013" y="6308725"/>
            <a:ext cx="2133600" cy="522288"/>
          </a:xfrm>
          <a:prstGeom prst="rect">
            <a:avLst/>
          </a:prstGeom>
          <a:noFill/>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algn="r" eaLnBrk="1" hangingPunct="1">
              <a:buFontTx/>
              <a:buNone/>
            </a:pPr>
            <a:fld id="{B0C2D30E-469D-41B4-B79D-CB198265A0BF}" type="slidenum">
              <a:rPr lang="de-DE" altLang="de-DE" sz="1100" b="1">
                <a:effectLst>
                  <a:outerShdw blurRad="38100" dist="38100" dir="2700000" algn="tl">
                    <a:srgbClr val="C0C0C0"/>
                  </a:outerShdw>
                </a:effectLst>
              </a:rPr>
              <a:pPr algn="r" eaLnBrk="1" hangingPunct="1">
                <a:buFontTx/>
                <a:buNone/>
              </a:pPr>
              <a:t>48</a:t>
            </a:fld>
            <a:endParaRPr lang="de-DE" altLang="de-DE" sz="1100" b="1">
              <a:effectLst>
                <a:outerShdw blurRad="38100" dist="38100" dir="2700000" algn="tl">
                  <a:srgbClr val="C0C0C0"/>
                </a:outerShdw>
              </a:effectLst>
            </a:endParaRPr>
          </a:p>
        </p:txBody>
      </p:sp>
      <p:sp>
        <p:nvSpPr>
          <p:cNvPr id="193540" name="Rectangle 6"/>
          <p:cNvSpPr>
            <a:spLocks noChangeArrowheads="1"/>
          </p:cNvSpPr>
          <p:nvPr/>
        </p:nvSpPr>
        <p:spPr bwMode="auto">
          <a:xfrm>
            <a:off x="2957513" y="517525"/>
            <a:ext cx="2959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sp>
        <p:nvSpPr>
          <p:cNvPr id="193541" name="Rectangle 8"/>
          <p:cNvSpPr>
            <a:spLocks noChangeArrowheads="1"/>
          </p:cNvSpPr>
          <p:nvPr/>
        </p:nvSpPr>
        <p:spPr bwMode="auto">
          <a:xfrm>
            <a:off x="1004888" y="1397000"/>
            <a:ext cx="304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r>
              <a:rPr lang="de-DE" altLang="de-DE" sz="2000">
                <a:solidFill>
                  <a:srgbClr val="000000"/>
                </a:solidFill>
                <a:latin typeface="Courier New" panose="02070309020205020404" pitchFamily="49" charset="0"/>
              </a:rPr>
              <a:t>·</a:t>
            </a:r>
            <a:endParaRPr lang="de-DE" altLang="de-DE" sz="2400">
              <a:latin typeface="Times New Roman" panose="02020603050405020304" pitchFamily="18" charset="0"/>
            </a:endParaRPr>
          </a:p>
        </p:txBody>
      </p:sp>
      <p:sp>
        <p:nvSpPr>
          <p:cNvPr id="193542" name="Rectangle 9"/>
          <p:cNvSpPr>
            <a:spLocks noChangeArrowheads="1"/>
          </p:cNvSpPr>
          <p:nvPr/>
        </p:nvSpPr>
        <p:spPr bwMode="auto">
          <a:xfrm>
            <a:off x="1157288" y="1431925"/>
            <a:ext cx="165100"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r>
              <a:rPr lang="de-DE" altLang="de-DE" sz="2000">
                <a:solidFill>
                  <a:srgbClr val="000000"/>
                </a:solidFill>
                <a:latin typeface="Times New Roman" panose="02020603050405020304" pitchFamily="18" charset="0"/>
              </a:rPr>
              <a:t> </a:t>
            </a:r>
            <a:endParaRPr lang="de-DE" altLang="de-DE" sz="2400">
              <a:latin typeface="Times New Roman" panose="02020603050405020304" pitchFamily="18" charset="0"/>
            </a:endParaRPr>
          </a:p>
        </p:txBody>
      </p:sp>
      <p:sp>
        <p:nvSpPr>
          <p:cNvPr id="193543" name="Rectangle 10"/>
          <p:cNvSpPr>
            <a:spLocks noChangeArrowheads="1"/>
          </p:cNvSpPr>
          <p:nvPr/>
        </p:nvSpPr>
        <p:spPr bwMode="auto">
          <a:xfrm>
            <a:off x="1220788" y="1423988"/>
            <a:ext cx="5842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r>
              <a:rPr lang="de-DE" altLang="de-DE" sz="1800">
                <a:solidFill>
                  <a:srgbClr val="000000"/>
                </a:solidFill>
              </a:rPr>
              <a:t>gesamte Absatzwirkung eines einmaligen Werbeimpulses</a:t>
            </a:r>
            <a:endParaRPr lang="de-DE" altLang="de-DE" sz="1800"/>
          </a:p>
        </p:txBody>
      </p:sp>
      <p:sp>
        <p:nvSpPr>
          <p:cNvPr id="193545" name="Rectangle 27"/>
          <p:cNvSpPr>
            <a:spLocks noChangeArrowheads="1"/>
          </p:cNvSpPr>
          <p:nvPr/>
        </p:nvSpPr>
        <p:spPr bwMode="auto">
          <a:xfrm>
            <a:off x="1004888" y="3460750"/>
            <a:ext cx="319087"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r>
              <a:rPr lang="de-DE" altLang="de-DE" sz="2100">
                <a:solidFill>
                  <a:srgbClr val="000000"/>
                </a:solidFill>
                <a:latin typeface="Courier New" panose="02070309020205020404" pitchFamily="49" charset="0"/>
              </a:rPr>
              <a:t>·</a:t>
            </a:r>
            <a:endParaRPr lang="de-DE" altLang="de-DE" sz="2400">
              <a:latin typeface="Times New Roman" panose="02020603050405020304" pitchFamily="18" charset="0"/>
            </a:endParaRPr>
          </a:p>
        </p:txBody>
      </p:sp>
      <p:sp>
        <p:nvSpPr>
          <p:cNvPr id="193546" name="Rectangle 28"/>
          <p:cNvSpPr>
            <a:spLocks noChangeArrowheads="1"/>
          </p:cNvSpPr>
          <p:nvPr/>
        </p:nvSpPr>
        <p:spPr bwMode="auto">
          <a:xfrm>
            <a:off x="1165225" y="3495675"/>
            <a:ext cx="1803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r>
              <a:rPr lang="de-DE" altLang="de-DE" sz="1800">
                <a:solidFill>
                  <a:srgbClr val="000000"/>
                </a:solidFill>
              </a:rPr>
              <a:t> Wirkungsintervall</a:t>
            </a:r>
            <a:endParaRPr lang="de-DE" altLang="de-DE" sz="1800"/>
          </a:p>
        </p:txBody>
      </p:sp>
      <p:grpSp>
        <p:nvGrpSpPr>
          <p:cNvPr id="193547" name="Group 29"/>
          <p:cNvGrpSpPr>
            <a:grpSpLocks/>
          </p:cNvGrpSpPr>
          <p:nvPr/>
        </p:nvGrpSpPr>
        <p:grpSpPr bwMode="auto">
          <a:xfrm>
            <a:off x="1962150" y="4038600"/>
            <a:ext cx="1227138" cy="1096963"/>
            <a:chOff x="718" y="3104"/>
            <a:chExt cx="773" cy="691"/>
          </a:xfrm>
        </p:grpSpPr>
        <p:sp>
          <p:nvSpPr>
            <p:cNvPr id="193550" name="Line 30"/>
            <p:cNvSpPr>
              <a:spLocks noChangeShapeType="1"/>
            </p:cNvSpPr>
            <p:nvPr/>
          </p:nvSpPr>
          <p:spPr bwMode="auto">
            <a:xfrm>
              <a:off x="1171" y="3368"/>
              <a:ext cx="320"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3551" name="Rectangle 31"/>
            <p:cNvSpPr>
              <a:spLocks noChangeArrowheads="1"/>
            </p:cNvSpPr>
            <p:nvPr/>
          </p:nvSpPr>
          <p:spPr bwMode="auto">
            <a:xfrm>
              <a:off x="1208" y="3488"/>
              <a:ext cx="156"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2200">
                  <a:solidFill>
                    <a:schemeClr val="tx1"/>
                  </a:solidFill>
                  <a:latin typeface="Arial" panose="020B0604020202020204" pitchFamily="34" charset="0"/>
                </a:defRPr>
              </a:lvl1pPr>
              <a:lvl2pPr marL="742950" indent="-285750" defTabSz="762000" eaLnBrk="0" hangingPunct="0">
                <a:spcBef>
                  <a:spcPct val="20000"/>
                </a:spcBef>
                <a:buChar char="–"/>
                <a:defRPr sz="2000">
                  <a:solidFill>
                    <a:schemeClr val="tx1"/>
                  </a:solidFill>
                  <a:latin typeface="Arial" panose="020B0604020202020204" pitchFamily="34" charset="0"/>
                </a:defRPr>
              </a:lvl2pPr>
              <a:lvl3pPr marL="1143000" indent="-228600" defTabSz="762000" eaLnBrk="0" hangingPunct="0">
                <a:spcBef>
                  <a:spcPct val="20000"/>
                </a:spcBef>
                <a:buChar char="•"/>
                <a:defRPr sz="2400">
                  <a:solidFill>
                    <a:schemeClr val="tx1"/>
                  </a:solidFill>
                  <a:latin typeface="Arial" panose="020B0604020202020204" pitchFamily="34" charset="0"/>
                </a:defRPr>
              </a:lvl3pPr>
              <a:lvl4pPr marL="1600200" indent="-228600" defTabSz="762000" eaLnBrk="0" hangingPunct="0">
                <a:spcBef>
                  <a:spcPct val="20000"/>
                </a:spcBef>
                <a:buChar char="–"/>
                <a:defRPr sz="1600">
                  <a:solidFill>
                    <a:schemeClr val="tx1"/>
                  </a:solidFill>
                  <a:latin typeface="Arial" panose="020B0604020202020204" pitchFamily="34" charset="0"/>
                </a:defRPr>
              </a:lvl4pPr>
              <a:lvl5pPr marL="2057400" indent="-228600" defTabSz="762000" eaLnBrk="0" hangingPunct="0">
                <a:spcBef>
                  <a:spcPct val="20000"/>
                </a:spcBef>
                <a:buChar char="»"/>
                <a:defRPr sz="14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r>
                <a:rPr lang="de-DE" altLang="de-DE" sz="3200" i="1">
                  <a:solidFill>
                    <a:srgbClr val="000000"/>
                  </a:solidFill>
                  <a:latin typeface="Times New Roman" panose="02020603050405020304" pitchFamily="18" charset="0"/>
                </a:rPr>
                <a:t>X</a:t>
              </a:r>
              <a:endParaRPr lang="de-DE" altLang="de-DE" sz="1400"/>
            </a:p>
          </p:txBody>
        </p:sp>
        <p:sp>
          <p:nvSpPr>
            <p:cNvPr id="193552" name="Rectangle 32"/>
            <p:cNvSpPr>
              <a:spLocks noChangeArrowheads="1"/>
            </p:cNvSpPr>
            <p:nvPr/>
          </p:nvSpPr>
          <p:spPr bwMode="auto">
            <a:xfrm>
              <a:off x="1218" y="3104"/>
              <a:ext cx="156"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2200">
                  <a:solidFill>
                    <a:schemeClr val="tx1"/>
                  </a:solidFill>
                  <a:latin typeface="Arial" panose="020B0604020202020204" pitchFamily="34" charset="0"/>
                </a:defRPr>
              </a:lvl1pPr>
              <a:lvl2pPr marL="742950" indent="-285750" defTabSz="762000" eaLnBrk="0" hangingPunct="0">
                <a:spcBef>
                  <a:spcPct val="20000"/>
                </a:spcBef>
                <a:buChar char="–"/>
                <a:defRPr sz="2000">
                  <a:solidFill>
                    <a:schemeClr val="tx1"/>
                  </a:solidFill>
                  <a:latin typeface="Arial" panose="020B0604020202020204" pitchFamily="34" charset="0"/>
                </a:defRPr>
              </a:lvl2pPr>
              <a:lvl3pPr marL="1143000" indent="-228600" defTabSz="762000" eaLnBrk="0" hangingPunct="0">
                <a:spcBef>
                  <a:spcPct val="20000"/>
                </a:spcBef>
                <a:buChar char="•"/>
                <a:defRPr sz="2400">
                  <a:solidFill>
                    <a:schemeClr val="tx1"/>
                  </a:solidFill>
                  <a:latin typeface="Arial" panose="020B0604020202020204" pitchFamily="34" charset="0"/>
                </a:defRPr>
              </a:lvl3pPr>
              <a:lvl4pPr marL="1600200" indent="-228600" defTabSz="762000" eaLnBrk="0" hangingPunct="0">
                <a:spcBef>
                  <a:spcPct val="20000"/>
                </a:spcBef>
                <a:buChar char="–"/>
                <a:defRPr sz="1600">
                  <a:solidFill>
                    <a:schemeClr val="tx1"/>
                  </a:solidFill>
                  <a:latin typeface="Arial" panose="020B0604020202020204" pitchFamily="34" charset="0"/>
                </a:defRPr>
              </a:lvl4pPr>
              <a:lvl5pPr marL="2057400" indent="-228600" defTabSz="762000" eaLnBrk="0" hangingPunct="0">
                <a:spcBef>
                  <a:spcPct val="20000"/>
                </a:spcBef>
                <a:buChar char="»"/>
                <a:defRPr sz="14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r>
                <a:rPr lang="de-DE" altLang="de-DE" sz="3200" i="1">
                  <a:solidFill>
                    <a:srgbClr val="000000"/>
                  </a:solidFill>
                  <a:latin typeface="Times New Roman" panose="02020603050405020304" pitchFamily="18" charset="0"/>
                </a:rPr>
                <a:t>X</a:t>
              </a:r>
              <a:endParaRPr lang="de-DE" altLang="de-DE" sz="1400"/>
            </a:p>
          </p:txBody>
        </p:sp>
        <p:sp>
          <p:nvSpPr>
            <p:cNvPr id="193553" name="Rectangle 33"/>
            <p:cNvSpPr>
              <a:spLocks noChangeArrowheads="1"/>
            </p:cNvSpPr>
            <p:nvPr/>
          </p:nvSpPr>
          <p:spPr bwMode="auto">
            <a:xfrm>
              <a:off x="720" y="3291"/>
              <a:ext cx="201"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2200">
                  <a:solidFill>
                    <a:schemeClr val="tx1"/>
                  </a:solidFill>
                  <a:latin typeface="Arial" panose="020B0604020202020204" pitchFamily="34" charset="0"/>
                </a:defRPr>
              </a:lvl1pPr>
              <a:lvl2pPr marL="742950" indent="-285750" defTabSz="762000" eaLnBrk="0" hangingPunct="0">
                <a:spcBef>
                  <a:spcPct val="20000"/>
                </a:spcBef>
                <a:buChar char="–"/>
                <a:defRPr sz="2000">
                  <a:solidFill>
                    <a:schemeClr val="tx1"/>
                  </a:solidFill>
                  <a:latin typeface="Arial" panose="020B0604020202020204" pitchFamily="34" charset="0"/>
                </a:defRPr>
              </a:lvl2pPr>
              <a:lvl3pPr marL="1143000" indent="-228600" defTabSz="762000" eaLnBrk="0" hangingPunct="0">
                <a:spcBef>
                  <a:spcPct val="20000"/>
                </a:spcBef>
                <a:buChar char="•"/>
                <a:defRPr sz="2400">
                  <a:solidFill>
                    <a:schemeClr val="tx1"/>
                  </a:solidFill>
                  <a:latin typeface="Arial" panose="020B0604020202020204" pitchFamily="34" charset="0"/>
                </a:defRPr>
              </a:lvl3pPr>
              <a:lvl4pPr marL="1600200" indent="-228600" defTabSz="762000" eaLnBrk="0" hangingPunct="0">
                <a:spcBef>
                  <a:spcPct val="20000"/>
                </a:spcBef>
                <a:buChar char="–"/>
                <a:defRPr sz="1600">
                  <a:solidFill>
                    <a:schemeClr val="tx1"/>
                  </a:solidFill>
                  <a:latin typeface="Arial" panose="020B0604020202020204" pitchFamily="34" charset="0"/>
                </a:defRPr>
              </a:lvl4pPr>
              <a:lvl5pPr marL="2057400" indent="-228600" defTabSz="762000" eaLnBrk="0" hangingPunct="0">
                <a:spcBef>
                  <a:spcPct val="20000"/>
                </a:spcBef>
                <a:buChar char="»"/>
                <a:defRPr sz="14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r>
                <a:rPr lang="de-DE" altLang="de-DE" sz="3200" i="1" dirty="0">
                  <a:solidFill>
                    <a:srgbClr val="000000"/>
                  </a:solidFill>
                  <a:latin typeface="Times New Roman" panose="02020603050405020304" pitchFamily="18" charset="0"/>
                </a:rPr>
                <a:t>x´</a:t>
              </a:r>
              <a:endParaRPr lang="de-DE" altLang="de-DE" sz="1400" dirty="0"/>
            </a:p>
          </p:txBody>
        </p:sp>
        <p:sp>
          <p:nvSpPr>
            <p:cNvPr id="193554" name="Rectangle 34"/>
            <p:cNvSpPr>
              <a:spLocks noChangeArrowheads="1"/>
            </p:cNvSpPr>
            <p:nvPr/>
          </p:nvSpPr>
          <p:spPr bwMode="auto">
            <a:xfrm>
              <a:off x="718" y="3134"/>
              <a:ext cx="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2200">
                  <a:solidFill>
                    <a:schemeClr val="tx1"/>
                  </a:solidFill>
                  <a:latin typeface="Arial" panose="020B0604020202020204" pitchFamily="34" charset="0"/>
                </a:defRPr>
              </a:lvl1pPr>
              <a:lvl2pPr marL="742950" indent="-285750" defTabSz="762000" eaLnBrk="0" hangingPunct="0">
                <a:spcBef>
                  <a:spcPct val="20000"/>
                </a:spcBef>
                <a:buChar char="–"/>
                <a:defRPr sz="2000">
                  <a:solidFill>
                    <a:schemeClr val="tx1"/>
                  </a:solidFill>
                  <a:latin typeface="Arial" panose="020B0604020202020204" pitchFamily="34" charset="0"/>
                </a:defRPr>
              </a:lvl2pPr>
              <a:lvl3pPr marL="1143000" indent="-228600" defTabSz="762000" eaLnBrk="0" hangingPunct="0">
                <a:spcBef>
                  <a:spcPct val="20000"/>
                </a:spcBef>
                <a:buChar char="•"/>
                <a:defRPr sz="2400">
                  <a:solidFill>
                    <a:schemeClr val="tx1"/>
                  </a:solidFill>
                  <a:latin typeface="Arial" panose="020B0604020202020204" pitchFamily="34" charset="0"/>
                </a:defRPr>
              </a:lvl3pPr>
              <a:lvl4pPr marL="1600200" indent="-228600" defTabSz="762000" eaLnBrk="0" hangingPunct="0">
                <a:spcBef>
                  <a:spcPct val="20000"/>
                </a:spcBef>
                <a:buChar char="–"/>
                <a:defRPr sz="1600">
                  <a:solidFill>
                    <a:schemeClr val="tx1"/>
                  </a:solidFill>
                  <a:latin typeface="Arial" panose="020B0604020202020204" pitchFamily="34" charset="0"/>
                </a:defRPr>
              </a:lvl4pPr>
              <a:lvl5pPr marL="2057400" indent="-228600" defTabSz="762000" eaLnBrk="0" hangingPunct="0">
                <a:spcBef>
                  <a:spcPct val="20000"/>
                </a:spcBef>
                <a:buChar char="»"/>
                <a:defRPr sz="14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endParaRPr lang="de-DE" altLang="de-DE" sz="1400" dirty="0"/>
            </a:p>
          </p:txBody>
        </p:sp>
        <p:sp>
          <p:nvSpPr>
            <p:cNvPr id="193555" name="Rectangle 35"/>
            <p:cNvSpPr>
              <a:spLocks noChangeArrowheads="1"/>
            </p:cNvSpPr>
            <p:nvPr/>
          </p:nvSpPr>
          <p:spPr bwMode="auto">
            <a:xfrm>
              <a:off x="1410" y="3240"/>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2200">
                  <a:solidFill>
                    <a:schemeClr val="tx1"/>
                  </a:solidFill>
                  <a:latin typeface="Arial" panose="020B0604020202020204" pitchFamily="34" charset="0"/>
                </a:defRPr>
              </a:lvl1pPr>
              <a:lvl2pPr marL="742950" indent="-285750" defTabSz="762000" eaLnBrk="0" hangingPunct="0">
                <a:spcBef>
                  <a:spcPct val="20000"/>
                </a:spcBef>
                <a:buChar char="–"/>
                <a:defRPr sz="2000">
                  <a:solidFill>
                    <a:schemeClr val="tx1"/>
                  </a:solidFill>
                  <a:latin typeface="Arial" panose="020B0604020202020204" pitchFamily="34" charset="0"/>
                </a:defRPr>
              </a:lvl2pPr>
              <a:lvl3pPr marL="1143000" indent="-228600" defTabSz="762000" eaLnBrk="0" hangingPunct="0">
                <a:spcBef>
                  <a:spcPct val="20000"/>
                </a:spcBef>
                <a:buChar char="•"/>
                <a:defRPr sz="2400">
                  <a:solidFill>
                    <a:schemeClr val="tx1"/>
                  </a:solidFill>
                  <a:latin typeface="Arial" panose="020B0604020202020204" pitchFamily="34" charset="0"/>
                </a:defRPr>
              </a:lvl3pPr>
              <a:lvl4pPr marL="1600200" indent="-228600" defTabSz="762000" eaLnBrk="0" hangingPunct="0">
                <a:spcBef>
                  <a:spcPct val="20000"/>
                </a:spcBef>
                <a:buChar char="–"/>
                <a:defRPr sz="1600">
                  <a:solidFill>
                    <a:schemeClr val="tx1"/>
                  </a:solidFill>
                  <a:latin typeface="Arial" panose="020B0604020202020204" pitchFamily="34" charset="0"/>
                </a:defRPr>
              </a:lvl4pPr>
              <a:lvl5pPr marL="2057400" indent="-228600" defTabSz="762000" eaLnBrk="0" hangingPunct="0">
                <a:spcBef>
                  <a:spcPct val="20000"/>
                </a:spcBef>
                <a:buChar char="»"/>
                <a:defRPr sz="14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r>
                <a:rPr lang="de-DE" altLang="de-DE" sz="1300" i="1">
                  <a:solidFill>
                    <a:srgbClr val="000000"/>
                  </a:solidFill>
                  <a:latin typeface="Times New Roman" panose="02020603050405020304" pitchFamily="18" charset="0"/>
                </a:rPr>
                <a:t>n</a:t>
              </a:r>
              <a:endParaRPr lang="de-DE" altLang="de-DE" sz="1400"/>
            </a:p>
          </p:txBody>
        </p:sp>
        <p:sp>
          <p:nvSpPr>
            <p:cNvPr id="193556" name="Rectangle 36"/>
            <p:cNvSpPr>
              <a:spLocks noChangeArrowheads="1"/>
            </p:cNvSpPr>
            <p:nvPr/>
          </p:nvSpPr>
          <p:spPr bwMode="auto">
            <a:xfrm>
              <a:off x="874" y="3427"/>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2200">
                  <a:solidFill>
                    <a:schemeClr val="tx1"/>
                  </a:solidFill>
                  <a:latin typeface="Arial" panose="020B0604020202020204" pitchFamily="34" charset="0"/>
                </a:defRPr>
              </a:lvl1pPr>
              <a:lvl2pPr marL="742950" indent="-285750" defTabSz="762000" eaLnBrk="0" hangingPunct="0">
                <a:spcBef>
                  <a:spcPct val="20000"/>
                </a:spcBef>
                <a:buChar char="–"/>
                <a:defRPr sz="2000">
                  <a:solidFill>
                    <a:schemeClr val="tx1"/>
                  </a:solidFill>
                  <a:latin typeface="Arial" panose="020B0604020202020204" pitchFamily="34" charset="0"/>
                </a:defRPr>
              </a:lvl2pPr>
              <a:lvl3pPr marL="1143000" indent="-228600" defTabSz="762000" eaLnBrk="0" hangingPunct="0">
                <a:spcBef>
                  <a:spcPct val="20000"/>
                </a:spcBef>
                <a:buChar char="•"/>
                <a:defRPr sz="2400">
                  <a:solidFill>
                    <a:schemeClr val="tx1"/>
                  </a:solidFill>
                  <a:latin typeface="Arial" panose="020B0604020202020204" pitchFamily="34" charset="0"/>
                </a:defRPr>
              </a:lvl3pPr>
              <a:lvl4pPr marL="1600200" indent="-228600" defTabSz="762000" eaLnBrk="0" hangingPunct="0">
                <a:spcBef>
                  <a:spcPct val="20000"/>
                </a:spcBef>
                <a:buChar char="–"/>
                <a:defRPr sz="1600">
                  <a:solidFill>
                    <a:schemeClr val="tx1"/>
                  </a:solidFill>
                  <a:latin typeface="Arial" panose="020B0604020202020204" pitchFamily="34" charset="0"/>
                </a:defRPr>
              </a:lvl4pPr>
              <a:lvl5pPr marL="2057400" indent="-228600" defTabSz="762000" eaLnBrk="0" hangingPunct="0">
                <a:spcBef>
                  <a:spcPct val="20000"/>
                </a:spcBef>
                <a:buChar char="»"/>
                <a:defRPr sz="14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r>
                <a:rPr lang="de-DE" altLang="de-DE" sz="1300" i="1">
                  <a:solidFill>
                    <a:srgbClr val="000000"/>
                  </a:solidFill>
                  <a:latin typeface="Times New Roman" panose="02020603050405020304" pitchFamily="18" charset="0"/>
                </a:rPr>
                <a:t>n</a:t>
              </a:r>
              <a:endParaRPr lang="de-DE" altLang="de-DE" sz="1400"/>
            </a:p>
          </p:txBody>
        </p:sp>
        <p:sp>
          <p:nvSpPr>
            <p:cNvPr id="193557" name="Rectangle 37"/>
            <p:cNvSpPr>
              <a:spLocks noChangeArrowheads="1"/>
            </p:cNvSpPr>
            <p:nvPr/>
          </p:nvSpPr>
          <p:spPr bwMode="auto">
            <a:xfrm>
              <a:off x="1398" y="3610"/>
              <a:ext cx="7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2200">
                  <a:solidFill>
                    <a:schemeClr val="tx1"/>
                  </a:solidFill>
                  <a:latin typeface="Arial" panose="020B0604020202020204" pitchFamily="34" charset="0"/>
                </a:defRPr>
              </a:lvl1pPr>
              <a:lvl2pPr marL="742950" indent="-285750" defTabSz="762000" eaLnBrk="0" hangingPunct="0">
                <a:spcBef>
                  <a:spcPct val="20000"/>
                </a:spcBef>
                <a:buChar char="–"/>
                <a:defRPr sz="2000">
                  <a:solidFill>
                    <a:schemeClr val="tx1"/>
                  </a:solidFill>
                  <a:latin typeface="Arial" panose="020B0604020202020204" pitchFamily="34" charset="0"/>
                </a:defRPr>
              </a:lvl2pPr>
              <a:lvl3pPr marL="1143000" indent="-228600" defTabSz="762000" eaLnBrk="0" hangingPunct="0">
                <a:spcBef>
                  <a:spcPct val="20000"/>
                </a:spcBef>
                <a:buChar char="•"/>
                <a:defRPr sz="2400">
                  <a:solidFill>
                    <a:schemeClr val="tx1"/>
                  </a:solidFill>
                  <a:latin typeface="Arial" panose="020B0604020202020204" pitchFamily="34" charset="0"/>
                </a:defRPr>
              </a:lvl3pPr>
              <a:lvl4pPr marL="1600200" indent="-228600" defTabSz="762000" eaLnBrk="0" hangingPunct="0">
                <a:spcBef>
                  <a:spcPct val="20000"/>
                </a:spcBef>
                <a:buChar char="–"/>
                <a:defRPr sz="1600">
                  <a:solidFill>
                    <a:schemeClr val="tx1"/>
                  </a:solidFill>
                  <a:latin typeface="Arial" panose="020B0604020202020204" pitchFamily="34" charset="0"/>
                </a:defRPr>
              </a:lvl4pPr>
              <a:lvl5pPr marL="2057400" indent="-228600" defTabSz="762000" eaLnBrk="0" hangingPunct="0">
                <a:spcBef>
                  <a:spcPct val="20000"/>
                </a:spcBef>
                <a:buChar char="»"/>
                <a:defRPr sz="14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r>
                <a:rPr lang="de-DE" altLang="de-DE" sz="1300">
                  <a:solidFill>
                    <a:srgbClr val="000000"/>
                  </a:solidFill>
                  <a:latin typeface="Symbol" panose="05050102010706020507" pitchFamily="18" charset="2"/>
                </a:rPr>
                <a:t>¥</a:t>
              </a:r>
              <a:endParaRPr lang="de-DE" altLang="de-DE" sz="1400"/>
            </a:p>
          </p:txBody>
        </p:sp>
        <p:sp>
          <p:nvSpPr>
            <p:cNvPr id="193558" name="Rectangle 38"/>
            <p:cNvSpPr>
              <a:spLocks noChangeArrowheads="1"/>
            </p:cNvSpPr>
            <p:nvPr/>
          </p:nvSpPr>
          <p:spPr bwMode="auto">
            <a:xfrm>
              <a:off x="991" y="3216"/>
              <a:ext cx="119"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spcBef>
                  <a:spcPct val="20000"/>
                </a:spcBef>
                <a:buChar char="•"/>
                <a:defRPr sz="2200">
                  <a:solidFill>
                    <a:schemeClr val="tx1"/>
                  </a:solidFill>
                  <a:latin typeface="Arial" panose="020B0604020202020204" pitchFamily="34" charset="0"/>
                </a:defRPr>
              </a:lvl1pPr>
              <a:lvl2pPr marL="742950" indent="-285750" defTabSz="762000" eaLnBrk="0" hangingPunct="0">
                <a:spcBef>
                  <a:spcPct val="20000"/>
                </a:spcBef>
                <a:buChar char="–"/>
                <a:defRPr sz="2000">
                  <a:solidFill>
                    <a:schemeClr val="tx1"/>
                  </a:solidFill>
                  <a:latin typeface="Arial" panose="020B0604020202020204" pitchFamily="34" charset="0"/>
                </a:defRPr>
              </a:lvl2pPr>
              <a:lvl3pPr marL="1143000" indent="-228600" defTabSz="762000" eaLnBrk="0" hangingPunct="0">
                <a:spcBef>
                  <a:spcPct val="20000"/>
                </a:spcBef>
                <a:buChar char="•"/>
                <a:defRPr sz="2400">
                  <a:solidFill>
                    <a:schemeClr val="tx1"/>
                  </a:solidFill>
                  <a:latin typeface="Arial" panose="020B0604020202020204" pitchFamily="34" charset="0"/>
                </a:defRPr>
              </a:lvl3pPr>
              <a:lvl4pPr marL="1600200" indent="-228600" defTabSz="762000" eaLnBrk="0" hangingPunct="0">
                <a:spcBef>
                  <a:spcPct val="20000"/>
                </a:spcBef>
                <a:buChar char="–"/>
                <a:defRPr sz="1600">
                  <a:solidFill>
                    <a:schemeClr val="tx1"/>
                  </a:solidFill>
                  <a:latin typeface="Arial" panose="020B0604020202020204" pitchFamily="34" charset="0"/>
                </a:defRPr>
              </a:lvl4pPr>
              <a:lvl5pPr marL="2057400" indent="-228600" defTabSz="762000" eaLnBrk="0" hangingPunct="0">
                <a:spcBef>
                  <a:spcPct val="20000"/>
                </a:spcBef>
                <a:buChar char="»"/>
                <a:defRPr sz="14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r>
                <a:rPr lang="de-DE" altLang="de-DE" sz="2700">
                  <a:solidFill>
                    <a:srgbClr val="000000"/>
                  </a:solidFill>
                  <a:latin typeface="Symbol" panose="05050102010706020507" pitchFamily="18" charset="2"/>
                </a:rPr>
                <a:t>=</a:t>
              </a:r>
              <a:endParaRPr lang="de-DE" altLang="de-DE" sz="1400"/>
            </a:p>
          </p:txBody>
        </p:sp>
      </p:grpSp>
      <p:sp>
        <p:nvSpPr>
          <p:cNvPr id="193548" name="Rectangle 39"/>
          <p:cNvSpPr>
            <a:spLocks noGrp="1" noChangeArrowheads="1"/>
          </p:cNvSpPr>
          <p:nvPr>
            <p:ph type="title" idx="4294967295"/>
          </p:nvPr>
        </p:nvSpPr>
        <p:spPr>
          <a:xfrm>
            <a:off x="467544" y="224632"/>
            <a:ext cx="8229600" cy="576262"/>
          </a:xfrm>
        </p:spPr>
        <p:txBody>
          <a:bodyPr/>
          <a:lstStyle/>
          <a:p>
            <a:pPr eaLnBrk="1" hangingPunct="1"/>
            <a:r>
              <a:rPr lang="de-DE" altLang="de-DE" sz="2000" dirty="0"/>
              <a:t>Kenngrößen in dynamischen Werbe-Response-Funktionen mit direktem Goodwill-Transfer (I)</a:t>
            </a:r>
          </a:p>
        </p:txBody>
      </p:sp>
      <p:sp>
        <p:nvSpPr>
          <p:cNvPr id="37" name="Foliennummernplatzhalter 36"/>
          <p:cNvSpPr txBox="1">
            <a:spLocks noGrp="1"/>
          </p:cNvSpPr>
          <p:nvPr/>
        </p:nvSpPr>
        <p:spPr bwMode="auto">
          <a:xfrm>
            <a:off x="6831013" y="6308725"/>
            <a:ext cx="2133600" cy="522288"/>
          </a:xfrm>
          <a:prstGeom prst="rect">
            <a:avLst/>
          </a:prstGeom>
          <a:noFill/>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algn="r" eaLnBrk="1" hangingPunct="1">
              <a:buFontTx/>
              <a:buNone/>
            </a:pPr>
            <a:fld id="{97C38BFC-96DA-42D4-94AC-1D5997E34C86}" type="slidenum">
              <a:rPr lang="de-DE" altLang="de-DE" sz="1100" b="1">
                <a:effectLst>
                  <a:outerShdw blurRad="38100" dist="38100" dir="2700000" algn="tl">
                    <a:srgbClr val="C0C0C0"/>
                  </a:outerShdw>
                </a:effectLst>
              </a:rPr>
              <a:pPr algn="r" eaLnBrk="1" hangingPunct="1">
                <a:buFontTx/>
                <a:buNone/>
              </a:pPr>
              <a:t>48</a:t>
            </a:fld>
            <a:endParaRPr lang="de-DE" altLang="de-DE" sz="1100" b="1">
              <a:effectLst>
                <a:outerShdw blurRad="38100" dist="38100" dir="2700000" algn="tl">
                  <a:srgbClr val="C0C0C0"/>
                </a:outerShdw>
              </a:effectLst>
            </a:endParaRPr>
          </a:p>
        </p:txBody>
      </p:sp>
      <p:pic>
        <p:nvPicPr>
          <p:cNvPr id="4" name="Grafik 3"/>
          <p:cNvPicPr>
            <a:picLocks noChangeAspect="1"/>
          </p:cNvPicPr>
          <p:nvPr/>
        </p:nvPicPr>
        <p:blipFill>
          <a:blip r:embed="rId2"/>
          <a:stretch>
            <a:fillRect/>
          </a:stretch>
        </p:blipFill>
        <p:spPr>
          <a:xfrm>
            <a:off x="1555790" y="1927113"/>
            <a:ext cx="5762545" cy="1417862"/>
          </a:xfrm>
          <a:prstGeom prst="rect">
            <a:avLst/>
          </a:prstGeom>
        </p:spPr>
      </p:pic>
    </p:spTree>
    <p:extLst>
      <p:ext uri="{BB962C8B-B14F-4D97-AF65-F5344CB8AC3E}">
        <p14:creationId xmlns:p14="http://schemas.microsoft.com/office/powerpoint/2010/main" val="2614999030"/>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p:cNvSpPr>
            <a:spLocks noChangeArrowheads="1"/>
          </p:cNvSpPr>
          <p:nvPr/>
        </p:nvSpPr>
        <p:spPr bwMode="auto">
          <a:xfrm>
            <a:off x="323528" y="1196752"/>
            <a:ext cx="8280919" cy="1512168"/>
          </a:xfrm>
          <a:prstGeom prst="wedgeRoundRectCallout">
            <a:avLst>
              <a:gd name="adj1" fmla="val 47533"/>
              <a:gd name="adj2" fmla="val 5506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dirty="0"/>
              <a:t>Gesamte Absatzwirkung eines einmaligen Werbeimpulses</a:t>
            </a:r>
          </a:p>
          <a:p>
            <a:r>
              <a:rPr lang="de-DE" dirty="0"/>
              <a:t>Wieviel Absatz löst ein einmaliger (marginaler) Werbeimpuls ausgehend von einem bestimmten Werbeniveau </a:t>
            </a:r>
            <a:r>
              <a:rPr lang="de-DE" dirty="0" err="1"/>
              <a:t>W</a:t>
            </a:r>
            <a:r>
              <a:rPr lang="de-DE" baseline="-25000" dirty="0" err="1"/>
              <a:t>t</a:t>
            </a:r>
            <a:r>
              <a:rPr lang="de-DE" dirty="0"/>
              <a:t> insgesamt (heute und in der Zukunft - Vorwärtsrechnung) aus? </a:t>
            </a:r>
          </a:p>
        </p:txBody>
      </p:sp>
      <p:sp>
        <p:nvSpPr>
          <p:cNvPr id="6" name="AutoShape 4"/>
          <p:cNvSpPr>
            <a:spLocks noChangeArrowheads="1"/>
          </p:cNvSpPr>
          <p:nvPr/>
        </p:nvSpPr>
        <p:spPr bwMode="auto">
          <a:xfrm>
            <a:off x="323528" y="2924944"/>
            <a:ext cx="8280920" cy="3096344"/>
          </a:xfrm>
          <a:prstGeom prst="wedgeRoundRectCallout">
            <a:avLst>
              <a:gd name="adj1" fmla="val 47533"/>
              <a:gd name="adj2" fmla="val 5506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dirty="0"/>
              <a:t>Wirkungsintervall       </a:t>
            </a:r>
          </a:p>
          <a:p>
            <a:r>
              <a:rPr lang="de-DE" dirty="0"/>
              <a:t>Nach wieviel Perioden n ist ein bestimmter Prozentsatz der gesamten Werbewirkung erreicht? </a:t>
            </a:r>
          </a:p>
          <a:p>
            <a:r>
              <a:rPr lang="de-DE" dirty="0"/>
              <a:t>Häufig verwendet man hierfür das 90% Wirkungsintervall = nach wie vielen Perioden n sind 90% der gesamten Werbewirkung eines einmaligen Werbeimpulses erreicht, d.h. bei welcher Periode n beträgt </a:t>
            </a:r>
            <a:r>
              <a:rPr lang="de-DE" dirty="0" err="1"/>
              <a:t>x´</a:t>
            </a:r>
            <a:r>
              <a:rPr lang="de-DE" baseline="-25000" dirty="0" err="1"/>
              <a:t>n</a:t>
            </a:r>
            <a:r>
              <a:rPr lang="de-DE" dirty="0"/>
              <a:t>= 0,9.</a:t>
            </a:r>
          </a:p>
          <a:p>
            <a:r>
              <a:rPr lang="de-DE" dirty="0"/>
              <a:t>Je länger das Wirkungsintervall ist, d.h. je länger es dauert, bis der bestimmte Prozentsatz der gesamten Werbewirkung erreicht ist, desto größer sind die zeitversetzten Werbewirkungen, d.h. desto länger muss man auf die gewünschten aggregierten Werbewirkungen „warten“.</a:t>
            </a:r>
          </a:p>
        </p:txBody>
      </p:sp>
      <p:sp>
        <p:nvSpPr>
          <p:cNvPr id="8" name="Rectangle 24"/>
          <p:cNvSpPr>
            <a:spLocks noGrp="1" noChangeArrowheads="1"/>
          </p:cNvSpPr>
          <p:nvPr>
            <p:ph type="title" idx="4294967295"/>
          </p:nvPr>
        </p:nvSpPr>
        <p:spPr>
          <a:xfrm>
            <a:off x="459611" y="123031"/>
            <a:ext cx="8229600" cy="576262"/>
          </a:xfrm>
        </p:spPr>
        <p:txBody>
          <a:bodyPr/>
          <a:lstStyle/>
          <a:p>
            <a:pPr eaLnBrk="1" hangingPunct="1"/>
            <a:r>
              <a:rPr lang="de-DE" altLang="de-DE" dirty="0"/>
              <a:t>Erläuterungen zu den Kenngrößen (I)</a:t>
            </a:r>
          </a:p>
        </p:txBody>
      </p:sp>
      <p:cxnSp>
        <p:nvCxnSpPr>
          <p:cNvPr id="3" name="Gewinkelte Verbindung 2"/>
          <p:cNvCxnSpPr/>
          <p:nvPr/>
        </p:nvCxnSpPr>
        <p:spPr>
          <a:xfrm>
            <a:off x="2505472" y="3212976"/>
            <a:ext cx="914400" cy="914400"/>
          </a:xfrm>
          <a:prstGeom prst="bentConnector3">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6946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AutoShape 4"/>
          <p:cNvSpPr>
            <a:spLocks noChangeArrowheads="1"/>
          </p:cNvSpPr>
          <p:nvPr/>
        </p:nvSpPr>
        <p:spPr bwMode="auto">
          <a:xfrm>
            <a:off x="197768" y="903810"/>
            <a:ext cx="8625136" cy="2512598"/>
          </a:xfrm>
          <a:prstGeom prst="wedgeRoundRectCallout">
            <a:avLst>
              <a:gd name="adj1" fmla="val 42439"/>
              <a:gd name="adj2" fmla="val 75727"/>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lvl="1"/>
            <a:r>
              <a:rPr lang="de-DE" sz="2000" dirty="0"/>
              <a:t>Das Werbecontrolling hat eine Servicefunktion für das Werbemanagement: Das Werbecontrolling soll das Werbemanagement bei der Lenkung und Leitung des Kommunikationsbereichs durch Bereitstellung von Informationen, die Eingang in die Planungs- und Entscheidungsprozesse des Werbemanagements finden, unterstützen (Bereitstellung von entscheidungsrelevanten Informationen).</a:t>
            </a:r>
          </a:p>
        </p:txBody>
      </p:sp>
      <p:sp>
        <p:nvSpPr>
          <p:cNvPr id="2" name="Textfeld 1"/>
          <p:cNvSpPr txBox="1"/>
          <p:nvPr/>
        </p:nvSpPr>
        <p:spPr>
          <a:xfrm>
            <a:off x="1895153" y="3570204"/>
            <a:ext cx="3096344" cy="923330"/>
          </a:xfrm>
          <a:prstGeom prst="rect">
            <a:avLst/>
          </a:prstGeom>
          <a:noFill/>
        </p:spPr>
        <p:txBody>
          <a:bodyPr wrap="square" rtlCol="0">
            <a:spAutoFit/>
          </a:bodyPr>
          <a:lstStyle/>
          <a:p>
            <a:r>
              <a:rPr lang="de-DE" dirty="0"/>
              <a:t>Informationsgewinnung</a:t>
            </a:r>
          </a:p>
          <a:p>
            <a:endParaRPr lang="de-DE" dirty="0"/>
          </a:p>
          <a:p>
            <a:r>
              <a:rPr lang="de-DE" dirty="0"/>
              <a:t>Informationsauswertung</a:t>
            </a:r>
          </a:p>
        </p:txBody>
      </p:sp>
      <p:sp>
        <p:nvSpPr>
          <p:cNvPr id="3" name="Textfeld 2"/>
          <p:cNvSpPr txBox="1"/>
          <p:nvPr/>
        </p:nvSpPr>
        <p:spPr>
          <a:xfrm>
            <a:off x="5224542" y="4031869"/>
            <a:ext cx="2880320" cy="646331"/>
          </a:xfrm>
          <a:prstGeom prst="rect">
            <a:avLst/>
          </a:prstGeom>
          <a:noFill/>
        </p:spPr>
        <p:txBody>
          <a:bodyPr wrap="square" rtlCol="0">
            <a:spAutoFit/>
          </a:bodyPr>
          <a:lstStyle/>
          <a:p>
            <a:r>
              <a:rPr lang="de-DE" dirty="0"/>
              <a:t>Informationsmanagement des `Data Centers`</a:t>
            </a:r>
          </a:p>
        </p:txBody>
      </p:sp>
      <p:cxnSp>
        <p:nvCxnSpPr>
          <p:cNvPr id="5" name="Gerade Verbindung 4"/>
          <p:cNvCxnSpPr/>
          <p:nvPr/>
        </p:nvCxnSpPr>
        <p:spPr>
          <a:xfrm>
            <a:off x="1610729" y="3418676"/>
            <a:ext cx="21275" cy="10049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Gerade Verbindung 6"/>
          <p:cNvCxnSpPr/>
          <p:nvPr/>
        </p:nvCxnSpPr>
        <p:spPr>
          <a:xfrm>
            <a:off x="1632004" y="3800388"/>
            <a:ext cx="2225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p:nvCxnSpPr>
        <p:spPr>
          <a:xfrm>
            <a:off x="1621366" y="4415117"/>
            <a:ext cx="2225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p:nvCxnSpPr>
        <p:spPr>
          <a:xfrm>
            <a:off x="4991497" y="3384241"/>
            <a:ext cx="0" cy="8640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4991497" y="4259375"/>
            <a:ext cx="1904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2"/>
          <p:cNvSpPr>
            <a:spLocks noGrp="1" noChangeArrowheads="1"/>
          </p:cNvSpPr>
          <p:nvPr>
            <p:ph type="title"/>
          </p:nvPr>
        </p:nvSpPr>
        <p:spPr>
          <a:xfrm>
            <a:off x="395536" y="190607"/>
            <a:ext cx="8229600" cy="576262"/>
          </a:xfrm>
        </p:spPr>
        <p:txBody>
          <a:bodyPr/>
          <a:lstStyle/>
          <a:p>
            <a:r>
              <a:rPr lang="de-DE" altLang="de-DE" dirty="0"/>
              <a:t>Konzeptionen im Werbecontrolling (II): informationsorientiertes Controlling-Konzept</a:t>
            </a:r>
          </a:p>
        </p:txBody>
      </p:sp>
      <p:sp>
        <p:nvSpPr>
          <p:cNvPr id="15" name="AutoShape 4"/>
          <p:cNvSpPr>
            <a:spLocks noChangeArrowheads="1"/>
          </p:cNvSpPr>
          <p:nvPr/>
        </p:nvSpPr>
        <p:spPr bwMode="auto">
          <a:xfrm>
            <a:off x="223464" y="4678200"/>
            <a:ext cx="8625136" cy="1343088"/>
          </a:xfrm>
          <a:prstGeom prst="wedgeRoundRectCallout">
            <a:avLst>
              <a:gd name="adj1" fmla="val 43462"/>
              <a:gd name="adj2" fmla="val 66874"/>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lvl="1"/>
            <a:r>
              <a:rPr lang="de-DE" sz="2000" dirty="0"/>
              <a:t>Zentrale Entscheidungsfelder in der Kommunikationspolitik sind die Festlegung des Werbebudgets (Werbebudgetplanung), die Bestimmung der Werbeträger (Werbestreuplanung) und Outsourcing-Aspekte (Zusammenarbeit mit Werbeagenturen).</a:t>
            </a:r>
          </a:p>
        </p:txBody>
      </p:sp>
    </p:spTree>
    <p:extLst>
      <p:ext uri="{BB962C8B-B14F-4D97-AF65-F5344CB8AC3E}">
        <p14:creationId xmlns:p14="http://schemas.microsoft.com/office/powerpoint/2010/main" val="40920874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p:cNvSpPr>
            <a:spLocks noGrp="1" noChangeArrowheads="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eaLnBrk="1" hangingPunct="1"/>
            <a:fld id="{041336C8-34DD-4596-984C-18297CA49D60}" type="slidenum">
              <a:rPr lang="de-DE" altLang="de-DE"/>
              <a:pPr eaLnBrk="1" hangingPunct="1"/>
              <a:t>50</a:t>
            </a:fld>
            <a:endParaRPr lang="de-DE" altLang="de-DE"/>
          </a:p>
        </p:txBody>
      </p:sp>
      <p:graphicFrame>
        <p:nvGraphicFramePr>
          <p:cNvPr id="194564" name="Object 3"/>
          <p:cNvGraphicFramePr>
            <a:graphicFrameLocks noChangeAspect="1"/>
          </p:cNvGraphicFramePr>
          <p:nvPr/>
        </p:nvGraphicFramePr>
        <p:xfrm>
          <a:off x="2239963" y="2557463"/>
          <a:ext cx="890587" cy="1484312"/>
        </p:xfrm>
        <a:graphic>
          <a:graphicData uri="http://schemas.openxmlformats.org/presentationml/2006/ole">
            <mc:AlternateContent xmlns:mc="http://schemas.openxmlformats.org/markup-compatibility/2006">
              <mc:Choice xmlns:v="urn:schemas-microsoft-com:vml" Requires="v">
                <p:oleObj spid="_x0000_s17561" name="Formel" r:id="rId3" imgW="368140" imgH="622030" progId="Equation.3">
                  <p:embed/>
                </p:oleObj>
              </mc:Choice>
              <mc:Fallback>
                <p:oleObj name="Formel" r:id="rId3" imgW="368140" imgH="62203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9963" y="2557463"/>
                        <a:ext cx="890587"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565" name="Rectangle 4"/>
          <p:cNvSpPr>
            <a:spLocks noChangeArrowheads="1"/>
          </p:cNvSpPr>
          <p:nvPr/>
        </p:nvSpPr>
        <p:spPr bwMode="auto">
          <a:xfrm>
            <a:off x="1619250" y="2949575"/>
            <a:ext cx="6794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r>
              <a:rPr lang="de-DE" altLang="de-DE" sz="2100">
                <a:cs typeface="Times New Roman" panose="02020603050405020304" pitchFamily="18" charset="0"/>
              </a:rPr>
              <a:t>m =</a:t>
            </a:r>
            <a:r>
              <a:rPr lang="de-DE" altLang="de-DE" sz="1200">
                <a:cs typeface="Times New Roman" panose="02020603050405020304" pitchFamily="18" charset="0"/>
              </a:rPr>
              <a:t> </a:t>
            </a:r>
            <a:endParaRPr lang="de-DE" altLang="de-DE" sz="1800"/>
          </a:p>
        </p:txBody>
      </p:sp>
      <p:sp>
        <p:nvSpPr>
          <p:cNvPr id="194566" name="Rectangle 5"/>
          <p:cNvSpPr>
            <a:spLocks noChangeArrowheads="1"/>
          </p:cNvSpPr>
          <p:nvPr/>
        </p:nvSpPr>
        <p:spPr bwMode="auto">
          <a:xfrm>
            <a:off x="0" y="3452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sp>
        <p:nvSpPr>
          <p:cNvPr id="194567" name="Text Box 6"/>
          <p:cNvSpPr txBox="1">
            <a:spLocks noChangeArrowheads="1"/>
          </p:cNvSpPr>
          <p:nvPr/>
        </p:nvSpPr>
        <p:spPr bwMode="auto">
          <a:xfrm>
            <a:off x="1403350" y="2225675"/>
            <a:ext cx="295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50000"/>
              </a:spcBef>
            </a:pPr>
            <a:r>
              <a:rPr lang="de-DE" altLang="de-DE" sz="1800" dirty="0"/>
              <a:t> Marketingmultiplikator</a:t>
            </a:r>
          </a:p>
        </p:txBody>
      </p:sp>
      <p:sp>
        <p:nvSpPr>
          <p:cNvPr id="194568" name="Text Box 7"/>
          <p:cNvSpPr txBox="1">
            <a:spLocks noChangeArrowheads="1"/>
          </p:cNvSpPr>
          <p:nvPr/>
        </p:nvSpPr>
        <p:spPr bwMode="auto">
          <a:xfrm>
            <a:off x="5075238" y="2197100"/>
            <a:ext cx="295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50000"/>
              </a:spcBef>
            </a:pPr>
            <a:r>
              <a:rPr lang="de-DE" altLang="de-DE" sz="1800"/>
              <a:t> Zeitzentrum</a:t>
            </a:r>
          </a:p>
        </p:txBody>
      </p:sp>
      <p:sp>
        <p:nvSpPr>
          <p:cNvPr id="194569" name="Rectangle 8"/>
          <p:cNvSpPr>
            <a:spLocks noChangeArrowheads="1"/>
          </p:cNvSpPr>
          <p:nvPr/>
        </p:nvSpPr>
        <p:spPr bwMode="auto">
          <a:xfrm>
            <a:off x="0" y="2971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Char char="-"/>
            </a:pPr>
            <a:endParaRPr lang="de-DE" altLang="de-DE" sz="1800"/>
          </a:p>
        </p:txBody>
      </p:sp>
      <p:sp>
        <p:nvSpPr>
          <p:cNvPr id="12" name="Rectangle 39"/>
          <p:cNvSpPr>
            <a:spLocks noGrp="1" noChangeArrowheads="1"/>
          </p:cNvSpPr>
          <p:nvPr>
            <p:ph type="title" idx="4294967295"/>
          </p:nvPr>
        </p:nvSpPr>
        <p:spPr>
          <a:xfrm>
            <a:off x="467544" y="224632"/>
            <a:ext cx="8229600" cy="576262"/>
          </a:xfrm>
        </p:spPr>
        <p:txBody>
          <a:bodyPr/>
          <a:lstStyle/>
          <a:p>
            <a:pPr eaLnBrk="1" hangingPunct="1"/>
            <a:r>
              <a:rPr lang="de-DE" altLang="de-DE" sz="2000" dirty="0"/>
              <a:t>Kenngrößen in dynamischen Werbe-Response-Funktionen mit direktem Goodwill-Transfer (II)</a:t>
            </a:r>
          </a:p>
        </p:txBody>
      </p:sp>
      <p:pic>
        <p:nvPicPr>
          <p:cNvPr id="3" name="Grafik 2"/>
          <p:cNvPicPr>
            <a:picLocks noChangeAspect="1"/>
          </p:cNvPicPr>
          <p:nvPr/>
        </p:nvPicPr>
        <p:blipFill>
          <a:blip r:embed="rId5"/>
          <a:stretch>
            <a:fillRect/>
          </a:stretch>
        </p:blipFill>
        <p:spPr>
          <a:xfrm>
            <a:off x="5075238" y="2557463"/>
            <a:ext cx="5762545" cy="2544215"/>
          </a:xfrm>
          <a:prstGeom prst="rect">
            <a:avLst/>
          </a:prstGeom>
        </p:spPr>
      </p:pic>
    </p:spTree>
    <p:extLst>
      <p:ext uri="{BB962C8B-B14F-4D97-AF65-F5344CB8AC3E}">
        <p14:creationId xmlns:p14="http://schemas.microsoft.com/office/powerpoint/2010/main" val="264588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p:cNvSpPr>
            <a:spLocks noChangeArrowheads="1"/>
          </p:cNvSpPr>
          <p:nvPr/>
        </p:nvSpPr>
        <p:spPr bwMode="auto">
          <a:xfrm>
            <a:off x="251520" y="1916832"/>
            <a:ext cx="8280919" cy="1584176"/>
          </a:xfrm>
          <a:prstGeom prst="wedgeRoundRectCallout">
            <a:avLst>
              <a:gd name="adj1" fmla="val 47533"/>
              <a:gd name="adj2" fmla="val 5506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dirty="0"/>
              <a:t>Marketingmultiplikator (Werbemultiplikator)</a:t>
            </a:r>
          </a:p>
          <a:p>
            <a:r>
              <a:rPr lang="de-DE" dirty="0"/>
              <a:t>Diese Größe drückt die Gesamtwirkung eines Werbeimpulses als Vielfaches seiner </a:t>
            </a:r>
            <a:r>
              <a:rPr lang="de-DE" dirty="0" err="1"/>
              <a:t>Momentanwirkung</a:t>
            </a:r>
            <a:r>
              <a:rPr lang="de-DE" dirty="0"/>
              <a:t> aus: Damit kommt zum Ausdruck, wieviel an Absatzwirkung erst in der Zukunft auftritt. Je größer der Marketingmultiplikator ist, desto größer sind die zeitversetzten Werbewirkungen.</a:t>
            </a:r>
          </a:p>
        </p:txBody>
      </p:sp>
      <p:sp>
        <p:nvSpPr>
          <p:cNvPr id="8" name="Rectangle 24"/>
          <p:cNvSpPr>
            <a:spLocks noGrp="1" noChangeArrowheads="1"/>
          </p:cNvSpPr>
          <p:nvPr>
            <p:ph type="title" idx="4294967295"/>
          </p:nvPr>
        </p:nvSpPr>
        <p:spPr>
          <a:xfrm>
            <a:off x="459611" y="123031"/>
            <a:ext cx="8229600" cy="576262"/>
          </a:xfrm>
        </p:spPr>
        <p:txBody>
          <a:bodyPr/>
          <a:lstStyle/>
          <a:p>
            <a:pPr eaLnBrk="1" hangingPunct="1"/>
            <a:r>
              <a:rPr lang="de-DE" altLang="de-DE" dirty="0"/>
              <a:t>Erläuterungen zu den Kenngrößen (II)</a:t>
            </a:r>
          </a:p>
        </p:txBody>
      </p:sp>
    </p:spTree>
    <p:extLst>
      <p:ext uri="{BB962C8B-B14F-4D97-AF65-F5344CB8AC3E}">
        <p14:creationId xmlns:p14="http://schemas.microsoft.com/office/powerpoint/2010/main" val="37166039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
          <p:cNvSpPr>
            <a:spLocks noChangeArrowheads="1"/>
          </p:cNvSpPr>
          <p:nvPr/>
        </p:nvSpPr>
        <p:spPr bwMode="auto">
          <a:xfrm>
            <a:off x="436558" y="1196752"/>
            <a:ext cx="8424936" cy="4536504"/>
          </a:xfrm>
          <a:prstGeom prst="wedgeRoundRectCallout">
            <a:avLst>
              <a:gd name="adj1" fmla="val 47533"/>
              <a:gd name="adj2" fmla="val 5506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dirty="0"/>
              <a:t>Zeitzentrum</a:t>
            </a:r>
          </a:p>
          <a:p>
            <a:r>
              <a:rPr lang="de-DE" dirty="0"/>
              <a:t>Diese Größe gibt Auskunft über die mittlere Wirkungsdauer eines Werbeimpulses. Dies ist mit einem Erwartungswert der zeitlichen Werbewirkung vergleichbar. Die Absatzwirkung „in der Zukunft“ wird damit gewichtet, in welcher Periode in der Zukunft (t+</a:t>
            </a:r>
            <a:r>
              <a:rPr lang="de-DE" dirty="0">
                <a:latin typeface="Symbol" panose="05050102010706020507" pitchFamily="18" charset="2"/>
              </a:rPr>
              <a:t>t</a:t>
            </a:r>
            <a:r>
              <a:rPr lang="de-DE" dirty="0"/>
              <a:t>-1)  diese Absatzwirkung, ausgelöst durch den Werbeimpuls in t (j=0) auftritt.  </a:t>
            </a:r>
          </a:p>
          <a:p>
            <a:endParaRPr lang="de-DE" dirty="0"/>
          </a:p>
          <a:p>
            <a:r>
              <a:rPr lang="de-DE" dirty="0"/>
              <a:t>Formal handelt es sich um einen Quotienten aus der mit dem periodenbezogenen Zählindex </a:t>
            </a:r>
            <a:r>
              <a:rPr lang="de-DE" dirty="0">
                <a:latin typeface="Symbol" panose="05050102010706020507" pitchFamily="18" charset="2"/>
              </a:rPr>
              <a:t>t</a:t>
            </a:r>
            <a:r>
              <a:rPr lang="de-DE" dirty="0"/>
              <a:t> gewichteten Absatzwirkung und der </a:t>
            </a:r>
            <a:r>
              <a:rPr lang="de-DE" dirty="0" err="1"/>
              <a:t>ungewichteten</a:t>
            </a:r>
            <a:r>
              <a:rPr lang="de-DE" dirty="0"/>
              <a:t> gesamten Absatzwirkung (X</a:t>
            </a:r>
            <a:r>
              <a:rPr lang="de-DE" baseline="-25000" dirty="0"/>
              <a:t>∞</a:t>
            </a:r>
            <a:r>
              <a:rPr lang="de-DE" dirty="0"/>
              <a:t>).</a:t>
            </a:r>
          </a:p>
          <a:p>
            <a:r>
              <a:rPr lang="de-DE" dirty="0"/>
              <a:t>Die Notation wirkt auf den ersten Blick „verwirrend“, stellt aber sicher, dass man auf die aktuelle Werbewirkung in t (j=0) eine Periode (</a:t>
            </a:r>
            <a:r>
              <a:rPr lang="de-DE" dirty="0">
                <a:latin typeface="Symbol" panose="05050102010706020507" pitchFamily="18" charset="2"/>
              </a:rPr>
              <a:t>t</a:t>
            </a:r>
            <a:r>
              <a:rPr lang="de-DE" dirty="0"/>
              <a:t>=1) „warten“ muss.</a:t>
            </a:r>
          </a:p>
        </p:txBody>
      </p:sp>
      <p:sp>
        <p:nvSpPr>
          <p:cNvPr id="8" name="Rectangle 24"/>
          <p:cNvSpPr>
            <a:spLocks noGrp="1" noChangeArrowheads="1"/>
          </p:cNvSpPr>
          <p:nvPr>
            <p:ph type="title" idx="4294967295"/>
          </p:nvPr>
        </p:nvSpPr>
        <p:spPr>
          <a:xfrm>
            <a:off x="459611" y="123031"/>
            <a:ext cx="8229600" cy="576262"/>
          </a:xfrm>
        </p:spPr>
        <p:txBody>
          <a:bodyPr/>
          <a:lstStyle/>
          <a:p>
            <a:pPr eaLnBrk="1" hangingPunct="1"/>
            <a:r>
              <a:rPr lang="de-DE" altLang="de-DE" dirty="0"/>
              <a:t>Erläuterungen zu den Kenngrößen (III)</a:t>
            </a:r>
          </a:p>
        </p:txBody>
      </p:sp>
    </p:spTree>
    <p:extLst>
      <p:ext uri="{BB962C8B-B14F-4D97-AF65-F5344CB8AC3E}">
        <p14:creationId xmlns:p14="http://schemas.microsoft.com/office/powerpoint/2010/main" val="31400843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6"/>
          <p:cNvSpPr>
            <a:spLocks noGrp="1" noChangeArrowheads="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eaLnBrk="1" hangingPunct="1"/>
            <a:fld id="{BDFFDA64-0B20-42B2-92C0-38BEC90D193B}" type="slidenum">
              <a:rPr lang="de-DE" altLang="de-DE"/>
              <a:pPr eaLnBrk="1" hangingPunct="1"/>
              <a:t>53</a:t>
            </a:fld>
            <a:endParaRPr lang="de-DE" altLang="de-DE"/>
          </a:p>
        </p:txBody>
      </p:sp>
      <p:sp>
        <p:nvSpPr>
          <p:cNvPr id="11" name="Foliennummernplatzhalter 2"/>
          <p:cNvSpPr txBox="1">
            <a:spLocks noGrp="1"/>
          </p:cNvSpPr>
          <p:nvPr/>
        </p:nvSpPr>
        <p:spPr bwMode="auto">
          <a:xfrm>
            <a:off x="6831013" y="6308725"/>
            <a:ext cx="2133600" cy="522288"/>
          </a:xfrm>
          <a:prstGeom prst="rect">
            <a:avLst/>
          </a:prstGeom>
          <a:noFill/>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algn="r" eaLnBrk="1" hangingPunct="1">
              <a:buFontTx/>
              <a:buNone/>
            </a:pPr>
            <a:fld id="{7607CBBB-0EC6-425A-846D-26C2E9B42B93}" type="slidenum">
              <a:rPr lang="de-DE" altLang="de-DE" sz="1100" b="1">
                <a:effectLst>
                  <a:outerShdw blurRad="38100" dist="38100" dir="2700000" algn="tl">
                    <a:srgbClr val="C0C0C0"/>
                  </a:outerShdw>
                </a:effectLst>
              </a:rPr>
              <a:pPr algn="r" eaLnBrk="1" hangingPunct="1">
                <a:buFontTx/>
                <a:buNone/>
              </a:pPr>
              <a:t>53</a:t>
            </a:fld>
            <a:endParaRPr lang="de-DE" altLang="de-DE" sz="1100" b="1">
              <a:effectLst>
                <a:outerShdw blurRad="38100" dist="38100" dir="2700000" algn="tl">
                  <a:srgbClr val="C0C0C0"/>
                </a:outerShdw>
              </a:effectLst>
            </a:endParaRPr>
          </a:p>
        </p:txBody>
      </p:sp>
      <p:sp>
        <p:nvSpPr>
          <p:cNvPr id="195589" name="Text Box 8"/>
          <p:cNvSpPr txBox="1">
            <a:spLocks noChangeArrowheads="1"/>
          </p:cNvSpPr>
          <p:nvPr/>
        </p:nvSpPr>
        <p:spPr bwMode="auto">
          <a:xfrm>
            <a:off x="414338" y="1797050"/>
            <a:ext cx="742690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r>
              <a:rPr lang="de-DE" altLang="de-DE" sz="1600" b="1" dirty="0"/>
              <a:t>Es besteht eine Werbewirkung über 3 Perioden (t; t+1; t+2 bzw. j=0,j=1,j=2)</a:t>
            </a:r>
          </a:p>
        </p:txBody>
      </p:sp>
      <p:graphicFrame>
        <p:nvGraphicFramePr>
          <p:cNvPr id="195590" name="Object 9"/>
          <p:cNvGraphicFramePr>
            <a:graphicFrameLocks noChangeAspect="1"/>
          </p:cNvGraphicFramePr>
          <p:nvPr/>
        </p:nvGraphicFramePr>
        <p:xfrm>
          <a:off x="684213" y="2211388"/>
          <a:ext cx="3981450" cy="354012"/>
        </p:xfrm>
        <a:graphic>
          <a:graphicData uri="http://schemas.openxmlformats.org/presentationml/2006/ole">
            <mc:AlternateContent xmlns:mc="http://schemas.openxmlformats.org/markup-compatibility/2006">
              <mc:Choice xmlns:v="urn:schemas-microsoft-com:vml" Requires="v">
                <p:oleObj spid="_x0000_s19036" name="Formel" r:id="rId4" imgW="2870200" imgH="254000" progId="Equation.3">
                  <p:embed/>
                </p:oleObj>
              </mc:Choice>
              <mc:Fallback>
                <p:oleObj name="Formel" r:id="rId4" imgW="2870200" imgH="254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2211388"/>
                        <a:ext cx="3981450" cy="354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5591" name="Text Box 10"/>
          <p:cNvSpPr txBox="1">
            <a:spLocks noChangeArrowheads="1"/>
          </p:cNvSpPr>
          <p:nvPr/>
        </p:nvSpPr>
        <p:spPr bwMode="auto">
          <a:xfrm>
            <a:off x="461963" y="2654300"/>
            <a:ext cx="5600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 typeface="Wingdings" panose="05000000000000000000" pitchFamily="2" charset="2"/>
              <a:buChar char="§"/>
            </a:pPr>
            <a:r>
              <a:rPr lang="de-DE" altLang="de-DE" sz="1600" b="1"/>
              <a:t> gesamte Werbewirkung eines einmaligen Impulses bei</a:t>
            </a:r>
          </a:p>
        </p:txBody>
      </p:sp>
      <p:graphicFrame>
        <p:nvGraphicFramePr>
          <p:cNvPr id="195592" name="Object 11"/>
          <p:cNvGraphicFramePr>
            <a:graphicFrameLocks noChangeAspect="1"/>
          </p:cNvGraphicFramePr>
          <p:nvPr>
            <p:extLst>
              <p:ext uri="{D42A27DB-BD31-4B8C-83A1-F6EECF244321}">
                <p14:modId xmlns:p14="http://schemas.microsoft.com/office/powerpoint/2010/main" val="1532688678"/>
              </p:ext>
            </p:extLst>
          </p:nvPr>
        </p:nvGraphicFramePr>
        <p:xfrm>
          <a:off x="839788" y="3012953"/>
          <a:ext cx="936625" cy="384175"/>
        </p:xfrm>
        <a:graphic>
          <a:graphicData uri="http://schemas.openxmlformats.org/presentationml/2006/ole">
            <mc:AlternateContent xmlns:mc="http://schemas.openxmlformats.org/markup-compatibility/2006">
              <mc:Choice xmlns:v="urn:schemas-microsoft-com:vml" Requires="v">
                <p:oleObj spid="_x0000_s19037" name="Formel" r:id="rId6" imgW="558800" imgH="228600" progId="Equation.3">
                  <p:embed/>
                </p:oleObj>
              </mc:Choice>
              <mc:Fallback>
                <p:oleObj name="Formel" r:id="rId6" imgW="55880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9788" y="3012953"/>
                        <a:ext cx="936625" cy="384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5593" name="Object 12"/>
          <p:cNvGraphicFramePr>
            <a:graphicFrameLocks noChangeAspect="1"/>
          </p:cNvGraphicFramePr>
          <p:nvPr/>
        </p:nvGraphicFramePr>
        <p:xfrm>
          <a:off x="755650" y="3357563"/>
          <a:ext cx="4537075" cy="2011362"/>
        </p:xfrm>
        <a:graphic>
          <a:graphicData uri="http://schemas.openxmlformats.org/presentationml/2006/ole">
            <mc:AlternateContent xmlns:mc="http://schemas.openxmlformats.org/markup-compatibility/2006">
              <mc:Choice xmlns:v="urn:schemas-microsoft-com:vml" Requires="v">
                <p:oleObj spid="_x0000_s19038" name="Formel" r:id="rId8" imgW="3009900" imgH="1333500" progId="Equation.3">
                  <p:embed/>
                </p:oleObj>
              </mc:Choice>
              <mc:Fallback>
                <p:oleObj name="Formel" r:id="rId8" imgW="3009900" imgH="13335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5650" y="3357563"/>
                        <a:ext cx="4537075" cy="2011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5594" name="Object 13"/>
          <p:cNvGraphicFramePr>
            <a:graphicFrameLocks noChangeAspect="1"/>
          </p:cNvGraphicFramePr>
          <p:nvPr/>
        </p:nvGraphicFramePr>
        <p:xfrm>
          <a:off x="3448050" y="5449888"/>
          <a:ext cx="3644900" cy="355600"/>
        </p:xfrm>
        <a:graphic>
          <a:graphicData uri="http://schemas.openxmlformats.org/presentationml/2006/ole">
            <mc:AlternateContent xmlns:mc="http://schemas.openxmlformats.org/markup-compatibility/2006">
              <mc:Choice xmlns:v="urn:schemas-microsoft-com:vml" Requires="v">
                <p:oleObj spid="_x0000_s19039" name="Formel" r:id="rId10" imgW="2209800" imgH="215900" progId="Equation.3">
                  <p:embed/>
                </p:oleObj>
              </mc:Choice>
              <mc:Fallback>
                <p:oleObj name="Formel" r:id="rId10" imgW="2209800" imgH="2159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48050" y="5449888"/>
                        <a:ext cx="36449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5595" name="Text Box 14"/>
          <p:cNvSpPr txBox="1">
            <a:spLocks noChangeArrowheads="1"/>
          </p:cNvSpPr>
          <p:nvPr/>
        </p:nvSpPr>
        <p:spPr bwMode="auto">
          <a:xfrm>
            <a:off x="468313" y="5462588"/>
            <a:ext cx="2616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 typeface="Wingdings" panose="05000000000000000000" pitchFamily="2" charset="2"/>
              <a:buChar char="§"/>
            </a:pPr>
            <a:r>
              <a:rPr lang="de-DE" altLang="de-DE" sz="1600" b="1"/>
              <a:t> gesamte Werbewirkung</a:t>
            </a:r>
          </a:p>
        </p:txBody>
      </p:sp>
      <p:sp>
        <p:nvSpPr>
          <p:cNvPr id="195596" name="Rectangle 15"/>
          <p:cNvSpPr>
            <a:spLocks noGrp="1" noChangeArrowheads="1"/>
          </p:cNvSpPr>
          <p:nvPr>
            <p:ph type="title" idx="4294967295"/>
          </p:nvPr>
        </p:nvSpPr>
        <p:spPr>
          <a:xfrm>
            <a:off x="393636" y="182562"/>
            <a:ext cx="8229600" cy="576262"/>
          </a:xfrm>
        </p:spPr>
        <p:txBody>
          <a:bodyPr/>
          <a:lstStyle/>
          <a:p>
            <a:pPr eaLnBrk="1" hangingPunct="1"/>
            <a:r>
              <a:rPr lang="de-DE" altLang="de-DE" sz="1900" dirty="0"/>
              <a:t>Beispielsrechnungen für Kenngrößen in dynamischen Werberesponse-Funktion mit direktem goodwill-Transfer (I): King-Modell-Typ</a:t>
            </a:r>
          </a:p>
        </p:txBody>
      </p:sp>
      <p:sp>
        <p:nvSpPr>
          <p:cNvPr id="13" name="Foliennummernplatzhalter 12"/>
          <p:cNvSpPr txBox="1">
            <a:spLocks noGrp="1"/>
          </p:cNvSpPr>
          <p:nvPr/>
        </p:nvSpPr>
        <p:spPr bwMode="auto">
          <a:xfrm>
            <a:off x="6831013" y="6308725"/>
            <a:ext cx="2133600" cy="522288"/>
          </a:xfrm>
          <a:prstGeom prst="rect">
            <a:avLst/>
          </a:prstGeom>
          <a:noFill/>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algn="r" eaLnBrk="1" hangingPunct="1">
              <a:buFontTx/>
              <a:buNone/>
            </a:pPr>
            <a:fld id="{1BF2DEF8-6F8E-4A6D-B10B-2F5ECB0DD39C}" type="slidenum">
              <a:rPr lang="de-DE" altLang="de-DE" sz="1100" b="1">
                <a:effectLst>
                  <a:outerShdw blurRad="38100" dist="38100" dir="2700000" algn="tl">
                    <a:srgbClr val="C0C0C0"/>
                  </a:outerShdw>
                </a:effectLst>
              </a:rPr>
              <a:pPr algn="r" eaLnBrk="1" hangingPunct="1">
                <a:buFontTx/>
                <a:buNone/>
              </a:pPr>
              <a:t>53</a:t>
            </a:fld>
            <a:endParaRPr lang="de-DE" altLang="de-DE" sz="1100" b="1">
              <a:effectLst>
                <a:outerShdw blurRad="38100" dist="38100" dir="2700000" algn="tl">
                  <a:srgbClr val="C0C0C0"/>
                </a:outerShdw>
              </a:effectLst>
            </a:endParaRPr>
          </a:p>
        </p:txBody>
      </p:sp>
      <p:pic>
        <p:nvPicPr>
          <p:cNvPr id="4" name="Grafik 3"/>
          <p:cNvPicPr>
            <a:picLocks noChangeAspect="1"/>
          </p:cNvPicPr>
          <p:nvPr/>
        </p:nvPicPr>
        <p:blipFill>
          <a:blip r:embed="rId12"/>
          <a:stretch>
            <a:fillRect/>
          </a:stretch>
        </p:blipFill>
        <p:spPr>
          <a:xfrm>
            <a:off x="663538" y="869661"/>
            <a:ext cx="5762545" cy="976783"/>
          </a:xfrm>
          <a:prstGeom prst="rect">
            <a:avLst/>
          </a:prstGeom>
        </p:spPr>
      </p:pic>
    </p:spTree>
    <p:extLst>
      <p:ext uri="{BB962C8B-B14F-4D97-AF65-F5344CB8AC3E}">
        <p14:creationId xmlns:p14="http://schemas.microsoft.com/office/powerpoint/2010/main" val="1231260152"/>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p:cNvSpPr>
            <a:spLocks noChangeArrowheads="1"/>
          </p:cNvSpPr>
          <p:nvPr/>
        </p:nvSpPr>
        <p:spPr bwMode="auto">
          <a:xfrm>
            <a:off x="406233" y="980728"/>
            <a:ext cx="8280919" cy="2802060"/>
          </a:xfrm>
          <a:prstGeom prst="wedgeRoundRectCallout">
            <a:avLst>
              <a:gd name="adj1" fmla="val 47533"/>
              <a:gd name="adj2" fmla="val 5506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dirty="0"/>
              <a:t>Gegeben ist eine Werbe-Response-Funktion mit direktem goodwill-Transfer vom King-Typ: Die Absatzmenge in der Periode t hängt vom aktuellen Werbebudget in der Periode t (j=0) und den Werbebudgets in den Vorperioden (j=1, j=2,…) ab. Diese Rückwärtsrechnung beinhaltet eine kompakte Darstellung der Carry-</a:t>
            </a:r>
            <a:r>
              <a:rPr lang="de-DE" dirty="0" err="1"/>
              <a:t>over</a:t>
            </a:r>
            <a:r>
              <a:rPr lang="de-DE" dirty="0"/>
              <a:t>-Effekte in der Werbung. </a:t>
            </a:r>
          </a:p>
          <a:p>
            <a:r>
              <a:rPr lang="de-DE" dirty="0"/>
              <a:t>Die Wirkung des Werbebudgets auf die Absatzmenge ist degressiv und ist auf drei Perioden beschränkt (dies ist in der Aufgabenstellung so gesetzt; ebenso das Ausgangsniveau </a:t>
            </a:r>
            <a:r>
              <a:rPr lang="de-DE" dirty="0" err="1"/>
              <a:t>W</a:t>
            </a:r>
            <a:r>
              <a:rPr lang="de-DE" baseline="-25000" dirty="0" err="1"/>
              <a:t>t</a:t>
            </a:r>
            <a:r>
              <a:rPr lang="de-DE" dirty="0"/>
              <a:t>=100). Mit c=0,5 (gesetzt) und </a:t>
            </a:r>
            <a:r>
              <a:rPr lang="de-DE" dirty="0" err="1"/>
              <a:t>c</a:t>
            </a:r>
            <a:r>
              <a:rPr lang="de-DE" baseline="30000" dirty="0" err="1"/>
              <a:t>j</a:t>
            </a:r>
            <a:r>
              <a:rPr lang="de-DE" dirty="0"/>
              <a:t> wird abgebildet, dass die Absatzwirkung des Werbebudgets von Periode zu Periode abnimmt.</a:t>
            </a:r>
          </a:p>
        </p:txBody>
      </p:sp>
      <p:sp>
        <p:nvSpPr>
          <p:cNvPr id="8" name="Rectangle 24"/>
          <p:cNvSpPr>
            <a:spLocks noGrp="1" noChangeArrowheads="1"/>
          </p:cNvSpPr>
          <p:nvPr>
            <p:ph type="title" idx="4294967295"/>
          </p:nvPr>
        </p:nvSpPr>
        <p:spPr>
          <a:xfrm>
            <a:off x="459611" y="123031"/>
            <a:ext cx="8229600" cy="576262"/>
          </a:xfrm>
        </p:spPr>
        <p:txBody>
          <a:bodyPr/>
          <a:lstStyle/>
          <a:p>
            <a:pPr eaLnBrk="1" hangingPunct="1"/>
            <a:r>
              <a:rPr lang="de-DE" altLang="de-DE" dirty="0"/>
              <a:t>Erläuterungen zum Rechenbeispiel (King-Modell)</a:t>
            </a:r>
          </a:p>
        </p:txBody>
      </p:sp>
      <p:sp>
        <p:nvSpPr>
          <p:cNvPr id="4" name="AutoShape 4"/>
          <p:cNvSpPr>
            <a:spLocks noChangeArrowheads="1"/>
          </p:cNvSpPr>
          <p:nvPr/>
        </p:nvSpPr>
        <p:spPr bwMode="auto">
          <a:xfrm>
            <a:off x="406233" y="3861048"/>
            <a:ext cx="8280919" cy="2226341"/>
          </a:xfrm>
          <a:prstGeom prst="wedgeRoundRectCallout">
            <a:avLst>
              <a:gd name="adj1" fmla="val 47533"/>
              <a:gd name="adj2" fmla="val 5506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dirty="0"/>
              <a:t>Zur Berechnung der Kennzahlen für einen Werbeimpuls in t (</a:t>
            </a:r>
            <a:r>
              <a:rPr lang="de-DE" dirty="0" err="1"/>
              <a:t>dW</a:t>
            </a:r>
            <a:r>
              <a:rPr lang="de-DE" baseline="-25000" dirty="0" err="1"/>
              <a:t>t</a:t>
            </a:r>
            <a:r>
              <a:rPr lang="de-DE" dirty="0"/>
              <a:t>) ist die Vorwärtsrechnung relevant, d.h. die Berechnung der Absatzsteigerung des Werbeimpulses in der Periode t für die Perioden t (j=0), t+ 1 (j=1) und t+2 (j=2). </a:t>
            </a:r>
          </a:p>
          <a:p>
            <a:r>
              <a:rPr lang="de-DE" dirty="0"/>
              <a:t>Dies impliziert die erste Ableitung der Werbe-Response-Funktion.</a:t>
            </a:r>
          </a:p>
          <a:p>
            <a:r>
              <a:rPr lang="de-DE" dirty="0"/>
              <a:t>Die gesamte Absatzwirkung des Werbeimpulses in t erhält man durch Aufsummierung der periodenbezogenen Absatzwirkungen.</a:t>
            </a:r>
          </a:p>
        </p:txBody>
      </p:sp>
    </p:spTree>
    <p:extLst>
      <p:ext uri="{BB962C8B-B14F-4D97-AF65-F5344CB8AC3E}">
        <p14:creationId xmlns:p14="http://schemas.microsoft.com/office/powerpoint/2010/main" val="13285708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p:cNvSpPr>
            <a:spLocks noGrp="1" noChangeArrowheads="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eaLnBrk="1" hangingPunct="1"/>
            <a:fld id="{0A352BBD-E2A5-4007-AF5F-9C6388607BB0}" type="slidenum">
              <a:rPr lang="de-DE" altLang="de-DE"/>
              <a:pPr eaLnBrk="1" hangingPunct="1"/>
              <a:t>55</a:t>
            </a:fld>
            <a:endParaRPr lang="de-DE" altLang="de-DE"/>
          </a:p>
        </p:txBody>
      </p:sp>
      <p:sp>
        <p:nvSpPr>
          <p:cNvPr id="7" name="Foliennummernplatzhalter 2"/>
          <p:cNvSpPr txBox="1">
            <a:spLocks noGrp="1"/>
          </p:cNvSpPr>
          <p:nvPr/>
        </p:nvSpPr>
        <p:spPr bwMode="auto">
          <a:xfrm>
            <a:off x="6831013" y="6308725"/>
            <a:ext cx="2133600" cy="522288"/>
          </a:xfrm>
          <a:prstGeom prst="rect">
            <a:avLst/>
          </a:prstGeom>
          <a:noFill/>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algn="r" eaLnBrk="1" hangingPunct="1">
              <a:buFontTx/>
              <a:buNone/>
            </a:pPr>
            <a:fld id="{45783681-6352-4BD1-8819-60ECE532AE36}" type="slidenum">
              <a:rPr lang="de-DE" altLang="de-DE" sz="1100" b="1">
                <a:effectLst>
                  <a:outerShdw blurRad="38100" dist="38100" dir="2700000" algn="tl">
                    <a:srgbClr val="C0C0C0"/>
                  </a:outerShdw>
                </a:effectLst>
              </a:rPr>
              <a:pPr algn="r" eaLnBrk="1" hangingPunct="1">
                <a:buFontTx/>
                <a:buNone/>
              </a:pPr>
              <a:t>55</a:t>
            </a:fld>
            <a:endParaRPr lang="de-DE" altLang="de-DE" sz="1100" b="1">
              <a:effectLst>
                <a:outerShdw blurRad="38100" dist="38100" dir="2700000" algn="tl">
                  <a:srgbClr val="C0C0C0"/>
                </a:outerShdw>
              </a:effectLst>
            </a:endParaRPr>
          </a:p>
        </p:txBody>
      </p:sp>
      <p:sp>
        <p:nvSpPr>
          <p:cNvPr id="197638" name="Text Box 9"/>
          <p:cNvSpPr txBox="1">
            <a:spLocks noChangeArrowheads="1"/>
          </p:cNvSpPr>
          <p:nvPr/>
        </p:nvSpPr>
        <p:spPr bwMode="auto">
          <a:xfrm>
            <a:off x="600868" y="1052736"/>
            <a:ext cx="26564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 typeface="Wingdings" panose="05000000000000000000" pitchFamily="2" charset="2"/>
              <a:buChar char="§"/>
            </a:pPr>
            <a:r>
              <a:rPr lang="de-DE" altLang="de-DE" sz="1600" b="1" dirty="0"/>
              <a:t> Marketing-Multiplikator </a:t>
            </a:r>
          </a:p>
        </p:txBody>
      </p:sp>
      <p:graphicFrame>
        <p:nvGraphicFramePr>
          <p:cNvPr id="197639" name="Object 10"/>
          <p:cNvGraphicFramePr>
            <a:graphicFrameLocks noChangeAspect="1"/>
          </p:cNvGraphicFramePr>
          <p:nvPr>
            <p:extLst>
              <p:ext uri="{D42A27DB-BD31-4B8C-83A1-F6EECF244321}">
                <p14:modId xmlns:p14="http://schemas.microsoft.com/office/powerpoint/2010/main" val="3810541870"/>
              </p:ext>
            </p:extLst>
          </p:nvPr>
        </p:nvGraphicFramePr>
        <p:xfrm>
          <a:off x="971600" y="1556792"/>
          <a:ext cx="3230563" cy="1652587"/>
        </p:xfrm>
        <a:graphic>
          <a:graphicData uri="http://schemas.openxmlformats.org/presentationml/2006/ole">
            <mc:AlternateContent xmlns:mc="http://schemas.openxmlformats.org/markup-compatibility/2006">
              <mc:Choice xmlns:v="urn:schemas-microsoft-com:vml" Requires="v">
                <p:oleObj spid="_x0000_s22664" name="Formel" r:id="rId4" imgW="2235200" imgH="1143000" progId="Equation.3">
                  <p:embed/>
                </p:oleObj>
              </mc:Choice>
              <mc:Fallback>
                <p:oleObj name="Formel" r:id="rId4" imgW="2235200" imgH="1143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00" y="1556792"/>
                        <a:ext cx="3230563" cy="1652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Foliennummernplatzhalter 8"/>
          <p:cNvSpPr txBox="1">
            <a:spLocks noGrp="1"/>
          </p:cNvSpPr>
          <p:nvPr/>
        </p:nvSpPr>
        <p:spPr bwMode="auto">
          <a:xfrm>
            <a:off x="6831013" y="6308725"/>
            <a:ext cx="2133600" cy="522288"/>
          </a:xfrm>
          <a:prstGeom prst="rect">
            <a:avLst/>
          </a:prstGeom>
          <a:noFill/>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algn="r" eaLnBrk="1" hangingPunct="1">
              <a:buFontTx/>
              <a:buNone/>
            </a:pPr>
            <a:fld id="{C8608FAC-BD35-4339-A730-EAAC2BD897F5}" type="slidenum">
              <a:rPr lang="de-DE" altLang="de-DE" sz="1100" b="1">
                <a:effectLst>
                  <a:outerShdw blurRad="38100" dist="38100" dir="2700000" algn="tl">
                    <a:srgbClr val="C0C0C0"/>
                  </a:outerShdw>
                </a:effectLst>
              </a:rPr>
              <a:pPr algn="r" eaLnBrk="1" hangingPunct="1">
                <a:buFontTx/>
                <a:buNone/>
              </a:pPr>
              <a:t>55</a:t>
            </a:fld>
            <a:endParaRPr lang="de-DE" altLang="de-DE" sz="1100" b="1">
              <a:effectLst>
                <a:outerShdw blurRad="38100" dist="38100" dir="2700000" algn="tl">
                  <a:srgbClr val="C0C0C0"/>
                </a:outerShdw>
              </a:effectLst>
            </a:endParaRPr>
          </a:p>
        </p:txBody>
      </p:sp>
      <p:sp>
        <p:nvSpPr>
          <p:cNvPr id="11" name="Rectangle 15"/>
          <p:cNvSpPr txBox="1">
            <a:spLocks noChangeArrowheads="1"/>
          </p:cNvSpPr>
          <p:nvPr/>
        </p:nvSpPr>
        <p:spPr bwMode="auto">
          <a:xfrm>
            <a:off x="393636" y="182562"/>
            <a:ext cx="82296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defRPr>
            </a:lvl2pPr>
            <a:lvl3pPr algn="l" rtl="0" eaLnBrk="0" fontAlgn="base" hangingPunct="0">
              <a:spcBef>
                <a:spcPct val="0"/>
              </a:spcBef>
              <a:spcAft>
                <a:spcPct val="0"/>
              </a:spcAft>
              <a:defRPr sz="2400">
                <a:solidFill>
                  <a:schemeClr val="tx2"/>
                </a:solidFill>
                <a:latin typeface="Arial" charset="0"/>
              </a:defRPr>
            </a:lvl3pPr>
            <a:lvl4pPr algn="l" rtl="0" eaLnBrk="0" fontAlgn="base" hangingPunct="0">
              <a:spcBef>
                <a:spcPct val="0"/>
              </a:spcBef>
              <a:spcAft>
                <a:spcPct val="0"/>
              </a:spcAft>
              <a:defRPr sz="2400">
                <a:solidFill>
                  <a:schemeClr val="tx2"/>
                </a:solidFill>
                <a:latin typeface="Arial" charset="0"/>
              </a:defRPr>
            </a:lvl4pPr>
            <a:lvl5pPr algn="l" rtl="0" eaLnBrk="0" fontAlgn="base" hangingPunct="0">
              <a:spcBef>
                <a:spcPct val="0"/>
              </a:spcBef>
              <a:spcAft>
                <a:spcPct val="0"/>
              </a:spcAft>
              <a:defRPr sz="2400">
                <a:solidFill>
                  <a:schemeClr val="tx2"/>
                </a:solidFill>
                <a:latin typeface="Arial" charset="0"/>
              </a:defRPr>
            </a:lvl5pPr>
            <a:lvl6pPr marL="457200" algn="l" rtl="0" fontAlgn="base">
              <a:spcBef>
                <a:spcPct val="0"/>
              </a:spcBef>
              <a:spcAft>
                <a:spcPct val="0"/>
              </a:spcAft>
              <a:defRPr sz="2400">
                <a:solidFill>
                  <a:schemeClr val="tx2"/>
                </a:solidFill>
                <a:latin typeface="Arial" charset="0"/>
              </a:defRPr>
            </a:lvl6pPr>
            <a:lvl7pPr marL="914400" algn="l" rtl="0" fontAlgn="base">
              <a:spcBef>
                <a:spcPct val="0"/>
              </a:spcBef>
              <a:spcAft>
                <a:spcPct val="0"/>
              </a:spcAft>
              <a:defRPr sz="2400">
                <a:solidFill>
                  <a:schemeClr val="tx2"/>
                </a:solidFill>
                <a:latin typeface="Arial" charset="0"/>
              </a:defRPr>
            </a:lvl7pPr>
            <a:lvl8pPr marL="1371600" algn="l" rtl="0" fontAlgn="base">
              <a:spcBef>
                <a:spcPct val="0"/>
              </a:spcBef>
              <a:spcAft>
                <a:spcPct val="0"/>
              </a:spcAft>
              <a:defRPr sz="2400">
                <a:solidFill>
                  <a:schemeClr val="tx2"/>
                </a:solidFill>
                <a:latin typeface="Arial" charset="0"/>
              </a:defRPr>
            </a:lvl8pPr>
            <a:lvl9pPr marL="1828800" algn="l" rtl="0" fontAlgn="base">
              <a:spcBef>
                <a:spcPct val="0"/>
              </a:spcBef>
              <a:spcAft>
                <a:spcPct val="0"/>
              </a:spcAft>
              <a:defRPr sz="2400">
                <a:solidFill>
                  <a:schemeClr val="tx2"/>
                </a:solidFill>
                <a:latin typeface="Arial" charset="0"/>
              </a:defRPr>
            </a:lvl9pPr>
          </a:lstStyle>
          <a:p>
            <a:pPr eaLnBrk="1" hangingPunct="1"/>
            <a:r>
              <a:rPr lang="de-DE" altLang="de-DE" sz="1900" kern="0" dirty="0"/>
              <a:t>Beispielsrechnungen für Kenngrößen in dynamischen Werberesponse-Funktion mit direktem goodwill-Transfer (II): King-Modell-Typ</a:t>
            </a:r>
          </a:p>
        </p:txBody>
      </p:sp>
      <p:sp>
        <p:nvSpPr>
          <p:cNvPr id="12" name="AutoShape 4"/>
          <p:cNvSpPr>
            <a:spLocks noChangeArrowheads="1"/>
          </p:cNvSpPr>
          <p:nvPr/>
        </p:nvSpPr>
        <p:spPr bwMode="auto">
          <a:xfrm>
            <a:off x="393636" y="3501008"/>
            <a:ext cx="8280919" cy="2010317"/>
          </a:xfrm>
          <a:prstGeom prst="wedgeRoundRectCallout">
            <a:avLst>
              <a:gd name="adj1" fmla="val 47533"/>
              <a:gd name="adj2" fmla="val 5506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dirty="0"/>
              <a:t>Der Marketingmultiplikator setzt die gesamte Absatzwirkung in Relation zur Absatzwirkung in der Periode, in der der Werbeimpuls auftritt. Die gesamte Absatzwirkung ist im Beispiel das 1,75-fache der aktuellen Absatzwirkung. Je größer der Marketingmultiplikator, desto größer sind die Carry-</a:t>
            </a:r>
            <a:r>
              <a:rPr lang="de-DE" dirty="0" err="1"/>
              <a:t>over</a:t>
            </a:r>
            <a:r>
              <a:rPr lang="de-DE" dirty="0"/>
              <a:t>-Effekte der Werbung. </a:t>
            </a:r>
          </a:p>
        </p:txBody>
      </p:sp>
    </p:spTree>
    <p:extLst>
      <p:ext uri="{BB962C8B-B14F-4D97-AF65-F5344CB8AC3E}">
        <p14:creationId xmlns:p14="http://schemas.microsoft.com/office/powerpoint/2010/main" val="1991191796"/>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6"/>
          <p:cNvSpPr>
            <a:spLocks noGrp="1" noChangeArrowheads="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eaLnBrk="1" hangingPunct="1"/>
            <a:fld id="{38BD1B29-815D-498D-B31E-3061201B45A0}" type="slidenum">
              <a:rPr lang="de-DE" altLang="de-DE"/>
              <a:pPr eaLnBrk="1" hangingPunct="1"/>
              <a:t>56</a:t>
            </a:fld>
            <a:endParaRPr lang="de-DE" altLang="de-DE"/>
          </a:p>
        </p:txBody>
      </p:sp>
      <p:graphicFrame>
        <p:nvGraphicFramePr>
          <p:cNvPr id="198660" name="Object 3"/>
          <p:cNvGraphicFramePr>
            <a:graphicFrameLocks noChangeAspect="1"/>
          </p:cNvGraphicFramePr>
          <p:nvPr/>
        </p:nvGraphicFramePr>
        <p:xfrm>
          <a:off x="1958975" y="609600"/>
          <a:ext cx="114300" cy="219075"/>
        </p:xfrm>
        <a:graphic>
          <a:graphicData uri="http://schemas.openxmlformats.org/presentationml/2006/ole">
            <mc:AlternateContent xmlns:mc="http://schemas.openxmlformats.org/markup-compatibility/2006">
              <mc:Choice xmlns:v="urn:schemas-microsoft-com:vml" Requires="v">
                <p:oleObj spid="_x0000_s24485" name="Formel" r:id="rId3" imgW="114151" imgH="215619" progId="Equation.3">
                  <p:embed/>
                </p:oleObj>
              </mc:Choice>
              <mc:Fallback>
                <p:oleObj name="Formel" r:id="rId3" imgW="114151" imgH="21561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8975" y="609600"/>
                        <a:ext cx="1143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8661" name="Rectangle 4"/>
          <p:cNvSpPr>
            <a:spLocks noChangeArrowheads="1"/>
          </p:cNvSpPr>
          <p:nvPr/>
        </p:nvSpPr>
        <p:spPr bwMode="auto">
          <a:xfrm>
            <a:off x="1958975" y="828675"/>
            <a:ext cx="41417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r>
              <a:rPr lang="de-DE" altLang="de-DE" sz="1200">
                <a:cs typeface="Times New Roman" panose="02020603050405020304" pitchFamily="18" charset="0"/>
              </a:rPr>
              <a:t>				       </a:t>
            </a:r>
            <a:endParaRPr lang="de-DE" altLang="de-DE" sz="1100"/>
          </a:p>
          <a:p>
            <a:pPr>
              <a:spcBef>
                <a:spcPct val="0"/>
              </a:spcBef>
              <a:buFontTx/>
              <a:buNone/>
            </a:pPr>
            <a:endParaRPr lang="de-DE" altLang="de-DE" sz="1800"/>
          </a:p>
        </p:txBody>
      </p:sp>
      <p:grpSp>
        <p:nvGrpSpPr>
          <p:cNvPr id="198662" name="Group 5"/>
          <p:cNvGrpSpPr>
            <a:grpSpLocks/>
          </p:cNvGrpSpPr>
          <p:nvPr/>
        </p:nvGrpSpPr>
        <p:grpSpPr bwMode="auto">
          <a:xfrm>
            <a:off x="206375" y="1562100"/>
            <a:ext cx="6670675" cy="4387850"/>
            <a:chOff x="538" y="783"/>
            <a:chExt cx="4202" cy="2764"/>
          </a:xfrm>
        </p:grpSpPr>
        <p:sp>
          <p:nvSpPr>
            <p:cNvPr id="198663" name="Rectangle 6"/>
            <p:cNvSpPr>
              <a:spLocks noChangeArrowheads="1"/>
            </p:cNvSpPr>
            <p:nvPr/>
          </p:nvSpPr>
          <p:spPr bwMode="auto">
            <a:xfrm>
              <a:off x="1387" y="3056"/>
              <a:ext cx="14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r>
                <a:rPr lang="de-DE" altLang="de-DE" sz="1200">
                  <a:cs typeface="Times New Roman" panose="02020603050405020304" pitchFamily="18" charset="0"/>
                </a:rPr>
                <a:t> </a:t>
              </a:r>
              <a:endParaRPr lang="de-DE" altLang="de-DE" sz="1800"/>
            </a:p>
          </p:txBody>
        </p:sp>
        <p:graphicFrame>
          <p:nvGraphicFramePr>
            <p:cNvPr id="198664" name="Object 7"/>
            <p:cNvGraphicFramePr>
              <a:graphicFrameLocks noChangeAspect="1"/>
            </p:cNvGraphicFramePr>
            <p:nvPr/>
          </p:nvGraphicFramePr>
          <p:xfrm>
            <a:off x="810" y="1145"/>
            <a:ext cx="558" cy="518"/>
          </p:xfrm>
          <a:graphic>
            <a:graphicData uri="http://schemas.openxmlformats.org/presentationml/2006/ole">
              <mc:AlternateContent xmlns:mc="http://schemas.openxmlformats.org/markup-compatibility/2006">
                <mc:Choice xmlns:v="urn:schemas-microsoft-com:vml" Requires="v">
                  <p:oleObj spid="_x0000_s24486" name="Formel" r:id="rId5" imgW="508000" imgH="469900" progId="Equation.3">
                    <p:embed/>
                  </p:oleObj>
                </mc:Choice>
                <mc:Fallback>
                  <p:oleObj name="Formel" r:id="rId5" imgW="508000" imgH="4699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 y="1145"/>
                          <a:ext cx="558"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8665" name="Object 8"/>
            <p:cNvGraphicFramePr>
              <a:graphicFrameLocks noChangeAspect="1"/>
            </p:cNvGraphicFramePr>
            <p:nvPr/>
          </p:nvGraphicFramePr>
          <p:xfrm>
            <a:off x="2704" y="1197"/>
            <a:ext cx="448" cy="464"/>
          </p:xfrm>
          <a:graphic>
            <a:graphicData uri="http://schemas.openxmlformats.org/presentationml/2006/ole">
              <mc:AlternateContent xmlns:mc="http://schemas.openxmlformats.org/markup-compatibility/2006">
                <mc:Choice xmlns:v="urn:schemas-microsoft-com:vml" Requires="v">
                  <p:oleObj spid="_x0000_s24487" name="Formel" r:id="rId7" imgW="406224" imgH="418918" progId="Equation.3">
                    <p:embed/>
                  </p:oleObj>
                </mc:Choice>
                <mc:Fallback>
                  <p:oleObj name="Formel" r:id="rId7" imgW="406224" imgH="418918"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04" y="1197"/>
                          <a:ext cx="448"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8666" name="Object 9"/>
            <p:cNvGraphicFramePr>
              <a:graphicFrameLocks noChangeAspect="1"/>
            </p:cNvGraphicFramePr>
            <p:nvPr/>
          </p:nvGraphicFramePr>
          <p:xfrm>
            <a:off x="2653" y="1835"/>
            <a:ext cx="801" cy="507"/>
          </p:xfrm>
          <a:graphic>
            <a:graphicData uri="http://schemas.openxmlformats.org/presentationml/2006/ole">
              <mc:AlternateContent xmlns:mc="http://schemas.openxmlformats.org/markup-compatibility/2006">
                <mc:Choice xmlns:v="urn:schemas-microsoft-com:vml" Requires="v">
                  <p:oleObj spid="_x0000_s24488" name="Formel" r:id="rId9" imgW="736600" imgH="457200" progId="Equation.3">
                    <p:embed/>
                  </p:oleObj>
                </mc:Choice>
                <mc:Fallback>
                  <p:oleObj name="Formel" r:id="rId9" imgW="736600" imgH="457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53" y="1835"/>
                          <a:ext cx="801" cy="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8667" name="Object 10"/>
            <p:cNvGraphicFramePr>
              <a:graphicFrameLocks noChangeAspect="1"/>
            </p:cNvGraphicFramePr>
            <p:nvPr/>
          </p:nvGraphicFramePr>
          <p:xfrm>
            <a:off x="1899" y="2935"/>
            <a:ext cx="114" cy="242"/>
          </p:xfrm>
          <a:graphic>
            <a:graphicData uri="http://schemas.openxmlformats.org/presentationml/2006/ole">
              <mc:AlternateContent xmlns:mc="http://schemas.openxmlformats.org/markup-compatibility/2006">
                <mc:Choice xmlns:v="urn:schemas-microsoft-com:vml" Requires="v">
                  <p:oleObj spid="_x0000_s24489" name="Formel" r:id="rId11" imgW="101512" imgH="215713" progId="Equation.3">
                    <p:embed/>
                  </p:oleObj>
                </mc:Choice>
                <mc:Fallback>
                  <p:oleObj name="Formel" r:id="rId11" imgW="101512" imgH="215713"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99" y="2935"/>
                          <a:ext cx="114"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8668" name="Object 11"/>
            <p:cNvGraphicFramePr>
              <a:graphicFrameLocks noChangeAspect="1"/>
            </p:cNvGraphicFramePr>
            <p:nvPr/>
          </p:nvGraphicFramePr>
          <p:xfrm>
            <a:off x="2149" y="2621"/>
            <a:ext cx="1835" cy="926"/>
          </p:xfrm>
          <a:graphic>
            <a:graphicData uri="http://schemas.openxmlformats.org/presentationml/2006/ole">
              <mc:AlternateContent xmlns:mc="http://schemas.openxmlformats.org/markup-compatibility/2006">
                <mc:Choice xmlns:v="urn:schemas-microsoft-com:vml" Requires="v">
                  <p:oleObj spid="_x0000_s24490" name="Formel" r:id="rId13" imgW="1676400" imgH="838200" progId="Equation.3">
                    <p:embed/>
                  </p:oleObj>
                </mc:Choice>
                <mc:Fallback>
                  <p:oleObj name="Formel" r:id="rId13" imgW="1676400" imgH="8382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49" y="2621"/>
                          <a:ext cx="1835"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8669" name="Rectangle 12"/>
            <p:cNvSpPr>
              <a:spLocks noChangeArrowheads="1"/>
            </p:cNvSpPr>
            <p:nvPr/>
          </p:nvSpPr>
          <p:spPr bwMode="auto">
            <a:xfrm>
              <a:off x="793" y="783"/>
              <a:ext cx="208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r>
                <a:rPr lang="de-DE" altLang="de-DE" sz="1800" dirty="0">
                  <a:cs typeface="Times New Roman" panose="02020603050405020304" pitchFamily="18" charset="0"/>
                </a:rPr>
                <a:t>a</a:t>
              </a:r>
              <a:r>
                <a:rPr lang="de-DE" altLang="de-DE" sz="1800" baseline="-30000" dirty="0">
                  <a:cs typeface="Times New Roman" panose="02020603050405020304" pitchFamily="18" charset="0"/>
                </a:rPr>
                <a:t>t-j </a:t>
              </a:r>
              <a:r>
                <a:rPr lang="de-DE" altLang="de-DE" sz="1800" dirty="0">
                  <a:cs typeface="Times New Roman" panose="02020603050405020304" pitchFamily="18" charset="0"/>
                </a:rPr>
                <a:t>= c </a:t>
              </a:r>
              <a:r>
                <a:rPr lang="de-DE" altLang="de-DE" sz="1800" baseline="30000" dirty="0">
                  <a:cs typeface="Times New Roman" panose="02020603050405020304" pitchFamily="18" charset="0"/>
                </a:rPr>
                <a:t>j</a:t>
              </a:r>
              <a:r>
                <a:rPr lang="de-DE" altLang="de-DE" sz="1800" dirty="0">
                  <a:cs typeface="Times New Roman" panose="02020603050405020304" pitchFamily="18" charset="0"/>
                </a:rPr>
                <a:t> für j ≤ 2; a</a:t>
              </a:r>
              <a:r>
                <a:rPr lang="de-DE" altLang="de-DE" sz="1800" baseline="-30000" dirty="0">
                  <a:cs typeface="Times New Roman" panose="02020603050405020304" pitchFamily="18" charset="0"/>
                </a:rPr>
                <a:t>t-j</a:t>
              </a:r>
              <a:r>
                <a:rPr lang="de-DE" altLang="de-DE" sz="1800" dirty="0">
                  <a:cs typeface="Times New Roman" panose="02020603050405020304" pitchFamily="18" charset="0"/>
                </a:rPr>
                <a:t> = 0 für j &lt; 2</a:t>
              </a:r>
              <a:endParaRPr lang="de-DE" altLang="de-DE" sz="1800" dirty="0"/>
            </a:p>
          </p:txBody>
        </p:sp>
        <p:sp>
          <p:nvSpPr>
            <p:cNvPr id="198670" name="Rectangle 13"/>
            <p:cNvSpPr>
              <a:spLocks noChangeArrowheads="1"/>
            </p:cNvSpPr>
            <p:nvPr/>
          </p:nvSpPr>
          <p:spPr bwMode="auto">
            <a:xfrm>
              <a:off x="1337" y="1316"/>
              <a:ext cx="140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r>
                <a:rPr lang="de-DE" altLang="de-DE" sz="1600">
                  <a:cs typeface="Times New Roman" panose="02020603050405020304" pitchFamily="18" charset="0"/>
                </a:rPr>
                <a:t> </a:t>
              </a:r>
              <a:r>
                <a:rPr lang="de-DE" altLang="de-DE" sz="1800">
                  <a:cs typeface="Times New Roman" panose="02020603050405020304" pitchFamily="18" charset="0"/>
                </a:rPr>
                <a:t>=  [c</a:t>
              </a:r>
              <a:r>
                <a:rPr lang="de-DE" altLang="de-DE" sz="1800" baseline="30000">
                  <a:cs typeface="Times New Roman" panose="02020603050405020304" pitchFamily="18" charset="0"/>
                </a:rPr>
                <a:t>0</a:t>
              </a:r>
              <a:r>
                <a:rPr lang="de-DE" altLang="de-DE" sz="1800">
                  <a:cs typeface="Times New Roman" panose="02020603050405020304" pitchFamily="18" charset="0"/>
                </a:rPr>
                <a:t> + c</a:t>
              </a:r>
              <a:r>
                <a:rPr lang="de-DE" altLang="de-DE" sz="1800" baseline="30000">
                  <a:cs typeface="Times New Roman" panose="02020603050405020304" pitchFamily="18" charset="0"/>
                </a:rPr>
                <a:t>1</a:t>
              </a:r>
              <a:r>
                <a:rPr lang="de-DE" altLang="de-DE" sz="1800">
                  <a:cs typeface="Times New Roman" panose="02020603050405020304" pitchFamily="18" charset="0"/>
                </a:rPr>
                <a:t> + c</a:t>
              </a:r>
              <a:r>
                <a:rPr lang="de-DE" altLang="de-DE" sz="1800" baseline="30000">
                  <a:cs typeface="Times New Roman" panose="02020603050405020304" pitchFamily="18" charset="0"/>
                </a:rPr>
                <a:t>2</a:t>
              </a:r>
              <a:r>
                <a:rPr lang="de-DE" altLang="de-DE" sz="1800">
                  <a:cs typeface="Times New Roman" panose="02020603050405020304" pitchFamily="18" charset="0"/>
                </a:rPr>
                <a:t>]  0,5  </a:t>
              </a:r>
              <a:endParaRPr lang="de-DE" altLang="de-DE" sz="1800"/>
            </a:p>
          </p:txBody>
        </p:sp>
        <p:sp>
          <p:nvSpPr>
            <p:cNvPr id="198671" name="Rectangle 14"/>
            <p:cNvSpPr>
              <a:spLocks noChangeArrowheads="1"/>
            </p:cNvSpPr>
            <p:nvPr/>
          </p:nvSpPr>
          <p:spPr bwMode="auto">
            <a:xfrm>
              <a:off x="779" y="1979"/>
              <a:ext cx="74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r>
                <a:rPr lang="de-DE" altLang="de-DE" sz="1800">
                  <a:cs typeface="Times New Roman" panose="02020603050405020304" pitchFamily="18" charset="0"/>
                </a:rPr>
                <a:t>für c=0,5;</a:t>
              </a:r>
              <a:r>
                <a:rPr lang="de-DE" altLang="de-DE" sz="1200">
                  <a:cs typeface="Times New Roman" panose="02020603050405020304" pitchFamily="18" charset="0"/>
                </a:rPr>
                <a:t> </a:t>
              </a:r>
              <a:endParaRPr lang="de-DE" altLang="de-DE" sz="1800"/>
            </a:p>
          </p:txBody>
        </p:sp>
        <p:sp>
          <p:nvSpPr>
            <p:cNvPr id="198672" name="Rectangle 15"/>
            <p:cNvSpPr>
              <a:spLocks noChangeArrowheads="1"/>
            </p:cNvSpPr>
            <p:nvPr/>
          </p:nvSpPr>
          <p:spPr bwMode="auto">
            <a:xfrm>
              <a:off x="2109" y="1979"/>
              <a:ext cx="62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r>
                <a:rPr lang="de-DE" altLang="de-DE" sz="1200" dirty="0">
                  <a:cs typeface="Times New Roman" panose="02020603050405020304" pitchFamily="18" charset="0"/>
                </a:rPr>
                <a:t> </a:t>
              </a:r>
              <a:r>
                <a:rPr lang="de-DE" altLang="de-DE" sz="1800" dirty="0">
                  <a:cs typeface="Times New Roman" panose="02020603050405020304" pitchFamily="18" charset="0"/>
                </a:rPr>
                <a:t>= 1,75  </a:t>
              </a:r>
              <a:endParaRPr lang="de-DE" altLang="de-DE" sz="1800" dirty="0"/>
            </a:p>
          </p:txBody>
        </p:sp>
        <p:sp>
          <p:nvSpPr>
            <p:cNvPr id="198673" name="Rectangle 16"/>
            <p:cNvSpPr>
              <a:spLocks noChangeArrowheads="1"/>
            </p:cNvSpPr>
            <p:nvPr/>
          </p:nvSpPr>
          <p:spPr bwMode="auto">
            <a:xfrm>
              <a:off x="538" y="2952"/>
              <a:ext cx="165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r>
                <a:rPr lang="de-DE" altLang="de-DE" sz="1800">
                  <a:cs typeface="Times New Roman" panose="02020603050405020304" pitchFamily="18" charset="0"/>
                </a:rPr>
                <a:t>      Zeitzentrum  =</a:t>
              </a:r>
              <a:r>
                <a:rPr lang="de-DE" altLang="de-DE" sz="1200">
                  <a:cs typeface="Times New Roman" panose="02020603050405020304" pitchFamily="18" charset="0"/>
                </a:rPr>
                <a:t>  </a:t>
              </a:r>
              <a:endParaRPr lang="de-DE" altLang="de-DE" sz="1800"/>
            </a:p>
          </p:txBody>
        </p:sp>
        <p:sp>
          <p:nvSpPr>
            <p:cNvPr id="198674" name="Rectangle 17"/>
            <p:cNvSpPr>
              <a:spLocks noChangeArrowheads="1"/>
            </p:cNvSpPr>
            <p:nvPr/>
          </p:nvSpPr>
          <p:spPr bwMode="auto">
            <a:xfrm>
              <a:off x="4100" y="2931"/>
              <a:ext cx="64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r>
                <a:rPr lang="de-DE" altLang="de-DE" sz="1800">
                  <a:cs typeface="Times New Roman" panose="02020603050405020304" pitchFamily="18" charset="0"/>
                </a:rPr>
                <a:t> = 1,571</a:t>
              </a:r>
              <a:endParaRPr lang="de-DE" altLang="de-DE" sz="1800"/>
            </a:p>
            <a:p>
              <a:pPr>
                <a:spcBef>
                  <a:spcPct val="0"/>
                </a:spcBef>
                <a:buFontTx/>
                <a:buNone/>
              </a:pPr>
              <a:endParaRPr lang="de-DE" altLang="de-DE" sz="1800"/>
            </a:p>
          </p:txBody>
        </p:sp>
      </p:grpSp>
      <p:sp>
        <p:nvSpPr>
          <p:cNvPr id="21" name="Rectangle 15"/>
          <p:cNvSpPr txBox="1">
            <a:spLocks noChangeArrowheads="1"/>
          </p:cNvSpPr>
          <p:nvPr/>
        </p:nvSpPr>
        <p:spPr bwMode="auto">
          <a:xfrm>
            <a:off x="393636" y="182562"/>
            <a:ext cx="82296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defRPr>
            </a:lvl2pPr>
            <a:lvl3pPr algn="l" rtl="0" eaLnBrk="0" fontAlgn="base" hangingPunct="0">
              <a:spcBef>
                <a:spcPct val="0"/>
              </a:spcBef>
              <a:spcAft>
                <a:spcPct val="0"/>
              </a:spcAft>
              <a:defRPr sz="2400">
                <a:solidFill>
                  <a:schemeClr val="tx2"/>
                </a:solidFill>
                <a:latin typeface="Arial" charset="0"/>
              </a:defRPr>
            </a:lvl3pPr>
            <a:lvl4pPr algn="l" rtl="0" eaLnBrk="0" fontAlgn="base" hangingPunct="0">
              <a:spcBef>
                <a:spcPct val="0"/>
              </a:spcBef>
              <a:spcAft>
                <a:spcPct val="0"/>
              </a:spcAft>
              <a:defRPr sz="2400">
                <a:solidFill>
                  <a:schemeClr val="tx2"/>
                </a:solidFill>
                <a:latin typeface="Arial" charset="0"/>
              </a:defRPr>
            </a:lvl4pPr>
            <a:lvl5pPr algn="l" rtl="0" eaLnBrk="0" fontAlgn="base" hangingPunct="0">
              <a:spcBef>
                <a:spcPct val="0"/>
              </a:spcBef>
              <a:spcAft>
                <a:spcPct val="0"/>
              </a:spcAft>
              <a:defRPr sz="2400">
                <a:solidFill>
                  <a:schemeClr val="tx2"/>
                </a:solidFill>
                <a:latin typeface="Arial" charset="0"/>
              </a:defRPr>
            </a:lvl5pPr>
            <a:lvl6pPr marL="457200" algn="l" rtl="0" fontAlgn="base">
              <a:spcBef>
                <a:spcPct val="0"/>
              </a:spcBef>
              <a:spcAft>
                <a:spcPct val="0"/>
              </a:spcAft>
              <a:defRPr sz="2400">
                <a:solidFill>
                  <a:schemeClr val="tx2"/>
                </a:solidFill>
                <a:latin typeface="Arial" charset="0"/>
              </a:defRPr>
            </a:lvl6pPr>
            <a:lvl7pPr marL="914400" algn="l" rtl="0" fontAlgn="base">
              <a:spcBef>
                <a:spcPct val="0"/>
              </a:spcBef>
              <a:spcAft>
                <a:spcPct val="0"/>
              </a:spcAft>
              <a:defRPr sz="2400">
                <a:solidFill>
                  <a:schemeClr val="tx2"/>
                </a:solidFill>
                <a:latin typeface="Arial" charset="0"/>
              </a:defRPr>
            </a:lvl7pPr>
            <a:lvl8pPr marL="1371600" algn="l" rtl="0" fontAlgn="base">
              <a:spcBef>
                <a:spcPct val="0"/>
              </a:spcBef>
              <a:spcAft>
                <a:spcPct val="0"/>
              </a:spcAft>
              <a:defRPr sz="2400">
                <a:solidFill>
                  <a:schemeClr val="tx2"/>
                </a:solidFill>
                <a:latin typeface="Arial" charset="0"/>
              </a:defRPr>
            </a:lvl8pPr>
            <a:lvl9pPr marL="1828800" algn="l" rtl="0" fontAlgn="base">
              <a:spcBef>
                <a:spcPct val="0"/>
              </a:spcBef>
              <a:spcAft>
                <a:spcPct val="0"/>
              </a:spcAft>
              <a:defRPr sz="2400">
                <a:solidFill>
                  <a:schemeClr val="tx2"/>
                </a:solidFill>
                <a:latin typeface="Arial" charset="0"/>
              </a:defRPr>
            </a:lvl9pPr>
          </a:lstStyle>
          <a:p>
            <a:pPr eaLnBrk="1" hangingPunct="1"/>
            <a:r>
              <a:rPr lang="de-DE" altLang="de-DE" sz="1900" kern="0" dirty="0"/>
              <a:t>Beispielsrechnungen für Kenngrößen in dynamischen Werberesponse-Funktion mit direktem goodwill-Transfer (III): King-Modell-Typ</a:t>
            </a:r>
          </a:p>
        </p:txBody>
      </p:sp>
      <p:sp>
        <p:nvSpPr>
          <p:cNvPr id="22" name="Text Box 7"/>
          <p:cNvSpPr txBox="1">
            <a:spLocks noChangeArrowheads="1"/>
          </p:cNvSpPr>
          <p:nvPr/>
        </p:nvSpPr>
        <p:spPr bwMode="auto">
          <a:xfrm>
            <a:off x="378036" y="1139825"/>
            <a:ext cx="89646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50000"/>
              </a:spcBef>
              <a:buFont typeface="Wingdings" panose="05000000000000000000" pitchFamily="2" charset="2"/>
              <a:buChar char="§"/>
            </a:pPr>
            <a:r>
              <a:rPr lang="de-DE" altLang="de-DE" sz="1600" b="1" dirty="0"/>
              <a:t> Zeitzentrum</a:t>
            </a:r>
          </a:p>
        </p:txBody>
      </p:sp>
      <p:graphicFrame>
        <p:nvGraphicFramePr>
          <p:cNvPr id="23" name="Object 7"/>
          <p:cNvGraphicFramePr>
            <a:graphicFrameLocks noChangeAspect="1"/>
          </p:cNvGraphicFramePr>
          <p:nvPr>
            <p:extLst>
              <p:ext uri="{D42A27DB-BD31-4B8C-83A1-F6EECF244321}">
                <p14:modId xmlns:p14="http://schemas.microsoft.com/office/powerpoint/2010/main" val="2491472697"/>
              </p:ext>
            </p:extLst>
          </p:nvPr>
        </p:nvGraphicFramePr>
        <p:xfrm>
          <a:off x="1814513" y="3254376"/>
          <a:ext cx="885825" cy="822325"/>
        </p:xfrm>
        <a:graphic>
          <a:graphicData uri="http://schemas.openxmlformats.org/presentationml/2006/ole">
            <mc:AlternateContent xmlns:mc="http://schemas.openxmlformats.org/markup-compatibility/2006">
              <mc:Choice xmlns:v="urn:schemas-microsoft-com:vml" Requires="v">
                <p:oleObj spid="_x0000_s24491" name="Formel" r:id="rId15" imgW="508000" imgH="469900" progId="Equation.3">
                  <p:embed/>
                </p:oleObj>
              </mc:Choice>
              <mc:Fallback>
                <p:oleObj name="Formel" r:id="rId15" imgW="508000" imgH="4699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14513" y="3254376"/>
                        <a:ext cx="8858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 name="Rectangle 12"/>
          <p:cNvSpPr>
            <a:spLocks noChangeArrowheads="1"/>
          </p:cNvSpPr>
          <p:nvPr/>
        </p:nvSpPr>
        <p:spPr bwMode="auto">
          <a:xfrm>
            <a:off x="5076056" y="3415556"/>
            <a:ext cx="10887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r>
              <a:rPr lang="de-DE" altLang="de-DE" sz="1800">
                <a:cs typeface="Times New Roman" panose="02020603050405020304" pitchFamily="18" charset="0"/>
              </a:rPr>
              <a:t>= 0,0875</a:t>
            </a:r>
            <a:endParaRPr lang="de-DE" altLang="de-DE" sz="1800" dirty="0"/>
          </a:p>
        </p:txBody>
      </p:sp>
    </p:spTree>
    <p:extLst>
      <p:ext uri="{BB962C8B-B14F-4D97-AF65-F5344CB8AC3E}">
        <p14:creationId xmlns:p14="http://schemas.microsoft.com/office/powerpoint/2010/main" val="36390255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p:cNvSpPr>
            <a:spLocks noChangeArrowheads="1"/>
          </p:cNvSpPr>
          <p:nvPr/>
        </p:nvSpPr>
        <p:spPr bwMode="auto">
          <a:xfrm>
            <a:off x="406233" y="1124744"/>
            <a:ext cx="8280919" cy="2153988"/>
          </a:xfrm>
          <a:prstGeom prst="wedgeRoundRectCallout">
            <a:avLst>
              <a:gd name="adj1" fmla="val 47533"/>
              <a:gd name="adj2" fmla="val 5506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dirty="0"/>
              <a:t>Das Zeitzentrum setzt die periodenbezogen gewichtete gesamte Absatzwirkung in Relation zur </a:t>
            </a:r>
            <a:r>
              <a:rPr lang="de-DE" dirty="0" err="1"/>
              <a:t>ungewichteten</a:t>
            </a:r>
            <a:r>
              <a:rPr lang="de-DE" dirty="0"/>
              <a:t> gesamten Absatzwirkung. Diese (</a:t>
            </a:r>
            <a:r>
              <a:rPr lang="de-DE" dirty="0" err="1"/>
              <a:t>ungewichtete</a:t>
            </a:r>
            <a:r>
              <a:rPr lang="de-DE" dirty="0"/>
              <a:t>) gesamte Absatzwirkung (X</a:t>
            </a:r>
            <a:r>
              <a:rPr lang="de-DE" baseline="-25000" dirty="0"/>
              <a:t>∞</a:t>
            </a:r>
            <a:r>
              <a:rPr lang="de-DE" dirty="0"/>
              <a:t>) wurde bereits berechnet (x</a:t>
            </a:r>
            <a:r>
              <a:rPr lang="de-DE" baseline="-25000" dirty="0"/>
              <a:t>∞ </a:t>
            </a:r>
            <a:r>
              <a:rPr lang="de-DE" dirty="0"/>
              <a:t>= 0,0875). In der Darstellung auf der vorangegangenen Folie ist eine Umformulierung (explizite) Summenbildung) vorgenommen, um die Systematik der zeitversetzten Werbewirkung besser zu demonstrieren.</a:t>
            </a:r>
          </a:p>
        </p:txBody>
      </p:sp>
      <p:sp>
        <p:nvSpPr>
          <p:cNvPr id="8" name="Rectangle 24"/>
          <p:cNvSpPr>
            <a:spLocks noGrp="1" noChangeArrowheads="1"/>
          </p:cNvSpPr>
          <p:nvPr>
            <p:ph type="title" idx="4294967295"/>
          </p:nvPr>
        </p:nvSpPr>
        <p:spPr>
          <a:xfrm>
            <a:off x="459611" y="123031"/>
            <a:ext cx="8229600" cy="576262"/>
          </a:xfrm>
        </p:spPr>
        <p:txBody>
          <a:bodyPr/>
          <a:lstStyle/>
          <a:p>
            <a:pPr eaLnBrk="1" hangingPunct="1"/>
            <a:r>
              <a:rPr lang="de-DE" altLang="de-DE" dirty="0"/>
              <a:t>Erläuterungen zum Rechenbeispiel (King-Modell)</a:t>
            </a:r>
          </a:p>
        </p:txBody>
      </p:sp>
      <p:sp>
        <p:nvSpPr>
          <p:cNvPr id="4" name="AutoShape 4"/>
          <p:cNvSpPr>
            <a:spLocks noChangeArrowheads="1"/>
          </p:cNvSpPr>
          <p:nvPr/>
        </p:nvSpPr>
        <p:spPr bwMode="auto">
          <a:xfrm>
            <a:off x="406233" y="3861048"/>
            <a:ext cx="8280919" cy="2226341"/>
          </a:xfrm>
          <a:prstGeom prst="wedgeRoundRectCallout">
            <a:avLst>
              <a:gd name="adj1" fmla="val 47533"/>
              <a:gd name="adj2" fmla="val 5506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dirty="0"/>
              <a:t>Zur Berechnung der Kennzahlen für einen Werbeimpuls in t (</a:t>
            </a:r>
            <a:r>
              <a:rPr lang="de-DE" dirty="0" err="1"/>
              <a:t>dW</a:t>
            </a:r>
            <a:r>
              <a:rPr lang="de-DE" baseline="-25000" dirty="0" err="1"/>
              <a:t>t</a:t>
            </a:r>
            <a:r>
              <a:rPr lang="de-DE" dirty="0"/>
              <a:t>) ist die Vorwärtsrechnung relevant, d.h. die Berechnung der Absatzsteigerung des Werbeimpulses in der Periode t für die Perioden t (j=0), t+ 1 (j=1) und t+2 (j=2).</a:t>
            </a:r>
          </a:p>
          <a:p>
            <a:r>
              <a:rPr lang="de-DE" dirty="0"/>
              <a:t>Dies impliziert die erste Ableitung der Werbe-Response-Funktion.</a:t>
            </a:r>
          </a:p>
          <a:p>
            <a:r>
              <a:rPr lang="de-DE" dirty="0"/>
              <a:t>Die gesamte Absatzwirkung des Werbeimpulses in t erhält man durch Aufsummierung der periodenbezogenen Absatzwirkungen.</a:t>
            </a:r>
          </a:p>
        </p:txBody>
      </p:sp>
    </p:spTree>
    <p:extLst>
      <p:ext uri="{BB962C8B-B14F-4D97-AF65-F5344CB8AC3E}">
        <p14:creationId xmlns:p14="http://schemas.microsoft.com/office/powerpoint/2010/main" val="6032156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p:cNvSpPr>
            <a:spLocks noGrp="1" noChangeArrowheads="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eaLnBrk="1" hangingPunct="1"/>
            <a:fld id="{60EC0E7E-5034-411E-A4E4-2C36A0CD5485}" type="slidenum">
              <a:rPr lang="de-DE" altLang="de-DE"/>
              <a:pPr eaLnBrk="1" hangingPunct="1"/>
              <a:t>58</a:t>
            </a:fld>
            <a:endParaRPr lang="de-DE" altLang="de-DE"/>
          </a:p>
        </p:txBody>
      </p:sp>
      <p:sp>
        <p:nvSpPr>
          <p:cNvPr id="7" name="Foliennummernplatzhalter 2"/>
          <p:cNvSpPr txBox="1">
            <a:spLocks noGrp="1"/>
          </p:cNvSpPr>
          <p:nvPr/>
        </p:nvSpPr>
        <p:spPr bwMode="auto">
          <a:xfrm>
            <a:off x="6831013" y="6308725"/>
            <a:ext cx="2133600" cy="522288"/>
          </a:xfrm>
          <a:prstGeom prst="rect">
            <a:avLst/>
          </a:prstGeom>
          <a:noFill/>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algn="r" eaLnBrk="1" hangingPunct="1">
              <a:buFontTx/>
              <a:buNone/>
            </a:pPr>
            <a:fld id="{4EA5B607-FB30-41FA-8E76-B9E2EE0BC54E}" type="slidenum">
              <a:rPr lang="de-DE" altLang="de-DE" sz="1100" b="1">
                <a:effectLst>
                  <a:outerShdw blurRad="38100" dist="38100" dir="2700000" algn="tl">
                    <a:srgbClr val="C0C0C0"/>
                  </a:outerShdw>
                </a:effectLst>
              </a:rPr>
              <a:pPr algn="r" eaLnBrk="1" hangingPunct="1">
                <a:buFontTx/>
                <a:buNone/>
              </a:pPr>
              <a:t>58</a:t>
            </a:fld>
            <a:endParaRPr lang="de-DE" altLang="de-DE" sz="1100" b="1">
              <a:effectLst>
                <a:outerShdw blurRad="38100" dist="38100" dir="2700000" algn="tl">
                  <a:srgbClr val="C0C0C0"/>
                </a:outerShdw>
              </a:effectLst>
            </a:endParaRPr>
          </a:p>
        </p:txBody>
      </p:sp>
      <p:sp>
        <p:nvSpPr>
          <p:cNvPr id="196612" name="Text Box 7"/>
          <p:cNvSpPr txBox="1">
            <a:spLocks noChangeArrowheads="1"/>
          </p:cNvSpPr>
          <p:nvPr/>
        </p:nvSpPr>
        <p:spPr bwMode="auto">
          <a:xfrm>
            <a:off x="360363" y="1262063"/>
            <a:ext cx="89646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50000"/>
              </a:spcBef>
              <a:buFont typeface="Wingdings" panose="05000000000000000000" pitchFamily="2" charset="2"/>
              <a:buChar char="§"/>
            </a:pPr>
            <a:r>
              <a:rPr lang="de-DE" altLang="de-DE" sz="1600" b="1" dirty="0"/>
              <a:t> gesamte Werbewirkung eines einmaligen Werbeimpulses für das </a:t>
            </a:r>
            <a:r>
              <a:rPr lang="de-DE" altLang="de-DE" sz="1600" b="1" dirty="0" err="1"/>
              <a:t>Koyck</a:t>
            </a:r>
            <a:r>
              <a:rPr lang="de-DE" altLang="de-DE" sz="1600" b="1" dirty="0"/>
              <a:t>-Modell</a:t>
            </a:r>
          </a:p>
        </p:txBody>
      </p:sp>
      <p:graphicFrame>
        <p:nvGraphicFramePr>
          <p:cNvPr id="196613" name="Object 8"/>
          <p:cNvGraphicFramePr>
            <a:graphicFrameLocks noChangeAspect="1"/>
          </p:cNvGraphicFramePr>
          <p:nvPr/>
        </p:nvGraphicFramePr>
        <p:xfrm>
          <a:off x="1233488" y="1611313"/>
          <a:ext cx="2943225" cy="1804987"/>
        </p:xfrm>
        <a:graphic>
          <a:graphicData uri="http://schemas.openxmlformats.org/presentationml/2006/ole">
            <mc:AlternateContent xmlns:mc="http://schemas.openxmlformats.org/markup-compatibility/2006">
              <mc:Choice xmlns:v="urn:schemas-microsoft-com:vml" Requires="v">
                <p:oleObj spid="_x0000_s19756" name="Formel" r:id="rId4" imgW="2133600" imgH="1308100" progId="Equation.3">
                  <p:embed/>
                </p:oleObj>
              </mc:Choice>
              <mc:Fallback>
                <p:oleObj name="Formel" r:id="rId4" imgW="2133600" imgH="1308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3488" y="1611313"/>
                        <a:ext cx="2943225" cy="1804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6614" name="Text Box 9"/>
          <p:cNvSpPr txBox="1">
            <a:spLocks noChangeArrowheads="1"/>
          </p:cNvSpPr>
          <p:nvPr/>
        </p:nvSpPr>
        <p:spPr bwMode="auto">
          <a:xfrm>
            <a:off x="639763" y="3430670"/>
            <a:ext cx="6191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50000"/>
              </a:spcBef>
              <a:buFont typeface="Wingdings" panose="05000000000000000000" pitchFamily="2" charset="2"/>
              <a:buChar char="§"/>
            </a:pPr>
            <a:r>
              <a:rPr lang="de-DE" altLang="de-DE" sz="1600" b="1" dirty="0"/>
              <a:t> 90%-Wirkungsintervall für das </a:t>
            </a:r>
            <a:r>
              <a:rPr lang="de-DE" altLang="de-DE" sz="1600" b="1" dirty="0" err="1"/>
              <a:t>Koyck</a:t>
            </a:r>
            <a:r>
              <a:rPr lang="de-DE" altLang="de-DE" sz="1600" b="1" dirty="0"/>
              <a:t>-Modell </a:t>
            </a:r>
          </a:p>
        </p:txBody>
      </p:sp>
      <p:graphicFrame>
        <p:nvGraphicFramePr>
          <p:cNvPr id="196615" name="Object 10"/>
          <p:cNvGraphicFramePr>
            <a:graphicFrameLocks noChangeAspect="1"/>
          </p:cNvGraphicFramePr>
          <p:nvPr/>
        </p:nvGraphicFramePr>
        <p:xfrm>
          <a:off x="1233488" y="3849688"/>
          <a:ext cx="2151062" cy="2012950"/>
        </p:xfrm>
        <a:graphic>
          <a:graphicData uri="http://schemas.openxmlformats.org/presentationml/2006/ole">
            <mc:AlternateContent xmlns:mc="http://schemas.openxmlformats.org/markup-compatibility/2006">
              <mc:Choice xmlns:v="urn:schemas-microsoft-com:vml" Requires="v">
                <p:oleObj spid="_x0000_s19757" name="Formel" r:id="rId6" imgW="1790700" imgH="1676400" progId="Equation.3">
                  <p:embed/>
                </p:oleObj>
              </mc:Choice>
              <mc:Fallback>
                <p:oleObj name="Formel" r:id="rId6" imgW="1790700" imgH="1676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3488" y="3849688"/>
                        <a:ext cx="2151062" cy="201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Foliennummernplatzhalter 8"/>
          <p:cNvSpPr txBox="1">
            <a:spLocks noGrp="1"/>
          </p:cNvSpPr>
          <p:nvPr/>
        </p:nvSpPr>
        <p:spPr bwMode="auto">
          <a:xfrm>
            <a:off x="6831013" y="6308725"/>
            <a:ext cx="2133600" cy="522288"/>
          </a:xfrm>
          <a:prstGeom prst="rect">
            <a:avLst/>
          </a:prstGeom>
          <a:noFill/>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algn="r" eaLnBrk="1" hangingPunct="1">
              <a:buFontTx/>
              <a:buNone/>
            </a:pPr>
            <a:fld id="{065E0D1D-0091-487C-94D1-69331F69DCEB}" type="slidenum">
              <a:rPr lang="de-DE" altLang="de-DE" sz="1100" b="1">
                <a:effectLst>
                  <a:outerShdw blurRad="38100" dist="38100" dir="2700000" algn="tl">
                    <a:srgbClr val="C0C0C0"/>
                  </a:outerShdw>
                </a:effectLst>
              </a:rPr>
              <a:pPr algn="r" eaLnBrk="1" hangingPunct="1">
                <a:buFontTx/>
                <a:buNone/>
              </a:pPr>
              <a:t>58</a:t>
            </a:fld>
            <a:endParaRPr lang="de-DE" altLang="de-DE" sz="1100" b="1">
              <a:effectLst>
                <a:outerShdw blurRad="38100" dist="38100" dir="2700000" algn="tl">
                  <a:srgbClr val="C0C0C0"/>
                </a:outerShdw>
              </a:effectLst>
            </a:endParaRPr>
          </a:p>
        </p:txBody>
      </p:sp>
      <p:sp>
        <p:nvSpPr>
          <p:cNvPr id="11" name="Rectangle 15"/>
          <p:cNvSpPr txBox="1">
            <a:spLocks noChangeArrowheads="1"/>
          </p:cNvSpPr>
          <p:nvPr/>
        </p:nvSpPr>
        <p:spPr bwMode="auto">
          <a:xfrm>
            <a:off x="393636" y="182562"/>
            <a:ext cx="82296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defRPr>
            </a:lvl2pPr>
            <a:lvl3pPr algn="l" rtl="0" eaLnBrk="0" fontAlgn="base" hangingPunct="0">
              <a:spcBef>
                <a:spcPct val="0"/>
              </a:spcBef>
              <a:spcAft>
                <a:spcPct val="0"/>
              </a:spcAft>
              <a:defRPr sz="2400">
                <a:solidFill>
                  <a:schemeClr val="tx2"/>
                </a:solidFill>
                <a:latin typeface="Arial" charset="0"/>
              </a:defRPr>
            </a:lvl3pPr>
            <a:lvl4pPr algn="l" rtl="0" eaLnBrk="0" fontAlgn="base" hangingPunct="0">
              <a:spcBef>
                <a:spcPct val="0"/>
              </a:spcBef>
              <a:spcAft>
                <a:spcPct val="0"/>
              </a:spcAft>
              <a:defRPr sz="2400">
                <a:solidFill>
                  <a:schemeClr val="tx2"/>
                </a:solidFill>
                <a:latin typeface="Arial" charset="0"/>
              </a:defRPr>
            </a:lvl4pPr>
            <a:lvl5pPr algn="l" rtl="0" eaLnBrk="0" fontAlgn="base" hangingPunct="0">
              <a:spcBef>
                <a:spcPct val="0"/>
              </a:spcBef>
              <a:spcAft>
                <a:spcPct val="0"/>
              </a:spcAft>
              <a:defRPr sz="2400">
                <a:solidFill>
                  <a:schemeClr val="tx2"/>
                </a:solidFill>
                <a:latin typeface="Arial" charset="0"/>
              </a:defRPr>
            </a:lvl5pPr>
            <a:lvl6pPr marL="457200" algn="l" rtl="0" fontAlgn="base">
              <a:spcBef>
                <a:spcPct val="0"/>
              </a:spcBef>
              <a:spcAft>
                <a:spcPct val="0"/>
              </a:spcAft>
              <a:defRPr sz="2400">
                <a:solidFill>
                  <a:schemeClr val="tx2"/>
                </a:solidFill>
                <a:latin typeface="Arial" charset="0"/>
              </a:defRPr>
            </a:lvl6pPr>
            <a:lvl7pPr marL="914400" algn="l" rtl="0" fontAlgn="base">
              <a:spcBef>
                <a:spcPct val="0"/>
              </a:spcBef>
              <a:spcAft>
                <a:spcPct val="0"/>
              </a:spcAft>
              <a:defRPr sz="2400">
                <a:solidFill>
                  <a:schemeClr val="tx2"/>
                </a:solidFill>
                <a:latin typeface="Arial" charset="0"/>
              </a:defRPr>
            </a:lvl7pPr>
            <a:lvl8pPr marL="1371600" algn="l" rtl="0" fontAlgn="base">
              <a:spcBef>
                <a:spcPct val="0"/>
              </a:spcBef>
              <a:spcAft>
                <a:spcPct val="0"/>
              </a:spcAft>
              <a:defRPr sz="2400">
                <a:solidFill>
                  <a:schemeClr val="tx2"/>
                </a:solidFill>
                <a:latin typeface="Arial" charset="0"/>
              </a:defRPr>
            </a:lvl8pPr>
            <a:lvl9pPr marL="1828800" algn="l" rtl="0" fontAlgn="base">
              <a:spcBef>
                <a:spcPct val="0"/>
              </a:spcBef>
              <a:spcAft>
                <a:spcPct val="0"/>
              </a:spcAft>
              <a:defRPr sz="2400">
                <a:solidFill>
                  <a:schemeClr val="tx2"/>
                </a:solidFill>
                <a:latin typeface="Arial" charset="0"/>
              </a:defRPr>
            </a:lvl9pPr>
          </a:lstStyle>
          <a:p>
            <a:pPr eaLnBrk="1" hangingPunct="1"/>
            <a:r>
              <a:rPr lang="de-DE" altLang="de-DE" sz="1900" kern="0" dirty="0"/>
              <a:t>Beispielsrechnungen für Kenngrößen in dynamischen Werberesponse-Funktion mit direktem goodwill-Transfer (IV): </a:t>
            </a:r>
            <a:r>
              <a:rPr lang="de-DE" altLang="de-DE" sz="1900" kern="0" dirty="0" err="1"/>
              <a:t>Koyck</a:t>
            </a:r>
            <a:r>
              <a:rPr lang="de-DE" altLang="de-DE" sz="1900" kern="0" dirty="0"/>
              <a:t>-Modell</a:t>
            </a:r>
          </a:p>
        </p:txBody>
      </p:sp>
      <p:sp>
        <p:nvSpPr>
          <p:cNvPr id="12" name="Text Box 9"/>
          <p:cNvSpPr txBox="1">
            <a:spLocks noChangeArrowheads="1"/>
          </p:cNvSpPr>
          <p:nvPr/>
        </p:nvSpPr>
        <p:spPr bwMode="auto">
          <a:xfrm>
            <a:off x="2705100" y="3933056"/>
            <a:ext cx="30539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50000"/>
              </a:spcBef>
              <a:buNone/>
            </a:pPr>
            <a:r>
              <a:rPr lang="de-DE" altLang="de-DE" sz="1600" b="1" dirty="0"/>
              <a:t>´</a:t>
            </a:r>
          </a:p>
        </p:txBody>
      </p:sp>
    </p:spTree>
    <p:extLst>
      <p:ext uri="{BB962C8B-B14F-4D97-AF65-F5344CB8AC3E}">
        <p14:creationId xmlns:p14="http://schemas.microsoft.com/office/powerpoint/2010/main" val="3651281077"/>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p:cNvSpPr>
            <a:spLocks noGrp="1" noChangeArrowheads="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eaLnBrk="1" hangingPunct="1"/>
            <a:fld id="{C2023F59-C416-4086-871D-51218B213293}" type="slidenum">
              <a:rPr lang="de-DE" altLang="de-DE"/>
              <a:pPr eaLnBrk="1" hangingPunct="1"/>
              <a:t>59</a:t>
            </a:fld>
            <a:endParaRPr lang="de-DE" altLang="de-DE"/>
          </a:p>
        </p:txBody>
      </p:sp>
      <p:sp>
        <p:nvSpPr>
          <p:cNvPr id="7" name="Foliennummernplatzhalter 2"/>
          <p:cNvSpPr txBox="1">
            <a:spLocks noGrp="1"/>
          </p:cNvSpPr>
          <p:nvPr/>
        </p:nvSpPr>
        <p:spPr bwMode="auto">
          <a:xfrm>
            <a:off x="6831013" y="6308725"/>
            <a:ext cx="2133600" cy="522288"/>
          </a:xfrm>
          <a:prstGeom prst="rect">
            <a:avLst/>
          </a:prstGeom>
          <a:noFill/>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algn="r" eaLnBrk="1" hangingPunct="1">
              <a:buFontTx/>
              <a:buNone/>
            </a:pPr>
            <a:fld id="{1FC7A253-84E1-4F50-A37C-5BA5E72FB614}" type="slidenum">
              <a:rPr lang="de-DE" altLang="de-DE" sz="1100" b="1">
                <a:effectLst>
                  <a:outerShdw blurRad="38100" dist="38100" dir="2700000" algn="tl">
                    <a:srgbClr val="C0C0C0"/>
                  </a:outerShdw>
                </a:effectLst>
              </a:rPr>
              <a:pPr algn="r" eaLnBrk="1" hangingPunct="1">
                <a:buFontTx/>
                <a:buNone/>
              </a:pPr>
              <a:t>59</a:t>
            </a:fld>
            <a:endParaRPr lang="de-DE" altLang="de-DE" sz="1100" b="1">
              <a:effectLst>
                <a:outerShdw blurRad="38100" dist="38100" dir="2700000" algn="tl">
                  <a:srgbClr val="C0C0C0"/>
                </a:outerShdw>
              </a:effectLst>
            </a:endParaRPr>
          </a:p>
        </p:txBody>
      </p:sp>
      <p:sp>
        <p:nvSpPr>
          <p:cNvPr id="197636" name="Text Box 7"/>
          <p:cNvSpPr txBox="1">
            <a:spLocks noChangeArrowheads="1"/>
          </p:cNvSpPr>
          <p:nvPr/>
        </p:nvSpPr>
        <p:spPr bwMode="auto">
          <a:xfrm>
            <a:off x="755650" y="1312863"/>
            <a:ext cx="46878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 typeface="Wingdings" panose="05000000000000000000" pitchFamily="2" charset="2"/>
              <a:buChar char="§"/>
            </a:pPr>
            <a:r>
              <a:rPr lang="de-DE" altLang="de-DE" sz="1600" b="1"/>
              <a:t> Marketing-Multiplikator für das Koyck-Modell</a:t>
            </a:r>
          </a:p>
        </p:txBody>
      </p:sp>
      <p:graphicFrame>
        <p:nvGraphicFramePr>
          <p:cNvPr id="197637" name="Object 8"/>
          <p:cNvGraphicFramePr>
            <a:graphicFrameLocks noChangeAspect="1"/>
          </p:cNvGraphicFramePr>
          <p:nvPr/>
        </p:nvGraphicFramePr>
        <p:xfrm>
          <a:off x="1616075" y="1701800"/>
          <a:ext cx="2247900" cy="1955800"/>
        </p:xfrm>
        <a:graphic>
          <a:graphicData uri="http://schemas.openxmlformats.org/presentationml/2006/ole">
            <mc:AlternateContent xmlns:mc="http://schemas.openxmlformats.org/markup-compatibility/2006">
              <mc:Choice xmlns:v="urn:schemas-microsoft-com:vml" Requires="v">
                <p:oleObj spid="_x0000_s24705" name="Formel" r:id="rId4" imgW="1459866" imgH="1269449" progId="Equation.3">
                  <p:embed/>
                </p:oleObj>
              </mc:Choice>
              <mc:Fallback>
                <p:oleObj name="Formel" r:id="rId4" imgW="1459866" imgH="126944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075" y="1701800"/>
                        <a:ext cx="2247900" cy="195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Foliennummernplatzhalter 8"/>
          <p:cNvSpPr txBox="1">
            <a:spLocks noGrp="1"/>
          </p:cNvSpPr>
          <p:nvPr/>
        </p:nvSpPr>
        <p:spPr bwMode="auto">
          <a:xfrm>
            <a:off x="6831013" y="6308725"/>
            <a:ext cx="2133600" cy="522288"/>
          </a:xfrm>
          <a:prstGeom prst="rect">
            <a:avLst/>
          </a:prstGeom>
          <a:noFill/>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algn="r" eaLnBrk="1" hangingPunct="1">
              <a:buFontTx/>
              <a:buNone/>
            </a:pPr>
            <a:fld id="{9A20FBEB-96AF-4664-BA01-2BFE3CADCD86}" type="slidenum">
              <a:rPr lang="de-DE" altLang="de-DE" sz="1100" b="1">
                <a:effectLst>
                  <a:outerShdw blurRad="38100" dist="38100" dir="2700000" algn="tl">
                    <a:srgbClr val="C0C0C0"/>
                  </a:outerShdw>
                </a:effectLst>
              </a:rPr>
              <a:pPr algn="r" eaLnBrk="1" hangingPunct="1">
                <a:buFontTx/>
                <a:buNone/>
              </a:pPr>
              <a:t>59</a:t>
            </a:fld>
            <a:endParaRPr lang="de-DE" altLang="de-DE" sz="1100" b="1">
              <a:effectLst>
                <a:outerShdw blurRad="38100" dist="38100" dir="2700000" algn="tl">
                  <a:srgbClr val="C0C0C0"/>
                </a:outerShdw>
              </a:effectLst>
            </a:endParaRPr>
          </a:p>
        </p:txBody>
      </p:sp>
      <p:sp>
        <p:nvSpPr>
          <p:cNvPr id="11" name="Rectangle 15"/>
          <p:cNvSpPr txBox="1">
            <a:spLocks noChangeArrowheads="1"/>
          </p:cNvSpPr>
          <p:nvPr/>
        </p:nvSpPr>
        <p:spPr bwMode="auto">
          <a:xfrm>
            <a:off x="393636" y="182562"/>
            <a:ext cx="82296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defRPr>
            </a:lvl2pPr>
            <a:lvl3pPr algn="l" rtl="0" eaLnBrk="0" fontAlgn="base" hangingPunct="0">
              <a:spcBef>
                <a:spcPct val="0"/>
              </a:spcBef>
              <a:spcAft>
                <a:spcPct val="0"/>
              </a:spcAft>
              <a:defRPr sz="2400">
                <a:solidFill>
                  <a:schemeClr val="tx2"/>
                </a:solidFill>
                <a:latin typeface="Arial" charset="0"/>
              </a:defRPr>
            </a:lvl3pPr>
            <a:lvl4pPr algn="l" rtl="0" eaLnBrk="0" fontAlgn="base" hangingPunct="0">
              <a:spcBef>
                <a:spcPct val="0"/>
              </a:spcBef>
              <a:spcAft>
                <a:spcPct val="0"/>
              </a:spcAft>
              <a:defRPr sz="2400">
                <a:solidFill>
                  <a:schemeClr val="tx2"/>
                </a:solidFill>
                <a:latin typeface="Arial" charset="0"/>
              </a:defRPr>
            </a:lvl4pPr>
            <a:lvl5pPr algn="l" rtl="0" eaLnBrk="0" fontAlgn="base" hangingPunct="0">
              <a:spcBef>
                <a:spcPct val="0"/>
              </a:spcBef>
              <a:spcAft>
                <a:spcPct val="0"/>
              </a:spcAft>
              <a:defRPr sz="2400">
                <a:solidFill>
                  <a:schemeClr val="tx2"/>
                </a:solidFill>
                <a:latin typeface="Arial" charset="0"/>
              </a:defRPr>
            </a:lvl5pPr>
            <a:lvl6pPr marL="457200" algn="l" rtl="0" fontAlgn="base">
              <a:spcBef>
                <a:spcPct val="0"/>
              </a:spcBef>
              <a:spcAft>
                <a:spcPct val="0"/>
              </a:spcAft>
              <a:defRPr sz="2400">
                <a:solidFill>
                  <a:schemeClr val="tx2"/>
                </a:solidFill>
                <a:latin typeface="Arial" charset="0"/>
              </a:defRPr>
            </a:lvl6pPr>
            <a:lvl7pPr marL="914400" algn="l" rtl="0" fontAlgn="base">
              <a:spcBef>
                <a:spcPct val="0"/>
              </a:spcBef>
              <a:spcAft>
                <a:spcPct val="0"/>
              </a:spcAft>
              <a:defRPr sz="2400">
                <a:solidFill>
                  <a:schemeClr val="tx2"/>
                </a:solidFill>
                <a:latin typeface="Arial" charset="0"/>
              </a:defRPr>
            </a:lvl7pPr>
            <a:lvl8pPr marL="1371600" algn="l" rtl="0" fontAlgn="base">
              <a:spcBef>
                <a:spcPct val="0"/>
              </a:spcBef>
              <a:spcAft>
                <a:spcPct val="0"/>
              </a:spcAft>
              <a:defRPr sz="2400">
                <a:solidFill>
                  <a:schemeClr val="tx2"/>
                </a:solidFill>
                <a:latin typeface="Arial" charset="0"/>
              </a:defRPr>
            </a:lvl8pPr>
            <a:lvl9pPr marL="1828800" algn="l" rtl="0" fontAlgn="base">
              <a:spcBef>
                <a:spcPct val="0"/>
              </a:spcBef>
              <a:spcAft>
                <a:spcPct val="0"/>
              </a:spcAft>
              <a:defRPr sz="2400">
                <a:solidFill>
                  <a:schemeClr val="tx2"/>
                </a:solidFill>
                <a:latin typeface="Arial" charset="0"/>
              </a:defRPr>
            </a:lvl9pPr>
          </a:lstStyle>
          <a:p>
            <a:pPr eaLnBrk="1" hangingPunct="1"/>
            <a:r>
              <a:rPr lang="de-DE" altLang="de-DE" sz="1900" kern="0" dirty="0"/>
              <a:t>Beispielsrechnungen für Kenngrößen in dynamischen Werberesponse-Funktion mit direktem goodwill-Transfer (V): </a:t>
            </a:r>
            <a:r>
              <a:rPr lang="de-DE" altLang="de-DE" sz="1900" kern="0" dirty="0" err="1"/>
              <a:t>Koyck</a:t>
            </a:r>
            <a:r>
              <a:rPr lang="de-DE" altLang="de-DE" sz="1900" kern="0" dirty="0"/>
              <a:t>-Modell</a:t>
            </a:r>
          </a:p>
        </p:txBody>
      </p:sp>
    </p:spTree>
    <p:extLst>
      <p:ext uri="{BB962C8B-B14F-4D97-AF65-F5344CB8AC3E}">
        <p14:creationId xmlns:p14="http://schemas.microsoft.com/office/powerpoint/2010/main" val="389505458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39104" y="116533"/>
            <a:ext cx="8229600" cy="576262"/>
          </a:xfrm>
        </p:spPr>
        <p:txBody>
          <a:bodyPr/>
          <a:lstStyle/>
          <a:p>
            <a:r>
              <a:rPr lang="de-DE" altLang="de-DE" dirty="0"/>
              <a:t>Konzeptionen im Werbecontrolling (II): planungs- und </a:t>
            </a:r>
            <a:r>
              <a:rPr lang="de-DE" altLang="de-DE" dirty="0" err="1"/>
              <a:t>kontrollorientieres</a:t>
            </a:r>
            <a:r>
              <a:rPr lang="de-DE" altLang="de-DE" dirty="0"/>
              <a:t> Controlling-Konzept</a:t>
            </a:r>
            <a:endParaRPr lang="de-DE" dirty="0"/>
          </a:p>
        </p:txBody>
      </p:sp>
      <p:sp>
        <p:nvSpPr>
          <p:cNvPr id="21508" name="AutoShape 4"/>
          <p:cNvSpPr>
            <a:spLocks noChangeArrowheads="1"/>
          </p:cNvSpPr>
          <p:nvPr/>
        </p:nvSpPr>
        <p:spPr bwMode="auto">
          <a:xfrm>
            <a:off x="1228737" y="1772816"/>
            <a:ext cx="6833008" cy="1584176"/>
          </a:xfrm>
          <a:prstGeom prst="wedgeRoundRectCallout">
            <a:avLst>
              <a:gd name="adj1" fmla="val 40564"/>
              <a:gd name="adj2" fmla="val 76741"/>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lvl="1"/>
            <a:r>
              <a:rPr lang="de-DE" sz="2000" dirty="0"/>
              <a:t>Unterstützung des Werbemanagements in Planungs- und Kontrollaufgaben. Dies geht über die reine Informationsversorgung inhaltlich hinaus.</a:t>
            </a:r>
            <a:endParaRPr lang="de-DE" dirty="0"/>
          </a:p>
        </p:txBody>
      </p:sp>
      <p:sp>
        <p:nvSpPr>
          <p:cNvPr id="3" name="Textfeld 2"/>
          <p:cNvSpPr txBox="1"/>
          <p:nvPr/>
        </p:nvSpPr>
        <p:spPr>
          <a:xfrm>
            <a:off x="1259631" y="4221088"/>
            <a:ext cx="3294273" cy="646331"/>
          </a:xfrm>
          <a:prstGeom prst="rect">
            <a:avLst/>
          </a:prstGeom>
          <a:noFill/>
        </p:spPr>
        <p:txBody>
          <a:bodyPr wrap="square" rtlCol="0">
            <a:spAutoFit/>
          </a:bodyPr>
          <a:lstStyle/>
          <a:p>
            <a:r>
              <a:rPr lang="de-DE" dirty="0"/>
              <a:t>Controlling hat die Funktion eines </a:t>
            </a:r>
            <a:r>
              <a:rPr lang="de-DE" dirty="0" err="1"/>
              <a:t>Inhouse</a:t>
            </a:r>
            <a:r>
              <a:rPr lang="de-DE" dirty="0"/>
              <a:t>-Consulting</a:t>
            </a:r>
          </a:p>
        </p:txBody>
      </p:sp>
      <p:sp>
        <p:nvSpPr>
          <p:cNvPr id="4" name="Textfeld 3"/>
          <p:cNvSpPr txBox="1"/>
          <p:nvPr/>
        </p:nvSpPr>
        <p:spPr>
          <a:xfrm>
            <a:off x="5148064" y="4221088"/>
            <a:ext cx="3096344" cy="1754326"/>
          </a:xfrm>
          <a:prstGeom prst="rect">
            <a:avLst/>
          </a:prstGeom>
          <a:noFill/>
        </p:spPr>
        <p:txBody>
          <a:bodyPr wrap="square" rtlCol="0">
            <a:spAutoFit/>
          </a:bodyPr>
          <a:lstStyle/>
          <a:p>
            <a:r>
              <a:rPr lang="de-DE" dirty="0"/>
              <a:t>Management beschränkt sich dann auf die Aufgaben des Entscheidens, Organisierens (Realisieren), Dokumentierens (Präsentieren) und Führens.</a:t>
            </a:r>
          </a:p>
        </p:txBody>
      </p:sp>
      <p:cxnSp>
        <p:nvCxnSpPr>
          <p:cNvPr id="6" name="Gerade Verbindung 5"/>
          <p:cNvCxnSpPr>
            <a:stCxn id="21508" idx="2"/>
            <a:endCxn id="3" idx="0"/>
          </p:cNvCxnSpPr>
          <p:nvPr/>
        </p:nvCxnSpPr>
        <p:spPr>
          <a:xfrm flipH="1">
            <a:off x="2906768" y="3356992"/>
            <a:ext cx="1738473" cy="8640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Gerade Verbindung 7"/>
          <p:cNvCxnSpPr>
            <a:stCxn id="21508" idx="2"/>
            <a:endCxn id="4" idx="0"/>
          </p:cNvCxnSpPr>
          <p:nvPr/>
        </p:nvCxnSpPr>
        <p:spPr>
          <a:xfrm>
            <a:off x="4645241" y="3356992"/>
            <a:ext cx="2050995" cy="8640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45886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p:cNvSpPr>
            <a:spLocks noChangeArrowheads="1"/>
          </p:cNvSpPr>
          <p:nvPr/>
        </p:nvSpPr>
        <p:spPr bwMode="auto">
          <a:xfrm>
            <a:off x="406233" y="980728"/>
            <a:ext cx="8280919" cy="2802060"/>
          </a:xfrm>
          <a:prstGeom prst="wedgeRoundRectCallout">
            <a:avLst>
              <a:gd name="adj1" fmla="val 47533"/>
              <a:gd name="adj2" fmla="val 5506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dirty="0"/>
              <a:t>Das </a:t>
            </a:r>
            <a:r>
              <a:rPr lang="de-DE" dirty="0" err="1"/>
              <a:t>Koyck</a:t>
            </a:r>
            <a:r>
              <a:rPr lang="de-DE" dirty="0"/>
              <a:t>-Modell besitzt die Eigenschaft, dass die periodenbezogenen Werbewirkungen (1. Ableitung) die mathematische Systematik einer geometrischen Reihe aufweisen (b, </a:t>
            </a:r>
            <a:r>
              <a:rPr lang="de-DE" dirty="0" err="1"/>
              <a:t>bc</a:t>
            </a:r>
            <a:r>
              <a:rPr lang="de-DE" dirty="0"/>
              <a:t>, bc²…). Eine solche geometrische Reihe konvergiert für </a:t>
            </a:r>
            <a:r>
              <a:rPr lang="de-DE" dirty="0" err="1"/>
              <a:t>t+j</a:t>
            </a:r>
            <a:r>
              <a:rPr lang="de-DE" dirty="0"/>
              <a:t> -&gt; ∞ gegen den Wert b/(1-c). </a:t>
            </a:r>
          </a:p>
          <a:p>
            <a:r>
              <a:rPr lang="de-DE" dirty="0"/>
              <a:t>Hinweis: Die Berechnung ist mathematisches Grundlagenwissen, aber hier nicht relevant. </a:t>
            </a:r>
          </a:p>
          <a:p>
            <a:r>
              <a:rPr lang="de-DE" dirty="0"/>
              <a:t>Die Struktur einer geometrischen Reihe erlaubt die Berechnung der gesamten Werbewirkung eines einmaligen Werbeimpulses, aggregiert für alle Periode </a:t>
            </a:r>
            <a:r>
              <a:rPr lang="de-DE" dirty="0" err="1"/>
              <a:t>t+j</a:t>
            </a:r>
            <a:r>
              <a:rPr lang="de-DE" dirty="0"/>
              <a:t> bis </a:t>
            </a:r>
            <a:r>
              <a:rPr lang="de-DE" dirty="0" err="1"/>
              <a:t>t+j</a:t>
            </a:r>
            <a:r>
              <a:rPr lang="de-DE" dirty="0"/>
              <a:t>= ∞.</a:t>
            </a:r>
          </a:p>
        </p:txBody>
      </p:sp>
      <p:sp>
        <p:nvSpPr>
          <p:cNvPr id="8" name="Rectangle 24"/>
          <p:cNvSpPr>
            <a:spLocks noGrp="1" noChangeArrowheads="1"/>
          </p:cNvSpPr>
          <p:nvPr>
            <p:ph type="title" idx="4294967295"/>
          </p:nvPr>
        </p:nvSpPr>
        <p:spPr>
          <a:xfrm>
            <a:off x="459611" y="123031"/>
            <a:ext cx="8229600" cy="576262"/>
          </a:xfrm>
        </p:spPr>
        <p:txBody>
          <a:bodyPr/>
          <a:lstStyle/>
          <a:p>
            <a:pPr eaLnBrk="1" hangingPunct="1"/>
            <a:r>
              <a:rPr lang="de-DE" altLang="de-DE" dirty="0"/>
              <a:t>Erläuterungen zum Rechenbeispiel (</a:t>
            </a:r>
            <a:r>
              <a:rPr lang="de-DE" altLang="de-DE" dirty="0" err="1"/>
              <a:t>Koyck</a:t>
            </a:r>
            <a:r>
              <a:rPr lang="de-DE" altLang="de-DE" dirty="0"/>
              <a:t>-Modell)</a:t>
            </a:r>
          </a:p>
        </p:txBody>
      </p:sp>
      <p:sp>
        <p:nvSpPr>
          <p:cNvPr id="4" name="AutoShape 4"/>
          <p:cNvSpPr>
            <a:spLocks noChangeArrowheads="1"/>
          </p:cNvSpPr>
          <p:nvPr/>
        </p:nvSpPr>
        <p:spPr bwMode="auto">
          <a:xfrm>
            <a:off x="459611" y="4064223"/>
            <a:ext cx="8280919" cy="1728192"/>
          </a:xfrm>
          <a:prstGeom prst="wedgeRoundRectCallout">
            <a:avLst>
              <a:gd name="adj1" fmla="val 47533"/>
              <a:gd name="adj2" fmla="val 5506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dirty="0"/>
              <a:t>Wirkungsintervall: Die geometrische Reihe lässt die aggregierte Wirkung eines Werbeimpulses für jede Periode </a:t>
            </a:r>
            <a:r>
              <a:rPr lang="de-DE" dirty="0" err="1"/>
              <a:t>t+j</a:t>
            </a:r>
            <a:r>
              <a:rPr lang="de-DE" dirty="0"/>
              <a:t>=n berechnen (x</a:t>
            </a:r>
            <a:r>
              <a:rPr lang="de-DE" baseline="-25000" dirty="0"/>
              <a:t>[n]</a:t>
            </a:r>
            <a:r>
              <a:rPr lang="de-DE" dirty="0"/>
              <a:t>). Beim 90% Wirkungsintervall handelt es sich um diejenige Periode </a:t>
            </a:r>
            <a:r>
              <a:rPr lang="de-DE" dirty="0" err="1"/>
              <a:t>t+j</a:t>
            </a:r>
            <a:r>
              <a:rPr lang="de-DE" dirty="0"/>
              <a:t>=n, in der 90% der gesamten Absatzwirkung erreicht sind: </a:t>
            </a:r>
            <a:r>
              <a:rPr lang="de-DE" dirty="0" err="1"/>
              <a:t>x´</a:t>
            </a:r>
            <a:r>
              <a:rPr lang="de-DE" baseline="-25000" dirty="0" err="1"/>
              <a:t>n</a:t>
            </a:r>
            <a:r>
              <a:rPr lang="de-DE" dirty="0"/>
              <a:t> = x</a:t>
            </a:r>
            <a:r>
              <a:rPr lang="de-DE" baseline="-25000" dirty="0"/>
              <a:t>[n]</a:t>
            </a:r>
            <a:r>
              <a:rPr lang="de-DE" dirty="0"/>
              <a:t> / x</a:t>
            </a:r>
            <a:r>
              <a:rPr lang="de-DE" baseline="-25000" dirty="0"/>
              <a:t>∞</a:t>
            </a:r>
            <a:r>
              <a:rPr lang="de-DE" dirty="0"/>
              <a:t>.</a:t>
            </a:r>
            <a:r>
              <a:rPr lang="de-DE" baseline="-25000" dirty="0"/>
              <a:t> </a:t>
            </a:r>
            <a:endParaRPr lang="de-DE" dirty="0"/>
          </a:p>
        </p:txBody>
      </p:sp>
    </p:spTree>
    <p:extLst>
      <p:ext uri="{BB962C8B-B14F-4D97-AF65-F5344CB8AC3E}">
        <p14:creationId xmlns:p14="http://schemas.microsoft.com/office/powerpoint/2010/main" val="22792329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Text Box 3"/>
          <p:cNvSpPr txBox="1">
            <a:spLocks noChangeArrowheads="1"/>
          </p:cNvSpPr>
          <p:nvPr/>
        </p:nvSpPr>
        <p:spPr bwMode="auto">
          <a:xfrm>
            <a:off x="590863" y="2987209"/>
            <a:ext cx="82089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buChar char="-"/>
              <a:defRPr>
                <a:solidFill>
                  <a:schemeClr val="tx1"/>
                </a:solidFill>
                <a:latin typeface="Arial" charset="0"/>
              </a:defRPr>
            </a:lvl6pPr>
            <a:lvl7pPr marL="2971800" indent="-228600" eaLnBrk="0" fontAlgn="base" hangingPunct="0">
              <a:spcBef>
                <a:spcPct val="0"/>
              </a:spcBef>
              <a:spcAft>
                <a:spcPct val="0"/>
              </a:spcAft>
              <a:buChar char="-"/>
              <a:defRPr>
                <a:solidFill>
                  <a:schemeClr val="tx1"/>
                </a:solidFill>
                <a:latin typeface="Arial" charset="0"/>
              </a:defRPr>
            </a:lvl7pPr>
            <a:lvl8pPr marL="3429000" indent="-228600" eaLnBrk="0" fontAlgn="base" hangingPunct="0">
              <a:spcBef>
                <a:spcPct val="0"/>
              </a:spcBef>
              <a:spcAft>
                <a:spcPct val="0"/>
              </a:spcAft>
              <a:buChar char="-"/>
              <a:defRPr>
                <a:solidFill>
                  <a:schemeClr val="tx1"/>
                </a:solidFill>
                <a:latin typeface="Arial" charset="0"/>
              </a:defRPr>
            </a:lvl8pPr>
            <a:lvl9pPr marL="3886200" indent="-228600" eaLnBrk="0" fontAlgn="base" hangingPunct="0">
              <a:spcBef>
                <a:spcPct val="0"/>
              </a:spcBef>
              <a:spcAft>
                <a:spcPct val="0"/>
              </a:spcAft>
              <a:buChar char="-"/>
              <a:defRPr>
                <a:solidFill>
                  <a:schemeClr val="tx1"/>
                </a:solidFill>
                <a:latin typeface="Arial" charset="0"/>
              </a:defRPr>
            </a:lvl9pPr>
          </a:lstStyle>
          <a:p>
            <a:pPr algn="ctr" eaLnBrk="1" hangingPunct="1">
              <a:buFontTx/>
              <a:buNone/>
            </a:pPr>
            <a:r>
              <a:rPr lang="de-DE" sz="2800" dirty="0"/>
              <a:t>2.1.3.3 Indirekter goodwill-Transfer</a:t>
            </a:r>
          </a:p>
        </p:txBody>
      </p:sp>
      <p:sp>
        <p:nvSpPr>
          <p:cNvPr id="117764" name="Rectangle 4"/>
          <p:cNvSpPr>
            <a:spLocks noChangeArrowheads="1"/>
          </p:cNvSpPr>
          <p:nvPr/>
        </p:nvSpPr>
        <p:spPr bwMode="auto">
          <a:xfrm>
            <a:off x="827088" y="2205038"/>
            <a:ext cx="7704137" cy="20875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2" name="Foliennummernplatzhalter 1"/>
          <p:cNvSpPr>
            <a:spLocks noGrp="1"/>
          </p:cNvSpPr>
          <p:nvPr>
            <p:ph type="sldNum" sz="quarter" idx="10"/>
          </p:nvPr>
        </p:nvSpPr>
        <p:spPr/>
        <p:txBody>
          <a:bodyPr/>
          <a:lstStyle/>
          <a:p>
            <a:pPr>
              <a:defRPr/>
            </a:pPr>
            <a:fld id="{12C865F1-184D-48A8-88DB-D577E1CA7578}" type="slidenum">
              <a:rPr lang="de-DE" smtClean="0"/>
              <a:pPr>
                <a:defRPr/>
              </a:pPr>
              <a:t>61</a:t>
            </a:fld>
            <a:endParaRPr lang="de-DE" dirty="0"/>
          </a:p>
        </p:txBody>
      </p:sp>
    </p:spTree>
    <p:extLst>
      <p:ext uri="{BB962C8B-B14F-4D97-AF65-F5344CB8AC3E}">
        <p14:creationId xmlns:p14="http://schemas.microsoft.com/office/powerpoint/2010/main" val="1520090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p:cNvSpPr>
            <a:spLocks noChangeArrowheads="1"/>
          </p:cNvSpPr>
          <p:nvPr/>
        </p:nvSpPr>
        <p:spPr bwMode="auto">
          <a:xfrm>
            <a:off x="323528" y="1124744"/>
            <a:ext cx="8280919" cy="2304256"/>
          </a:xfrm>
          <a:prstGeom prst="wedgeRoundRectCallout">
            <a:avLst>
              <a:gd name="adj1" fmla="val 47533"/>
              <a:gd name="adj2" fmla="val 5506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dirty="0"/>
              <a:t>Wesentliches Merkmal von Werbe-Response-Funktionen mit indirektem goodwill-Transfer ist, dass der Absatz „heute“ von heutigen Werbebudget und dem Absatz aus der Vorperiode abhängig ist: </a:t>
            </a:r>
            <a:r>
              <a:rPr lang="de-DE" dirty="0" err="1"/>
              <a:t>x</a:t>
            </a:r>
            <a:r>
              <a:rPr lang="de-DE" baseline="-25000" dirty="0" err="1"/>
              <a:t>t</a:t>
            </a:r>
            <a:r>
              <a:rPr lang="de-DE" dirty="0"/>
              <a:t> = f(W</a:t>
            </a:r>
            <a:r>
              <a:rPr lang="de-DE" baseline="-25000" dirty="0"/>
              <a:t>t</a:t>
            </a:r>
            <a:r>
              <a:rPr lang="de-DE" dirty="0"/>
              <a:t>;x</a:t>
            </a:r>
            <a:r>
              <a:rPr lang="de-DE" baseline="-25000" dirty="0"/>
              <a:t>t-1</a:t>
            </a:r>
            <a:r>
              <a:rPr lang="de-DE" dirty="0"/>
              <a:t>). </a:t>
            </a:r>
          </a:p>
          <a:p>
            <a:r>
              <a:rPr lang="de-DE" dirty="0"/>
              <a:t>Der Wirkungseffekt des Absatzes der Vorperiode auf den heutigen Absatz lässt sich auf zwei Arten erklären:</a:t>
            </a:r>
          </a:p>
          <a:p>
            <a:pPr marL="285750" indent="-285750">
              <a:buFontTx/>
              <a:buChar char="-"/>
            </a:pPr>
            <a:r>
              <a:rPr lang="de-DE" dirty="0"/>
              <a:t>Diffusionstheoretische Erklärung;</a:t>
            </a:r>
          </a:p>
          <a:p>
            <a:pPr marL="285750" indent="-285750">
              <a:buFontTx/>
              <a:buChar char="-"/>
            </a:pPr>
            <a:r>
              <a:rPr lang="de-DE" dirty="0"/>
              <a:t>Technische Erklärung.</a:t>
            </a:r>
          </a:p>
        </p:txBody>
      </p:sp>
      <p:sp>
        <p:nvSpPr>
          <p:cNvPr id="8" name="Rectangle 24"/>
          <p:cNvSpPr>
            <a:spLocks noGrp="1" noChangeArrowheads="1"/>
          </p:cNvSpPr>
          <p:nvPr>
            <p:ph type="title" idx="4294967295"/>
          </p:nvPr>
        </p:nvSpPr>
        <p:spPr>
          <a:xfrm>
            <a:off x="459611" y="123031"/>
            <a:ext cx="8229600" cy="576262"/>
          </a:xfrm>
        </p:spPr>
        <p:txBody>
          <a:bodyPr/>
          <a:lstStyle/>
          <a:p>
            <a:pPr eaLnBrk="1" hangingPunct="1"/>
            <a:r>
              <a:rPr lang="de-DE" altLang="de-DE" dirty="0"/>
              <a:t>Charakteristik eines indirekten goodwill-Transfers (I)</a:t>
            </a:r>
          </a:p>
        </p:txBody>
      </p:sp>
      <p:sp>
        <p:nvSpPr>
          <p:cNvPr id="4" name="AutoShape 4"/>
          <p:cNvSpPr>
            <a:spLocks noChangeArrowheads="1"/>
          </p:cNvSpPr>
          <p:nvPr/>
        </p:nvSpPr>
        <p:spPr bwMode="auto">
          <a:xfrm>
            <a:off x="315213" y="3717032"/>
            <a:ext cx="8136902" cy="2226341"/>
          </a:xfrm>
          <a:prstGeom prst="wedgeRoundRectCallout">
            <a:avLst>
              <a:gd name="adj1" fmla="val 47533"/>
              <a:gd name="adj2" fmla="val 5506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dirty="0"/>
              <a:t>Diffusionstheoretische Erklärung: Durch Werbung kommt es zu vermehrten Innovatoren- und </a:t>
            </a:r>
            <a:r>
              <a:rPr lang="de-DE" dirty="0" err="1"/>
              <a:t>Imitatorenkäufen</a:t>
            </a:r>
            <a:r>
              <a:rPr lang="de-DE" dirty="0"/>
              <a:t> (siehe Modell der unpersönlichen Kommunikation) : Es entsteht sozialer Druck auf die Imitatoren, die noch nicht gekauft haben, das Produkt zu kaufen. Analog Erfahrungsfundus. Die Verkaufsmenge in t-1 steht dann stellvertretend für den sozialen Einfluss. Werbung löst damit indirekt diesen Diffusionseffekt des sozialen Drucks auf die Imitatoren aus.</a:t>
            </a:r>
          </a:p>
        </p:txBody>
      </p:sp>
    </p:spTree>
    <p:extLst>
      <p:ext uri="{BB962C8B-B14F-4D97-AF65-F5344CB8AC3E}">
        <p14:creationId xmlns:p14="http://schemas.microsoft.com/office/powerpoint/2010/main" val="37582816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p:cNvSpPr>
            <a:spLocks noChangeArrowheads="1"/>
          </p:cNvSpPr>
          <p:nvPr/>
        </p:nvSpPr>
        <p:spPr bwMode="auto">
          <a:xfrm>
            <a:off x="323528" y="1124744"/>
            <a:ext cx="8280919" cy="2880320"/>
          </a:xfrm>
          <a:prstGeom prst="wedgeRoundRectCallout">
            <a:avLst>
              <a:gd name="adj1" fmla="val 47533"/>
              <a:gd name="adj2" fmla="val 5506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dirty="0"/>
              <a:t>Technische Erklärung: Da im direkten goodwill-Transfer das Werbebudget in einer Periode die Absatzmenge “heute“ und „in der Zukunft“ beeinflusst (Vorwärtsrechnung), steckt im Absatzniveau einer Periode die gesamte „Werbegeschichte“ des aktuellen Werbebudgets bzw. der Werbebudgets in der Vergangenheit (Rückwärtsrechnung).</a:t>
            </a:r>
          </a:p>
          <a:p>
            <a:r>
              <a:rPr lang="de-DE" dirty="0"/>
              <a:t>Die Absatzmenge x</a:t>
            </a:r>
            <a:r>
              <a:rPr lang="de-DE" baseline="-25000" dirty="0"/>
              <a:t>t-1</a:t>
            </a:r>
            <a:r>
              <a:rPr lang="de-DE" dirty="0"/>
              <a:t> ist damit eine Stellvertretervariable für die bis zur Periode t-1 aufgetretenen Werbebudgets bezogen auf deren Werbewirkung. Der Einfluss von x</a:t>
            </a:r>
            <a:r>
              <a:rPr lang="de-DE" baseline="-25000" dirty="0"/>
              <a:t>t-1</a:t>
            </a:r>
            <a:r>
              <a:rPr lang="de-DE" dirty="0"/>
              <a:t> auf </a:t>
            </a:r>
            <a:r>
              <a:rPr lang="de-DE" dirty="0" err="1"/>
              <a:t>x</a:t>
            </a:r>
            <a:r>
              <a:rPr lang="de-DE" baseline="-25000" dirty="0" err="1"/>
              <a:t>t</a:t>
            </a:r>
            <a:r>
              <a:rPr lang="de-DE" dirty="0"/>
              <a:t> bildet damit indirekt den Einfluss von W</a:t>
            </a:r>
            <a:r>
              <a:rPr lang="de-DE" baseline="-25000" dirty="0"/>
              <a:t>t-1</a:t>
            </a:r>
            <a:r>
              <a:rPr lang="de-DE" dirty="0"/>
              <a:t>, W</a:t>
            </a:r>
            <a:r>
              <a:rPr lang="de-DE" baseline="-25000" dirty="0"/>
              <a:t>t-2</a:t>
            </a:r>
            <a:r>
              <a:rPr lang="de-DE" dirty="0"/>
              <a:t>, </a:t>
            </a:r>
            <a:r>
              <a:rPr lang="de-DE" dirty="0" err="1"/>
              <a:t>etc</a:t>
            </a:r>
            <a:r>
              <a:rPr lang="de-DE" dirty="0"/>
              <a:t> auf </a:t>
            </a:r>
            <a:r>
              <a:rPr lang="de-DE" dirty="0" err="1"/>
              <a:t>x</a:t>
            </a:r>
            <a:r>
              <a:rPr lang="de-DE" baseline="-25000" dirty="0" err="1"/>
              <a:t>t</a:t>
            </a:r>
            <a:r>
              <a:rPr lang="de-DE" dirty="0"/>
              <a:t> auf.</a:t>
            </a:r>
          </a:p>
        </p:txBody>
      </p:sp>
      <p:sp>
        <p:nvSpPr>
          <p:cNvPr id="8" name="Rectangle 24"/>
          <p:cNvSpPr>
            <a:spLocks noGrp="1" noChangeArrowheads="1"/>
          </p:cNvSpPr>
          <p:nvPr>
            <p:ph type="title" idx="4294967295"/>
          </p:nvPr>
        </p:nvSpPr>
        <p:spPr>
          <a:xfrm>
            <a:off x="459611" y="123031"/>
            <a:ext cx="8229600" cy="576262"/>
          </a:xfrm>
        </p:spPr>
        <p:txBody>
          <a:bodyPr/>
          <a:lstStyle/>
          <a:p>
            <a:pPr eaLnBrk="1" hangingPunct="1"/>
            <a:r>
              <a:rPr lang="de-DE" altLang="de-DE" dirty="0"/>
              <a:t>Charakteristik eines indirekten goodwill-Transfers (II)</a:t>
            </a:r>
          </a:p>
        </p:txBody>
      </p:sp>
      <p:sp>
        <p:nvSpPr>
          <p:cNvPr id="5" name="AutoShape 4"/>
          <p:cNvSpPr>
            <a:spLocks noChangeArrowheads="1"/>
          </p:cNvSpPr>
          <p:nvPr/>
        </p:nvSpPr>
        <p:spPr bwMode="auto">
          <a:xfrm>
            <a:off x="342701" y="4509120"/>
            <a:ext cx="8280919" cy="1224136"/>
          </a:xfrm>
          <a:prstGeom prst="wedgeRoundRectCallout">
            <a:avLst>
              <a:gd name="adj1" fmla="val 47533"/>
              <a:gd name="adj2" fmla="val 5506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dirty="0"/>
              <a:t>Bezogen auf diese technische Erklärung lassen sich Werbe-</a:t>
            </a:r>
            <a:r>
              <a:rPr lang="de-DE" dirty="0" err="1"/>
              <a:t>Reponse</a:t>
            </a:r>
            <a:r>
              <a:rPr lang="de-DE" dirty="0"/>
              <a:t>-Funktionen mit direktem goodwill-Transfer in Werbe-Response-Funktionen mit indirektem goodwill-Transfer umformen (sog. </a:t>
            </a:r>
            <a:r>
              <a:rPr lang="de-DE" dirty="0" err="1"/>
              <a:t>Koyck</a:t>
            </a:r>
            <a:r>
              <a:rPr lang="de-DE" dirty="0"/>
              <a:t>-Transformation).</a:t>
            </a:r>
          </a:p>
        </p:txBody>
      </p:sp>
    </p:spTree>
    <p:extLst>
      <p:ext uri="{BB962C8B-B14F-4D97-AF65-F5344CB8AC3E}">
        <p14:creationId xmlns:p14="http://schemas.microsoft.com/office/powerpoint/2010/main" val="8095789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6"/>
          <p:cNvSpPr>
            <a:spLocks noGrp="1" noChangeArrowheads="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eaLnBrk="1" hangingPunct="1"/>
            <a:fld id="{CC8C6C9D-EDB1-4D17-87CB-96DEECD3EDCD}" type="slidenum">
              <a:rPr lang="de-DE" altLang="de-DE"/>
              <a:pPr eaLnBrk="1" hangingPunct="1"/>
              <a:t>64</a:t>
            </a:fld>
            <a:endParaRPr lang="de-DE" altLang="de-DE"/>
          </a:p>
        </p:txBody>
      </p:sp>
      <p:sp>
        <p:nvSpPr>
          <p:cNvPr id="16" name="Foliennummernplatzhalter 2"/>
          <p:cNvSpPr txBox="1">
            <a:spLocks noGrp="1"/>
          </p:cNvSpPr>
          <p:nvPr/>
        </p:nvSpPr>
        <p:spPr bwMode="auto">
          <a:xfrm>
            <a:off x="6831013" y="6308725"/>
            <a:ext cx="2133600" cy="522288"/>
          </a:xfrm>
          <a:prstGeom prst="rect">
            <a:avLst/>
          </a:prstGeom>
          <a:noFill/>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algn="r" eaLnBrk="1" hangingPunct="1">
              <a:buFontTx/>
              <a:buNone/>
            </a:pPr>
            <a:fld id="{E41C0372-47C9-4C5D-9431-5BB48948055C}" type="slidenum">
              <a:rPr lang="de-DE" altLang="de-DE" sz="1100" b="1">
                <a:effectLst>
                  <a:outerShdw blurRad="38100" dist="38100" dir="2700000" algn="tl">
                    <a:srgbClr val="C0C0C0"/>
                  </a:outerShdw>
                </a:effectLst>
              </a:rPr>
              <a:pPr algn="r" eaLnBrk="1" hangingPunct="1">
                <a:buFontTx/>
                <a:buNone/>
              </a:pPr>
              <a:t>64</a:t>
            </a:fld>
            <a:endParaRPr lang="de-DE" altLang="de-DE" sz="1100" b="1">
              <a:effectLst>
                <a:outerShdw blurRad="38100" dist="38100" dir="2700000" algn="tl">
                  <a:srgbClr val="C0C0C0"/>
                </a:outerShdw>
              </a:effectLst>
            </a:endParaRPr>
          </a:p>
        </p:txBody>
      </p:sp>
      <p:sp>
        <p:nvSpPr>
          <p:cNvPr id="191492" name="Rectangle 6"/>
          <p:cNvSpPr>
            <a:spLocks noChangeArrowheads="1"/>
          </p:cNvSpPr>
          <p:nvPr/>
        </p:nvSpPr>
        <p:spPr bwMode="auto">
          <a:xfrm>
            <a:off x="2957513" y="517525"/>
            <a:ext cx="2959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sp>
        <p:nvSpPr>
          <p:cNvPr id="191493" name="Oval 8"/>
          <p:cNvSpPr>
            <a:spLocks noChangeArrowheads="1"/>
          </p:cNvSpPr>
          <p:nvPr/>
        </p:nvSpPr>
        <p:spPr bwMode="auto">
          <a:xfrm>
            <a:off x="304800" y="1392238"/>
            <a:ext cx="76200" cy="76200"/>
          </a:xfrm>
          <a:prstGeom prst="ellipse">
            <a:avLst/>
          </a:prstGeom>
          <a:solidFill>
            <a:schemeClr val="tx1"/>
          </a:solidFill>
          <a:ln w="12700">
            <a:solidFill>
              <a:schemeClr val="tx1"/>
            </a:solidFill>
            <a:round/>
            <a:headEnd/>
            <a:tailEnd/>
          </a:ln>
        </p:spPr>
        <p:txBody>
          <a:bodyPr wrap="none" anchor="ctr"/>
          <a:lstStyle>
            <a:lvl1pPr defTabSz="762000" eaLnBrk="0" hangingPunct="0">
              <a:spcBef>
                <a:spcPct val="20000"/>
              </a:spcBef>
              <a:buChar char="•"/>
              <a:defRPr sz="2200">
                <a:solidFill>
                  <a:schemeClr val="tx1"/>
                </a:solidFill>
                <a:latin typeface="Arial" panose="020B0604020202020204" pitchFamily="34" charset="0"/>
              </a:defRPr>
            </a:lvl1pPr>
            <a:lvl2pPr marL="742950" indent="-285750" defTabSz="762000" eaLnBrk="0" hangingPunct="0">
              <a:spcBef>
                <a:spcPct val="20000"/>
              </a:spcBef>
              <a:buChar char="–"/>
              <a:defRPr sz="2000">
                <a:solidFill>
                  <a:schemeClr val="tx1"/>
                </a:solidFill>
                <a:latin typeface="Arial" panose="020B0604020202020204" pitchFamily="34" charset="0"/>
              </a:defRPr>
            </a:lvl2pPr>
            <a:lvl3pPr marL="1143000" indent="-228600" defTabSz="762000" eaLnBrk="0" hangingPunct="0">
              <a:spcBef>
                <a:spcPct val="20000"/>
              </a:spcBef>
              <a:buChar char="•"/>
              <a:defRPr sz="2400">
                <a:solidFill>
                  <a:schemeClr val="tx1"/>
                </a:solidFill>
                <a:latin typeface="Arial" panose="020B0604020202020204" pitchFamily="34" charset="0"/>
              </a:defRPr>
            </a:lvl3pPr>
            <a:lvl4pPr marL="1600200" indent="-228600" defTabSz="762000" eaLnBrk="0" hangingPunct="0">
              <a:spcBef>
                <a:spcPct val="20000"/>
              </a:spcBef>
              <a:buChar char="–"/>
              <a:defRPr sz="1600">
                <a:solidFill>
                  <a:schemeClr val="tx1"/>
                </a:solidFill>
                <a:latin typeface="Arial" panose="020B0604020202020204" pitchFamily="34" charset="0"/>
              </a:defRPr>
            </a:lvl4pPr>
            <a:lvl5pPr marL="2057400" indent="-228600" defTabSz="762000" eaLnBrk="0" hangingPunct="0">
              <a:spcBef>
                <a:spcPct val="20000"/>
              </a:spcBef>
              <a:buChar char="»"/>
              <a:defRPr sz="14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endParaRPr lang="de-DE" altLang="de-DE" sz="2800"/>
          </a:p>
        </p:txBody>
      </p:sp>
      <p:sp>
        <p:nvSpPr>
          <p:cNvPr id="191494" name="Text Box 9"/>
          <p:cNvSpPr txBox="1">
            <a:spLocks noChangeArrowheads="1"/>
          </p:cNvSpPr>
          <p:nvPr/>
        </p:nvSpPr>
        <p:spPr bwMode="auto">
          <a:xfrm>
            <a:off x="381000" y="1239838"/>
            <a:ext cx="2660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spcBef>
                <a:spcPct val="20000"/>
              </a:spcBef>
              <a:buChar char="•"/>
              <a:defRPr sz="2200">
                <a:solidFill>
                  <a:schemeClr val="tx1"/>
                </a:solidFill>
                <a:latin typeface="Arial" panose="020B0604020202020204" pitchFamily="34" charset="0"/>
              </a:defRPr>
            </a:lvl1pPr>
            <a:lvl2pPr marL="742950" indent="-285750" defTabSz="762000" eaLnBrk="0" hangingPunct="0">
              <a:spcBef>
                <a:spcPct val="20000"/>
              </a:spcBef>
              <a:buChar char="–"/>
              <a:defRPr sz="2000">
                <a:solidFill>
                  <a:schemeClr val="tx1"/>
                </a:solidFill>
                <a:latin typeface="Arial" panose="020B0604020202020204" pitchFamily="34" charset="0"/>
              </a:defRPr>
            </a:lvl2pPr>
            <a:lvl3pPr marL="1143000" indent="-228600" defTabSz="762000" eaLnBrk="0" hangingPunct="0">
              <a:spcBef>
                <a:spcPct val="20000"/>
              </a:spcBef>
              <a:buChar char="•"/>
              <a:defRPr sz="2400">
                <a:solidFill>
                  <a:schemeClr val="tx1"/>
                </a:solidFill>
                <a:latin typeface="Arial" panose="020B0604020202020204" pitchFamily="34" charset="0"/>
              </a:defRPr>
            </a:lvl3pPr>
            <a:lvl4pPr marL="1600200" indent="-228600" defTabSz="762000" eaLnBrk="0" hangingPunct="0">
              <a:spcBef>
                <a:spcPct val="20000"/>
              </a:spcBef>
              <a:buChar char="–"/>
              <a:defRPr sz="1600">
                <a:solidFill>
                  <a:schemeClr val="tx1"/>
                </a:solidFill>
                <a:latin typeface="Arial" panose="020B0604020202020204" pitchFamily="34" charset="0"/>
              </a:defRPr>
            </a:lvl4pPr>
            <a:lvl5pPr marL="2057400" indent="-228600" defTabSz="762000" eaLnBrk="0" hangingPunct="0">
              <a:spcBef>
                <a:spcPct val="20000"/>
              </a:spcBef>
              <a:buChar char="»"/>
              <a:defRPr sz="14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r>
              <a:rPr lang="de-DE" altLang="de-DE" sz="1800"/>
              <a:t>logarithmische Funktion:</a:t>
            </a:r>
          </a:p>
        </p:txBody>
      </p:sp>
      <p:graphicFrame>
        <p:nvGraphicFramePr>
          <p:cNvPr id="191495" name="Object 10"/>
          <p:cNvGraphicFramePr>
            <a:graphicFrameLocks noChangeAspect="1"/>
          </p:cNvGraphicFramePr>
          <p:nvPr/>
        </p:nvGraphicFramePr>
        <p:xfrm>
          <a:off x="3136900" y="1149350"/>
          <a:ext cx="4025900" cy="525463"/>
        </p:xfrm>
        <a:graphic>
          <a:graphicData uri="http://schemas.openxmlformats.org/presentationml/2006/ole">
            <mc:AlternateContent xmlns:mc="http://schemas.openxmlformats.org/markup-compatibility/2006">
              <mc:Choice xmlns:v="urn:schemas-microsoft-com:vml" Requires="v">
                <p:oleObj spid="_x0000_s16986" name="Formel" r:id="rId3" imgW="1447800" imgH="228600" progId="Equation.DSMT4">
                  <p:embed/>
                </p:oleObj>
              </mc:Choice>
              <mc:Fallback>
                <p:oleObj name="Formel" r:id="rId3" imgW="144780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6900" y="1149350"/>
                        <a:ext cx="4025900" cy="525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1496" name="Object 11"/>
          <p:cNvGraphicFramePr>
            <a:graphicFrameLocks noChangeAspect="1"/>
          </p:cNvGraphicFramePr>
          <p:nvPr/>
        </p:nvGraphicFramePr>
        <p:xfrm>
          <a:off x="2667000" y="2139950"/>
          <a:ext cx="2590800" cy="550863"/>
        </p:xfrm>
        <a:graphic>
          <a:graphicData uri="http://schemas.openxmlformats.org/presentationml/2006/ole">
            <mc:AlternateContent xmlns:mc="http://schemas.openxmlformats.org/markup-compatibility/2006">
              <mc:Choice xmlns:v="urn:schemas-microsoft-com:vml" Requires="v">
                <p:oleObj spid="_x0000_s16987" name="Formel" r:id="rId5" imgW="939392" imgH="241195" progId="Equation.DSMT4">
                  <p:embed/>
                </p:oleObj>
              </mc:Choice>
              <mc:Fallback>
                <p:oleObj name="Formel" r:id="rId5" imgW="939392" imgH="241195"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2139950"/>
                        <a:ext cx="2590800" cy="550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1497" name="Oval 12"/>
          <p:cNvSpPr>
            <a:spLocks noChangeArrowheads="1"/>
          </p:cNvSpPr>
          <p:nvPr/>
        </p:nvSpPr>
        <p:spPr bwMode="auto">
          <a:xfrm>
            <a:off x="304800" y="2382838"/>
            <a:ext cx="76200" cy="76200"/>
          </a:xfrm>
          <a:prstGeom prst="ellipse">
            <a:avLst/>
          </a:prstGeom>
          <a:solidFill>
            <a:schemeClr val="tx1"/>
          </a:solidFill>
          <a:ln w="12700">
            <a:solidFill>
              <a:schemeClr val="tx1"/>
            </a:solidFill>
            <a:round/>
            <a:headEnd/>
            <a:tailEnd/>
          </a:ln>
        </p:spPr>
        <p:txBody>
          <a:bodyPr wrap="none" anchor="ctr"/>
          <a:lstStyle>
            <a:lvl1pPr defTabSz="762000" eaLnBrk="0" hangingPunct="0">
              <a:spcBef>
                <a:spcPct val="20000"/>
              </a:spcBef>
              <a:buChar char="•"/>
              <a:defRPr sz="2200">
                <a:solidFill>
                  <a:schemeClr val="tx1"/>
                </a:solidFill>
                <a:latin typeface="Arial" panose="020B0604020202020204" pitchFamily="34" charset="0"/>
              </a:defRPr>
            </a:lvl1pPr>
            <a:lvl2pPr marL="742950" indent="-285750" defTabSz="762000" eaLnBrk="0" hangingPunct="0">
              <a:spcBef>
                <a:spcPct val="20000"/>
              </a:spcBef>
              <a:buChar char="–"/>
              <a:defRPr sz="2000">
                <a:solidFill>
                  <a:schemeClr val="tx1"/>
                </a:solidFill>
                <a:latin typeface="Arial" panose="020B0604020202020204" pitchFamily="34" charset="0"/>
              </a:defRPr>
            </a:lvl2pPr>
            <a:lvl3pPr marL="1143000" indent="-228600" defTabSz="762000" eaLnBrk="0" hangingPunct="0">
              <a:spcBef>
                <a:spcPct val="20000"/>
              </a:spcBef>
              <a:buChar char="•"/>
              <a:defRPr sz="2400">
                <a:solidFill>
                  <a:schemeClr val="tx1"/>
                </a:solidFill>
                <a:latin typeface="Arial" panose="020B0604020202020204" pitchFamily="34" charset="0"/>
              </a:defRPr>
            </a:lvl3pPr>
            <a:lvl4pPr marL="1600200" indent="-228600" defTabSz="762000" eaLnBrk="0" hangingPunct="0">
              <a:spcBef>
                <a:spcPct val="20000"/>
              </a:spcBef>
              <a:buChar char="–"/>
              <a:defRPr sz="1600">
                <a:solidFill>
                  <a:schemeClr val="tx1"/>
                </a:solidFill>
                <a:latin typeface="Arial" panose="020B0604020202020204" pitchFamily="34" charset="0"/>
              </a:defRPr>
            </a:lvl4pPr>
            <a:lvl5pPr marL="2057400" indent="-228600" defTabSz="762000" eaLnBrk="0" hangingPunct="0">
              <a:spcBef>
                <a:spcPct val="20000"/>
              </a:spcBef>
              <a:buChar char="»"/>
              <a:defRPr sz="14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endParaRPr lang="de-DE" altLang="de-DE" sz="2800"/>
          </a:p>
        </p:txBody>
      </p:sp>
      <p:sp>
        <p:nvSpPr>
          <p:cNvPr id="191498" name="Text Box 13"/>
          <p:cNvSpPr txBox="1">
            <a:spLocks noChangeArrowheads="1"/>
          </p:cNvSpPr>
          <p:nvPr/>
        </p:nvSpPr>
        <p:spPr bwMode="auto">
          <a:xfrm>
            <a:off x="381000" y="2230438"/>
            <a:ext cx="2165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spcBef>
                <a:spcPct val="20000"/>
              </a:spcBef>
              <a:buChar char="•"/>
              <a:defRPr sz="2200">
                <a:solidFill>
                  <a:schemeClr val="tx1"/>
                </a:solidFill>
                <a:latin typeface="Arial" panose="020B0604020202020204" pitchFamily="34" charset="0"/>
              </a:defRPr>
            </a:lvl1pPr>
            <a:lvl2pPr marL="742950" indent="-285750" defTabSz="762000" eaLnBrk="0" hangingPunct="0">
              <a:spcBef>
                <a:spcPct val="20000"/>
              </a:spcBef>
              <a:buChar char="–"/>
              <a:defRPr sz="2000">
                <a:solidFill>
                  <a:schemeClr val="tx1"/>
                </a:solidFill>
                <a:latin typeface="Arial" panose="020B0604020202020204" pitchFamily="34" charset="0"/>
              </a:defRPr>
            </a:lvl2pPr>
            <a:lvl3pPr marL="1143000" indent="-228600" defTabSz="762000" eaLnBrk="0" hangingPunct="0">
              <a:spcBef>
                <a:spcPct val="20000"/>
              </a:spcBef>
              <a:buChar char="•"/>
              <a:defRPr sz="2400">
                <a:solidFill>
                  <a:schemeClr val="tx1"/>
                </a:solidFill>
                <a:latin typeface="Arial" panose="020B0604020202020204" pitchFamily="34" charset="0"/>
              </a:defRPr>
            </a:lvl3pPr>
            <a:lvl4pPr marL="1600200" indent="-228600" defTabSz="762000" eaLnBrk="0" hangingPunct="0">
              <a:spcBef>
                <a:spcPct val="20000"/>
              </a:spcBef>
              <a:buChar char="–"/>
              <a:defRPr sz="1600">
                <a:solidFill>
                  <a:schemeClr val="tx1"/>
                </a:solidFill>
                <a:latin typeface="Arial" panose="020B0604020202020204" pitchFamily="34" charset="0"/>
              </a:defRPr>
            </a:lvl4pPr>
            <a:lvl5pPr marL="2057400" indent="-228600" defTabSz="762000" eaLnBrk="0" hangingPunct="0">
              <a:spcBef>
                <a:spcPct val="20000"/>
              </a:spcBef>
              <a:buChar char="»"/>
              <a:defRPr sz="14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r>
              <a:rPr lang="de-DE" altLang="de-DE" sz="1800"/>
              <a:t>Cobb-Douglas-Typ:</a:t>
            </a:r>
          </a:p>
        </p:txBody>
      </p:sp>
      <p:sp>
        <p:nvSpPr>
          <p:cNvPr id="191499" name="Oval 14"/>
          <p:cNvSpPr>
            <a:spLocks noChangeArrowheads="1"/>
          </p:cNvSpPr>
          <p:nvPr/>
        </p:nvSpPr>
        <p:spPr bwMode="auto">
          <a:xfrm>
            <a:off x="304800" y="3511550"/>
            <a:ext cx="76200" cy="76200"/>
          </a:xfrm>
          <a:prstGeom prst="ellipse">
            <a:avLst/>
          </a:prstGeom>
          <a:solidFill>
            <a:schemeClr val="tx1"/>
          </a:solidFill>
          <a:ln w="12700">
            <a:solidFill>
              <a:schemeClr val="tx1"/>
            </a:solidFill>
            <a:round/>
            <a:headEnd/>
            <a:tailEnd/>
          </a:ln>
        </p:spPr>
        <p:txBody>
          <a:bodyPr wrap="none" anchor="ctr"/>
          <a:lstStyle>
            <a:lvl1pPr defTabSz="762000" eaLnBrk="0" hangingPunct="0">
              <a:spcBef>
                <a:spcPct val="20000"/>
              </a:spcBef>
              <a:buChar char="•"/>
              <a:defRPr sz="2200">
                <a:solidFill>
                  <a:schemeClr val="tx1"/>
                </a:solidFill>
                <a:latin typeface="Arial" panose="020B0604020202020204" pitchFamily="34" charset="0"/>
              </a:defRPr>
            </a:lvl1pPr>
            <a:lvl2pPr marL="742950" indent="-285750" defTabSz="762000" eaLnBrk="0" hangingPunct="0">
              <a:spcBef>
                <a:spcPct val="20000"/>
              </a:spcBef>
              <a:buChar char="–"/>
              <a:defRPr sz="2000">
                <a:solidFill>
                  <a:schemeClr val="tx1"/>
                </a:solidFill>
                <a:latin typeface="Arial" panose="020B0604020202020204" pitchFamily="34" charset="0"/>
              </a:defRPr>
            </a:lvl2pPr>
            <a:lvl3pPr marL="1143000" indent="-228600" defTabSz="762000" eaLnBrk="0" hangingPunct="0">
              <a:spcBef>
                <a:spcPct val="20000"/>
              </a:spcBef>
              <a:buChar char="•"/>
              <a:defRPr sz="2400">
                <a:solidFill>
                  <a:schemeClr val="tx1"/>
                </a:solidFill>
                <a:latin typeface="Arial" panose="020B0604020202020204" pitchFamily="34" charset="0"/>
              </a:defRPr>
            </a:lvl3pPr>
            <a:lvl4pPr marL="1600200" indent="-228600" defTabSz="762000" eaLnBrk="0" hangingPunct="0">
              <a:spcBef>
                <a:spcPct val="20000"/>
              </a:spcBef>
              <a:buChar char="–"/>
              <a:defRPr sz="1600">
                <a:solidFill>
                  <a:schemeClr val="tx1"/>
                </a:solidFill>
                <a:latin typeface="Arial" panose="020B0604020202020204" pitchFamily="34" charset="0"/>
              </a:defRPr>
            </a:lvl4pPr>
            <a:lvl5pPr marL="2057400" indent="-228600" defTabSz="762000" eaLnBrk="0" hangingPunct="0">
              <a:spcBef>
                <a:spcPct val="20000"/>
              </a:spcBef>
              <a:buChar char="»"/>
              <a:defRPr sz="14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endParaRPr lang="de-DE" altLang="de-DE" sz="2800"/>
          </a:p>
        </p:txBody>
      </p:sp>
      <p:sp>
        <p:nvSpPr>
          <p:cNvPr id="191500" name="Text Box 15"/>
          <p:cNvSpPr txBox="1">
            <a:spLocks noChangeArrowheads="1"/>
          </p:cNvSpPr>
          <p:nvPr/>
        </p:nvSpPr>
        <p:spPr bwMode="auto">
          <a:xfrm>
            <a:off x="381000" y="3359150"/>
            <a:ext cx="327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spcBef>
                <a:spcPct val="20000"/>
              </a:spcBef>
              <a:buChar char="•"/>
              <a:defRPr sz="2200">
                <a:solidFill>
                  <a:schemeClr val="tx1"/>
                </a:solidFill>
                <a:latin typeface="Arial" panose="020B0604020202020204" pitchFamily="34" charset="0"/>
              </a:defRPr>
            </a:lvl1pPr>
            <a:lvl2pPr marL="742950" indent="-285750" defTabSz="762000" eaLnBrk="0" hangingPunct="0">
              <a:spcBef>
                <a:spcPct val="20000"/>
              </a:spcBef>
              <a:buChar char="–"/>
              <a:defRPr sz="2000">
                <a:solidFill>
                  <a:schemeClr val="tx1"/>
                </a:solidFill>
                <a:latin typeface="Arial" panose="020B0604020202020204" pitchFamily="34" charset="0"/>
              </a:defRPr>
            </a:lvl2pPr>
            <a:lvl3pPr marL="1143000" indent="-228600" defTabSz="762000" eaLnBrk="0" hangingPunct="0">
              <a:spcBef>
                <a:spcPct val="20000"/>
              </a:spcBef>
              <a:buChar char="•"/>
              <a:defRPr sz="2400">
                <a:solidFill>
                  <a:schemeClr val="tx1"/>
                </a:solidFill>
                <a:latin typeface="Arial" panose="020B0604020202020204" pitchFamily="34" charset="0"/>
              </a:defRPr>
            </a:lvl3pPr>
            <a:lvl4pPr marL="1600200" indent="-228600" defTabSz="762000" eaLnBrk="0" hangingPunct="0">
              <a:spcBef>
                <a:spcPct val="20000"/>
              </a:spcBef>
              <a:buChar char="–"/>
              <a:defRPr sz="1600">
                <a:solidFill>
                  <a:schemeClr val="tx1"/>
                </a:solidFill>
                <a:latin typeface="Arial" panose="020B0604020202020204" pitchFamily="34" charset="0"/>
              </a:defRPr>
            </a:lvl4pPr>
            <a:lvl5pPr marL="2057400" indent="-228600" defTabSz="762000" eaLnBrk="0" hangingPunct="0">
              <a:spcBef>
                <a:spcPct val="20000"/>
              </a:spcBef>
              <a:buChar char="»"/>
              <a:defRPr sz="14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r>
              <a:rPr lang="de-DE" altLang="de-DE" sz="1800"/>
              <a:t>multiple distributed lag-Modell:</a:t>
            </a:r>
          </a:p>
        </p:txBody>
      </p:sp>
      <p:graphicFrame>
        <p:nvGraphicFramePr>
          <p:cNvPr id="191501" name="Object 16"/>
          <p:cNvGraphicFramePr>
            <a:graphicFrameLocks noChangeAspect="1"/>
          </p:cNvGraphicFramePr>
          <p:nvPr/>
        </p:nvGraphicFramePr>
        <p:xfrm>
          <a:off x="3549650" y="3078163"/>
          <a:ext cx="5541963" cy="966787"/>
        </p:xfrm>
        <a:graphic>
          <a:graphicData uri="http://schemas.openxmlformats.org/presentationml/2006/ole">
            <mc:AlternateContent xmlns:mc="http://schemas.openxmlformats.org/markup-compatibility/2006">
              <mc:Choice xmlns:v="urn:schemas-microsoft-com:vml" Requires="v">
                <p:oleObj spid="_x0000_s16988" name="Formel" r:id="rId7" imgW="1993900" imgH="444500" progId="Equation.DSMT4">
                  <p:embed/>
                </p:oleObj>
              </mc:Choice>
              <mc:Fallback>
                <p:oleObj name="Formel" r:id="rId7" imgW="1993900" imgH="4445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49650" y="3078163"/>
                        <a:ext cx="5541963" cy="966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1502" name="Oval 17"/>
          <p:cNvSpPr>
            <a:spLocks noChangeArrowheads="1"/>
          </p:cNvSpPr>
          <p:nvPr/>
        </p:nvSpPr>
        <p:spPr bwMode="auto">
          <a:xfrm>
            <a:off x="304800" y="4897438"/>
            <a:ext cx="76200" cy="76200"/>
          </a:xfrm>
          <a:prstGeom prst="ellipse">
            <a:avLst/>
          </a:prstGeom>
          <a:solidFill>
            <a:schemeClr val="tx1"/>
          </a:solidFill>
          <a:ln w="12700">
            <a:solidFill>
              <a:schemeClr val="tx1"/>
            </a:solidFill>
            <a:round/>
            <a:headEnd/>
            <a:tailEnd/>
          </a:ln>
        </p:spPr>
        <p:txBody>
          <a:bodyPr wrap="none" anchor="ctr"/>
          <a:lstStyle>
            <a:lvl1pPr defTabSz="762000" eaLnBrk="0" hangingPunct="0">
              <a:spcBef>
                <a:spcPct val="20000"/>
              </a:spcBef>
              <a:buChar char="•"/>
              <a:defRPr sz="2200">
                <a:solidFill>
                  <a:schemeClr val="tx1"/>
                </a:solidFill>
                <a:latin typeface="Arial" panose="020B0604020202020204" pitchFamily="34" charset="0"/>
              </a:defRPr>
            </a:lvl1pPr>
            <a:lvl2pPr marL="742950" indent="-285750" defTabSz="762000" eaLnBrk="0" hangingPunct="0">
              <a:spcBef>
                <a:spcPct val="20000"/>
              </a:spcBef>
              <a:buChar char="–"/>
              <a:defRPr sz="2000">
                <a:solidFill>
                  <a:schemeClr val="tx1"/>
                </a:solidFill>
                <a:latin typeface="Arial" panose="020B0604020202020204" pitchFamily="34" charset="0"/>
              </a:defRPr>
            </a:lvl2pPr>
            <a:lvl3pPr marL="1143000" indent="-228600" defTabSz="762000" eaLnBrk="0" hangingPunct="0">
              <a:spcBef>
                <a:spcPct val="20000"/>
              </a:spcBef>
              <a:buChar char="•"/>
              <a:defRPr sz="2400">
                <a:solidFill>
                  <a:schemeClr val="tx1"/>
                </a:solidFill>
                <a:latin typeface="Arial" panose="020B0604020202020204" pitchFamily="34" charset="0"/>
              </a:defRPr>
            </a:lvl3pPr>
            <a:lvl4pPr marL="1600200" indent="-228600" defTabSz="762000" eaLnBrk="0" hangingPunct="0">
              <a:spcBef>
                <a:spcPct val="20000"/>
              </a:spcBef>
              <a:buChar char="–"/>
              <a:defRPr sz="1600">
                <a:solidFill>
                  <a:schemeClr val="tx1"/>
                </a:solidFill>
                <a:latin typeface="Arial" panose="020B0604020202020204" pitchFamily="34" charset="0"/>
              </a:defRPr>
            </a:lvl4pPr>
            <a:lvl5pPr marL="2057400" indent="-228600" defTabSz="762000" eaLnBrk="0" hangingPunct="0">
              <a:spcBef>
                <a:spcPct val="20000"/>
              </a:spcBef>
              <a:buChar char="»"/>
              <a:defRPr sz="14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endParaRPr lang="de-DE" altLang="de-DE" sz="2800"/>
          </a:p>
        </p:txBody>
      </p:sp>
      <p:sp>
        <p:nvSpPr>
          <p:cNvPr id="191503" name="Text Box 18"/>
          <p:cNvSpPr txBox="1">
            <a:spLocks noChangeArrowheads="1"/>
          </p:cNvSpPr>
          <p:nvPr/>
        </p:nvSpPr>
        <p:spPr bwMode="auto">
          <a:xfrm>
            <a:off x="381000" y="4745038"/>
            <a:ext cx="191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spcBef>
                <a:spcPct val="20000"/>
              </a:spcBef>
              <a:buChar char="•"/>
              <a:defRPr sz="2200">
                <a:solidFill>
                  <a:schemeClr val="tx1"/>
                </a:solidFill>
                <a:latin typeface="Arial" panose="020B0604020202020204" pitchFamily="34" charset="0"/>
              </a:defRPr>
            </a:lvl1pPr>
            <a:lvl2pPr marL="742950" indent="-285750" defTabSz="762000" eaLnBrk="0" hangingPunct="0">
              <a:spcBef>
                <a:spcPct val="20000"/>
              </a:spcBef>
              <a:buChar char="–"/>
              <a:defRPr sz="2000">
                <a:solidFill>
                  <a:schemeClr val="tx1"/>
                </a:solidFill>
                <a:latin typeface="Arial" panose="020B0604020202020204" pitchFamily="34" charset="0"/>
              </a:defRPr>
            </a:lvl2pPr>
            <a:lvl3pPr marL="1143000" indent="-228600" defTabSz="762000" eaLnBrk="0" hangingPunct="0">
              <a:spcBef>
                <a:spcPct val="20000"/>
              </a:spcBef>
              <a:buChar char="•"/>
              <a:defRPr sz="2400">
                <a:solidFill>
                  <a:schemeClr val="tx1"/>
                </a:solidFill>
                <a:latin typeface="Arial" panose="020B0604020202020204" pitchFamily="34" charset="0"/>
              </a:defRPr>
            </a:lvl3pPr>
            <a:lvl4pPr marL="1600200" indent="-228600" defTabSz="762000" eaLnBrk="0" hangingPunct="0">
              <a:spcBef>
                <a:spcPct val="20000"/>
              </a:spcBef>
              <a:buChar char="–"/>
              <a:defRPr sz="1600">
                <a:solidFill>
                  <a:schemeClr val="tx1"/>
                </a:solidFill>
                <a:latin typeface="Arial" panose="020B0604020202020204" pitchFamily="34" charset="0"/>
              </a:defRPr>
            </a:lvl4pPr>
            <a:lvl5pPr marL="2057400" indent="-228600" defTabSz="762000" eaLnBrk="0" hangingPunct="0">
              <a:spcBef>
                <a:spcPct val="20000"/>
              </a:spcBef>
              <a:buChar char="»"/>
              <a:defRPr sz="14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r>
              <a:rPr lang="de-DE" altLang="de-DE" sz="1800"/>
              <a:t>ADPULS-Modell:</a:t>
            </a:r>
          </a:p>
        </p:txBody>
      </p:sp>
      <p:graphicFrame>
        <p:nvGraphicFramePr>
          <p:cNvPr id="191504" name="Object 19"/>
          <p:cNvGraphicFramePr>
            <a:graphicFrameLocks noChangeAspect="1"/>
          </p:cNvGraphicFramePr>
          <p:nvPr/>
        </p:nvGraphicFramePr>
        <p:xfrm>
          <a:off x="2438400" y="4730750"/>
          <a:ext cx="6248400" cy="498475"/>
        </p:xfrm>
        <a:graphic>
          <a:graphicData uri="http://schemas.openxmlformats.org/presentationml/2006/ole">
            <mc:AlternateContent xmlns:mc="http://schemas.openxmlformats.org/markup-compatibility/2006">
              <mc:Choice xmlns:v="urn:schemas-microsoft-com:vml" Requires="v">
                <p:oleObj spid="_x0000_s16989" name="Formel" r:id="rId9" imgW="2768600" imgH="228600" progId="Equation.DSMT4">
                  <p:embed/>
                </p:oleObj>
              </mc:Choice>
              <mc:Fallback>
                <p:oleObj name="Formel" r:id="rId9" imgW="276860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38400" y="4730750"/>
                        <a:ext cx="6248400"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1505" name="Rectangle 20"/>
          <p:cNvSpPr>
            <a:spLocks noGrp="1" noChangeArrowheads="1"/>
          </p:cNvSpPr>
          <p:nvPr>
            <p:ph type="title" idx="4294967295"/>
          </p:nvPr>
        </p:nvSpPr>
        <p:spPr>
          <a:xfrm>
            <a:off x="457200" y="151712"/>
            <a:ext cx="8229600" cy="576262"/>
          </a:xfrm>
        </p:spPr>
        <p:txBody>
          <a:bodyPr/>
          <a:lstStyle/>
          <a:p>
            <a:pPr eaLnBrk="1" hangingPunct="1"/>
            <a:r>
              <a:rPr lang="de-DE" altLang="de-DE" dirty="0"/>
              <a:t>Modelle dynamischer Werbe-Response-Funktionen mit indirektem goodwill-Transfer (I)</a:t>
            </a:r>
          </a:p>
        </p:txBody>
      </p:sp>
      <p:sp>
        <p:nvSpPr>
          <p:cNvPr id="18" name="Foliennummernplatzhalter 17"/>
          <p:cNvSpPr txBox="1">
            <a:spLocks noGrp="1"/>
          </p:cNvSpPr>
          <p:nvPr/>
        </p:nvSpPr>
        <p:spPr bwMode="auto">
          <a:xfrm>
            <a:off x="6831013" y="6308725"/>
            <a:ext cx="2133600" cy="522288"/>
          </a:xfrm>
          <a:prstGeom prst="rect">
            <a:avLst/>
          </a:prstGeom>
          <a:noFill/>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algn="r" eaLnBrk="1" hangingPunct="1">
              <a:buFontTx/>
              <a:buNone/>
            </a:pPr>
            <a:fld id="{96C30245-986F-41FF-ABB8-FD8B76D45D11}" type="slidenum">
              <a:rPr lang="de-DE" altLang="de-DE" sz="1100" b="1">
                <a:effectLst>
                  <a:outerShdw blurRad="38100" dist="38100" dir="2700000" algn="tl">
                    <a:srgbClr val="C0C0C0"/>
                  </a:outerShdw>
                </a:effectLst>
              </a:rPr>
              <a:pPr algn="r" eaLnBrk="1" hangingPunct="1">
                <a:buFontTx/>
                <a:buNone/>
              </a:pPr>
              <a:t>64</a:t>
            </a:fld>
            <a:endParaRPr lang="de-DE" altLang="de-DE" sz="1100" b="1">
              <a:effectLst>
                <a:outerShdw blurRad="38100" dist="38100" dir="2700000" algn="tl">
                  <a:srgbClr val="C0C0C0"/>
                </a:outerShdw>
              </a:effectLst>
            </a:endParaRPr>
          </a:p>
        </p:txBody>
      </p:sp>
    </p:spTree>
    <p:extLst>
      <p:ext uri="{BB962C8B-B14F-4D97-AF65-F5344CB8AC3E}">
        <p14:creationId xmlns:p14="http://schemas.microsoft.com/office/powerpoint/2010/main" val="205547642"/>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rrowheads="1"/>
          </p:cNvSpPr>
          <p:nvPr/>
        </p:nvSpPr>
        <p:spPr bwMode="auto">
          <a:xfrm>
            <a:off x="611560" y="3375357"/>
            <a:ext cx="7920880" cy="2088232"/>
          </a:xfrm>
          <a:prstGeom prst="wedgeRoundRectCallout">
            <a:avLst>
              <a:gd name="adj1" fmla="val 45721"/>
              <a:gd name="adj2" fmla="val 61782"/>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dirty="0"/>
              <a:t>Multiple </a:t>
            </a:r>
            <a:r>
              <a:rPr lang="de-DE" dirty="0" err="1"/>
              <a:t>distributed</a:t>
            </a:r>
            <a:r>
              <a:rPr lang="de-DE" dirty="0"/>
              <a:t>-lag-Modell: Es wird die gesamte „Verkaufsgeschichte“ des Produkts durch die periodenspezifischen Absatzzahlen in den Perioden t-k abgebildet (nicht nur der Vorperiode t-1). Das Modell bildet damit die Absatzwirkung der bislang erzielten kumulierten Absatzmenge ab: Dies entspricht am besten der diffusionstheoretischen Erklärung (Modell der unpersönlichen </a:t>
            </a:r>
            <a:r>
              <a:rPr lang="de-DE" dirty="0" err="1"/>
              <a:t>Kommuniktion</a:t>
            </a:r>
            <a:r>
              <a:rPr lang="de-DE" dirty="0"/>
              <a:t>). </a:t>
            </a:r>
            <a:endParaRPr lang="de-DE" sz="1600" dirty="0"/>
          </a:p>
        </p:txBody>
      </p:sp>
      <p:sp>
        <p:nvSpPr>
          <p:cNvPr id="6" name="Rectangle 20"/>
          <p:cNvSpPr>
            <a:spLocks noGrp="1" noChangeArrowheads="1"/>
          </p:cNvSpPr>
          <p:nvPr>
            <p:ph type="title" idx="4294967295"/>
          </p:nvPr>
        </p:nvSpPr>
        <p:spPr>
          <a:xfrm>
            <a:off x="457200" y="151712"/>
            <a:ext cx="8229600" cy="576262"/>
          </a:xfrm>
        </p:spPr>
        <p:txBody>
          <a:bodyPr/>
          <a:lstStyle/>
          <a:p>
            <a:pPr eaLnBrk="1" hangingPunct="1"/>
            <a:r>
              <a:rPr lang="de-DE" altLang="de-DE" dirty="0"/>
              <a:t>Modelle dynamischer Werbe-Response-Funktionen mit indirektem goodwill-Transfer (II)</a:t>
            </a:r>
          </a:p>
        </p:txBody>
      </p:sp>
      <p:sp>
        <p:nvSpPr>
          <p:cNvPr id="7" name="AutoShape 4"/>
          <p:cNvSpPr>
            <a:spLocks noChangeArrowheads="1"/>
          </p:cNvSpPr>
          <p:nvPr/>
        </p:nvSpPr>
        <p:spPr bwMode="auto">
          <a:xfrm>
            <a:off x="611560" y="1178387"/>
            <a:ext cx="7920880" cy="1746557"/>
          </a:xfrm>
          <a:prstGeom prst="wedgeRoundRectCallout">
            <a:avLst>
              <a:gd name="adj1" fmla="val 45721"/>
              <a:gd name="adj2" fmla="val 61782"/>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dirty="0"/>
              <a:t>Es wird bei der logarithmischen und Cobb-Douglas-Funktion eine degressive Werbewirkung des aktuellen Werbebudgets unterstellt. Das multiple-</a:t>
            </a:r>
            <a:r>
              <a:rPr lang="de-DE" dirty="0" err="1"/>
              <a:t>distributed</a:t>
            </a:r>
            <a:r>
              <a:rPr lang="de-DE" dirty="0"/>
              <a:t>-lag-Modell bildet eine lineare Wirkung ab.</a:t>
            </a:r>
          </a:p>
          <a:p>
            <a:r>
              <a:rPr lang="de-DE" dirty="0"/>
              <a:t>Hinsichtlich des Absatzes der Vorperiode(n) gilt eine lineare Wirkung bzw. im Cobb-</a:t>
            </a:r>
            <a:r>
              <a:rPr lang="de-DE" dirty="0" err="1"/>
              <a:t>Doglas</a:t>
            </a:r>
            <a:r>
              <a:rPr lang="de-DE" dirty="0"/>
              <a:t>-Modell für 0&lt; c 1 einen ebenfalls degressive Wirkung.</a:t>
            </a:r>
          </a:p>
        </p:txBody>
      </p:sp>
    </p:spTree>
    <p:extLst>
      <p:ext uri="{BB962C8B-B14F-4D97-AF65-F5344CB8AC3E}">
        <p14:creationId xmlns:p14="http://schemas.microsoft.com/office/powerpoint/2010/main" val="38156730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3508" y="252302"/>
            <a:ext cx="8229600" cy="576262"/>
          </a:xfrm>
        </p:spPr>
        <p:txBody>
          <a:bodyPr/>
          <a:lstStyle/>
          <a:p>
            <a:r>
              <a:rPr lang="de-DE" dirty="0"/>
              <a:t>Übungsaufgabe</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457200" y="1052736"/>
                <a:ext cx="8229600" cy="2448272"/>
              </a:xfrm>
            </p:spPr>
            <p:txBody>
              <a:bodyPr/>
              <a:lstStyle/>
              <a:p>
                <a:pPr marL="0" indent="0">
                  <a:buNone/>
                </a:pPr>
                <a:r>
                  <a:rPr lang="de-DE" sz="2000" dirty="0"/>
                  <a:t>Eine dynamische Werbe-Response-Funktion hat die Form: </a:t>
                </a:r>
                <a:br>
                  <a:rPr lang="de-DE" sz="2000" dirty="0"/>
                </a:br>
                <a:r>
                  <a:rPr lang="de-DE" sz="2000" dirty="0" err="1"/>
                  <a:t>x</a:t>
                </a:r>
                <a:r>
                  <a:rPr lang="de-DE" sz="2000" baseline="-25000" dirty="0" err="1"/>
                  <a:t>t</a:t>
                </a:r>
                <a:r>
                  <a:rPr lang="de-DE" sz="2000" dirty="0"/>
                  <a:t> = a + 2</a:t>
                </a:r>
                <a:r>
                  <a:rPr lang="de-DE" sz="2000" baseline="30000" dirty="0"/>
                  <a:t>  </a:t>
                </a:r>
                <a14:m>
                  <m:oMath xmlns:m="http://schemas.openxmlformats.org/officeDocument/2006/math">
                    <m:rad>
                      <m:radPr>
                        <m:degHide m:val="on"/>
                        <m:ctrlPr>
                          <a:rPr lang="de-DE" sz="2000" i="1">
                            <a:latin typeface="Cambria Math" panose="02040503050406030204" pitchFamily="18" charset="0"/>
                          </a:rPr>
                        </m:ctrlPr>
                      </m:radPr>
                      <m:deg/>
                      <m:e>
                        <m:r>
                          <a:rPr lang="de-DE" sz="2000" i="1">
                            <a:latin typeface="Cambria Math" panose="02040503050406030204" pitchFamily="18" charset="0"/>
                          </a:rPr>
                          <m:t>𝑊</m:t>
                        </m:r>
                        <m:r>
                          <m:rPr>
                            <m:nor/>
                          </m:rPr>
                          <a:rPr lang="de-DE" sz="2000" baseline="-25000" dirty="0"/>
                          <m:t>t</m:t>
                        </m:r>
                      </m:e>
                    </m:rad>
                  </m:oMath>
                </a14:m>
                <a:r>
                  <a:rPr lang="de-DE" sz="2000" dirty="0"/>
                  <a:t> + bx</a:t>
                </a:r>
                <a:r>
                  <a:rPr lang="de-DE" sz="2000" baseline="-25000" dirty="0"/>
                  <a:t>t-1</a:t>
                </a:r>
                <a:r>
                  <a:rPr lang="de-DE" sz="2000" dirty="0"/>
                  <a:t>. </a:t>
                </a:r>
              </a:p>
              <a:p>
                <a:pPr marL="0" indent="0">
                  <a:buNone/>
                </a:pPr>
                <a:r>
                  <a:rPr lang="de-DE" sz="2000" dirty="0"/>
                  <a:t>In der Periode t=1 stellt das Unternehmen fest, dass bei einem Werbebudget von 100 und einem Absatz in der Vorperiode von 1000 ein Absatz von 400 erzielt wird. In der Periode t=2 wird mit einem Werbebudget von 900 ein Absatz von 260 erreicht. </a:t>
                </a:r>
              </a:p>
              <a:p>
                <a:pPr marL="0" indent="0">
                  <a:buNone/>
                </a:pPr>
                <a:r>
                  <a:rPr lang="de-DE" sz="2000" dirty="0"/>
                  <a:t>Frage: Welche Werte haben die Parameter a und b?</a:t>
                </a:r>
              </a:p>
              <a:p>
                <a:pPr marL="0" indent="0">
                  <a:buNone/>
                </a:pPr>
                <a:endParaRPr lang="de-DE" dirty="0"/>
              </a:p>
              <a:p>
                <a:pPr marL="0" indent="0">
                  <a:buNone/>
                </a:pPr>
                <a:endParaRPr lang="de-DE" dirty="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457200" y="1052736"/>
                <a:ext cx="8229600" cy="2448272"/>
              </a:xfrm>
              <a:blipFill rotWithShape="0">
                <a:blip r:embed="rId2"/>
                <a:stretch>
                  <a:fillRect l="-741" t="-1247" b="-1746"/>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 name="Inhaltsplatzhalter 2"/>
              <p:cNvSpPr txBox="1">
                <a:spLocks/>
              </p:cNvSpPr>
              <p:nvPr/>
            </p:nvSpPr>
            <p:spPr bwMode="auto">
              <a:xfrm>
                <a:off x="483508" y="3501008"/>
                <a:ext cx="8229600" cy="223271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2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sz="1600">
                    <a:solidFill>
                      <a:schemeClr val="tx1"/>
                    </a:solidFill>
                    <a:latin typeface="+mn-lt"/>
                  </a:defRPr>
                </a:lvl4pPr>
                <a:lvl5pPr marL="2057400" indent="-228600" algn="l" rtl="0" fontAlgn="base">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buFontTx/>
                  <a:buNone/>
                </a:pPr>
                <a:r>
                  <a:rPr lang="de-DE" sz="2000" kern="0" dirty="0"/>
                  <a:t>Lösung:</a:t>
                </a:r>
                <a:br>
                  <a:rPr lang="de-DE" sz="2000" kern="0" dirty="0"/>
                </a:br>
                <a:r>
                  <a:rPr lang="de-DE" sz="2000" kern="0" dirty="0"/>
                  <a:t>Es müssen aus den Angaben die Werte für a und b abgeleitet werden. </a:t>
                </a:r>
              </a:p>
              <a:p>
                <a:pPr marL="457200" indent="-457200">
                  <a:buFontTx/>
                  <a:buAutoNum type="arabicParenBoth"/>
                </a:pPr>
                <a:r>
                  <a:rPr lang="de-DE" sz="2000" kern="0" dirty="0"/>
                  <a:t>400 = a + </a:t>
                </a:r>
                <a:r>
                  <a:rPr lang="de-DE" sz="2000" dirty="0"/>
                  <a:t>2</a:t>
                </a:r>
                <a:r>
                  <a:rPr lang="de-DE" sz="2000" baseline="30000" dirty="0"/>
                  <a:t>  </a:t>
                </a:r>
                <a14:m>
                  <m:oMath xmlns:m="http://schemas.openxmlformats.org/officeDocument/2006/math">
                    <m:rad>
                      <m:radPr>
                        <m:degHide m:val="on"/>
                        <m:ctrlPr>
                          <a:rPr lang="de-DE" sz="2000" i="1">
                            <a:latin typeface="Cambria Math" panose="02040503050406030204" pitchFamily="18" charset="0"/>
                          </a:rPr>
                        </m:ctrlPr>
                      </m:radPr>
                      <m:deg/>
                      <m:e>
                        <m:r>
                          <a:rPr lang="de-DE" sz="2000" i="1">
                            <a:latin typeface="Cambria Math" panose="02040503050406030204" pitchFamily="18" charset="0"/>
                          </a:rPr>
                          <m:t>100</m:t>
                        </m:r>
                      </m:e>
                    </m:rad>
                  </m:oMath>
                </a14:m>
                <a:r>
                  <a:rPr lang="de-DE" sz="2000" dirty="0"/>
                  <a:t> </a:t>
                </a:r>
                <a:r>
                  <a:rPr lang="de-DE" sz="2000" kern="0" dirty="0"/>
                  <a:t>+ 1000b       a = 380 -1000b</a:t>
                </a:r>
              </a:p>
              <a:p>
                <a:pPr marL="457200" indent="-457200">
                  <a:buFontTx/>
                  <a:buAutoNum type="arabicParenBoth"/>
                </a:pPr>
                <a:r>
                  <a:rPr lang="de-DE" sz="2000" kern="0" dirty="0"/>
                  <a:t>260 = a +</a:t>
                </a:r>
                <a:r>
                  <a:rPr lang="de-DE" sz="2000" dirty="0"/>
                  <a:t> 2</a:t>
                </a:r>
                <a:r>
                  <a:rPr lang="de-DE" sz="2000" baseline="30000" dirty="0"/>
                  <a:t>  </a:t>
                </a:r>
                <a14:m>
                  <m:oMath xmlns:m="http://schemas.openxmlformats.org/officeDocument/2006/math">
                    <m:rad>
                      <m:radPr>
                        <m:degHide m:val="on"/>
                        <m:ctrlPr>
                          <a:rPr lang="de-DE" sz="2000" i="1">
                            <a:latin typeface="Cambria Math" panose="02040503050406030204" pitchFamily="18" charset="0"/>
                          </a:rPr>
                        </m:ctrlPr>
                      </m:radPr>
                      <m:deg/>
                      <m:e>
                        <m:r>
                          <a:rPr lang="de-DE" sz="2000" b="0" i="1" smtClean="0">
                            <a:latin typeface="Cambria Math" panose="02040503050406030204" pitchFamily="18" charset="0"/>
                          </a:rPr>
                          <m:t>9</m:t>
                        </m:r>
                        <m:r>
                          <a:rPr lang="de-DE" sz="2000" i="1">
                            <a:latin typeface="Cambria Math" panose="02040503050406030204" pitchFamily="18" charset="0"/>
                          </a:rPr>
                          <m:t>00</m:t>
                        </m:r>
                      </m:e>
                    </m:rad>
                    <m:r>
                      <a:rPr lang="de-DE" sz="2000" b="0" i="1" smtClean="0">
                        <a:latin typeface="Cambria Math" panose="02040503050406030204" pitchFamily="18" charset="0"/>
                      </a:rPr>
                      <m:t>+</m:t>
                    </m:r>
                  </m:oMath>
                </a14:m>
                <a:r>
                  <a:rPr lang="de-DE" sz="2000" kern="0" dirty="0"/>
                  <a:t> 400b         200 = a + 400b</a:t>
                </a:r>
              </a:p>
              <a:p>
                <a:pPr marL="0" indent="0">
                  <a:buNone/>
                </a:pPr>
                <a:r>
                  <a:rPr lang="de-DE" sz="2000" kern="0" dirty="0"/>
                  <a:t>Eingesetzt (1) in(2):  200 = 380 – 1000b + 400b         b = 0,3 und a = 80 </a:t>
                </a:r>
              </a:p>
              <a:p>
                <a:pPr marL="0" indent="0">
                  <a:buNone/>
                </a:pPr>
                <a:r>
                  <a:rPr lang="de-DE" sz="2000" dirty="0" err="1"/>
                  <a:t>x</a:t>
                </a:r>
                <a:r>
                  <a:rPr lang="de-DE" sz="2000" baseline="-25000" dirty="0" err="1"/>
                  <a:t>t</a:t>
                </a:r>
                <a:r>
                  <a:rPr lang="de-DE" sz="2000" dirty="0"/>
                  <a:t> = 80 + 2</a:t>
                </a:r>
                <a:r>
                  <a:rPr lang="de-DE" sz="2000" baseline="30000" dirty="0"/>
                  <a:t>  </a:t>
                </a:r>
                <a14:m>
                  <m:oMath xmlns:m="http://schemas.openxmlformats.org/officeDocument/2006/math">
                    <m:rad>
                      <m:radPr>
                        <m:degHide m:val="on"/>
                        <m:ctrlPr>
                          <a:rPr lang="de-DE" sz="2000" i="1">
                            <a:latin typeface="Cambria Math" panose="02040503050406030204" pitchFamily="18" charset="0"/>
                          </a:rPr>
                        </m:ctrlPr>
                      </m:radPr>
                      <m:deg/>
                      <m:e>
                        <m:r>
                          <a:rPr lang="de-DE" sz="2000" i="1">
                            <a:latin typeface="Cambria Math" panose="02040503050406030204" pitchFamily="18" charset="0"/>
                          </a:rPr>
                          <m:t>𝑊</m:t>
                        </m:r>
                        <m:r>
                          <m:rPr>
                            <m:nor/>
                          </m:rPr>
                          <a:rPr lang="de-DE" sz="2000" baseline="-25000" dirty="0"/>
                          <m:t>t</m:t>
                        </m:r>
                      </m:e>
                    </m:rad>
                  </m:oMath>
                </a14:m>
                <a:r>
                  <a:rPr lang="de-DE" sz="2000" dirty="0"/>
                  <a:t> + 0,3x</a:t>
                </a:r>
                <a:r>
                  <a:rPr lang="de-DE" sz="2000" baseline="-25000" dirty="0"/>
                  <a:t>t-1</a:t>
                </a:r>
                <a:r>
                  <a:rPr lang="de-DE" sz="2000" dirty="0"/>
                  <a:t>.</a:t>
                </a:r>
                <a:endParaRPr lang="de-DE" sz="2000" kern="0" dirty="0"/>
              </a:p>
              <a:p>
                <a:pPr marL="0" indent="0">
                  <a:buFontTx/>
                  <a:buNone/>
                </a:pPr>
                <a:endParaRPr lang="de-DE" kern="0" dirty="0"/>
              </a:p>
              <a:p>
                <a:pPr marL="0" indent="0">
                  <a:buFontTx/>
                  <a:buNone/>
                </a:pPr>
                <a:endParaRPr lang="de-DE" kern="0" dirty="0"/>
              </a:p>
            </p:txBody>
          </p:sp>
        </mc:Choice>
        <mc:Fallback xmlns="">
          <p:sp>
            <p:nvSpPr>
              <p:cNvPr id="4" name="Inhaltsplatzhalter 2"/>
              <p:cNvSpPr txBox="1">
                <a:spLocks noRot="1" noChangeAspect="1" noMove="1" noResize="1" noEditPoints="1" noAdjustHandles="1" noChangeArrowheads="1" noChangeShapeType="1" noTextEdit="1"/>
              </p:cNvSpPr>
              <p:nvPr/>
            </p:nvSpPr>
            <p:spPr bwMode="auto">
              <a:xfrm>
                <a:off x="483508" y="3501008"/>
                <a:ext cx="8229600" cy="2232719"/>
              </a:xfrm>
              <a:prstGeom prst="rect">
                <a:avLst/>
              </a:prstGeom>
              <a:blipFill>
                <a:blip r:embed="rId3"/>
                <a:stretch>
                  <a:fillRect l="-741" t="-1090" r="-1259" b="-626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a:noFill/>
                  </a:rPr>
                  <a:t> </a:t>
                </a:r>
              </a:p>
            </p:txBody>
          </p:sp>
        </mc:Fallback>
      </mc:AlternateContent>
      <p:sp>
        <p:nvSpPr>
          <p:cNvPr id="6" name="Pfeil nach rechts 5"/>
          <p:cNvSpPr/>
          <p:nvPr/>
        </p:nvSpPr>
        <p:spPr>
          <a:xfrm>
            <a:off x="4139952" y="4306415"/>
            <a:ext cx="186320" cy="1912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Pfeil nach rechts 6"/>
          <p:cNvSpPr/>
          <p:nvPr/>
        </p:nvSpPr>
        <p:spPr>
          <a:xfrm>
            <a:off x="4139952" y="4725144"/>
            <a:ext cx="186320" cy="1912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Pfeil nach rechts 8"/>
          <p:cNvSpPr/>
          <p:nvPr/>
        </p:nvSpPr>
        <p:spPr>
          <a:xfrm>
            <a:off x="6084168" y="5085184"/>
            <a:ext cx="186320" cy="1912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822978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0"/>
          <p:cNvSpPr>
            <a:spLocks noGrp="1" noChangeArrowheads="1"/>
          </p:cNvSpPr>
          <p:nvPr>
            <p:ph type="title" idx="4294967295"/>
          </p:nvPr>
        </p:nvSpPr>
        <p:spPr>
          <a:xfrm>
            <a:off x="457200" y="151712"/>
            <a:ext cx="8229600" cy="576262"/>
          </a:xfrm>
        </p:spPr>
        <p:txBody>
          <a:bodyPr/>
          <a:lstStyle/>
          <a:p>
            <a:pPr eaLnBrk="1" hangingPunct="1"/>
            <a:r>
              <a:rPr lang="de-DE" altLang="de-DE" dirty="0"/>
              <a:t>Modelle dynamischer Werbe-Response-Funktionen mit indirektem goodwill-Transfer (III)</a:t>
            </a:r>
          </a:p>
        </p:txBody>
      </p:sp>
      <p:sp>
        <p:nvSpPr>
          <p:cNvPr id="7" name="AutoShape 4"/>
          <p:cNvSpPr>
            <a:spLocks noChangeArrowheads="1"/>
          </p:cNvSpPr>
          <p:nvPr/>
        </p:nvSpPr>
        <p:spPr bwMode="auto">
          <a:xfrm>
            <a:off x="179512" y="1178387"/>
            <a:ext cx="8784976" cy="3474749"/>
          </a:xfrm>
          <a:prstGeom prst="wedgeRoundRectCallout">
            <a:avLst>
              <a:gd name="adj1" fmla="val 45721"/>
              <a:gd name="adj2" fmla="val 61782"/>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dirty="0"/>
              <a:t>ADPULS-Modell: Der aktuelle Absatz setzt sich aus vier Komponenten zusammen:</a:t>
            </a:r>
          </a:p>
          <a:p>
            <a:pPr marL="285750" indent="-285750">
              <a:buFontTx/>
              <a:buChar char="-"/>
            </a:pPr>
            <a:r>
              <a:rPr lang="de-DE" dirty="0"/>
              <a:t>Grundabsatz (Parameter a);</a:t>
            </a:r>
          </a:p>
          <a:p>
            <a:pPr marL="285750" indent="-285750">
              <a:buFontTx/>
              <a:buChar char="-"/>
            </a:pPr>
            <a:r>
              <a:rPr lang="de-DE" dirty="0"/>
              <a:t>Aktuelles Werbebudget</a:t>
            </a:r>
          </a:p>
          <a:p>
            <a:pPr marL="285750" indent="-285750">
              <a:buFontTx/>
              <a:buChar char="-"/>
            </a:pPr>
            <a:r>
              <a:rPr lang="de-DE" dirty="0"/>
              <a:t>Absatzmenge der Vorperiode (indirekter goodwill-Transfer)</a:t>
            </a:r>
          </a:p>
          <a:p>
            <a:pPr marL="285750" indent="-285750">
              <a:buFontTx/>
              <a:buChar char="-"/>
            </a:pPr>
            <a:r>
              <a:rPr lang="de-DE" dirty="0"/>
              <a:t>Absatzschub: Berücksichtigung eines besonderen Absatzeffekts durch Intensivierung der Werbung: Eine Erhöhung der Werbung führt zu einem Nachfragestoß (z.B. Probierkäufe). Mathematisch stellt </a:t>
            </a:r>
            <a:r>
              <a:rPr lang="de-DE" dirty="0" err="1"/>
              <a:t>max</a:t>
            </a:r>
            <a:r>
              <a:rPr lang="de-DE" dirty="0"/>
              <a:t>{…} eine sog. </a:t>
            </a:r>
            <a:r>
              <a:rPr lang="de-DE" dirty="0" err="1"/>
              <a:t>Argumentenfunktion</a:t>
            </a:r>
            <a:r>
              <a:rPr lang="de-DE" dirty="0"/>
              <a:t> dar: Ist </a:t>
            </a:r>
            <a:r>
              <a:rPr lang="de-DE" dirty="0" err="1"/>
              <a:t>W</a:t>
            </a:r>
            <a:r>
              <a:rPr lang="de-DE" baseline="-25000" dirty="0" err="1"/>
              <a:t>t</a:t>
            </a:r>
            <a:r>
              <a:rPr lang="de-DE" dirty="0"/>
              <a:t> – W</a:t>
            </a:r>
            <a:r>
              <a:rPr lang="de-DE" baseline="-25000" dirty="0"/>
              <a:t>t-1 </a:t>
            </a:r>
            <a:r>
              <a:rPr lang="de-DE" dirty="0"/>
              <a:t>&gt; 0 (Intensivierung der Werbung), beträgt dieser besondere Absatzeffekt d</a:t>
            </a:r>
            <a:r>
              <a:rPr lang="de-DE" dirty="0">
                <a:sym typeface="Symbol" panose="05050102010706020507" pitchFamily="18" charset="2"/>
              </a:rPr>
              <a:t> </a:t>
            </a:r>
            <a:r>
              <a:rPr lang="de-DE" dirty="0"/>
              <a:t>(</a:t>
            </a:r>
            <a:r>
              <a:rPr lang="de-DE" dirty="0" err="1"/>
              <a:t>W</a:t>
            </a:r>
            <a:r>
              <a:rPr lang="de-DE" baseline="-25000" dirty="0" err="1"/>
              <a:t>t</a:t>
            </a:r>
            <a:r>
              <a:rPr lang="de-DE" dirty="0"/>
              <a:t> –W</a:t>
            </a:r>
            <a:r>
              <a:rPr lang="de-DE" baseline="-25000" dirty="0"/>
              <a:t>t-1</a:t>
            </a:r>
            <a:r>
              <a:rPr lang="de-DE" dirty="0"/>
              <a:t>). Gilt </a:t>
            </a:r>
            <a:r>
              <a:rPr lang="de-DE" dirty="0" err="1"/>
              <a:t>W</a:t>
            </a:r>
            <a:r>
              <a:rPr lang="de-DE" baseline="-25000" dirty="0" err="1"/>
              <a:t>t</a:t>
            </a:r>
            <a:r>
              <a:rPr lang="de-DE" dirty="0"/>
              <a:t> – W</a:t>
            </a:r>
            <a:r>
              <a:rPr lang="de-DE" baseline="-25000" dirty="0"/>
              <a:t>t-1 </a:t>
            </a:r>
            <a:r>
              <a:rPr lang="de-DE" dirty="0"/>
              <a:t>≤ 0 (keine Intensivierung der Werbung), fällt der Absatzeffekt aus: d</a:t>
            </a:r>
            <a:r>
              <a:rPr lang="de-DE" dirty="0">
                <a:sym typeface="Symbol" panose="05050102010706020507" pitchFamily="18" charset="2"/>
              </a:rPr>
              <a:t></a:t>
            </a:r>
            <a:r>
              <a:rPr lang="de-DE" dirty="0"/>
              <a:t>0. </a:t>
            </a:r>
          </a:p>
          <a:p>
            <a:pPr marL="285750" indent="-285750">
              <a:buFontTx/>
              <a:buChar char="-"/>
            </a:pPr>
            <a:endParaRPr lang="de-DE" sz="1600" dirty="0"/>
          </a:p>
        </p:txBody>
      </p:sp>
    </p:spTree>
    <p:extLst>
      <p:ext uri="{BB962C8B-B14F-4D97-AF65-F5344CB8AC3E}">
        <p14:creationId xmlns:p14="http://schemas.microsoft.com/office/powerpoint/2010/main" val="38328945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6"/>
          <p:cNvSpPr>
            <a:spLocks noChangeArrowheads="1"/>
          </p:cNvSpPr>
          <p:nvPr/>
        </p:nvSpPr>
        <p:spPr bwMode="auto">
          <a:xfrm>
            <a:off x="2957513" y="517525"/>
            <a:ext cx="2959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Char char="-"/>
            </a:pPr>
            <a:endParaRPr lang="de-DE" altLang="de-DE" sz="1800"/>
          </a:p>
        </p:txBody>
      </p:sp>
      <p:sp>
        <p:nvSpPr>
          <p:cNvPr id="192515" name="Rectangle 7"/>
          <p:cNvSpPr>
            <a:spLocks noGrp="1" noChangeArrowheads="1"/>
          </p:cNvSpPr>
          <p:nvPr>
            <p:ph type="title" idx="4294967295"/>
          </p:nvPr>
        </p:nvSpPr>
        <p:spPr>
          <a:xfrm>
            <a:off x="179388" y="404813"/>
            <a:ext cx="7772400" cy="381000"/>
          </a:xfrm>
        </p:spPr>
        <p:txBody>
          <a:bodyPr/>
          <a:lstStyle/>
          <a:p>
            <a:r>
              <a:rPr lang="de-DE" altLang="de-DE" sz="2800"/>
              <a:t>Koyck-Transformation</a:t>
            </a:r>
          </a:p>
        </p:txBody>
      </p:sp>
      <p:sp>
        <p:nvSpPr>
          <p:cNvPr id="192516" name="Text Box 8"/>
          <p:cNvSpPr txBox="1">
            <a:spLocks noChangeArrowheads="1"/>
          </p:cNvSpPr>
          <p:nvPr/>
        </p:nvSpPr>
        <p:spPr bwMode="auto">
          <a:xfrm>
            <a:off x="1524000" y="974725"/>
            <a:ext cx="20589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spcBef>
                <a:spcPct val="20000"/>
              </a:spcBef>
              <a:buChar char="•"/>
              <a:defRPr sz="2200">
                <a:solidFill>
                  <a:schemeClr val="tx1"/>
                </a:solidFill>
                <a:latin typeface="Arial" panose="020B0604020202020204" pitchFamily="34" charset="0"/>
              </a:defRPr>
            </a:lvl1pPr>
            <a:lvl2pPr marL="742950" indent="-285750" defTabSz="762000" eaLnBrk="0" hangingPunct="0">
              <a:spcBef>
                <a:spcPct val="20000"/>
              </a:spcBef>
              <a:buChar char="–"/>
              <a:defRPr sz="2000">
                <a:solidFill>
                  <a:schemeClr val="tx1"/>
                </a:solidFill>
                <a:latin typeface="Arial" panose="020B0604020202020204" pitchFamily="34" charset="0"/>
              </a:defRPr>
            </a:lvl2pPr>
            <a:lvl3pPr marL="1143000" indent="-228600" defTabSz="762000" eaLnBrk="0" hangingPunct="0">
              <a:spcBef>
                <a:spcPct val="20000"/>
              </a:spcBef>
              <a:buChar char="•"/>
              <a:defRPr sz="2400">
                <a:solidFill>
                  <a:schemeClr val="tx1"/>
                </a:solidFill>
                <a:latin typeface="Arial" panose="020B0604020202020204" pitchFamily="34" charset="0"/>
              </a:defRPr>
            </a:lvl3pPr>
            <a:lvl4pPr marL="1600200" indent="-228600" defTabSz="762000" eaLnBrk="0" hangingPunct="0">
              <a:spcBef>
                <a:spcPct val="20000"/>
              </a:spcBef>
              <a:buChar char="–"/>
              <a:defRPr sz="1600">
                <a:solidFill>
                  <a:schemeClr val="tx1"/>
                </a:solidFill>
                <a:latin typeface="Arial" panose="020B0604020202020204" pitchFamily="34" charset="0"/>
              </a:defRPr>
            </a:lvl4pPr>
            <a:lvl5pPr marL="2057400" indent="-228600" defTabSz="762000" eaLnBrk="0" hangingPunct="0">
              <a:spcBef>
                <a:spcPct val="20000"/>
              </a:spcBef>
              <a:buChar char="»"/>
              <a:defRPr sz="14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r>
              <a:rPr lang="de-DE" altLang="de-DE" sz="2000"/>
              <a:t>Umformung von:</a:t>
            </a:r>
          </a:p>
        </p:txBody>
      </p:sp>
      <p:graphicFrame>
        <p:nvGraphicFramePr>
          <p:cNvPr id="192517" name="Object 9"/>
          <p:cNvGraphicFramePr>
            <a:graphicFrameLocks noChangeAspect="1"/>
          </p:cNvGraphicFramePr>
          <p:nvPr/>
        </p:nvGraphicFramePr>
        <p:xfrm>
          <a:off x="3657600" y="746125"/>
          <a:ext cx="2743200" cy="914400"/>
        </p:xfrm>
        <a:graphic>
          <a:graphicData uri="http://schemas.openxmlformats.org/presentationml/2006/ole">
            <mc:AlternateContent xmlns:mc="http://schemas.openxmlformats.org/markup-compatibility/2006">
              <mc:Choice xmlns:v="urn:schemas-microsoft-com:vml" Requires="v">
                <p:oleObj spid="_x0000_s42054" name="Formel" r:id="rId3" imgW="1256755" imgH="444307" progId="Equation.3">
                  <p:embed/>
                </p:oleObj>
              </mc:Choice>
              <mc:Fallback>
                <p:oleObj name="Formel" r:id="rId3" imgW="1256755" imgH="44430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746125"/>
                        <a:ext cx="27432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2518" name="Object 10"/>
          <p:cNvGraphicFramePr>
            <a:graphicFrameLocks noChangeAspect="1"/>
          </p:cNvGraphicFramePr>
          <p:nvPr/>
        </p:nvGraphicFramePr>
        <p:xfrm>
          <a:off x="1384300" y="1812925"/>
          <a:ext cx="4711700" cy="495300"/>
        </p:xfrm>
        <a:graphic>
          <a:graphicData uri="http://schemas.openxmlformats.org/presentationml/2006/ole">
            <mc:AlternateContent xmlns:mc="http://schemas.openxmlformats.org/markup-compatibility/2006">
              <mc:Choice xmlns:v="urn:schemas-microsoft-com:vml" Requires="v">
                <p:oleObj spid="_x0000_s42055" name="Formel" r:id="rId5" imgW="2159000" imgH="241300" progId="Equation.3">
                  <p:embed/>
                </p:oleObj>
              </mc:Choice>
              <mc:Fallback>
                <p:oleObj name="Formel" r:id="rId5" imgW="2159000" imgH="2413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4300" y="1812925"/>
                        <a:ext cx="4711700"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2519" name="Object 11"/>
          <p:cNvGraphicFramePr>
            <a:graphicFrameLocks noChangeAspect="1"/>
          </p:cNvGraphicFramePr>
          <p:nvPr/>
        </p:nvGraphicFramePr>
        <p:xfrm>
          <a:off x="1371600" y="2422525"/>
          <a:ext cx="5127625" cy="495300"/>
        </p:xfrm>
        <a:graphic>
          <a:graphicData uri="http://schemas.openxmlformats.org/presentationml/2006/ole">
            <mc:AlternateContent xmlns:mc="http://schemas.openxmlformats.org/markup-compatibility/2006">
              <mc:Choice xmlns:v="urn:schemas-microsoft-com:vml" Requires="v">
                <p:oleObj spid="_x0000_s42056" name="Formel" r:id="rId7" imgW="2349500" imgH="241300" progId="Equation.3">
                  <p:embed/>
                </p:oleObj>
              </mc:Choice>
              <mc:Fallback>
                <p:oleObj name="Formel" r:id="rId7" imgW="2349500" imgH="2413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1600" y="2422525"/>
                        <a:ext cx="5127625"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2520" name="Object 12"/>
          <p:cNvGraphicFramePr>
            <a:graphicFrameLocks noChangeAspect="1"/>
          </p:cNvGraphicFramePr>
          <p:nvPr/>
        </p:nvGraphicFramePr>
        <p:xfrm>
          <a:off x="6670675" y="2422525"/>
          <a:ext cx="415925" cy="520700"/>
        </p:xfrm>
        <a:graphic>
          <a:graphicData uri="http://schemas.openxmlformats.org/presentationml/2006/ole">
            <mc:AlternateContent xmlns:mc="http://schemas.openxmlformats.org/markup-compatibility/2006">
              <mc:Choice xmlns:v="urn:schemas-microsoft-com:vml" Requires="v">
                <p:oleObj spid="_x0000_s42057" name="Formel" r:id="rId9" imgW="190417" imgH="253890" progId="Equation.3">
                  <p:embed/>
                </p:oleObj>
              </mc:Choice>
              <mc:Fallback>
                <p:oleObj name="Formel" r:id="rId9" imgW="190417" imgH="25389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70675" y="2422525"/>
                        <a:ext cx="415925"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2521" name="Object 13"/>
          <p:cNvGraphicFramePr>
            <a:graphicFrameLocks noChangeAspect="1"/>
          </p:cNvGraphicFramePr>
          <p:nvPr/>
        </p:nvGraphicFramePr>
        <p:xfrm>
          <a:off x="1384300" y="3070225"/>
          <a:ext cx="5626100" cy="495300"/>
        </p:xfrm>
        <a:graphic>
          <a:graphicData uri="http://schemas.openxmlformats.org/presentationml/2006/ole">
            <mc:AlternateContent xmlns:mc="http://schemas.openxmlformats.org/markup-compatibility/2006">
              <mc:Choice xmlns:v="urn:schemas-microsoft-com:vml" Requires="v">
                <p:oleObj spid="_x0000_s42058" name="Formel" r:id="rId11" imgW="2578100" imgH="241300" progId="Equation.3">
                  <p:embed/>
                </p:oleObj>
              </mc:Choice>
              <mc:Fallback>
                <p:oleObj name="Formel" r:id="rId11" imgW="2578100" imgH="2413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84300" y="3070225"/>
                        <a:ext cx="5626100"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2522" name="Object 14"/>
          <p:cNvGraphicFramePr>
            <a:graphicFrameLocks noChangeAspect="1"/>
          </p:cNvGraphicFramePr>
          <p:nvPr/>
        </p:nvGraphicFramePr>
        <p:xfrm>
          <a:off x="1384300" y="3679825"/>
          <a:ext cx="5626100" cy="495300"/>
        </p:xfrm>
        <a:graphic>
          <a:graphicData uri="http://schemas.openxmlformats.org/presentationml/2006/ole">
            <mc:AlternateContent xmlns:mc="http://schemas.openxmlformats.org/markup-compatibility/2006">
              <mc:Choice xmlns:v="urn:schemas-microsoft-com:vml" Requires="v">
                <p:oleObj spid="_x0000_s42059" name="Formel" r:id="rId13" imgW="2578100" imgH="241300" progId="Equation.3">
                  <p:embed/>
                </p:oleObj>
              </mc:Choice>
              <mc:Fallback>
                <p:oleObj name="Formel" r:id="rId13" imgW="2578100" imgH="2413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84300" y="3679825"/>
                        <a:ext cx="5626100"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2523" name="Object 15"/>
          <p:cNvGraphicFramePr>
            <a:graphicFrameLocks noChangeAspect="1"/>
          </p:cNvGraphicFramePr>
          <p:nvPr/>
        </p:nvGraphicFramePr>
        <p:xfrm>
          <a:off x="1370013" y="5165725"/>
          <a:ext cx="6097587" cy="473075"/>
        </p:xfrm>
        <a:graphic>
          <a:graphicData uri="http://schemas.openxmlformats.org/presentationml/2006/ole">
            <mc:AlternateContent xmlns:mc="http://schemas.openxmlformats.org/markup-compatibility/2006">
              <mc:Choice xmlns:v="urn:schemas-microsoft-com:vml" Requires="v">
                <p:oleObj spid="_x0000_s42060" name="Formel" r:id="rId15" imgW="2794000" imgH="228600" progId="Equation.3">
                  <p:embed/>
                </p:oleObj>
              </mc:Choice>
              <mc:Fallback>
                <p:oleObj name="Formel" r:id="rId15" imgW="2794000" imgH="2286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370013" y="5165725"/>
                        <a:ext cx="6097587"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2524" name="Text Box 16"/>
          <p:cNvSpPr txBox="1">
            <a:spLocks noChangeArrowheads="1"/>
          </p:cNvSpPr>
          <p:nvPr/>
        </p:nvSpPr>
        <p:spPr bwMode="auto">
          <a:xfrm>
            <a:off x="990600" y="1889125"/>
            <a:ext cx="463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spcBef>
                <a:spcPct val="20000"/>
              </a:spcBef>
              <a:buChar char="•"/>
              <a:defRPr sz="2200">
                <a:solidFill>
                  <a:schemeClr val="tx1"/>
                </a:solidFill>
                <a:latin typeface="Arial" panose="020B0604020202020204" pitchFamily="34" charset="0"/>
              </a:defRPr>
            </a:lvl1pPr>
            <a:lvl2pPr marL="742950" indent="-285750" defTabSz="762000" eaLnBrk="0" hangingPunct="0">
              <a:spcBef>
                <a:spcPct val="20000"/>
              </a:spcBef>
              <a:buChar char="–"/>
              <a:defRPr sz="2000">
                <a:solidFill>
                  <a:schemeClr val="tx1"/>
                </a:solidFill>
                <a:latin typeface="Arial" panose="020B0604020202020204" pitchFamily="34" charset="0"/>
              </a:defRPr>
            </a:lvl2pPr>
            <a:lvl3pPr marL="1143000" indent="-228600" defTabSz="762000" eaLnBrk="0" hangingPunct="0">
              <a:spcBef>
                <a:spcPct val="20000"/>
              </a:spcBef>
              <a:buChar char="•"/>
              <a:defRPr sz="2400">
                <a:solidFill>
                  <a:schemeClr val="tx1"/>
                </a:solidFill>
                <a:latin typeface="Arial" panose="020B0604020202020204" pitchFamily="34" charset="0"/>
              </a:defRPr>
            </a:lvl3pPr>
            <a:lvl4pPr marL="1600200" indent="-228600" defTabSz="762000" eaLnBrk="0" hangingPunct="0">
              <a:spcBef>
                <a:spcPct val="20000"/>
              </a:spcBef>
              <a:buChar char="–"/>
              <a:defRPr sz="1600">
                <a:solidFill>
                  <a:schemeClr val="tx1"/>
                </a:solidFill>
                <a:latin typeface="Arial" panose="020B0604020202020204" pitchFamily="34" charset="0"/>
              </a:defRPr>
            </a:lvl4pPr>
            <a:lvl5pPr marL="2057400" indent="-228600" defTabSz="762000" eaLnBrk="0" hangingPunct="0">
              <a:spcBef>
                <a:spcPct val="20000"/>
              </a:spcBef>
              <a:buChar char="»"/>
              <a:defRPr sz="14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r>
              <a:rPr lang="de-DE" altLang="de-DE" sz="1800"/>
              <a:t>(1)</a:t>
            </a:r>
          </a:p>
        </p:txBody>
      </p:sp>
      <p:sp>
        <p:nvSpPr>
          <p:cNvPr id="192525" name="Text Box 17"/>
          <p:cNvSpPr txBox="1">
            <a:spLocks noChangeArrowheads="1"/>
          </p:cNvSpPr>
          <p:nvPr/>
        </p:nvSpPr>
        <p:spPr bwMode="auto">
          <a:xfrm>
            <a:off x="990600" y="2498725"/>
            <a:ext cx="463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spcBef>
                <a:spcPct val="20000"/>
              </a:spcBef>
              <a:buChar char="•"/>
              <a:defRPr sz="2200">
                <a:solidFill>
                  <a:schemeClr val="tx1"/>
                </a:solidFill>
                <a:latin typeface="Arial" panose="020B0604020202020204" pitchFamily="34" charset="0"/>
              </a:defRPr>
            </a:lvl1pPr>
            <a:lvl2pPr marL="742950" indent="-285750" defTabSz="762000" eaLnBrk="0" hangingPunct="0">
              <a:spcBef>
                <a:spcPct val="20000"/>
              </a:spcBef>
              <a:buChar char="–"/>
              <a:defRPr sz="2000">
                <a:solidFill>
                  <a:schemeClr val="tx1"/>
                </a:solidFill>
                <a:latin typeface="Arial" panose="020B0604020202020204" pitchFamily="34" charset="0"/>
              </a:defRPr>
            </a:lvl2pPr>
            <a:lvl3pPr marL="1143000" indent="-228600" defTabSz="762000" eaLnBrk="0" hangingPunct="0">
              <a:spcBef>
                <a:spcPct val="20000"/>
              </a:spcBef>
              <a:buChar char="•"/>
              <a:defRPr sz="2400">
                <a:solidFill>
                  <a:schemeClr val="tx1"/>
                </a:solidFill>
                <a:latin typeface="Arial" panose="020B0604020202020204" pitchFamily="34" charset="0"/>
              </a:defRPr>
            </a:lvl3pPr>
            <a:lvl4pPr marL="1600200" indent="-228600" defTabSz="762000" eaLnBrk="0" hangingPunct="0">
              <a:spcBef>
                <a:spcPct val="20000"/>
              </a:spcBef>
              <a:buChar char="–"/>
              <a:defRPr sz="1600">
                <a:solidFill>
                  <a:schemeClr val="tx1"/>
                </a:solidFill>
                <a:latin typeface="Arial" panose="020B0604020202020204" pitchFamily="34" charset="0"/>
              </a:defRPr>
            </a:lvl4pPr>
            <a:lvl5pPr marL="2057400" indent="-228600" defTabSz="762000" eaLnBrk="0" hangingPunct="0">
              <a:spcBef>
                <a:spcPct val="20000"/>
              </a:spcBef>
              <a:buChar char="»"/>
              <a:defRPr sz="14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r>
              <a:rPr lang="de-DE" altLang="de-DE" sz="1800"/>
              <a:t>(2)</a:t>
            </a:r>
          </a:p>
        </p:txBody>
      </p:sp>
      <p:sp>
        <p:nvSpPr>
          <p:cNvPr id="192526" name="Text Box 18"/>
          <p:cNvSpPr txBox="1">
            <a:spLocks noChangeArrowheads="1"/>
          </p:cNvSpPr>
          <p:nvPr/>
        </p:nvSpPr>
        <p:spPr bwMode="auto">
          <a:xfrm>
            <a:off x="990600" y="3732213"/>
            <a:ext cx="463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spcBef>
                <a:spcPct val="20000"/>
              </a:spcBef>
              <a:buChar char="•"/>
              <a:defRPr sz="2200">
                <a:solidFill>
                  <a:schemeClr val="tx1"/>
                </a:solidFill>
                <a:latin typeface="Arial" panose="020B0604020202020204" pitchFamily="34" charset="0"/>
              </a:defRPr>
            </a:lvl1pPr>
            <a:lvl2pPr marL="742950" indent="-285750" defTabSz="762000" eaLnBrk="0" hangingPunct="0">
              <a:spcBef>
                <a:spcPct val="20000"/>
              </a:spcBef>
              <a:buChar char="–"/>
              <a:defRPr sz="2000">
                <a:solidFill>
                  <a:schemeClr val="tx1"/>
                </a:solidFill>
                <a:latin typeface="Arial" panose="020B0604020202020204" pitchFamily="34" charset="0"/>
              </a:defRPr>
            </a:lvl2pPr>
            <a:lvl3pPr marL="1143000" indent="-228600" defTabSz="762000" eaLnBrk="0" hangingPunct="0">
              <a:spcBef>
                <a:spcPct val="20000"/>
              </a:spcBef>
              <a:buChar char="•"/>
              <a:defRPr sz="2400">
                <a:solidFill>
                  <a:schemeClr val="tx1"/>
                </a:solidFill>
                <a:latin typeface="Arial" panose="020B0604020202020204" pitchFamily="34" charset="0"/>
              </a:defRPr>
            </a:lvl3pPr>
            <a:lvl4pPr marL="1600200" indent="-228600" defTabSz="762000" eaLnBrk="0" hangingPunct="0">
              <a:spcBef>
                <a:spcPct val="20000"/>
              </a:spcBef>
              <a:buChar char="–"/>
              <a:defRPr sz="1600">
                <a:solidFill>
                  <a:schemeClr val="tx1"/>
                </a:solidFill>
                <a:latin typeface="Arial" panose="020B0604020202020204" pitchFamily="34" charset="0"/>
              </a:defRPr>
            </a:lvl4pPr>
            <a:lvl5pPr marL="2057400" indent="-228600" defTabSz="762000" eaLnBrk="0" hangingPunct="0">
              <a:spcBef>
                <a:spcPct val="20000"/>
              </a:spcBef>
              <a:buChar char="»"/>
              <a:defRPr sz="14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r>
              <a:rPr lang="de-DE" altLang="de-DE" sz="1800"/>
              <a:t>(3)</a:t>
            </a:r>
          </a:p>
        </p:txBody>
      </p:sp>
      <p:sp>
        <p:nvSpPr>
          <p:cNvPr id="192527" name="Text Box 19"/>
          <p:cNvSpPr txBox="1">
            <a:spLocks noChangeArrowheads="1"/>
          </p:cNvSpPr>
          <p:nvPr/>
        </p:nvSpPr>
        <p:spPr bwMode="auto">
          <a:xfrm>
            <a:off x="1066800" y="4646613"/>
            <a:ext cx="1111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spcBef>
                <a:spcPct val="20000"/>
              </a:spcBef>
              <a:buChar char="•"/>
              <a:defRPr sz="2200">
                <a:solidFill>
                  <a:schemeClr val="tx1"/>
                </a:solidFill>
                <a:latin typeface="Arial" panose="020B0604020202020204" pitchFamily="34" charset="0"/>
              </a:defRPr>
            </a:lvl1pPr>
            <a:lvl2pPr marL="742950" indent="-285750" defTabSz="762000" eaLnBrk="0" hangingPunct="0">
              <a:spcBef>
                <a:spcPct val="20000"/>
              </a:spcBef>
              <a:buChar char="–"/>
              <a:defRPr sz="2000">
                <a:solidFill>
                  <a:schemeClr val="tx1"/>
                </a:solidFill>
                <a:latin typeface="Arial" panose="020B0604020202020204" pitchFamily="34" charset="0"/>
              </a:defRPr>
            </a:lvl2pPr>
            <a:lvl3pPr marL="1143000" indent="-228600" defTabSz="762000" eaLnBrk="0" hangingPunct="0">
              <a:spcBef>
                <a:spcPct val="20000"/>
              </a:spcBef>
              <a:buChar char="•"/>
              <a:defRPr sz="2400">
                <a:solidFill>
                  <a:schemeClr val="tx1"/>
                </a:solidFill>
                <a:latin typeface="Arial" panose="020B0604020202020204" pitchFamily="34" charset="0"/>
              </a:defRPr>
            </a:lvl3pPr>
            <a:lvl4pPr marL="1600200" indent="-228600" defTabSz="762000" eaLnBrk="0" hangingPunct="0">
              <a:spcBef>
                <a:spcPct val="20000"/>
              </a:spcBef>
              <a:buChar char="–"/>
              <a:defRPr sz="1600">
                <a:solidFill>
                  <a:schemeClr val="tx1"/>
                </a:solidFill>
                <a:latin typeface="Arial" panose="020B0604020202020204" pitchFamily="34" charset="0"/>
              </a:defRPr>
            </a:lvl4pPr>
            <a:lvl5pPr marL="2057400" indent="-228600" defTabSz="762000" eaLnBrk="0" hangingPunct="0">
              <a:spcBef>
                <a:spcPct val="20000"/>
              </a:spcBef>
              <a:buChar char="»"/>
              <a:defRPr sz="14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r>
              <a:rPr lang="de-DE" altLang="de-DE" sz="1800"/>
              <a:t>(3) in (1):</a:t>
            </a:r>
          </a:p>
        </p:txBody>
      </p:sp>
      <p:sp>
        <p:nvSpPr>
          <p:cNvPr id="2" name="Foliennummernplatzhalter 1"/>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eaLnBrk="1" hangingPunct="1"/>
            <a:fld id="{8314A7C7-BA71-47DB-A087-108EB247CCB7}" type="slidenum">
              <a:rPr lang="de-DE" altLang="de-DE"/>
              <a:pPr eaLnBrk="1" hangingPunct="1"/>
              <a:t>68</a:t>
            </a:fld>
            <a:endParaRPr lang="de-DE" altLang="de-DE"/>
          </a:p>
        </p:txBody>
      </p:sp>
    </p:spTree>
    <p:extLst>
      <p:ext uri="{BB962C8B-B14F-4D97-AF65-F5344CB8AC3E}">
        <p14:creationId xmlns:p14="http://schemas.microsoft.com/office/powerpoint/2010/main" val="4095298880"/>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0"/>
          <p:cNvSpPr>
            <a:spLocks noGrp="1" noChangeArrowheads="1"/>
          </p:cNvSpPr>
          <p:nvPr>
            <p:ph type="title" idx="4294967295"/>
          </p:nvPr>
        </p:nvSpPr>
        <p:spPr>
          <a:xfrm>
            <a:off x="457200" y="151712"/>
            <a:ext cx="8229600" cy="576262"/>
          </a:xfrm>
        </p:spPr>
        <p:txBody>
          <a:bodyPr/>
          <a:lstStyle/>
          <a:p>
            <a:pPr eaLnBrk="1" hangingPunct="1"/>
            <a:r>
              <a:rPr lang="de-DE" altLang="de-DE" dirty="0"/>
              <a:t>Erläuterung zur vorangegangenen Folie</a:t>
            </a:r>
          </a:p>
        </p:txBody>
      </p:sp>
      <p:sp>
        <p:nvSpPr>
          <p:cNvPr id="7" name="AutoShape 4"/>
          <p:cNvSpPr>
            <a:spLocks noChangeArrowheads="1"/>
          </p:cNvSpPr>
          <p:nvPr/>
        </p:nvSpPr>
        <p:spPr bwMode="auto">
          <a:xfrm>
            <a:off x="457200" y="1052736"/>
            <a:ext cx="7920880" cy="5040560"/>
          </a:xfrm>
          <a:prstGeom prst="wedgeRoundRectCallout">
            <a:avLst>
              <a:gd name="adj1" fmla="val 48696"/>
              <a:gd name="adj2" fmla="val 52431"/>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dirty="0"/>
              <a:t>In Gleichung (1) wird die Bedingung für den Absatz in der Periode t explizit ausformuliert.</a:t>
            </a:r>
          </a:p>
          <a:p>
            <a:endParaRPr lang="de-DE" dirty="0"/>
          </a:p>
          <a:p>
            <a:r>
              <a:rPr lang="de-DE" dirty="0"/>
              <a:t>In Gleichung (2) wird die Bedingung für den Absatz in der Periode t-1 explizit ausformuliert. Im Vergleich mit Gleichung (1) lässt sich in Gleichung (2) erkennen, dass bezogen auf eine Periode (z.B. t-1) der Unterschied in den Termen nur bezogen auf den Parameter c besteht (Gleichung 1: </a:t>
            </a:r>
            <a:r>
              <a:rPr lang="de-DE" dirty="0" err="1"/>
              <a:t>b</a:t>
            </a:r>
            <a:r>
              <a:rPr lang="de-DE" dirty="0" err="1">
                <a:sym typeface="Symbol" panose="05050102010706020507" pitchFamily="18" charset="2"/>
              </a:rPr>
              <a:t>c</a:t>
            </a:r>
            <a:r>
              <a:rPr lang="de-DE" dirty="0">
                <a:sym typeface="Symbol" panose="05050102010706020507" pitchFamily="18" charset="2"/>
              </a:rPr>
              <a:t>  </a:t>
            </a:r>
            <a:r>
              <a:rPr lang="de-DE" dirty="0"/>
              <a:t>W</a:t>
            </a:r>
            <a:r>
              <a:rPr lang="de-DE" baseline="-25000" dirty="0"/>
              <a:t>t-1</a:t>
            </a:r>
            <a:r>
              <a:rPr lang="de-DE" dirty="0"/>
              <a:t>; Gleichung 2: b</a:t>
            </a:r>
            <a:r>
              <a:rPr lang="de-DE" dirty="0">
                <a:sym typeface="Symbol" panose="05050102010706020507" pitchFamily="18" charset="2"/>
              </a:rPr>
              <a:t></a:t>
            </a:r>
            <a:r>
              <a:rPr lang="de-DE" dirty="0"/>
              <a:t>W</a:t>
            </a:r>
            <a:r>
              <a:rPr lang="de-DE" baseline="-25000" dirty="0"/>
              <a:t>t-1</a:t>
            </a:r>
            <a:r>
              <a:rPr lang="de-DE" dirty="0"/>
              <a:t>). Daher Multiplikation der Gleichung (2) mit dem Parameter c.</a:t>
            </a:r>
          </a:p>
          <a:p>
            <a:r>
              <a:rPr lang="de-DE" dirty="0"/>
              <a:t>Gleichung (3) beinhaltet eine Umstellung der Gleichung (2) dahingehend, dass „auf der rechten Seite“ der Gleichung nur noch Terme mit Werbebudgets stehen.</a:t>
            </a:r>
          </a:p>
          <a:p>
            <a:endParaRPr lang="de-DE" dirty="0"/>
          </a:p>
          <a:p>
            <a:r>
              <a:rPr lang="de-DE" dirty="0"/>
              <a:t>In Gleichung (3) lässt sich erkennen, dass die </a:t>
            </a:r>
            <a:r>
              <a:rPr lang="de-DE" dirty="0" err="1"/>
              <a:t>Termenreihe</a:t>
            </a:r>
            <a:r>
              <a:rPr lang="de-DE" dirty="0"/>
              <a:t> b</a:t>
            </a:r>
            <a:r>
              <a:rPr lang="de-DE" dirty="0">
                <a:sym typeface="Symbol" panose="05050102010706020507" pitchFamily="18" charset="2"/>
              </a:rPr>
              <a:t>c</a:t>
            </a:r>
            <a:r>
              <a:rPr lang="de-DE" dirty="0"/>
              <a:t>W</a:t>
            </a:r>
            <a:r>
              <a:rPr lang="de-DE" baseline="-25000" dirty="0"/>
              <a:t>t-1 </a:t>
            </a:r>
            <a:r>
              <a:rPr lang="de-DE" dirty="0"/>
              <a:t>+ </a:t>
            </a:r>
            <a:r>
              <a:rPr lang="de-DE" baseline="-25000" dirty="0"/>
              <a:t> </a:t>
            </a:r>
            <a:r>
              <a:rPr lang="de-DE" dirty="0"/>
              <a:t>b</a:t>
            </a:r>
            <a:r>
              <a:rPr lang="de-DE" dirty="0">
                <a:sym typeface="Symbol" panose="05050102010706020507" pitchFamily="18" charset="2"/>
              </a:rPr>
              <a:t>c²</a:t>
            </a:r>
            <a:r>
              <a:rPr lang="de-DE" dirty="0"/>
              <a:t>W</a:t>
            </a:r>
            <a:r>
              <a:rPr lang="de-DE" baseline="-25000" dirty="0"/>
              <a:t>t-1  </a:t>
            </a:r>
            <a:r>
              <a:rPr lang="de-DE" dirty="0"/>
              <a:t>+ … auch in Gleichung (1) steht. Daher kann man den Ausdruck cx</a:t>
            </a:r>
            <a:r>
              <a:rPr lang="de-DE" baseline="-25000" dirty="0"/>
              <a:t>t-1</a:t>
            </a:r>
            <a:r>
              <a:rPr lang="de-DE" dirty="0"/>
              <a:t> – </a:t>
            </a:r>
            <a:r>
              <a:rPr lang="de-DE" dirty="0" err="1"/>
              <a:t>ac</a:t>
            </a:r>
            <a:r>
              <a:rPr lang="de-DE" dirty="0"/>
              <a:t> aus Gleichung (3) in Gleichung (1) einsetzen.</a:t>
            </a:r>
          </a:p>
          <a:p>
            <a:r>
              <a:rPr lang="de-DE" dirty="0"/>
              <a:t>Dies ergibt für </a:t>
            </a:r>
            <a:r>
              <a:rPr lang="de-DE" dirty="0" err="1"/>
              <a:t>x</a:t>
            </a:r>
            <a:r>
              <a:rPr lang="de-DE" baseline="-25000" dirty="0" err="1"/>
              <a:t>t</a:t>
            </a:r>
            <a:r>
              <a:rPr lang="de-DE" dirty="0"/>
              <a:t> dann die Bedingung mit indirektem goodwill-Transfer.</a:t>
            </a:r>
          </a:p>
        </p:txBody>
      </p:sp>
    </p:spTree>
    <p:extLst>
      <p:ext uri="{BB962C8B-B14F-4D97-AF65-F5344CB8AC3E}">
        <p14:creationId xmlns:p14="http://schemas.microsoft.com/office/powerpoint/2010/main" val="3667328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9" name="Text Box 23"/>
          <p:cNvSpPr txBox="1">
            <a:spLocks noChangeArrowheads="1"/>
          </p:cNvSpPr>
          <p:nvPr/>
        </p:nvSpPr>
        <p:spPr bwMode="auto">
          <a:xfrm>
            <a:off x="1120219" y="33030"/>
            <a:ext cx="640410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defTabSz="762000">
              <a:defRPr sz="2400">
                <a:solidFill>
                  <a:schemeClr val="tx1"/>
                </a:solidFill>
                <a:latin typeface="Times New Roman" pitchFamily="18" charset="0"/>
              </a:defRPr>
            </a:lvl1pPr>
            <a:lvl2pPr marL="571500" algn="l" defTabSz="762000">
              <a:defRPr sz="2400">
                <a:solidFill>
                  <a:schemeClr val="tx1"/>
                </a:solidFill>
                <a:latin typeface="Times New Roman" pitchFamily="18" charset="0"/>
              </a:defRPr>
            </a:lvl2pPr>
            <a:lvl3pPr marL="1143000" algn="l" defTabSz="762000">
              <a:defRPr sz="2400">
                <a:solidFill>
                  <a:schemeClr val="tx1"/>
                </a:solidFill>
                <a:latin typeface="Times New Roman" pitchFamily="18" charset="0"/>
              </a:defRPr>
            </a:lvl3pPr>
            <a:lvl4pPr marL="1714500" algn="l" defTabSz="762000">
              <a:defRPr sz="2400">
                <a:solidFill>
                  <a:schemeClr val="tx1"/>
                </a:solidFill>
                <a:latin typeface="Times New Roman" pitchFamily="18" charset="0"/>
              </a:defRPr>
            </a:lvl4pPr>
            <a:lvl5pPr marL="2286000" algn="l"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r>
              <a:rPr lang="de-DE" altLang="de-DE" dirty="0">
                <a:latin typeface="Arial" charset="0"/>
              </a:rPr>
              <a:t>Inhalt des planungs- und kontrollorientierten </a:t>
            </a:r>
          </a:p>
          <a:p>
            <a:pPr algn="ctr"/>
            <a:r>
              <a:rPr lang="de-DE" altLang="de-DE" dirty="0">
                <a:latin typeface="Arial" charset="0"/>
              </a:rPr>
              <a:t>Werbecontrollings</a:t>
            </a:r>
          </a:p>
        </p:txBody>
      </p:sp>
      <p:sp>
        <p:nvSpPr>
          <p:cNvPr id="4120" name="Text Box 24"/>
          <p:cNvSpPr txBox="1">
            <a:spLocks noChangeArrowheads="1"/>
          </p:cNvSpPr>
          <p:nvPr/>
        </p:nvSpPr>
        <p:spPr bwMode="auto">
          <a:xfrm>
            <a:off x="2973370" y="1371600"/>
            <a:ext cx="2911503" cy="40011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762000">
              <a:defRPr sz="2400">
                <a:solidFill>
                  <a:schemeClr val="tx1"/>
                </a:solidFill>
                <a:latin typeface="Times New Roman" pitchFamily="18" charset="0"/>
              </a:defRPr>
            </a:lvl1pPr>
            <a:lvl2pPr marL="571500" algn="l" defTabSz="762000">
              <a:defRPr sz="2400">
                <a:solidFill>
                  <a:schemeClr val="tx1"/>
                </a:solidFill>
                <a:latin typeface="Times New Roman" pitchFamily="18" charset="0"/>
              </a:defRPr>
            </a:lvl2pPr>
            <a:lvl3pPr marL="1143000" algn="l" defTabSz="762000">
              <a:defRPr sz="2400">
                <a:solidFill>
                  <a:schemeClr val="tx1"/>
                </a:solidFill>
                <a:latin typeface="Times New Roman" pitchFamily="18" charset="0"/>
              </a:defRPr>
            </a:lvl3pPr>
            <a:lvl4pPr marL="1714500" algn="l" defTabSz="762000">
              <a:defRPr sz="2400">
                <a:solidFill>
                  <a:schemeClr val="tx1"/>
                </a:solidFill>
                <a:latin typeface="Times New Roman" pitchFamily="18" charset="0"/>
              </a:defRPr>
            </a:lvl4pPr>
            <a:lvl5pPr marL="2286000" algn="l"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lgn="ctr"/>
            <a:r>
              <a:rPr lang="de-DE" altLang="de-DE" sz="2000" b="1" dirty="0">
                <a:latin typeface="Arial" charset="0"/>
              </a:rPr>
              <a:t>Spezifische Aufgaben </a:t>
            </a:r>
          </a:p>
        </p:txBody>
      </p:sp>
      <p:sp>
        <p:nvSpPr>
          <p:cNvPr id="4121" name="Text Box 25"/>
          <p:cNvSpPr txBox="1">
            <a:spLocks noChangeArrowheads="1"/>
          </p:cNvSpPr>
          <p:nvPr/>
        </p:nvSpPr>
        <p:spPr bwMode="auto">
          <a:xfrm>
            <a:off x="762000" y="2209800"/>
            <a:ext cx="2438400" cy="6540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sz="2400">
                <a:solidFill>
                  <a:schemeClr val="tx1"/>
                </a:solidFill>
                <a:latin typeface="Times New Roman" pitchFamily="18" charset="0"/>
              </a:defRPr>
            </a:lvl1pPr>
            <a:lvl2pPr marL="571500" algn="l" defTabSz="762000">
              <a:defRPr sz="2400">
                <a:solidFill>
                  <a:schemeClr val="tx1"/>
                </a:solidFill>
                <a:latin typeface="Times New Roman" pitchFamily="18" charset="0"/>
              </a:defRPr>
            </a:lvl2pPr>
            <a:lvl3pPr marL="1143000" algn="l" defTabSz="762000">
              <a:defRPr sz="2400">
                <a:solidFill>
                  <a:schemeClr val="tx1"/>
                </a:solidFill>
                <a:latin typeface="Times New Roman" pitchFamily="18" charset="0"/>
              </a:defRPr>
            </a:lvl3pPr>
            <a:lvl4pPr marL="1714500" algn="l" defTabSz="762000">
              <a:defRPr sz="2400">
                <a:solidFill>
                  <a:schemeClr val="tx1"/>
                </a:solidFill>
                <a:latin typeface="Times New Roman" pitchFamily="18" charset="0"/>
              </a:defRPr>
            </a:lvl4pPr>
            <a:lvl5pPr marL="2286000" algn="l"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lgn="ctr"/>
            <a:r>
              <a:rPr lang="de-DE" altLang="de-DE" sz="1800" b="1">
                <a:latin typeface="Arial" charset="0"/>
              </a:rPr>
              <a:t>Unterstützung in </a:t>
            </a:r>
          </a:p>
          <a:p>
            <a:pPr algn="ctr"/>
            <a:r>
              <a:rPr lang="de-DE" altLang="de-DE" sz="1800" b="1">
                <a:latin typeface="Arial" charset="0"/>
              </a:rPr>
              <a:t>Planungsprozessen</a:t>
            </a:r>
          </a:p>
        </p:txBody>
      </p:sp>
      <p:sp>
        <p:nvSpPr>
          <p:cNvPr id="4122" name="Text Box 26"/>
          <p:cNvSpPr txBox="1">
            <a:spLocks noChangeArrowheads="1"/>
          </p:cNvSpPr>
          <p:nvPr/>
        </p:nvSpPr>
        <p:spPr bwMode="auto">
          <a:xfrm>
            <a:off x="5181600" y="2209800"/>
            <a:ext cx="2971800" cy="36933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sz="2400">
                <a:solidFill>
                  <a:schemeClr val="tx1"/>
                </a:solidFill>
                <a:latin typeface="Times New Roman" pitchFamily="18" charset="0"/>
              </a:defRPr>
            </a:lvl1pPr>
            <a:lvl2pPr marL="571500" algn="l" defTabSz="762000">
              <a:defRPr sz="2400">
                <a:solidFill>
                  <a:schemeClr val="tx1"/>
                </a:solidFill>
                <a:latin typeface="Times New Roman" pitchFamily="18" charset="0"/>
              </a:defRPr>
            </a:lvl2pPr>
            <a:lvl3pPr marL="1143000" algn="l" defTabSz="762000">
              <a:defRPr sz="2400">
                <a:solidFill>
                  <a:schemeClr val="tx1"/>
                </a:solidFill>
                <a:latin typeface="Times New Roman" pitchFamily="18" charset="0"/>
              </a:defRPr>
            </a:lvl3pPr>
            <a:lvl4pPr marL="1714500" algn="l" defTabSz="762000">
              <a:defRPr sz="2400">
                <a:solidFill>
                  <a:schemeClr val="tx1"/>
                </a:solidFill>
                <a:latin typeface="Times New Roman" pitchFamily="18" charset="0"/>
              </a:defRPr>
            </a:lvl4pPr>
            <a:lvl5pPr marL="2286000" algn="l"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lgn="ctr"/>
            <a:r>
              <a:rPr lang="de-DE" altLang="de-DE" sz="1800" b="1" dirty="0">
                <a:latin typeface="Arial" charset="0"/>
              </a:rPr>
              <a:t>Entscheidungskontrolle </a:t>
            </a:r>
          </a:p>
        </p:txBody>
      </p:sp>
      <p:sp>
        <p:nvSpPr>
          <p:cNvPr id="4124" name="Text Box 28"/>
          <p:cNvSpPr txBox="1">
            <a:spLocks noChangeArrowheads="1"/>
          </p:cNvSpPr>
          <p:nvPr/>
        </p:nvSpPr>
        <p:spPr bwMode="auto">
          <a:xfrm>
            <a:off x="108743" y="3352800"/>
            <a:ext cx="1306513" cy="5847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sz="2400">
                <a:solidFill>
                  <a:schemeClr val="tx1"/>
                </a:solidFill>
                <a:latin typeface="Times New Roman" pitchFamily="18" charset="0"/>
              </a:defRPr>
            </a:lvl1pPr>
            <a:lvl2pPr marL="571500" algn="l" defTabSz="762000">
              <a:defRPr sz="2400">
                <a:solidFill>
                  <a:schemeClr val="tx1"/>
                </a:solidFill>
                <a:latin typeface="Times New Roman" pitchFamily="18" charset="0"/>
              </a:defRPr>
            </a:lvl2pPr>
            <a:lvl3pPr marL="1143000" algn="l" defTabSz="762000">
              <a:defRPr sz="2400">
                <a:solidFill>
                  <a:schemeClr val="tx1"/>
                </a:solidFill>
                <a:latin typeface="Times New Roman" pitchFamily="18" charset="0"/>
              </a:defRPr>
            </a:lvl3pPr>
            <a:lvl4pPr marL="1714500" algn="l" defTabSz="762000">
              <a:defRPr sz="2400">
                <a:solidFill>
                  <a:schemeClr val="tx1"/>
                </a:solidFill>
                <a:latin typeface="Times New Roman" pitchFamily="18" charset="0"/>
              </a:defRPr>
            </a:lvl4pPr>
            <a:lvl5pPr marL="2286000" algn="l"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lgn="ctr"/>
            <a:r>
              <a:rPr lang="de-DE" altLang="de-DE" sz="1600">
                <a:latin typeface="Arial" charset="0"/>
              </a:rPr>
              <a:t>Markt-</a:t>
            </a:r>
          </a:p>
          <a:p>
            <a:pPr algn="ctr"/>
            <a:r>
              <a:rPr lang="de-DE" altLang="de-DE" sz="1600">
                <a:latin typeface="Arial" charset="0"/>
              </a:rPr>
              <a:t>Screening</a:t>
            </a:r>
          </a:p>
        </p:txBody>
      </p:sp>
      <p:sp>
        <p:nvSpPr>
          <p:cNvPr id="4125" name="Text Box 29"/>
          <p:cNvSpPr txBox="1">
            <a:spLocks noChangeArrowheads="1"/>
          </p:cNvSpPr>
          <p:nvPr/>
        </p:nvSpPr>
        <p:spPr bwMode="auto">
          <a:xfrm>
            <a:off x="1475656" y="3341315"/>
            <a:ext cx="2039078" cy="107721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defTabSz="762000">
              <a:defRPr sz="2400">
                <a:solidFill>
                  <a:schemeClr val="tx1"/>
                </a:solidFill>
                <a:latin typeface="Times New Roman" pitchFamily="18" charset="0"/>
              </a:defRPr>
            </a:lvl1pPr>
            <a:lvl2pPr marL="571500" algn="l" defTabSz="762000">
              <a:defRPr sz="2400">
                <a:solidFill>
                  <a:schemeClr val="tx1"/>
                </a:solidFill>
                <a:latin typeface="Times New Roman" pitchFamily="18" charset="0"/>
              </a:defRPr>
            </a:lvl2pPr>
            <a:lvl3pPr marL="1143000" algn="l" defTabSz="762000">
              <a:defRPr sz="2400">
                <a:solidFill>
                  <a:schemeClr val="tx1"/>
                </a:solidFill>
                <a:latin typeface="Times New Roman" pitchFamily="18" charset="0"/>
              </a:defRPr>
            </a:lvl3pPr>
            <a:lvl4pPr marL="1714500" algn="l" defTabSz="762000">
              <a:defRPr sz="2400">
                <a:solidFill>
                  <a:schemeClr val="tx1"/>
                </a:solidFill>
                <a:latin typeface="Times New Roman" pitchFamily="18" charset="0"/>
              </a:defRPr>
            </a:lvl4pPr>
            <a:lvl5pPr marL="2286000" algn="l"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de-DE" altLang="de-DE" sz="1600" dirty="0">
                <a:latin typeface="Arial" charset="0"/>
              </a:rPr>
              <a:t>problemspezifische Informations- </a:t>
            </a:r>
            <a:r>
              <a:rPr lang="de-DE" altLang="de-DE" sz="1600" dirty="0" err="1">
                <a:latin typeface="Arial" charset="0"/>
              </a:rPr>
              <a:t>versorgung</a:t>
            </a:r>
            <a:r>
              <a:rPr lang="de-DE" altLang="de-DE" sz="1600" dirty="0">
                <a:latin typeface="Arial" charset="0"/>
              </a:rPr>
              <a:t> in Planungsprozessen</a:t>
            </a:r>
          </a:p>
        </p:txBody>
      </p:sp>
      <p:sp>
        <p:nvSpPr>
          <p:cNvPr id="4126" name="Text Box 30"/>
          <p:cNvSpPr txBox="1">
            <a:spLocks noChangeArrowheads="1"/>
          </p:cNvSpPr>
          <p:nvPr/>
        </p:nvSpPr>
        <p:spPr bwMode="auto">
          <a:xfrm>
            <a:off x="4568730" y="3010309"/>
            <a:ext cx="1447800" cy="338554"/>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sz="2400">
                <a:solidFill>
                  <a:schemeClr val="tx1"/>
                </a:solidFill>
                <a:latin typeface="Times New Roman" pitchFamily="18" charset="0"/>
              </a:defRPr>
            </a:lvl1pPr>
            <a:lvl2pPr marL="571500" algn="l" defTabSz="762000">
              <a:defRPr sz="2400">
                <a:solidFill>
                  <a:schemeClr val="tx1"/>
                </a:solidFill>
                <a:latin typeface="Times New Roman" pitchFamily="18" charset="0"/>
              </a:defRPr>
            </a:lvl2pPr>
            <a:lvl3pPr marL="1143000" algn="l" defTabSz="762000">
              <a:defRPr sz="2400">
                <a:solidFill>
                  <a:schemeClr val="tx1"/>
                </a:solidFill>
                <a:latin typeface="Times New Roman" pitchFamily="18" charset="0"/>
              </a:defRPr>
            </a:lvl3pPr>
            <a:lvl4pPr marL="1714500" algn="l" defTabSz="762000">
              <a:defRPr sz="2400">
                <a:solidFill>
                  <a:schemeClr val="tx1"/>
                </a:solidFill>
                <a:latin typeface="Times New Roman" pitchFamily="18" charset="0"/>
              </a:defRPr>
            </a:lvl4pPr>
            <a:lvl5pPr marL="2286000" algn="l"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lgn="ctr"/>
            <a:r>
              <a:rPr lang="de-DE" altLang="de-DE" sz="1600" dirty="0">
                <a:latin typeface="Arial" charset="0"/>
              </a:rPr>
              <a:t>Auditing</a:t>
            </a:r>
          </a:p>
        </p:txBody>
      </p:sp>
      <p:sp>
        <p:nvSpPr>
          <p:cNvPr id="4127" name="Text Box 31"/>
          <p:cNvSpPr txBox="1">
            <a:spLocks noChangeArrowheads="1"/>
          </p:cNvSpPr>
          <p:nvPr/>
        </p:nvSpPr>
        <p:spPr bwMode="auto">
          <a:xfrm>
            <a:off x="1752936" y="4491117"/>
            <a:ext cx="332975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762000">
              <a:defRPr sz="2400">
                <a:solidFill>
                  <a:schemeClr val="tx1"/>
                </a:solidFill>
                <a:latin typeface="Times New Roman" pitchFamily="18" charset="0"/>
              </a:defRPr>
            </a:lvl1pPr>
            <a:lvl2pPr marL="571500" algn="l" defTabSz="762000">
              <a:defRPr sz="2400">
                <a:solidFill>
                  <a:schemeClr val="tx1"/>
                </a:solidFill>
                <a:latin typeface="Times New Roman" pitchFamily="18" charset="0"/>
              </a:defRPr>
            </a:lvl2pPr>
            <a:lvl3pPr marL="1143000" algn="l" defTabSz="762000">
              <a:defRPr sz="2400">
                <a:solidFill>
                  <a:schemeClr val="tx1"/>
                </a:solidFill>
                <a:latin typeface="Times New Roman" pitchFamily="18" charset="0"/>
              </a:defRPr>
            </a:lvl3pPr>
            <a:lvl4pPr marL="1714500" algn="l" defTabSz="762000">
              <a:defRPr sz="2400">
                <a:solidFill>
                  <a:schemeClr val="tx1"/>
                </a:solidFill>
                <a:latin typeface="Times New Roman" pitchFamily="18" charset="0"/>
              </a:defRPr>
            </a:lvl4pPr>
            <a:lvl5pPr marL="2286000" algn="l"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r>
              <a:rPr lang="de-DE" altLang="de-DE" sz="1400" dirty="0">
                <a:latin typeface="Arial" charset="0"/>
              </a:rPr>
              <a:t>Ermittlung des </a:t>
            </a:r>
          </a:p>
          <a:p>
            <a:r>
              <a:rPr lang="de-DE" altLang="de-DE" sz="1400" dirty="0">
                <a:latin typeface="Arial" charset="0"/>
              </a:rPr>
              <a:t>Ist-Zustandes als Startgröße</a:t>
            </a:r>
          </a:p>
          <a:p>
            <a:r>
              <a:rPr lang="de-DE" altLang="de-DE" sz="1400" dirty="0">
                <a:latin typeface="Arial" charset="0"/>
              </a:rPr>
              <a:t>für Planungsschritte</a:t>
            </a:r>
          </a:p>
          <a:p>
            <a:r>
              <a:rPr lang="de-DE" altLang="de-DE" sz="1400" dirty="0">
                <a:latin typeface="Arial" charset="0"/>
              </a:rPr>
              <a:t>Ermittlung von Sollgrößen im Sinne von</a:t>
            </a:r>
          </a:p>
          <a:p>
            <a:r>
              <a:rPr lang="de-DE" altLang="de-DE" sz="1400" dirty="0">
                <a:latin typeface="Arial" charset="0"/>
              </a:rPr>
              <a:t>geplanter Zielerreichung</a:t>
            </a:r>
          </a:p>
          <a:p>
            <a:r>
              <a:rPr lang="de-DE" altLang="de-DE" sz="1400" dirty="0">
                <a:latin typeface="Arial" charset="0"/>
              </a:rPr>
              <a:t>Erstellen von Prognosen/Szenarien</a:t>
            </a:r>
          </a:p>
        </p:txBody>
      </p:sp>
      <p:sp>
        <p:nvSpPr>
          <p:cNvPr id="4129" name="Text Box 33"/>
          <p:cNvSpPr txBox="1">
            <a:spLocks noChangeArrowheads="1"/>
          </p:cNvSpPr>
          <p:nvPr/>
        </p:nvSpPr>
        <p:spPr bwMode="auto">
          <a:xfrm>
            <a:off x="6324600" y="3048000"/>
            <a:ext cx="2324675"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762000">
              <a:defRPr sz="2400">
                <a:solidFill>
                  <a:schemeClr val="tx1"/>
                </a:solidFill>
                <a:latin typeface="Times New Roman" pitchFamily="18" charset="0"/>
              </a:defRPr>
            </a:lvl1pPr>
            <a:lvl2pPr marL="571500" algn="l" defTabSz="762000">
              <a:defRPr sz="2400">
                <a:solidFill>
                  <a:schemeClr val="tx1"/>
                </a:solidFill>
                <a:latin typeface="Times New Roman" pitchFamily="18" charset="0"/>
              </a:defRPr>
            </a:lvl2pPr>
            <a:lvl3pPr marL="1143000" algn="l" defTabSz="762000">
              <a:defRPr sz="2400">
                <a:solidFill>
                  <a:schemeClr val="tx1"/>
                </a:solidFill>
                <a:latin typeface="Times New Roman" pitchFamily="18" charset="0"/>
              </a:defRPr>
            </a:lvl3pPr>
            <a:lvl4pPr marL="1714500" algn="l" defTabSz="762000">
              <a:defRPr sz="2400">
                <a:solidFill>
                  <a:schemeClr val="tx1"/>
                </a:solidFill>
                <a:latin typeface="Times New Roman" pitchFamily="18" charset="0"/>
              </a:defRPr>
            </a:lvl4pPr>
            <a:lvl5pPr marL="2286000" algn="l"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r>
              <a:rPr lang="de-DE" altLang="de-DE" sz="1400" dirty="0" err="1">
                <a:latin typeface="Arial" charset="0"/>
              </a:rPr>
              <a:t>Realisierungsmonitoring</a:t>
            </a:r>
            <a:endParaRPr lang="de-DE" altLang="de-DE" sz="1400" dirty="0">
              <a:latin typeface="Arial" charset="0"/>
            </a:endParaRPr>
          </a:p>
          <a:p>
            <a:endParaRPr lang="de-DE" altLang="de-DE" sz="1400" dirty="0">
              <a:latin typeface="Arial" charset="0"/>
            </a:endParaRPr>
          </a:p>
          <a:p>
            <a:r>
              <a:rPr lang="de-DE" altLang="de-DE" sz="1400" dirty="0">
                <a:latin typeface="Arial" charset="0"/>
              </a:rPr>
              <a:t>Messung des </a:t>
            </a:r>
          </a:p>
          <a:p>
            <a:r>
              <a:rPr lang="de-DE" altLang="de-DE" sz="1400" dirty="0">
                <a:latin typeface="Arial" charset="0"/>
              </a:rPr>
              <a:t>Entscheidungsergebnisses</a:t>
            </a:r>
          </a:p>
          <a:p>
            <a:endParaRPr lang="de-DE" altLang="de-DE" sz="1400" dirty="0">
              <a:latin typeface="Arial" charset="0"/>
            </a:endParaRPr>
          </a:p>
          <a:p>
            <a:r>
              <a:rPr lang="de-DE" altLang="de-DE" sz="1400" dirty="0">
                <a:latin typeface="Arial" charset="0"/>
              </a:rPr>
              <a:t>Soll-Ist-Vergleich</a:t>
            </a:r>
          </a:p>
          <a:p>
            <a:r>
              <a:rPr lang="de-DE" altLang="de-DE" sz="1400" dirty="0">
                <a:latin typeface="Arial" charset="0"/>
              </a:rPr>
              <a:t>(Abweichungsanalyse)</a:t>
            </a:r>
          </a:p>
        </p:txBody>
      </p:sp>
      <p:sp>
        <p:nvSpPr>
          <p:cNvPr id="4130" name="Line 34"/>
          <p:cNvSpPr>
            <a:spLocks noChangeShapeType="1"/>
          </p:cNvSpPr>
          <p:nvPr/>
        </p:nvSpPr>
        <p:spPr bwMode="auto">
          <a:xfrm>
            <a:off x="1619672" y="4414053"/>
            <a:ext cx="12102" cy="131920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132" name="Line 36"/>
          <p:cNvSpPr>
            <a:spLocks noChangeShapeType="1"/>
          </p:cNvSpPr>
          <p:nvPr/>
        </p:nvSpPr>
        <p:spPr bwMode="auto">
          <a:xfrm>
            <a:off x="6168930" y="2579132"/>
            <a:ext cx="0" cy="171396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133" name="Line 37"/>
          <p:cNvSpPr>
            <a:spLocks noChangeShapeType="1"/>
          </p:cNvSpPr>
          <p:nvPr/>
        </p:nvSpPr>
        <p:spPr bwMode="auto">
          <a:xfrm>
            <a:off x="1631774" y="5301208"/>
            <a:ext cx="152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134" name="Line 38"/>
          <p:cNvSpPr>
            <a:spLocks noChangeShapeType="1"/>
          </p:cNvSpPr>
          <p:nvPr/>
        </p:nvSpPr>
        <p:spPr bwMode="auto">
          <a:xfrm>
            <a:off x="1619672" y="4642653"/>
            <a:ext cx="152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139" name="Line 43"/>
          <p:cNvSpPr>
            <a:spLocks noChangeShapeType="1"/>
          </p:cNvSpPr>
          <p:nvPr/>
        </p:nvSpPr>
        <p:spPr bwMode="auto">
          <a:xfrm>
            <a:off x="6172200" y="3200400"/>
            <a:ext cx="152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140" name="Line 44"/>
          <p:cNvSpPr>
            <a:spLocks noChangeShapeType="1"/>
          </p:cNvSpPr>
          <p:nvPr/>
        </p:nvSpPr>
        <p:spPr bwMode="auto">
          <a:xfrm>
            <a:off x="6168930" y="4287597"/>
            <a:ext cx="152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141" name="Line 45"/>
          <p:cNvSpPr>
            <a:spLocks noChangeShapeType="1"/>
          </p:cNvSpPr>
          <p:nvPr/>
        </p:nvSpPr>
        <p:spPr bwMode="auto">
          <a:xfrm flipV="1">
            <a:off x="838200" y="2895600"/>
            <a:ext cx="45720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142" name="Line 46"/>
          <p:cNvSpPr>
            <a:spLocks noChangeShapeType="1"/>
          </p:cNvSpPr>
          <p:nvPr/>
        </p:nvSpPr>
        <p:spPr bwMode="auto">
          <a:xfrm>
            <a:off x="1828800" y="2895600"/>
            <a:ext cx="91440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143" name="Line 47"/>
          <p:cNvSpPr>
            <a:spLocks noChangeShapeType="1"/>
          </p:cNvSpPr>
          <p:nvPr/>
        </p:nvSpPr>
        <p:spPr bwMode="auto">
          <a:xfrm>
            <a:off x="2553585" y="2863849"/>
            <a:ext cx="1713615" cy="7689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144" name="Line 48"/>
          <p:cNvSpPr>
            <a:spLocks noChangeShapeType="1"/>
          </p:cNvSpPr>
          <p:nvPr/>
        </p:nvSpPr>
        <p:spPr bwMode="auto">
          <a:xfrm>
            <a:off x="1752600" y="1981200"/>
            <a:ext cx="50292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145" name="Line 49"/>
          <p:cNvSpPr>
            <a:spLocks noChangeShapeType="1"/>
          </p:cNvSpPr>
          <p:nvPr/>
        </p:nvSpPr>
        <p:spPr bwMode="auto">
          <a:xfrm>
            <a:off x="1752600" y="1981200"/>
            <a:ext cx="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146" name="Line 50"/>
          <p:cNvSpPr>
            <a:spLocks noChangeShapeType="1"/>
          </p:cNvSpPr>
          <p:nvPr/>
        </p:nvSpPr>
        <p:spPr bwMode="auto">
          <a:xfrm>
            <a:off x="6781800" y="1981200"/>
            <a:ext cx="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147" name="Line 51"/>
          <p:cNvSpPr>
            <a:spLocks noChangeShapeType="1"/>
          </p:cNvSpPr>
          <p:nvPr/>
        </p:nvSpPr>
        <p:spPr bwMode="auto">
          <a:xfrm>
            <a:off x="4114800" y="1752600"/>
            <a:ext cx="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4" name="Text Box 30"/>
          <p:cNvSpPr txBox="1">
            <a:spLocks noChangeArrowheads="1"/>
          </p:cNvSpPr>
          <p:nvPr/>
        </p:nvSpPr>
        <p:spPr bwMode="auto">
          <a:xfrm>
            <a:off x="3635896" y="3645187"/>
            <a:ext cx="1863452" cy="5847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defTabSz="762000">
              <a:defRPr sz="2400">
                <a:solidFill>
                  <a:schemeClr val="tx1"/>
                </a:solidFill>
                <a:latin typeface="Times New Roman" pitchFamily="18" charset="0"/>
              </a:defRPr>
            </a:lvl1pPr>
            <a:lvl2pPr marL="571500" algn="l" defTabSz="762000">
              <a:defRPr sz="2400">
                <a:solidFill>
                  <a:schemeClr val="tx1"/>
                </a:solidFill>
                <a:latin typeface="Times New Roman" pitchFamily="18" charset="0"/>
              </a:defRPr>
            </a:lvl2pPr>
            <a:lvl3pPr marL="1143000" algn="l" defTabSz="762000">
              <a:defRPr sz="2400">
                <a:solidFill>
                  <a:schemeClr val="tx1"/>
                </a:solidFill>
                <a:latin typeface="Times New Roman" pitchFamily="18" charset="0"/>
              </a:defRPr>
            </a:lvl3pPr>
            <a:lvl4pPr marL="1714500" algn="l" defTabSz="762000">
              <a:defRPr sz="2400">
                <a:solidFill>
                  <a:schemeClr val="tx1"/>
                </a:solidFill>
                <a:latin typeface="Times New Roman" pitchFamily="18" charset="0"/>
              </a:defRPr>
            </a:lvl4pPr>
            <a:lvl5pPr marL="2286000" algn="l"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lgn="ctr"/>
            <a:r>
              <a:rPr lang="de-DE" altLang="de-DE" sz="1600" dirty="0">
                <a:latin typeface="Arial" charset="0"/>
              </a:rPr>
              <a:t>Durchführung von Planungsschritten</a:t>
            </a:r>
          </a:p>
        </p:txBody>
      </p:sp>
      <p:sp>
        <p:nvSpPr>
          <p:cNvPr id="35" name="Line 47"/>
          <p:cNvSpPr>
            <a:spLocks noChangeShapeType="1"/>
          </p:cNvSpPr>
          <p:nvPr/>
        </p:nvSpPr>
        <p:spPr bwMode="auto">
          <a:xfrm>
            <a:off x="2909505" y="2863851"/>
            <a:ext cx="1658117" cy="3365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 name="Line 37"/>
          <p:cNvSpPr>
            <a:spLocks noChangeShapeType="1"/>
          </p:cNvSpPr>
          <p:nvPr/>
        </p:nvSpPr>
        <p:spPr bwMode="auto">
          <a:xfrm>
            <a:off x="1631774" y="5733256"/>
            <a:ext cx="152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1" name="Line 44"/>
          <p:cNvSpPr>
            <a:spLocks noChangeShapeType="1"/>
          </p:cNvSpPr>
          <p:nvPr/>
        </p:nvSpPr>
        <p:spPr bwMode="auto">
          <a:xfrm>
            <a:off x="6168930" y="3632774"/>
            <a:ext cx="152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extLst>
      <p:ext uri="{BB962C8B-B14F-4D97-AF65-F5344CB8AC3E}">
        <p14:creationId xmlns:p14="http://schemas.microsoft.com/office/powerpoint/2010/main" val="3372364987"/>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0"/>
          <p:cNvSpPr>
            <a:spLocks noGrp="1" noChangeArrowheads="1"/>
          </p:cNvSpPr>
          <p:nvPr>
            <p:ph type="title" idx="4294967295"/>
          </p:nvPr>
        </p:nvSpPr>
        <p:spPr>
          <a:xfrm>
            <a:off x="457200" y="151712"/>
            <a:ext cx="8229600" cy="576262"/>
          </a:xfrm>
        </p:spPr>
        <p:txBody>
          <a:bodyPr/>
          <a:lstStyle/>
          <a:p>
            <a:pPr eaLnBrk="1" hangingPunct="1"/>
            <a:r>
              <a:rPr lang="de-DE" altLang="de-DE" dirty="0"/>
              <a:t>Allgemeine Aussagen zur </a:t>
            </a:r>
            <a:r>
              <a:rPr lang="de-DE" altLang="de-DE" dirty="0" err="1"/>
              <a:t>Koyck</a:t>
            </a:r>
            <a:r>
              <a:rPr lang="de-DE" altLang="de-DE" dirty="0"/>
              <a:t>-Transformation</a:t>
            </a:r>
          </a:p>
        </p:txBody>
      </p:sp>
      <p:sp>
        <p:nvSpPr>
          <p:cNvPr id="7" name="AutoShape 4"/>
          <p:cNvSpPr>
            <a:spLocks noChangeArrowheads="1"/>
          </p:cNvSpPr>
          <p:nvPr/>
        </p:nvSpPr>
        <p:spPr bwMode="auto">
          <a:xfrm>
            <a:off x="457200" y="998367"/>
            <a:ext cx="7920880" cy="2520280"/>
          </a:xfrm>
          <a:prstGeom prst="wedgeRoundRectCallout">
            <a:avLst>
              <a:gd name="adj1" fmla="val 48696"/>
              <a:gd name="adj2" fmla="val 52431"/>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sz="2000" dirty="0"/>
              <a:t>Jedes Modell mit direkten goodwill-Transfer lässt sich ein Modell mit indirektem goodwill-Transfer umformen: Die „Umformungsstrategie“ besteht immer darin, die Bedingungen mit direktem goodwill-Transfer für die Periode t und t-1 explizit auszuformulieren und aus der Gleichung für t-1 eine Umformung für die Werbebudgets der Vergangenheit zu erhalten, die in die Gleichung für die Periode t eingesetzt werden kann.</a:t>
            </a:r>
            <a:endParaRPr lang="de-DE" dirty="0"/>
          </a:p>
        </p:txBody>
      </p:sp>
      <p:sp>
        <p:nvSpPr>
          <p:cNvPr id="4" name="AutoShape 4"/>
          <p:cNvSpPr>
            <a:spLocks noChangeArrowheads="1"/>
          </p:cNvSpPr>
          <p:nvPr/>
        </p:nvSpPr>
        <p:spPr bwMode="auto">
          <a:xfrm>
            <a:off x="481838" y="3645024"/>
            <a:ext cx="7920880" cy="2376264"/>
          </a:xfrm>
          <a:prstGeom prst="wedgeRoundRectCallout">
            <a:avLst>
              <a:gd name="adj1" fmla="val 48696"/>
              <a:gd name="adj2" fmla="val 52431"/>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sz="2000" dirty="0"/>
              <a:t>Die Umformung eines direkten goodwill-Transfers in einen indirekten goodwill-Transfer hat eine schätztechnische Erleichterung, da man nicht die Werbebudgets aller Vorperioden als Dateninput benötigt, sondern nur den wesentlich leichter beobachtbaren Absatz der Vorperiode benötigt. Hieraus lassen sich dann die Parameter der Werbe-Response-Funktion (vor allem b und c) bestimmen.</a:t>
            </a:r>
            <a:endParaRPr lang="de-DE" dirty="0"/>
          </a:p>
        </p:txBody>
      </p:sp>
    </p:spTree>
    <p:extLst>
      <p:ext uri="{BB962C8B-B14F-4D97-AF65-F5344CB8AC3E}">
        <p14:creationId xmlns:p14="http://schemas.microsoft.com/office/powerpoint/2010/main" val="38951862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Text Box 3"/>
          <p:cNvSpPr txBox="1">
            <a:spLocks noChangeArrowheads="1"/>
          </p:cNvSpPr>
          <p:nvPr/>
        </p:nvSpPr>
        <p:spPr bwMode="auto">
          <a:xfrm>
            <a:off x="590863" y="2987209"/>
            <a:ext cx="82089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buChar char="-"/>
              <a:defRPr>
                <a:solidFill>
                  <a:schemeClr val="tx1"/>
                </a:solidFill>
                <a:latin typeface="Arial" charset="0"/>
              </a:defRPr>
            </a:lvl6pPr>
            <a:lvl7pPr marL="2971800" indent="-228600" eaLnBrk="0" fontAlgn="base" hangingPunct="0">
              <a:spcBef>
                <a:spcPct val="0"/>
              </a:spcBef>
              <a:spcAft>
                <a:spcPct val="0"/>
              </a:spcAft>
              <a:buChar char="-"/>
              <a:defRPr>
                <a:solidFill>
                  <a:schemeClr val="tx1"/>
                </a:solidFill>
                <a:latin typeface="Arial" charset="0"/>
              </a:defRPr>
            </a:lvl7pPr>
            <a:lvl8pPr marL="3429000" indent="-228600" eaLnBrk="0" fontAlgn="base" hangingPunct="0">
              <a:spcBef>
                <a:spcPct val="0"/>
              </a:spcBef>
              <a:spcAft>
                <a:spcPct val="0"/>
              </a:spcAft>
              <a:buChar char="-"/>
              <a:defRPr>
                <a:solidFill>
                  <a:schemeClr val="tx1"/>
                </a:solidFill>
                <a:latin typeface="Arial" charset="0"/>
              </a:defRPr>
            </a:lvl8pPr>
            <a:lvl9pPr marL="3886200" indent="-228600" eaLnBrk="0" fontAlgn="base" hangingPunct="0">
              <a:spcBef>
                <a:spcPct val="0"/>
              </a:spcBef>
              <a:spcAft>
                <a:spcPct val="0"/>
              </a:spcAft>
              <a:buChar char="-"/>
              <a:defRPr>
                <a:solidFill>
                  <a:schemeClr val="tx1"/>
                </a:solidFill>
                <a:latin typeface="Arial" charset="0"/>
              </a:defRPr>
            </a:lvl9pPr>
          </a:lstStyle>
          <a:p>
            <a:pPr algn="ctr" eaLnBrk="1" hangingPunct="1">
              <a:buFontTx/>
              <a:buNone/>
            </a:pPr>
            <a:r>
              <a:rPr lang="de-DE" sz="2800" dirty="0"/>
              <a:t>2.1.3.4 Modelle mit goodwill-Stock-Funktion</a:t>
            </a:r>
          </a:p>
        </p:txBody>
      </p:sp>
      <p:sp>
        <p:nvSpPr>
          <p:cNvPr id="117764" name="Rectangle 4"/>
          <p:cNvSpPr>
            <a:spLocks noChangeArrowheads="1"/>
          </p:cNvSpPr>
          <p:nvPr/>
        </p:nvSpPr>
        <p:spPr bwMode="auto">
          <a:xfrm>
            <a:off x="827088" y="2205038"/>
            <a:ext cx="7704137" cy="20875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2" name="Foliennummernplatzhalter 1"/>
          <p:cNvSpPr>
            <a:spLocks noGrp="1"/>
          </p:cNvSpPr>
          <p:nvPr>
            <p:ph type="sldNum" sz="quarter" idx="10"/>
          </p:nvPr>
        </p:nvSpPr>
        <p:spPr/>
        <p:txBody>
          <a:bodyPr/>
          <a:lstStyle/>
          <a:p>
            <a:pPr>
              <a:defRPr/>
            </a:pPr>
            <a:fld id="{12C865F1-184D-48A8-88DB-D577E1CA7578}" type="slidenum">
              <a:rPr lang="de-DE" smtClean="0"/>
              <a:pPr>
                <a:defRPr/>
              </a:pPr>
              <a:t>71</a:t>
            </a:fld>
            <a:endParaRPr lang="de-DE" dirty="0"/>
          </a:p>
        </p:txBody>
      </p:sp>
    </p:spTree>
    <p:extLst>
      <p:ext uri="{BB962C8B-B14F-4D97-AF65-F5344CB8AC3E}">
        <p14:creationId xmlns:p14="http://schemas.microsoft.com/office/powerpoint/2010/main" val="15999973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p:cNvSpPr>
            <a:spLocks noChangeArrowheads="1"/>
          </p:cNvSpPr>
          <p:nvPr/>
        </p:nvSpPr>
        <p:spPr bwMode="auto">
          <a:xfrm>
            <a:off x="323528" y="1052736"/>
            <a:ext cx="7920880" cy="2736304"/>
          </a:xfrm>
          <a:prstGeom prst="wedgeRoundRectCallout">
            <a:avLst>
              <a:gd name="adj1" fmla="val 47533"/>
              <a:gd name="adj2" fmla="val 5506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dirty="0"/>
              <a:t>Der goodwill-Stock in der Periode t (A</a:t>
            </a:r>
            <a:r>
              <a:rPr lang="de-DE" baseline="-25000" dirty="0"/>
              <a:t>t</a:t>
            </a:r>
            <a:r>
              <a:rPr lang="de-DE" dirty="0"/>
              <a:t>) bildet die Höhe (das Level) des Marketing-Assets „</a:t>
            </a:r>
            <a:r>
              <a:rPr lang="de-DE" dirty="0" err="1"/>
              <a:t>goodwill</a:t>
            </a:r>
            <a:r>
              <a:rPr lang="de-DE" dirty="0"/>
              <a:t>“ in der Periode t ab.</a:t>
            </a:r>
          </a:p>
          <a:p>
            <a:r>
              <a:rPr lang="de-DE" dirty="0"/>
              <a:t>Zur Abbildung der Wirkung des goodwill-Stocks auf die Absatzmenge </a:t>
            </a:r>
            <a:r>
              <a:rPr lang="de-DE" dirty="0" err="1"/>
              <a:t>x</a:t>
            </a:r>
            <a:r>
              <a:rPr lang="de-DE" baseline="-25000" dirty="0" err="1"/>
              <a:t>t</a:t>
            </a:r>
            <a:r>
              <a:rPr lang="de-DE" baseline="-25000" dirty="0"/>
              <a:t> </a:t>
            </a:r>
            <a:r>
              <a:rPr lang="de-DE" dirty="0"/>
              <a:t>eignen sich alle Werbe-Response-Modelle mit direktem goodwill-Transfer; es wird lediglich </a:t>
            </a:r>
            <a:r>
              <a:rPr lang="de-DE" dirty="0" err="1"/>
              <a:t>W</a:t>
            </a:r>
            <a:r>
              <a:rPr lang="de-DE" baseline="-25000" dirty="0" err="1"/>
              <a:t>t</a:t>
            </a:r>
            <a:r>
              <a:rPr lang="de-DE" dirty="0"/>
              <a:t> durch A</a:t>
            </a:r>
            <a:r>
              <a:rPr lang="de-DE" baseline="-25000" dirty="0"/>
              <a:t>t</a:t>
            </a:r>
            <a:r>
              <a:rPr lang="de-DE" dirty="0"/>
              <a:t> ersetzt.</a:t>
            </a:r>
          </a:p>
          <a:p>
            <a:r>
              <a:rPr lang="de-DE" dirty="0"/>
              <a:t>Paradigma der goodwill-Stock-Modelle: Bei gleicher Höhe des goodwill-Stocks in Perioden ist auch die Absatzmenge in diesen Perioden gleich.</a:t>
            </a:r>
          </a:p>
          <a:p>
            <a:r>
              <a:rPr lang="de-DE" dirty="0"/>
              <a:t>Ferner: Wird in einer Periode keine Werbung geschaltet (Werbebudget von 0), sinkt der goodwill-Stock. </a:t>
            </a:r>
          </a:p>
        </p:txBody>
      </p:sp>
      <p:sp>
        <p:nvSpPr>
          <p:cNvPr id="6" name="AutoShape 4"/>
          <p:cNvSpPr>
            <a:spLocks noChangeArrowheads="1"/>
          </p:cNvSpPr>
          <p:nvPr/>
        </p:nvSpPr>
        <p:spPr bwMode="auto">
          <a:xfrm>
            <a:off x="323528" y="4005064"/>
            <a:ext cx="7920880" cy="2016224"/>
          </a:xfrm>
          <a:prstGeom prst="wedgeRoundRectCallout">
            <a:avLst>
              <a:gd name="adj1" fmla="val 47533"/>
              <a:gd name="adj2" fmla="val 5506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dirty="0"/>
              <a:t>Der goodwill-Stock in der Periode t (A</a:t>
            </a:r>
            <a:r>
              <a:rPr lang="de-DE" baseline="-25000" dirty="0"/>
              <a:t>t</a:t>
            </a:r>
            <a:r>
              <a:rPr lang="de-DE" dirty="0"/>
              <a:t>) wird durch aktuelle Werbung, aber auch durch Werbung in der Vergangenheit aufgebaut. Er ist damit –  analog zu x</a:t>
            </a:r>
            <a:r>
              <a:rPr lang="de-DE" baseline="-25000" dirty="0"/>
              <a:t>t-1</a:t>
            </a:r>
            <a:r>
              <a:rPr lang="de-DE" dirty="0"/>
              <a:t> in den Modellen mit indirektem goodwill-Transfer  – das Ergebnis der „Werbegeschichte“ des Produkts. </a:t>
            </a:r>
            <a:r>
              <a:rPr lang="de-DE"/>
              <a:t>Beliebt </a:t>
            </a:r>
            <a:r>
              <a:rPr lang="de-DE" dirty="0"/>
              <a:t>ist hierfür die Unterstellung eines </a:t>
            </a:r>
            <a:r>
              <a:rPr lang="de-DE" dirty="0" err="1"/>
              <a:t>distributed</a:t>
            </a:r>
            <a:r>
              <a:rPr lang="de-DE" dirty="0"/>
              <a:t>-lag-Modells ohne Fixparameter a:</a:t>
            </a:r>
          </a:p>
          <a:p>
            <a:r>
              <a:rPr lang="de-DE" dirty="0"/>
              <a:t>A</a:t>
            </a:r>
            <a:r>
              <a:rPr lang="de-DE" baseline="-25000" dirty="0"/>
              <a:t>t</a:t>
            </a:r>
            <a:r>
              <a:rPr lang="de-DE" dirty="0"/>
              <a:t> = </a:t>
            </a:r>
            <a:r>
              <a:rPr lang="de-DE" dirty="0" err="1"/>
              <a:t>bW</a:t>
            </a:r>
            <a:r>
              <a:rPr lang="de-DE" baseline="-25000" dirty="0" err="1"/>
              <a:t>t</a:t>
            </a:r>
            <a:r>
              <a:rPr lang="de-DE" dirty="0"/>
              <a:t> + bcW</a:t>
            </a:r>
            <a:r>
              <a:rPr lang="de-DE" baseline="-25000" dirty="0"/>
              <a:t>t-1</a:t>
            </a:r>
            <a:r>
              <a:rPr lang="de-DE" dirty="0"/>
              <a:t> + bc²W</a:t>
            </a:r>
            <a:r>
              <a:rPr lang="de-DE" baseline="-25000" dirty="0"/>
              <a:t>t-2</a:t>
            </a:r>
            <a:r>
              <a:rPr lang="de-DE" dirty="0"/>
              <a:t>+…</a:t>
            </a:r>
          </a:p>
        </p:txBody>
      </p:sp>
      <p:sp>
        <p:nvSpPr>
          <p:cNvPr id="8" name="Rectangle 24"/>
          <p:cNvSpPr>
            <a:spLocks noGrp="1" noChangeArrowheads="1"/>
          </p:cNvSpPr>
          <p:nvPr>
            <p:ph type="title" idx="4294967295"/>
          </p:nvPr>
        </p:nvSpPr>
        <p:spPr>
          <a:xfrm>
            <a:off x="459611" y="123031"/>
            <a:ext cx="8229600" cy="576262"/>
          </a:xfrm>
        </p:spPr>
        <p:txBody>
          <a:bodyPr/>
          <a:lstStyle/>
          <a:p>
            <a:pPr eaLnBrk="1" hangingPunct="1"/>
            <a:r>
              <a:rPr lang="de-DE" altLang="de-DE" dirty="0"/>
              <a:t>Modelle dynamischer Werbe-Response-Funktionen mit goodwill-Stock-Funktion</a:t>
            </a:r>
          </a:p>
        </p:txBody>
      </p:sp>
    </p:spTree>
    <p:extLst>
      <p:ext uri="{BB962C8B-B14F-4D97-AF65-F5344CB8AC3E}">
        <p14:creationId xmlns:p14="http://schemas.microsoft.com/office/powerpoint/2010/main" val="28658917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Text Box 3"/>
          <p:cNvSpPr txBox="1">
            <a:spLocks noChangeArrowheads="1"/>
          </p:cNvSpPr>
          <p:nvPr/>
        </p:nvSpPr>
        <p:spPr bwMode="auto">
          <a:xfrm>
            <a:off x="590863" y="2987209"/>
            <a:ext cx="82089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buChar char="-"/>
              <a:defRPr>
                <a:solidFill>
                  <a:schemeClr val="tx1"/>
                </a:solidFill>
                <a:latin typeface="Arial" charset="0"/>
              </a:defRPr>
            </a:lvl6pPr>
            <a:lvl7pPr marL="2971800" indent="-228600" eaLnBrk="0" fontAlgn="base" hangingPunct="0">
              <a:spcBef>
                <a:spcPct val="0"/>
              </a:spcBef>
              <a:spcAft>
                <a:spcPct val="0"/>
              </a:spcAft>
              <a:buChar char="-"/>
              <a:defRPr>
                <a:solidFill>
                  <a:schemeClr val="tx1"/>
                </a:solidFill>
                <a:latin typeface="Arial" charset="0"/>
              </a:defRPr>
            </a:lvl7pPr>
            <a:lvl8pPr marL="3429000" indent="-228600" eaLnBrk="0" fontAlgn="base" hangingPunct="0">
              <a:spcBef>
                <a:spcPct val="0"/>
              </a:spcBef>
              <a:spcAft>
                <a:spcPct val="0"/>
              </a:spcAft>
              <a:buChar char="-"/>
              <a:defRPr>
                <a:solidFill>
                  <a:schemeClr val="tx1"/>
                </a:solidFill>
                <a:latin typeface="Arial" charset="0"/>
              </a:defRPr>
            </a:lvl8pPr>
            <a:lvl9pPr marL="3886200" indent="-228600" eaLnBrk="0" fontAlgn="base" hangingPunct="0">
              <a:spcBef>
                <a:spcPct val="0"/>
              </a:spcBef>
              <a:spcAft>
                <a:spcPct val="0"/>
              </a:spcAft>
              <a:buChar char="-"/>
              <a:defRPr>
                <a:solidFill>
                  <a:schemeClr val="tx1"/>
                </a:solidFill>
                <a:latin typeface="Arial" charset="0"/>
              </a:defRPr>
            </a:lvl9pPr>
          </a:lstStyle>
          <a:p>
            <a:pPr algn="ctr" eaLnBrk="1" hangingPunct="1">
              <a:buFontTx/>
              <a:buNone/>
            </a:pPr>
            <a:r>
              <a:rPr lang="de-DE" sz="2800" dirty="0"/>
              <a:t>2.1.3.5 Dauerhaftigkeit des goodwill-Transfers</a:t>
            </a:r>
          </a:p>
        </p:txBody>
      </p:sp>
      <p:sp>
        <p:nvSpPr>
          <p:cNvPr id="117764" name="Rectangle 4"/>
          <p:cNvSpPr>
            <a:spLocks noChangeArrowheads="1"/>
          </p:cNvSpPr>
          <p:nvPr/>
        </p:nvSpPr>
        <p:spPr bwMode="auto">
          <a:xfrm>
            <a:off x="827088" y="2205038"/>
            <a:ext cx="7704137" cy="20875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2" name="Foliennummernplatzhalter 1"/>
          <p:cNvSpPr>
            <a:spLocks noGrp="1"/>
          </p:cNvSpPr>
          <p:nvPr>
            <p:ph type="sldNum" sz="quarter" idx="10"/>
          </p:nvPr>
        </p:nvSpPr>
        <p:spPr/>
        <p:txBody>
          <a:bodyPr/>
          <a:lstStyle/>
          <a:p>
            <a:pPr>
              <a:defRPr/>
            </a:pPr>
            <a:fld id="{12C865F1-184D-48A8-88DB-D577E1CA7578}" type="slidenum">
              <a:rPr lang="de-DE" smtClean="0"/>
              <a:pPr>
                <a:defRPr/>
              </a:pPr>
              <a:t>73</a:t>
            </a:fld>
            <a:endParaRPr lang="de-DE" dirty="0"/>
          </a:p>
        </p:txBody>
      </p:sp>
    </p:spTree>
    <p:extLst>
      <p:ext uri="{BB962C8B-B14F-4D97-AF65-F5344CB8AC3E}">
        <p14:creationId xmlns:p14="http://schemas.microsoft.com/office/powerpoint/2010/main" val="24186450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p:cNvSpPr>
            <a:spLocks noChangeArrowheads="1"/>
          </p:cNvSpPr>
          <p:nvPr/>
        </p:nvSpPr>
        <p:spPr bwMode="auto">
          <a:xfrm>
            <a:off x="459611" y="1628800"/>
            <a:ext cx="7920880" cy="3384376"/>
          </a:xfrm>
          <a:prstGeom prst="wedgeRoundRectCallout">
            <a:avLst>
              <a:gd name="adj1" fmla="val 47533"/>
              <a:gd name="adj2" fmla="val 5506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dirty="0"/>
              <a:t>Es ist von Interesse, welches Niveau der Absatz </a:t>
            </a:r>
          </a:p>
          <a:p>
            <a:pPr marL="285750" indent="-285750">
              <a:buFontTx/>
              <a:buChar char="-"/>
            </a:pPr>
            <a:r>
              <a:rPr lang="de-DE" dirty="0"/>
              <a:t>nach einem einmaligen Werbeimpuls bzw. </a:t>
            </a:r>
          </a:p>
          <a:p>
            <a:pPr marL="285750" indent="-285750">
              <a:buFontTx/>
              <a:buChar char="-"/>
            </a:pPr>
            <a:r>
              <a:rPr lang="de-DE" dirty="0"/>
              <a:t>bei dauerhafter Veränderung des Werbebudgets </a:t>
            </a:r>
          </a:p>
          <a:p>
            <a:r>
              <a:rPr lang="de-DE" dirty="0"/>
              <a:t>erreicht.</a:t>
            </a:r>
          </a:p>
          <a:p>
            <a:r>
              <a:rPr lang="de-DE" dirty="0"/>
              <a:t>Bei der letzteren Frage steht die sog. </a:t>
            </a:r>
            <a:r>
              <a:rPr lang="de-DE" dirty="0" err="1"/>
              <a:t>steady</a:t>
            </a:r>
            <a:r>
              <a:rPr lang="de-DE" dirty="0"/>
              <a:t>-</a:t>
            </a:r>
            <a:r>
              <a:rPr lang="de-DE" dirty="0" err="1"/>
              <a:t>state</a:t>
            </a:r>
            <a:r>
              <a:rPr lang="de-DE" dirty="0"/>
              <a:t>-Bedingung im Vordergrund: Welches Absatzniveau wird langfristig erzielt, wenn sich keine Parameter (Werbebudget; Verhaltensparameter des Werbe-Responses) mehr ändern? Dies ist die Gleichgewichtsbedingung der dynamischen Werbewirkung: Auch der Absatz verändert sich dann nicht mehr.</a:t>
            </a:r>
          </a:p>
        </p:txBody>
      </p:sp>
      <p:sp>
        <p:nvSpPr>
          <p:cNvPr id="8" name="Rectangle 24"/>
          <p:cNvSpPr>
            <a:spLocks noGrp="1" noChangeArrowheads="1"/>
          </p:cNvSpPr>
          <p:nvPr>
            <p:ph type="title" idx="4294967295"/>
          </p:nvPr>
        </p:nvSpPr>
        <p:spPr>
          <a:xfrm>
            <a:off x="459611" y="123031"/>
            <a:ext cx="8229600" cy="576262"/>
          </a:xfrm>
        </p:spPr>
        <p:txBody>
          <a:bodyPr/>
          <a:lstStyle/>
          <a:p>
            <a:pPr eaLnBrk="1" hangingPunct="1"/>
            <a:r>
              <a:rPr lang="de-DE" altLang="de-DE" dirty="0"/>
              <a:t>Dauerhaftigkeit des goodwill-Transfers (I)</a:t>
            </a:r>
          </a:p>
        </p:txBody>
      </p:sp>
    </p:spTree>
    <p:extLst>
      <p:ext uri="{BB962C8B-B14F-4D97-AF65-F5344CB8AC3E}">
        <p14:creationId xmlns:p14="http://schemas.microsoft.com/office/powerpoint/2010/main" val="42013214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6"/>
          <p:cNvSpPr>
            <a:spLocks noGrp="1" noChangeArrowheads="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eaLnBrk="1" hangingPunct="1"/>
            <a:fld id="{95901483-290A-44DB-A508-4CEB502D0342}" type="slidenum">
              <a:rPr lang="de-DE" altLang="de-DE"/>
              <a:pPr eaLnBrk="1" hangingPunct="1"/>
              <a:t>75</a:t>
            </a:fld>
            <a:endParaRPr lang="de-DE" altLang="de-DE"/>
          </a:p>
        </p:txBody>
      </p:sp>
      <p:sp>
        <p:nvSpPr>
          <p:cNvPr id="29" name="Foliennummernplatzhalter 2"/>
          <p:cNvSpPr txBox="1">
            <a:spLocks noGrp="1"/>
          </p:cNvSpPr>
          <p:nvPr/>
        </p:nvSpPr>
        <p:spPr bwMode="auto">
          <a:xfrm>
            <a:off x="6831013" y="6308725"/>
            <a:ext cx="2133600" cy="522288"/>
          </a:xfrm>
          <a:prstGeom prst="rect">
            <a:avLst/>
          </a:prstGeom>
          <a:noFill/>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algn="r" eaLnBrk="1" hangingPunct="1">
              <a:buFontTx/>
              <a:buNone/>
            </a:pPr>
            <a:fld id="{27F6F350-FE80-4DDA-81BC-925D60B20159}" type="slidenum">
              <a:rPr lang="de-DE" altLang="de-DE" sz="1100" b="1">
                <a:effectLst>
                  <a:outerShdw blurRad="38100" dist="38100" dir="2700000" algn="tl">
                    <a:srgbClr val="C0C0C0"/>
                  </a:outerShdw>
                </a:effectLst>
              </a:rPr>
              <a:pPr algn="r" eaLnBrk="1" hangingPunct="1">
                <a:buFontTx/>
                <a:buNone/>
              </a:pPr>
              <a:t>75</a:t>
            </a:fld>
            <a:endParaRPr lang="de-DE" altLang="de-DE" sz="1100" b="1">
              <a:effectLst>
                <a:outerShdw blurRad="38100" dist="38100" dir="2700000" algn="tl">
                  <a:srgbClr val="C0C0C0"/>
                </a:outerShdw>
              </a:effectLst>
            </a:endParaRPr>
          </a:p>
        </p:txBody>
      </p:sp>
      <p:sp>
        <p:nvSpPr>
          <p:cNvPr id="199684" name="Rectangle 6"/>
          <p:cNvSpPr>
            <a:spLocks noChangeArrowheads="1"/>
          </p:cNvSpPr>
          <p:nvPr/>
        </p:nvSpPr>
        <p:spPr bwMode="auto">
          <a:xfrm>
            <a:off x="2957513" y="517525"/>
            <a:ext cx="2959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grpSp>
        <p:nvGrpSpPr>
          <p:cNvPr id="199685" name="Group 8"/>
          <p:cNvGrpSpPr>
            <a:grpSpLocks/>
          </p:cNvGrpSpPr>
          <p:nvPr/>
        </p:nvGrpSpPr>
        <p:grpSpPr bwMode="auto">
          <a:xfrm>
            <a:off x="1331640" y="1484784"/>
            <a:ext cx="5856288" cy="3379787"/>
            <a:chOff x="912" y="480"/>
            <a:chExt cx="3689" cy="2129"/>
          </a:xfrm>
        </p:grpSpPr>
        <p:sp>
          <p:nvSpPr>
            <p:cNvPr id="199698" name="Text Box 9"/>
            <p:cNvSpPr txBox="1">
              <a:spLocks noChangeArrowheads="1"/>
            </p:cNvSpPr>
            <p:nvPr/>
          </p:nvSpPr>
          <p:spPr bwMode="auto">
            <a:xfrm>
              <a:off x="912" y="480"/>
              <a:ext cx="10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spcBef>
                  <a:spcPct val="20000"/>
                </a:spcBef>
                <a:buChar char="•"/>
                <a:defRPr sz="2200">
                  <a:solidFill>
                    <a:schemeClr val="tx1"/>
                  </a:solidFill>
                  <a:latin typeface="Arial" panose="020B0604020202020204" pitchFamily="34" charset="0"/>
                </a:defRPr>
              </a:lvl1pPr>
              <a:lvl2pPr marL="742950" indent="-285750" defTabSz="762000" eaLnBrk="0" hangingPunct="0">
                <a:spcBef>
                  <a:spcPct val="20000"/>
                </a:spcBef>
                <a:buChar char="–"/>
                <a:defRPr sz="2000">
                  <a:solidFill>
                    <a:schemeClr val="tx1"/>
                  </a:solidFill>
                  <a:latin typeface="Arial" panose="020B0604020202020204" pitchFamily="34" charset="0"/>
                </a:defRPr>
              </a:lvl2pPr>
              <a:lvl3pPr marL="1143000" indent="-228600" defTabSz="762000" eaLnBrk="0" hangingPunct="0">
                <a:spcBef>
                  <a:spcPct val="20000"/>
                </a:spcBef>
                <a:buChar char="•"/>
                <a:defRPr sz="2400">
                  <a:solidFill>
                    <a:schemeClr val="tx1"/>
                  </a:solidFill>
                  <a:latin typeface="Arial" panose="020B0604020202020204" pitchFamily="34" charset="0"/>
                </a:defRPr>
              </a:lvl3pPr>
              <a:lvl4pPr marL="1600200" indent="-228600" defTabSz="762000" eaLnBrk="0" hangingPunct="0">
                <a:spcBef>
                  <a:spcPct val="20000"/>
                </a:spcBef>
                <a:buChar char="–"/>
                <a:defRPr sz="1600">
                  <a:solidFill>
                    <a:schemeClr val="tx1"/>
                  </a:solidFill>
                  <a:latin typeface="Arial" panose="020B0604020202020204" pitchFamily="34" charset="0"/>
                </a:defRPr>
              </a:lvl4pPr>
              <a:lvl5pPr marL="2057400" indent="-228600" defTabSz="762000" eaLnBrk="0" hangingPunct="0">
                <a:spcBef>
                  <a:spcPct val="20000"/>
                </a:spcBef>
                <a:buChar char="»"/>
                <a:defRPr sz="14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r>
                <a:rPr lang="de-DE" altLang="de-DE" sz="1800"/>
                <a:t>Koyck-Modell:</a:t>
              </a:r>
            </a:p>
          </p:txBody>
        </p:sp>
        <p:sp>
          <p:nvSpPr>
            <p:cNvPr id="199699" name="Line 10"/>
            <p:cNvSpPr>
              <a:spLocks noChangeShapeType="1"/>
            </p:cNvSpPr>
            <p:nvPr/>
          </p:nvSpPr>
          <p:spPr bwMode="auto">
            <a:xfrm flipV="1">
              <a:off x="1258" y="775"/>
              <a:ext cx="0" cy="148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99700" name="Line 11"/>
            <p:cNvSpPr>
              <a:spLocks noChangeShapeType="1"/>
            </p:cNvSpPr>
            <p:nvPr/>
          </p:nvSpPr>
          <p:spPr bwMode="auto">
            <a:xfrm>
              <a:off x="1258" y="2263"/>
              <a:ext cx="2112"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99701" name="Line 12"/>
            <p:cNvSpPr>
              <a:spLocks noChangeShapeType="1"/>
            </p:cNvSpPr>
            <p:nvPr/>
          </p:nvSpPr>
          <p:spPr bwMode="auto">
            <a:xfrm>
              <a:off x="1258" y="1639"/>
              <a:ext cx="57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99702" name="Line 13"/>
            <p:cNvSpPr>
              <a:spLocks noChangeShapeType="1"/>
            </p:cNvSpPr>
            <p:nvPr/>
          </p:nvSpPr>
          <p:spPr bwMode="auto">
            <a:xfrm flipV="1">
              <a:off x="1834" y="1303"/>
              <a:ext cx="0" cy="3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99703" name="Freeform 14"/>
            <p:cNvSpPr>
              <a:spLocks/>
            </p:cNvSpPr>
            <p:nvPr/>
          </p:nvSpPr>
          <p:spPr bwMode="auto">
            <a:xfrm>
              <a:off x="1834" y="1303"/>
              <a:ext cx="1536" cy="352"/>
            </a:xfrm>
            <a:custGeom>
              <a:avLst/>
              <a:gdLst>
                <a:gd name="T0" fmla="*/ 0 w 1344"/>
                <a:gd name="T1" fmla="*/ 0 h 344"/>
                <a:gd name="T2" fmla="*/ 41189 w 1344"/>
                <a:gd name="T3" fmla="*/ 644 h 344"/>
                <a:gd name="T4" fmla="*/ 143943 w 1344"/>
                <a:gd name="T5" fmla="*/ 753 h 344"/>
                <a:gd name="T6" fmla="*/ 0 60000 65536"/>
                <a:gd name="T7" fmla="*/ 0 60000 65536"/>
                <a:gd name="T8" fmla="*/ 0 60000 65536"/>
                <a:gd name="T9" fmla="*/ 0 w 1344"/>
                <a:gd name="T10" fmla="*/ 0 h 344"/>
                <a:gd name="T11" fmla="*/ 1344 w 1344"/>
                <a:gd name="T12" fmla="*/ 344 h 344"/>
              </a:gdLst>
              <a:ahLst/>
              <a:cxnLst>
                <a:cxn ang="T6">
                  <a:pos x="T0" y="T1"/>
                </a:cxn>
                <a:cxn ang="T7">
                  <a:pos x="T2" y="T3"/>
                </a:cxn>
                <a:cxn ang="T8">
                  <a:pos x="T4" y="T5"/>
                </a:cxn>
              </a:cxnLst>
              <a:rect l="T9" t="T10" r="T11" b="T12"/>
              <a:pathLst>
                <a:path w="1344" h="344">
                  <a:moveTo>
                    <a:pt x="0" y="0"/>
                  </a:moveTo>
                  <a:cubicBezTo>
                    <a:pt x="80" y="116"/>
                    <a:pt x="160" y="232"/>
                    <a:pt x="384" y="288"/>
                  </a:cubicBezTo>
                  <a:cubicBezTo>
                    <a:pt x="608" y="344"/>
                    <a:pt x="1184" y="320"/>
                    <a:pt x="1344" y="336"/>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99704" name="Freeform 15"/>
            <p:cNvSpPr>
              <a:spLocks/>
            </p:cNvSpPr>
            <p:nvPr/>
          </p:nvSpPr>
          <p:spPr bwMode="auto">
            <a:xfrm>
              <a:off x="1841" y="1644"/>
              <a:ext cx="1544" cy="432"/>
            </a:xfrm>
            <a:custGeom>
              <a:avLst/>
              <a:gdLst>
                <a:gd name="T0" fmla="*/ 0 w 956"/>
                <a:gd name="T1" fmla="*/ 0 h 632"/>
                <a:gd name="T2" fmla="*/ 2147483647 w 956"/>
                <a:gd name="T3" fmla="*/ 31593 h 632"/>
                <a:gd name="T4" fmla="*/ 2147483647 w 956"/>
                <a:gd name="T5" fmla="*/ 40988 h 632"/>
                <a:gd name="T6" fmla="*/ 0 60000 65536"/>
                <a:gd name="T7" fmla="*/ 0 60000 65536"/>
                <a:gd name="T8" fmla="*/ 0 60000 65536"/>
                <a:gd name="T9" fmla="*/ 0 w 956"/>
                <a:gd name="T10" fmla="*/ 0 h 632"/>
                <a:gd name="T11" fmla="*/ 956 w 956"/>
                <a:gd name="T12" fmla="*/ 632 h 632"/>
              </a:gdLst>
              <a:ahLst/>
              <a:cxnLst>
                <a:cxn ang="T6">
                  <a:pos x="T0" y="T1"/>
                </a:cxn>
                <a:cxn ang="T7">
                  <a:pos x="T2" y="T3"/>
                </a:cxn>
                <a:cxn ang="T8">
                  <a:pos x="T4" y="T5"/>
                </a:cxn>
              </a:cxnLst>
              <a:rect l="T9" t="T10" r="T11" b="T12"/>
              <a:pathLst>
                <a:path w="956" h="632">
                  <a:moveTo>
                    <a:pt x="0" y="0"/>
                  </a:moveTo>
                  <a:cubicBezTo>
                    <a:pt x="58" y="191"/>
                    <a:pt x="117" y="383"/>
                    <a:pt x="276" y="488"/>
                  </a:cubicBezTo>
                  <a:cubicBezTo>
                    <a:pt x="435" y="593"/>
                    <a:pt x="841" y="611"/>
                    <a:pt x="956" y="632"/>
                  </a:cubicBezTo>
                </a:path>
              </a:pathLst>
            </a:custGeom>
            <a:noFill/>
            <a:ln w="635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dirty="0"/>
            </a:p>
          </p:txBody>
        </p:sp>
        <p:sp>
          <p:nvSpPr>
            <p:cNvPr id="199705" name="Freeform 16"/>
            <p:cNvSpPr>
              <a:spLocks/>
            </p:cNvSpPr>
            <p:nvPr/>
          </p:nvSpPr>
          <p:spPr bwMode="auto">
            <a:xfrm>
              <a:off x="1834" y="1030"/>
              <a:ext cx="1524" cy="277"/>
            </a:xfrm>
            <a:custGeom>
              <a:avLst/>
              <a:gdLst>
                <a:gd name="T0" fmla="*/ 0 w 1524"/>
                <a:gd name="T1" fmla="*/ 277 h 277"/>
                <a:gd name="T2" fmla="*/ 348 w 1524"/>
                <a:gd name="T3" fmla="*/ 45 h 277"/>
                <a:gd name="T4" fmla="*/ 1524 w 1524"/>
                <a:gd name="T5" fmla="*/ 5 h 277"/>
                <a:gd name="T6" fmla="*/ 0 60000 65536"/>
                <a:gd name="T7" fmla="*/ 0 60000 65536"/>
                <a:gd name="T8" fmla="*/ 0 60000 65536"/>
                <a:gd name="T9" fmla="*/ 0 w 1524"/>
                <a:gd name="T10" fmla="*/ 0 h 277"/>
                <a:gd name="T11" fmla="*/ 1524 w 1524"/>
                <a:gd name="T12" fmla="*/ 277 h 277"/>
              </a:gdLst>
              <a:ahLst/>
              <a:cxnLst>
                <a:cxn ang="T6">
                  <a:pos x="T0" y="T1"/>
                </a:cxn>
                <a:cxn ang="T7">
                  <a:pos x="T2" y="T3"/>
                </a:cxn>
                <a:cxn ang="T8">
                  <a:pos x="T4" y="T5"/>
                </a:cxn>
              </a:cxnLst>
              <a:rect l="T9" t="T10" r="T11" b="T12"/>
              <a:pathLst>
                <a:path w="1524" h="277">
                  <a:moveTo>
                    <a:pt x="0" y="277"/>
                  </a:moveTo>
                  <a:cubicBezTo>
                    <a:pt x="47" y="183"/>
                    <a:pt x="94" y="90"/>
                    <a:pt x="348" y="45"/>
                  </a:cubicBezTo>
                  <a:cubicBezTo>
                    <a:pt x="602" y="0"/>
                    <a:pt x="1328" y="12"/>
                    <a:pt x="1524" y="5"/>
                  </a:cubicBezTo>
                </a:path>
              </a:pathLst>
            </a:custGeom>
            <a:noFill/>
            <a:ln w="635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99706" name="Line 17"/>
            <p:cNvSpPr>
              <a:spLocks noChangeShapeType="1"/>
            </p:cNvSpPr>
            <p:nvPr/>
          </p:nvSpPr>
          <p:spPr bwMode="auto">
            <a:xfrm>
              <a:off x="1834" y="1639"/>
              <a:ext cx="0" cy="620"/>
            </a:xfrm>
            <a:prstGeom prst="line">
              <a:avLst/>
            </a:prstGeom>
            <a:noFill/>
            <a:ln w="31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de-DE"/>
            </a:p>
          </p:txBody>
        </p:sp>
        <p:graphicFrame>
          <p:nvGraphicFramePr>
            <p:cNvPr id="199707" name="Object 18"/>
            <p:cNvGraphicFramePr>
              <a:graphicFrameLocks noChangeAspect="1"/>
            </p:cNvGraphicFramePr>
            <p:nvPr/>
          </p:nvGraphicFramePr>
          <p:xfrm>
            <a:off x="3479" y="871"/>
            <a:ext cx="1122" cy="251"/>
          </p:xfrm>
          <a:graphic>
            <a:graphicData uri="http://schemas.openxmlformats.org/presentationml/2006/ole">
              <mc:AlternateContent xmlns:mc="http://schemas.openxmlformats.org/markup-compatibility/2006">
                <mc:Choice xmlns:v="urn:schemas-microsoft-com:vml" Requires="v">
                  <p:oleObj spid="_x0000_s14146" name="Formel" r:id="rId3" imgW="1016000" imgH="241300" progId="Equation.DSMT4">
                    <p:embed/>
                  </p:oleObj>
                </mc:Choice>
                <mc:Fallback>
                  <p:oleObj name="Formel" r:id="rId3" imgW="1016000" imgH="2413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9" y="871"/>
                          <a:ext cx="1122" cy="2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9708" name="Object 19"/>
            <p:cNvGraphicFramePr>
              <a:graphicFrameLocks noChangeAspect="1"/>
            </p:cNvGraphicFramePr>
            <p:nvPr/>
          </p:nvGraphicFramePr>
          <p:xfrm>
            <a:off x="3466" y="1471"/>
            <a:ext cx="1135" cy="253"/>
          </p:xfrm>
          <a:graphic>
            <a:graphicData uri="http://schemas.openxmlformats.org/presentationml/2006/ole">
              <mc:AlternateContent xmlns:mc="http://schemas.openxmlformats.org/markup-compatibility/2006">
                <mc:Choice xmlns:v="urn:schemas-microsoft-com:vml" Requires="v">
                  <p:oleObj spid="_x0000_s14147" name="Formel" r:id="rId5" imgW="1016000" imgH="241300" progId="Equation.DSMT4">
                    <p:embed/>
                  </p:oleObj>
                </mc:Choice>
                <mc:Fallback>
                  <p:oleObj name="Formel" r:id="rId5" imgW="1016000" imgH="2413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6" y="1471"/>
                          <a:ext cx="1135" cy="2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9709" name="Object 20"/>
            <p:cNvGraphicFramePr>
              <a:graphicFrameLocks noChangeAspect="1"/>
            </p:cNvGraphicFramePr>
            <p:nvPr/>
          </p:nvGraphicFramePr>
          <p:xfrm>
            <a:off x="3418" y="1903"/>
            <a:ext cx="1183" cy="264"/>
          </p:xfrm>
          <a:graphic>
            <a:graphicData uri="http://schemas.openxmlformats.org/presentationml/2006/ole">
              <mc:AlternateContent xmlns:mc="http://schemas.openxmlformats.org/markup-compatibility/2006">
                <mc:Choice xmlns:v="urn:schemas-microsoft-com:vml" Requires="v">
                  <p:oleObj spid="_x0000_s14148" name="Formel" r:id="rId7" imgW="1016000" imgH="241300" progId="Equation.DSMT4">
                    <p:embed/>
                  </p:oleObj>
                </mc:Choice>
                <mc:Fallback>
                  <p:oleObj name="Formel" r:id="rId7" imgW="1016000" imgH="2413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8" y="1903"/>
                          <a:ext cx="1183" cy="2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9710" name="AutoShape 21"/>
            <p:cNvSpPr>
              <a:spLocks/>
            </p:cNvSpPr>
            <p:nvPr/>
          </p:nvSpPr>
          <p:spPr bwMode="auto">
            <a:xfrm rot="-5400000">
              <a:off x="1498" y="2023"/>
              <a:ext cx="96" cy="576"/>
            </a:xfrm>
            <a:prstGeom prst="leftBrace">
              <a:avLst>
                <a:gd name="adj1" fmla="val 50000"/>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graphicFrame>
          <p:nvGraphicFramePr>
            <p:cNvPr id="199711" name="Object 22"/>
            <p:cNvGraphicFramePr>
              <a:graphicFrameLocks noChangeAspect="1"/>
            </p:cNvGraphicFramePr>
            <p:nvPr/>
          </p:nvGraphicFramePr>
          <p:xfrm>
            <a:off x="1066" y="2311"/>
            <a:ext cx="967" cy="298"/>
          </p:xfrm>
          <a:graphic>
            <a:graphicData uri="http://schemas.openxmlformats.org/presentationml/2006/ole">
              <mc:AlternateContent xmlns:mc="http://schemas.openxmlformats.org/markup-compatibility/2006">
                <mc:Choice xmlns:v="urn:schemas-microsoft-com:vml" Requires="v">
                  <p:oleObj spid="_x0000_s14149" name="Formel" r:id="rId9" imgW="736600" imgH="241300" progId="Equation.DSMT4">
                    <p:embed/>
                  </p:oleObj>
                </mc:Choice>
                <mc:Fallback>
                  <p:oleObj name="Formel" r:id="rId9" imgW="736600" imgH="2413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6" y="2311"/>
                          <a:ext cx="967" cy="2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99688" name="Rectangle 33"/>
          <p:cNvSpPr>
            <a:spLocks noGrp="1" noChangeArrowheads="1"/>
          </p:cNvSpPr>
          <p:nvPr>
            <p:ph type="title" idx="4294967295"/>
          </p:nvPr>
        </p:nvSpPr>
        <p:spPr>
          <a:xfrm>
            <a:off x="611560" y="243682"/>
            <a:ext cx="8229600" cy="576262"/>
          </a:xfrm>
        </p:spPr>
        <p:txBody>
          <a:bodyPr/>
          <a:lstStyle/>
          <a:p>
            <a:pPr eaLnBrk="1" hangingPunct="1"/>
            <a:r>
              <a:rPr lang="de-DE" altLang="de-DE" dirty="0"/>
              <a:t>Dauerhaftigkeit des goodwill-Transfers (II)</a:t>
            </a:r>
          </a:p>
        </p:txBody>
      </p:sp>
      <p:sp>
        <p:nvSpPr>
          <p:cNvPr id="31" name="Foliennummernplatzhalter 30"/>
          <p:cNvSpPr txBox="1">
            <a:spLocks noGrp="1"/>
          </p:cNvSpPr>
          <p:nvPr/>
        </p:nvSpPr>
        <p:spPr bwMode="auto">
          <a:xfrm>
            <a:off x="6831013" y="6308725"/>
            <a:ext cx="2133600" cy="522288"/>
          </a:xfrm>
          <a:prstGeom prst="rect">
            <a:avLst/>
          </a:prstGeom>
          <a:noFill/>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algn="r" eaLnBrk="1" hangingPunct="1">
              <a:buFontTx/>
              <a:buNone/>
            </a:pPr>
            <a:fld id="{ED52B9E5-227A-4954-BC20-D0AE98235911}" type="slidenum">
              <a:rPr lang="de-DE" altLang="de-DE" sz="1100" b="1">
                <a:effectLst>
                  <a:outerShdw blurRad="38100" dist="38100" dir="2700000" algn="tl">
                    <a:srgbClr val="C0C0C0"/>
                  </a:outerShdw>
                </a:effectLst>
              </a:rPr>
              <a:pPr algn="r" eaLnBrk="1" hangingPunct="1">
                <a:buFontTx/>
                <a:buNone/>
              </a:pPr>
              <a:t>75</a:t>
            </a:fld>
            <a:endParaRPr lang="de-DE" altLang="de-DE" sz="1100" b="1">
              <a:effectLst>
                <a:outerShdw blurRad="38100" dist="38100" dir="2700000" algn="tl">
                  <a:srgbClr val="C0C0C0"/>
                </a:outerShdw>
              </a:effectLst>
            </a:endParaRPr>
          </a:p>
        </p:txBody>
      </p:sp>
      <p:graphicFrame>
        <p:nvGraphicFramePr>
          <p:cNvPr id="22" name="Object 18">
            <a:extLst>
              <a:ext uri="{FF2B5EF4-FFF2-40B4-BE49-F238E27FC236}">
                <a16:creationId xmlns:a16="http://schemas.microsoft.com/office/drawing/2014/main" id="{23E2D39B-117E-4A53-B677-A33971D1882D}"/>
              </a:ext>
            </a:extLst>
          </p:cNvPr>
          <p:cNvGraphicFramePr>
            <a:graphicFrameLocks noChangeAspect="1"/>
          </p:cNvGraphicFramePr>
          <p:nvPr>
            <p:extLst>
              <p:ext uri="{D42A27DB-BD31-4B8C-83A1-F6EECF244321}">
                <p14:modId xmlns:p14="http://schemas.microsoft.com/office/powerpoint/2010/main" val="1087029963"/>
              </p:ext>
            </p:extLst>
          </p:nvPr>
        </p:nvGraphicFramePr>
        <p:xfrm>
          <a:off x="1437177" y="1720990"/>
          <a:ext cx="328612" cy="471487"/>
        </p:xfrm>
        <a:graphic>
          <a:graphicData uri="http://schemas.openxmlformats.org/presentationml/2006/ole">
            <mc:AlternateContent xmlns:mc="http://schemas.openxmlformats.org/markup-compatibility/2006">
              <mc:Choice xmlns:v="urn:schemas-microsoft-com:vml" Requires="v">
                <p:oleObj spid="_x0000_s14150" name="Formel" r:id="rId11" imgW="152334" imgH="228501" progId="Equation.DSMT4">
                  <p:embed/>
                </p:oleObj>
              </mc:Choice>
              <mc:Fallback>
                <p:oleObj name="Formel" r:id="rId11" imgW="152334" imgH="228501" progId="Equation.DSMT4">
                  <p:embed/>
                  <p:pic>
                    <p:nvPicPr>
                      <p:cNvPr id="200719" name="Object 1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37177" y="1720990"/>
                        <a:ext cx="328612"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23" name="Object 18">
                <a:extLst>
                  <a:ext uri="{FF2B5EF4-FFF2-40B4-BE49-F238E27FC236}">
                    <a16:creationId xmlns:a16="http://schemas.microsoft.com/office/drawing/2014/main" id="{93634E21-627F-4C6F-9F64-4693EE71D6AF}"/>
                  </a:ext>
                </a:extLst>
              </p:cNvPr>
              <p:cNvSpPr txBox="1"/>
              <p:nvPr/>
            </p:nvSpPr>
            <p:spPr bwMode="auto">
              <a:xfrm>
                <a:off x="2081510" y="1753699"/>
                <a:ext cx="328613" cy="471487"/>
              </a:xfrm>
              <a:prstGeom prst="rect">
                <a:avLst/>
              </a:prstGeom>
              <a:noFill/>
              <a:ln>
                <a:noFill/>
              </a:ln>
              <a:effectLst/>
              <a:extLst/>
            </p:spPr>
            <p:txBody>
              <a:bodyPr>
                <a:normAutofit/>
              </a:bodyPr>
              <a:lstStyle/>
              <a:p>
                <a:pPr/>
                <a14:m>
                  <m:oMathPara xmlns:m="http://schemas.openxmlformats.org/officeDocument/2006/math">
                    <m:oMathParaPr>
                      <m:jc m:val="centerGroup"/>
                    </m:oMathParaPr>
                    <m:oMath xmlns:m="http://schemas.openxmlformats.org/officeDocument/2006/math">
                      <m:sSub>
                        <m:sSubPr>
                          <m:ctrlPr>
                            <a:rPr lang="de-DE" sz="2000" i="1" smtClean="0">
                              <a:solidFill>
                                <a:srgbClr val="000000"/>
                              </a:solidFill>
                              <a:latin typeface="Cambria Math" panose="02040503050406030204" pitchFamily="18" charset="0"/>
                            </a:rPr>
                          </m:ctrlPr>
                        </m:sSubPr>
                        <m:e>
                          <m:r>
                            <a:rPr lang="de-DE" sz="2000" b="0" i="1" smtClean="0">
                              <a:solidFill>
                                <a:srgbClr val="000000"/>
                              </a:solidFill>
                              <a:latin typeface="Cambria Math" panose="02040503050406030204" pitchFamily="18" charset="0"/>
                            </a:rPr>
                            <m:t>𝐴</m:t>
                          </m:r>
                        </m:e>
                        <m:sub>
                          <m:r>
                            <a:rPr lang="de-DE" sz="2000" i="1">
                              <a:solidFill>
                                <a:srgbClr val="000000"/>
                              </a:solidFill>
                              <a:latin typeface="Cambria Math" panose="02040503050406030204" pitchFamily="18" charset="0"/>
                            </a:rPr>
                            <m:t>𝑡</m:t>
                          </m:r>
                        </m:sub>
                      </m:sSub>
                    </m:oMath>
                  </m:oMathPara>
                </a14:m>
                <a:endParaRPr lang="de-DE" sz="2000" dirty="0">
                  <a:latin typeface="Times New Roman" panose="02020603050405020304" pitchFamily="18" charset="0"/>
                  <a:cs typeface="Times New Roman" panose="02020603050405020304" pitchFamily="18" charset="0"/>
                </a:endParaRPr>
              </a:p>
            </p:txBody>
          </p:sp>
        </mc:Choice>
        <mc:Fallback xmlns="">
          <p:sp>
            <p:nvSpPr>
              <p:cNvPr id="23" name="Object 18">
                <a:extLst>
                  <a:ext uri="{FF2B5EF4-FFF2-40B4-BE49-F238E27FC236}">
                    <a16:creationId xmlns:a16="http://schemas.microsoft.com/office/drawing/2014/main" id="{93634E21-627F-4C6F-9F64-4693EE71D6AF}"/>
                  </a:ext>
                </a:extLst>
              </p:cNvPr>
              <p:cNvSpPr txBox="1">
                <a:spLocks noRot="1" noChangeAspect="1" noMove="1" noResize="1" noEditPoints="1" noAdjustHandles="1" noChangeArrowheads="1" noChangeShapeType="1" noTextEdit="1"/>
              </p:cNvSpPr>
              <p:nvPr/>
            </p:nvSpPr>
            <p:spPr bwMode="auto">
              <a:xfrm>
                <a:off x="2081510" y="1753699"/>
                <a:ext cx="328613" cy="471487"/>
              </a:xfrm>
              <a:prstGeom prst="rect">
                <a:avLst/>
              </a:prstGeom>
              <a:blipFill>
                <a:blip r:embed="rId13"/>
                <a:stretch>
                  <a:fillRect r="-22222"/>
                </a:stretch>
              </a:blipFill>
              <a:ln>
                <a:noFill/>
              </a:ln>
              <a:effectLst/>
              <a:extLst/>
            </p:spPr>
            <p:txBody>
              <a:bodyPr/>
              <a:lstStyle/>
              <a:p>
                <a:r>
                  <a:rPr lang="de-DE">
                    <a:noFill/>
                  </a:rPr>
                  <a:t> </a:t>
                </a:r>
              </a:p>
            </p:txBody>
          </p:sp>
        </mc:Fallback>
      </mc:AlternateContent>
      <p:sp>
        <p:nvSpPr>
          <p:cNvPr id="26" name="Object 18">
            <a:extLst>
              <a:ext uri="{FF2B5EF4-FFF2-40B4-BE49-F238E27FC236}">
                <a16:creationId xmlns:a16="http://schemas.microsoft.com/office/drawing/2014/main" id="{B14C8487-7830-4C87-8D25-099FDC07F940}"/>
              </a:ext>
            </a:extLst>
          </p:cNvPr>
          <p:cNvSpPr txBox="1"/>
          <p:nvPr/>
        </p:nvSpPr>
        <p:spPr bwMode="auto">
          <a:xfrm>
            <a:off x="5368925" y="4060825"/>
            <a:ext cx="328613" cy="471488"/>
          </a:xfrm>
          <a:prstGeom prst="rect">
            <a:avLst/>
          </a:prstGeom>
          <a:noFill/>
          <a:ln>
            <a:noFill/>
          </a:ln>
          <a:effectLst/>
          <a:extLst/>
        </p:spPr>
        <p:txBody>
          <a:bodyPr>
            <a:normAutofit/>
          </a:bodyPr>
          <a:lstStyle/>
          <a:p>
            <a:r>
              <a:rPr lang="de-DE" dirty="0">
                <a:latin typeface="Times New Roman" panose="02020603050405020304" pitchFamily="18" charset="0"/>
                <a:cs typeface="Times New Roman" panose="02020603050405020304" pitchFamily="18" charset="0"/>
              </a:rPr>
              <a:t>t</a:t>
            </a:r>
          </a:p>
        </p:txBody>
      </p:sp>
    </p:spTree>
    <p:extLst>
      <p:ext uri="{BB962C8B-B14F-4D97-AF65-F5344CB8AC3E}">
        <p14:creationId xmlns:p14="http://schemas.microsoft.com/office/powerpoint/2010/main" val="1899783837"/>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p:cNvSpPr>
            <a:spLocks noChangeArrowheads="1"/>
          </p:cNvSpPr>
          <p:nvPr/>
        </p:nvSpPr>
        <p:spPr bwMode="auto">
          <a:xfrm>
            <a:off x="179512" y="1052736"/>
            <a:ext cx="8280920" cy="5013176"/>
          </a:xfrm>
          <a:prstGeom prst="wedgeRoundRectCallout">
            <a:avLst>
              <a:gd name="adj1" fmla="val 47533"/>
              <a:gd name="adj2" fmla="val 5506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dirty="0"/>
              <a:t>Es ist das </a:t>
            </a:r>
            <a:r>
              <a:rPr lang="de-DE" dirty="0" err="1"/>
              <a:t>Koyck</a:t>
            </a:r>
            <a:r>
              <a:rPr lang="de-DE" dirty="0"/>
              <a:t>-Modell mit direktem goodwill-Transfer unterstellt.</a:t>
            </a:r>
          </a:p>
          <a:p>
            <a:endParaRPr lang="de-DE" dirty="0"/>
          </a:p>
          <a:p>
            <a:r>
              <a:rPr lang="de-DE" dirty="0"/>
              <a:t>Die Abbildung zeigt drei Konstellationen:</a:t>
            </a:r>
          </a:p>
          <a:p>
            <a:pPr marL="285750" indent="-285750">
              <a:buFontTx/>
              <a:buChar char="-"/>
            </a:pPr>
            <a:r>
              <a:rPr lang="de-DE" dirty="0"/>
              <a:t>Wird das Werbebudget nur einmalig erhöht, sinkt das Absatzniveau allmählich wieder auf das Niveau vor dem einmaligen Werbeimpuls ab. Dies impliziert aber auch, dass der einmalige Werbeimpuls in den Folgeperioden noch zu größeren Absatzmengen führt, die aber im Laufe der Zeit immer kleiner werden und auf das Ausgangsniveau vor dem Werbeimpuls zurückgehen (mathematisch erst bei </a:t>
            </a:r>
            <a:r>
              <a:rPr lang="de-DE" dirty="0" err="1"/>
              <a:t>t+j</a:t>
            </a:r>
            <a:r>
              <a:rPr lang="de-DE" dirty="0"/>
              <a:t> =∞).</a:t>
            </a:r>
          </a:p>
          <a:p>
            <a:pPr marL="285750" indent="-285750">
              <a:buFontTx/>
              <a:buChar char="-"/>
            </a:pPr>
            <a:r>
              <a:rPr lang="de-DE" dirty="0"/>
              <a:t>Eine dauerhafte Erhöhung des Absatzniveaus kann nur durch eine dauerhafte Erhöhung des Werbebudgets erreicht werden. Das neue Absatzniveau (</a:t>
            </a:r>
            <a:r>
              <a:rPr lang="de-DE" dirty="0" err="1"/>
              <a:t>steady</a:t>
            </a:r>
            <a:r>
              <a:rPr lang="de-DE" dirty="0"/>
              <a:t>-</a:t>
            </a:r>
            <a:r>
              <a:rPr lang="de-DE" dirty="0" err="1"/>
              <a:t>state</a:t>
            </a:r>
            <a:r>
              <a:rPr lang="de-DE" dirty="0"/>
              <a:t>-Bedingung) wird trotz sofortiger dauerhafter Erhöhung des Werbebudgets erst im Laufe der Zeit (mathematisch erst bei </a:t>
            </a:r>
            <a:r>
              <a:rPr lang="de-DE" dirty="0" err="1"/>
              <a:t>t+j</a:t>
            </a:r>
            <a:r>
              <a:rPr lang="de-DE" dirty="0"/>
              <a:t> =∞) erreicht.</a:t>
            </a:r>
          </a:p>
          <a:p>
            <a:pPr marL="285750" indent="-285750">
              <a:buFontTx/>
              <a:buChar char="-"/>
            </a:pPr>
            <a:r>
              <a:rPr lang="de-DE" dirty="0"/>
              <a:t>Eine dauerhafte Senkung des Werbebudgets führt zu einem geringeren Absatzniveau (</a:t>
            </a:r>
            <a:r>
              <a:rPr lang="de-DE" dirty="0" err="1"/>
              <a:t>staedy</a:t>
            </a:r>
            <a:r>
              <a:rPr lang="de-DE" dirty="0"/>
              <a:t>-</a:t>
            </a:r>
            <a:r>
              <a:rPr lang="de-DE" dirty="0" err="1"/>
              <a:t>state</a:t>
            </a:r>
            <a:r>
              <a:rPr lang="de-DE" dirty="0"/>
              <a:t>-Bedingung), das mathematisch erst bei </a:t>
            </a:r>
            <a:br>
              <a:rPr lang="de-DE" dirty="0"/>
            </a:br>
            <a:r>
              <a:rPr lang="de-DE" dirty="0" err="1"/>
              <a:t>t+j</a:t>
            </a:r>
            <a:r>
              <a:rPr lang="de-DE" dirty="0"/>
              <a:t> =∞ erreicht wird. </a:t>
            </a:r>
          </a:p>
        </p:txBody>
      </p:sp>
      <p:sp>
        <p:nvSpPr>
          <p:cNvPr id="8" name="Rectangle 24"/>
          <p:cNvSpPr>
            <a:spLocks noGrp="1" noChangeArrowheads="1"/>
          </p:cNvSpPr>
          <p:nvPr>
            <p:ph type="title" idx="4294967295"/>
          </p:nvPr>
        </p:nvSpPr>
        <p:spPr>
          <a:xfrm>
            <a:off x="459611" y="123031"/>
            <a:ext cx="8229600" cy="576262"/>
          </a:xfrm>
        </p:spPr>
        <p:txBody>
          <a:bodyPr/>
          <a:lstStyle/>
          <a:p>
            <a:pPr eaLnBrk="1" hangingPunct="1"/>
            <a:r>
              <a:rPr lang="de-DE" altLang="de-DE" dirty="0"/>
              <a:t>Erläuterungen zur vorangegangenen Folie </a:t>
            </a:r>
          </a:p>
        </p:txBody>
      </p:sp>
    </p:spTree>
    <p:extLst>
      <p:ext uri="{BB962C8B-B14F-4D97-AF65-F5344CB8AC3E}">
        <p14:creationId xmlns:p14="http://schemas.microsoft.com/office/powerpoint/2010/main" val="405448838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6"/>
          <p:cNvSpPr>
            <a:spLocks noGrp="1" noChangeArrowheads="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eaLnBrk="1" hangingPunct="1"/>
            <a:fld id="{324FC850-3DDC-4A5D-8DE5-A369F4856EA1}" type="slidenum">
              <a:rPr lang="de-DE" altLang="de-DE"/>
              <a:pPr eaLnBrk="1" hangingPunct="1"/>
              <a:t>77</a:t>
            </a:fld>
            <a:endParaRPr lang="de-DE" altLang="de-DE"/>
          </a:p>
        </p:txBody>
      </p:sp>
      <p:sp>
        <p:nvSpPr>
          <p:cNvPr id="15" name="Foliennummernplatzhalter 2"/>
          <p:cNvSpPr txBox="1">
            <a:spLocks noGrp="1"/>
          </p:cNvSpPr>
          <p:nvPr/>
        </p:nvSpPr>
        <p:spPr bwMode="auto">
          <a:xfrm>
            <a:off x="6831013" y="6308725"/>
            <a:ext cx="2133600" cy="522288"/>
          </a:xfrm>
          <a:prstGeom prst="rect">
            <a:avLst/>
          </a:prstGeom>
          <a:noFill/>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algn="r" eaLnBrk="1" hangingPunct="1">
              <a:buFontTx/>
              <a:buNone/>
            </a:pPr>
            <a:fld id="{C48A3399-3F97-415B-966C-27F49DA33907}" type="slidenum">
              <a:rPr lang="de-DE" altLang="de-DE" sz="1100" b="1">
                <a:effectLst>
                  <a:outerShdw blurRad="38100" dist="38100" dir="2700000" algn="tl">
                    <a:srgbClr val="C0C0C0"/>
                  </a:outerShdw>
                </a:effectLst>
              </a:rPr>
              <a:pPr algn="r" eaLnBrk="1" hangingPunct="1">
                <a:buFontTx/>
                <a:buNone/>
              </a:pPr>
              <a:t>77</a:t>
            </a:fld>
            <a:endParaRPr lang="de-DE" altLang="de-DE" sz="1100" b="1">
              <a:effectLst>
                <a:outerShdw blurRad="38100" dist="38100" dir="2700000" algn="tl">
                  <a:srgbClr val="C0C0C0"/>
                </a:outerShdw>
              </a:effectLst>
            </a:endParaRPr>
          </a:p>
        </p:txBody>
      </p:sp>
      <p:sp>
        <p:nvSpPr>
          <p:cNvPr id="200708" name="Rectangle 6"/>
          <p:cNvSpPr>
            <a:spLocks noChangeArrowheads="1"/>
          </p:cNvSpPr>
          <p:nvPr/>
        </p:nvSpPr>
        <p:spPr bwMode="auto">
          <a:xfrm>
            <a:off x="2957513" y="517525"/>
            <a:ext cx="2959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sp>
        <p:nvSpPr>
          <p:cNvPr id="200709" name="Text Box 8"/>
          <p:cNvSpPr txBox="1">
            <a:spLocks noChangeArrowheads="1"/>
          </p:cNvSpPr>
          <p:nvPr/>
        </p:nvSpPr>
        <p:spPr bwMode="auto">
          <a:xfrm>
            <a:off x="2133600" y="1066800"/>
            <a:ext cx="20367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spcBef>
                <a:spcPct val="20000"/>
              </a:spcBef>
              <a:buChar char="•"/>
              <a:defRPr sz="2200">
                <a:solidFill>
                  <a:schemeClr val="tx1"/>
                </a:solidFill>
                <a:latin typeface="Arial" panose="020B0604020202020204" pitchFamily="34" charset="0"/>
              </a:defRPr>
            </a:lvl1pPr>
            <a:lvl2pPr marL="742950" indent="-285750" defTabSz="762000" eaLnBrk="0" hangingPunct="0">
              <a:spcBef>
                <a:spcPct val="20000"/>
              </a:spcBef>
              <a:buChar char="–"/>
              <a:defRPr sz="2000">
                <a:solidFill>
                  <a:schemeClr val="tx1"/>
                </a:solidFill>
                <a:latin typeface="Arial" panose="020B0604020202020204" pitchFamily="34" charset="0"/>
              </a:defRPr>
            </a:lvl2pPr>
            <a:lvl3pPr marL="1143000" indent="-228600" defTabSz="762000" eaLnBrk="0" hangingPunct="0">
              <a:spcBef>
                <a:spcPct val="20000"/>
              </a:spcBef>
              <a:buChar char="•"/>
              <a:defRPr sz="2400">
                <a:solidFill>
                  <a:schemeClr val="tx1"/>
                </a:solidFill>
                <a:latin typeface="Arial" panose="020B0604020202020204" pitchFamily="34" charset="0"/>
              </a:defRPr>
            </a:lvl3pPr>
            <a:lvl4pPr marL="1600200" indent="-228600" defTabSz="762000" eaLnBrk="0" hangingPunct="0">
              <a:spcBef>
                <a:spcPct val="20000"/>
              </a:spcBef>
              <a:buChar char="–"/>
              <a:defRPr sz="1600">
                <a:solidFill>
                  <a:schemeClr val="tx1"/>
                </a:solidFill>
                <a:latin typeface="Arial" panose="020B0604020202020204" pitchFamily="34" charset="0"/>
              </a:defRPr>
            </a:lvl4pPr>
            <a:lvl5pPr marL="2057400" indent="-228600" defTabSz="762000" eaLnBrk="0" hangingPunct="0">
              <a:spcBef>
                <a:spcPct val="20000"/>
              </a:spcBef>
              <a:buChar char="»"/>
              <a:defRPr sz="14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r>
              <a:rPr lang="de-DE" altLang="de-DE" sz="2000"/>
              <a:t>ADPULS-Modell</a:t>
            </a:r>
          </a:p>
        </p:txBody>
      </p:sp>
      <p:sp>
        <p:nvSpPr>
          <p:cNvPr id="200710" name="Line 9"/>
          <p:cNvSpPr>
            <a:spLocks noChangeShapeType="1"/>
          </p:cNvSpPr>
          <p:nvPr/>
        </p:nvSpPr>
        <p:spPr bwMode="auto">
          <a:xfrm flipV="1">
            <a:off x="2201863" y="1741488"/>
            <a:ext cx="0" cy="3657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200711" name="Line 10"/>
          <p:cNvSpPr>
            <a:spLocks noChangeShapeType="1"/>
          </p:cNvSpPr>
          <p:nvPr/>
        </p:nvSpPr>
        <p:spPr bwMode="auto">
          <a:xfrm>
            <a:off x="2201863" y="5399088"/>
            <a:ext cx="4495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200712" name="Line 11"/>
          <p:cNvSpPr>
            <a:spLocks noChangeShapeType="1"/>
          </p:cNvSpPr>
          <p:nvPr/>
        </p:nvSpPr>
        <p:spPr bwMode="auto">
          <a:xfrm>
            <a:off x="2201863" y="4408488"/>
            <a:ext cx="762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00713" name="Line 12"/>
          <p:cNvSpPr>
            <a:spLocks noChangeShapeType="1"/>
          </p:cNvSpPr>
          <p:nvPr/>
        </p:nvSpPr>
        <p:spPr bwMode="auto">
          <a:xfrm flipV="1">
            <a:off x="2963863" y="2427288"/>
            <a:ext cx="0" cy="1981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00714" name="Freeform 13"/>
          <p:cNvSpPr>
            <a:spLocks/>
          </p:cNvSpPr>
          <p:nvPr/>
        </p:nvSpPr>
        <p:spPr bwMode="auto">
          <a:xfrm>
            <a:off x="2963863" y="2427288"/>
            <a:ext cx="2743200" cy="2057400"/>
          </a:xfrm>
          <a:custGeom>
            <a:avLst/>
            <a:gdLst>
              <a:gd name="T0" fmla="*/ 0 w 1728"/>
              <a:gd name="T1" fmla="*/ 0 h 1296"/>
              <a:gd name="T2" fmla="*/ 2147483647 w 1728"/>
              <a:gd name="T3" fmla="*/ 2147483647 h 1296"/>
              <a:gd name="T4" fmla="*/ 2147483647 w 1728"/>
              <a:gd name="T5" fmla="*/ 2147483647 h 1296"/>
              <a:gd name="T6" fmla="*/ 2147483647 w 1728"/>
              <a:gd name="T7" fmla="*/ 2147483647 h 1296"/>
              <a:gd name="T8" fmla="*/ 0 60000 65536"/>
              <a:gd name="T9" fmla="*/ 0 60000 65536"/>
              <a:gd name="T10" fmla="*/ 0 60000 65536"/>
              <a:gd name="T11" fmla="*/ 0 60000 65536"/>
              <a:gd name="T12" fmla="*/ 0 w 1728"/>
              <a:gd name="T13" fmla="*/ 0 h 1296"/>
              <a:gd name="T14" fmla="*/ 1728 w 1728"/>
              <a:gd name="T15" fmla="*/ 1296 h 1296"/>
            </a:gdLst>
            <a:ahLst/>
            <a:cxnLst>
              <a:cxn ang="T8">
                <a:pos x="T0" y="T1"/>
              </a:cxn>
              <a:cxn ang="T9">
                <a:pos x="T2" y="T3"/>
              </a:cxn>
              <a:cxn ang="T10">
                <a:pos x="T4" y="T5"/>
              </a:cxn>
              <a:cxn ang="T11">
                <a:pos x="T6" y="T7"/>
              </a:cxn>
            </a:cxnLst>
            <a:rect l="T12" t="T13" r="T14" b="T15"/>
            <a:pathLst>
              <a:path w="1728" h="1296">
                <a:moveTo>
                  <a:pt x="0" y="0"/>
                </a:moveTo>
                <a:cubicBezTo>
                  <a:pt x="148" y="288"/>
                  <a:pt x="296" y="576"/>
                  <a:pt x="480" y="768"/>
                </a:cubicBezTo>
                <a:cubicBezTo>
                  <a:pt x="664" y="960"/>
                  <a:pt x="896" y="1064"/>
                  <a:pt x="1104" y="1152"/>
                </a:cubicBezTo>
                <a:cubicBezTo>
                  <a:pt x="1312" y="1240"/>
                  <a:pt x="1616" y="1264"/>
                  <a:pt x="1728" y="1296"/>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200715" name="Freeform 14"/>
          <p:cNvSpPr>
            <a:spLocks/>
          </p:cNvSpPr>
          <p:nvPr/>
        </p:nvSpPr>
        <p:spPr bwMode="auto">
          <a:xfrm>
            <a:off x="2963863" y="2427288"/>
            <a:ext cx="2743200" cy="1600200"/>
          </a:xfrm>
          <a:custGeom>
            <a:avLst/>
            <a:gdLst>
              <a:gd name="T0" fmla="*/ 0 w 1728"/>
              <a:gd name="T1" fmla="*/ 0 h 1008"/>
              <a:gd name="T2" fmla="*/ 2147483647 w 1728"/>
              <a:gd name="T3" fmla="*/ 2147483647 h 1008"/>
              <a:gd name="T4" fmla="*/ 2147483647 w 1728"/>
              <a:gd name="T5" fmla="*/ 2147483647 h 1008"/>
              <a:gd name="T6" fmla="*/ 0 60000 65536"/>
              <a:gd name="T7" fmla="*/ 0 60000 65536"/>
              <a:gd name="T8" fmla="*/ 0 60000 65536"/>
              <a:gd name="T9" fmla="*/ 0 w 1728"/>
              <a:gd name="T10" fmla="*/ 0 h 1008"/>
              <a:gd name="T11" fmla="*/ 1728 w 1728"/>
              <a:gd name="T12" fmla="*/ 1008 h 1008"/>
            </a:gdLst>
            <a:ahLst/>
            <a:cxnLst>
              <a:cxn ang="T6">
                <a:pos x="T0" y="T1"/>
              </a:cxn>
              <a:cxn ang="T7">
                <a:pos x="T2" y="T3"/>
              </a:cxn>
              <a:cxn ang="T8">
                <a:pos x="T4" y="T5"/>
              </a:cxn>
            </a:cxnLst>
            <a:rect l="T9" t="T10" r="T11" b="T12"/>
            <a:pathLst>
              <a:path w="1728" h="1008">
                <a:moveTo>
                  <a:pt x="0" y="0"/>
                </a:moveTo>
                <a:cubicBezTo>
                  <a:pt x="168" y="276"/>
                  <a:pt x="336" y="552"/>
                  <a:pt x="624" y="720"/>
                </a:cubicBezTo>
                <a:cubicBezTo>
                  <a:pt x="912" y="888"/>
                  <a:pt x="1320" y="948"/>
                  <a:pt x="1728" y="1008"/>
                </a:cubicBezTo>
              </a:path>
            </a:pathLst>
          </a:custGeom>
          <a:noFill/>
          <a:ln w="635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aphicFrame>
        <p:nvGraphicFramePr>
          <p:cNvPr id="200716" name="Object 15"/>
          <p:cNvGraphicFramePr>
            <a:graphicFrameLocks noChangeAspect="1"/>
          </p:cNvGraphicFramePr>
          <p:nvPr/>
        </p:nvGraphicFramePr>
        <p:xfrm>
          <a:off x="5783263" y="3798888"/>
          <a:ext cx="2217737" cy="495300"/>
        </p:xfrm>
        <a:graphic>
          <a:graphicData uri="http://schemas.openxmlformats.org/presentationml/2006/ole">
            <mc:AlternateContent xmlns:mc="http://schemas.openxmlformats.org/markup-compatibility/2006">
              <mc:Choice xmlns:v="urn:schemas-microsoft-com:vml" Requires="v">
                <p:oleObj spid="_x0000_s26986" name="Formel" r:id="rId3" imgW="1016000" imgH="241300" progId="Equation.DSMT4">
                  <p:embed/>
                </p:oleObj>
              </mc:Choice>
              <mc:Fallback>
                <p:oleObj name="Formel" r:id="rId3" imgW="1016000" imgH="2413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3263" y="3798888"/>
                        <a:ext cx="2217737"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0717" name="Object 16"/>
          <p:cNvGraphicFramePr>
            <a:graphicFrameLocks noChangeAspect="1"/>
          </p:cNvGraphicFramePr>
          <p:nvPr/>
        </p:nvGraphicFramePr>
        <p:xfrm>
          <a:off x="5783263" y="4332288"/>
          <a:ext cx="2217737" cy="495300"/>
        </p:xfrm>
        <a:graphic>
          <a:graphicData uri="http://schemas.openxmlformats.org/presentationml/2006/ole">
            <mc:AlternateContent xmlns:mc="http://schemas.openxmlformats.org/markup-compatibility/2006">
              <mc:Choice xmlns:v="urn:schemas-microsoft-com:vml" Requires="v">
                <p:oleObj spid="_x0000_s26987" name="Formel" r:id="rId5" imgW="1016000" imgH="241300" progId="Equation.DSMT4">
                  <p:embed/>
                </p:oleObj>
              </mc:Choice>
              <mc:Fallback>
                <p:oleObj name="Formel" r:id="rId5" imgW="1016000" imgH="2413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83263" y="4332288"/>
                        <a:ext cx="2217737"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0718" name="Text Box 17"/>
          <p:cNvSpPr txBox="1">
            <a:spLocks noChangeArrowheads="1"/>
          </p:cNvSpPr>
          <p:nvPr/>
        </p:nvSpPr>
        <p:spPr bwMode="auto">
          <a:xfrm>
            <a:off x="6697663" y="5322888"/>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spcBef>
                <a:spcPct val="20000"/>
              </a:spcBef>
              <a:buChar char="•"/>
              <a:defRPr sz="2200">
                <a:solidFill>
                  <a:schemeClr val="tx1"/>
                </a:solidFill>
                <a:latin typeface="Arial" panose="020B0604020202020204" pitchFamily="34" charset="0"/>
              </a:defRPr>
            </a:lvl1pPr>
            <a:lvl2pPr marL="742950" indent="-285750" defTabSz="762000" eaLnBrk="0" hangingPunct="0">
              <a:spcBef>
                <a:spcPct val="20000"/>
              </a:spcBef>
              <a:buChar char="–"/>
              <a:defRPr sz="2000">
                <a:solidFill>
                  <a:schemeClr val="tx1"/>
                </a:solidFill>
                <a:latin typeface="Arial" panose="020B0604020202020204" pitchFamily="34" charset="0"/>
              </a:defRPr>
            </a:lvl2pPr>
            <a:lvl3pPr marL="1143000" indent="-228600" defTabSz="762000" eaLnBrk="0" hangingPunct="0">
              <a:spcBef>
                <a:spcPct val="20000"/>
              </a:spcBef>
              <a:buChar char="•"/>
              <a:defRPr sz="2400">
                <a:solidFill>
                  <a:schemeClr val="tx1"/>
                </a:solidFill>
                <a:latin typeface="Arial" panose="020B0604020202020204" pitchFamily="34" charset="0"/>
              </a:defRPr>
            </a:lvl3pPr>
            <a:lvl4pPr marL="1600200" indent="-228600" defTabSz="762000" eaLnBrk="0" hangingPunct="0">
              <a:spcBef>
                <a:spcPct val="20000"/>
              </a:spcBef>
              <a:buChar char="–"/>
              <a:defRPr sz="1600">
                <a:solidFill>
                  <a:schemeClr val="tx1"/>
                </a:solidFill>
                <a:latin typeface="Arial" panose="020B0604020202020204" pitchFamily="34" charset="0"/>
              </a:defRPr>
            </a:lvl4pPr>
            <a:lvl5pPr marL="2057400" indent="-228600" defTabSz="762000" eaLnBrk="0" hangingPunct="0">
              <a:spcBef>
                <a:spcPct val="20000"/>
              </a:spcBef>
              <a:buChar char="»"/>
              <a:defRPr sz="14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r>
              <a:rPr lang="de-DE" altLang="de-DE" sz="2000"/>
              <a:t>t</a:t>
            </a:r>
          </a:p>
        </p:txBody>
      </p:sp>
      <p:graphicFrame>
        <p:nvGraphicFramePr>
          <p:cNvPr id="200719" name="Object 18"/>
          <p:cNvGraphicFramePr>
            <a:graphicFrameLocks noChangeAspect="1"/>
          </p:cNvGraphicFramePr>
          <p:nvPr/>
        </p:nvGraphicFramePr>
        <p:xfrm>
          <a:off x="1820863" y="1589088"/>
          <a:ext cx="328612" cy="471487"/>
        </p:xfrm>
        <a:graphic>
          <a:graphicData uri="http://schemas.openxmlformats.org/presentationml/2006/ole">
            <mc:AlternateContent xmlns:mc="http://schemas.openxmlformats.org/markup-compatibility/2006">
              <mc:Choice xmlns:v="urn:schemas-microsoft-com:vml" Requires="v">
                <p:oleObj spid="_x0000_s26988" name="Formel" r:id="rId7" imgW="152334" imgH="228501" progId="Equation.DSMT4">
                  <p:embed/>
                </p:oleObj>
              </mc:Choice>
              <mc:Fallback>
                <p:oleObj name="Formel" r:id="rId7" imgW="152334" imgH="228501"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0863" y="1589088"/>
                        <a:ext cx="328612"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0720" name="Rectangle 19"/>
          <p:cNvSpPr>
            <a:spLocks noGrp="1" noChangeArrowheads="1"/>
          </p:cNvSpPr>
          <p:nvPr>
            <p:ph type="title" idx="4294967295"/>
          </p:nvPr>
        </p:nvSpPr>
        <p:spPr/>
        <p:txBody>
          <a:bodyPr/>
          <a:lstStyle/>
          <a:p>
            <a:pPr eaLnBrk="1" hangingPunct="1"/>
            <a:r>
              <a:rPr lang="de-DE" altLang="de-DE" dirty="0"/>
              <a:t>Dauerhaftigkeit des Goodwill-Transfers (III)</a:t>
            </a:r>
          </a:p>
        </p:txBody>
      </p:sp>
      <p:sp>
        <p:nvSpPr>
          <p:cNvPr id="17" name="Foliennummernplatzhalter 16"/>
          <p:cNvSpPr txBox="1">
            <a:spLocks noGrp="1"/>
          </p:cNvSpPr>
          <p:nvPr/>
        </p:nvSpPr>
        <p:spPr bwMode="auto">
          <a:xfrm>
            <a:off x="6831013" y="6308725"/>
            <a:ext cx="2133600" cy="522288"/>
          </a:xfrm>
          <a:prstGeom prst="rect">
            <a:avLst/>
          </a:prstGeom>
          <a:noFill/>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algn="r" eaLnBrk="1" hangingPunct="1">
              <a:buFontTx/>
              <a:buNone/>
            </a:pPr>
            <a:fld id="{EF9F2EE6-AA35-4221-AD76-8EC291E04041}" type="slidenum">
              <a:rPr lang="de-DE" altLang="de-DE" sz="1100" b="1">
                <a:effectLst>
                  <a:outerShdw blurRad="38100" dist="38100" dir="2700000" algn="tl">
                    <a:srgbClr val="C0C0C0"/>
                  </a:outerShdw>
                </a:effectLst>
              </a:rPr>
              <a:pPr algn="r" eaLnBrk="1" hangingPunct="1">
                <a:buFontTx/>
                <a:buNone/>
              </a:pPr>
              <a:t>77</a:t>
            </a:fld>
            <a:endParaRPr lang="de-DE" altLang="de-DE" sz="1100" b="1">
              <a:effectLst>
                <a:outerShdw blurRad="38100" dist="38100" dir="2700000" algn="tl">
                  <a:srgbClr val="C0C0C0"/>
                </a:outerShdw>
              </a:effectLst>
            </a:endParaRPr>
          </a:p>
        </p:txBody>
      </p:sp>
      <p:sp>
        <p:nvSpPr>
          <p:cNvPr id="23" name="Freeform 13">
            <a:extLst>
              <a:ext uri="{FF2B5EF4-FFF2-40B4-BE49-F238E27FC236}">
                <a16:creationId xmlns:a16="http://schemas.microsoft.com/office/drawing/2014/main" id="{A24F15BB-D498-476F-8190-0150B6910B5A}"/>
              </a:ext>
            </a:extLst>
          </p:cNvPr>
          <p:cNvSpPr>
            <a:spLocks/>
          </p:cNvSpPr>
          <p:nvPr/>
        </p:nvSpPr>
        <p:spPr bwMode="auto">
          <a:xfrm>
            <a:off x="2957513" y="2442792"/>
            <a:ext cx="2622576" cy="2635622"/>
          </a:xfrm>
          <a:custGeom>
            <a:avLst/>
            <a:gdLst>
              <a:gd name="T0" fmla="*/ 0 w 1728"/>
              <a:gd name="T1" fmla="*/ 0 h 1296"/>
              <a:gd name="T2" fmla="*/ 2147483647 w 1728"/>
              <a:gd name="T3" fmla="*/ 2147483647 h 1296"/>
              <a:gd name="T4" fmla="*/ 2147483647 w 1728"/>
              <a:gd name="T5" fmla="*/ 2147483647 h 1296"/>
              <a:gd name="T6" fmla="*/ 2147483647 w 1728"/>
              <a:gd name="T7" fmla="*/ 2147483647 h 1296"/>
              <a:gd name="T8" fmla="*/ 0 60000 65536"/>
              <a:gd name="T9" fmla="*/ 0 60000 65536"/>
              <a:gd name="T10" fmla="*/ 0 60000 65536"/>
              <a:gd name="T11" fmla="*/ 0 60000 65536"/>
              <a:gd name="T12" fmla="*/ 0 w 1728"/>
              <a:gd name="T13" fmla="*/ 0 h 1296"/>
              <a:gd name="T14" fmla="*/ 1728 w 1728"/>
              <a:gd name="T15" fmla="*/ 1296 h 1296"/>
            </a:gdLst>
            <a:ahLst/>
            <a:cxnLst>
              <a:cxn ang="T8">
                <a:pos x="T0" y="T1"/>
              </a:cxn>
              <a:cxn ang="T9">
                <a:pos x="T2" y="T3"/>
              </a:cxn>
              <a:cxn ang="T10">
                <a:pos x="T4" y="T5"/>
              </a:cxn>
              <a:cxn ang="T11">
                <a:pos x="T6" y="T7"/>
              </a:cxn>
            </a:cxnLst>
            <a:rect l="T12" t="T13" r="T14" b="T15"/>
            <a:pathLst>
              <a:path w="1728" h="1296">
                <a:moveTo>
                  <a:pt x="0" y="0"/>
                </a:moveTo>
                <a:cubicBezTo>
                  <a:pt x="148" y="288"/>
                  <a:pt x="296" y="576"/>
                  <a:pt x="480" y="768"/>
                </a:cubicBezTo>
                <a:cubicBezTo>
                  <a:pt x="664" y="960"/>
                  <a:pt x="896" y="1064"/>
                  <a:pt x="1104" y="1152"/>
                </a:cubicBezTo>
                <a:cubicBezTo>
                  <a:pt x="1312" y="1240"/>
                  <a:pt x="1616" y="1264"/>
                  <a:pt x="1728" y="1296"/>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mc:AlternateContent xmlns:mc="http://schemas.openxmlformats.org/markup-compatibility/2006" xmlns:a14="http://schemas.microsoft.com/office/drawing/2010/main">
        <mc:Choice Requires="a14">
          <p:sp>
            <p:nvSpPr>
              <p:cNvPr id="24" name="Object 16">
                <a:extLst>
                  <a:ext uri="{FF2B5EF4-FFF2-40B4-BE49-F238E27FC236}">
                    <a16:creationId xmlns:a16="http://schemas.microsoft.com/office/drawing/2014/main" id="{848F2CD9-8B41-4B01-9E69-941CCE04862D}"/>
                  </a:ext>
                </a:extLst>
              </p:cNvPr>
              <p:cNvSpPr txBox="1"/>
              <p:nvPr/>
            </p:nvSpPr>
            <p:spPr bwMode="auto">
              <a:xfrm>
                <a:off x="5707063" y="4865688"/>
                <a:ext cx="3185416" cy="495300"/>
              </a:xfrm>
              <a:prstGeom prst="rect">
                <a:avLst/>
              </a:prstGeom>
              <a:noFill/>
              <a:ln>
                <a:noFill/>
              </a:ln>
              <a:effectLst/>
              <a:extLst/>
            </p:spPr>
            <p:txBody>
              <a:bodyPr>
                <a:normAutofit fontScale="85000" lnSpcReduction="10000"/>
              </a:bodyPr>
              <a:lstStyle/>
              <a:p>
                <a:pPr/>
                <a14:m>
                  <m:oMathPara xmlns:m="http://schemas.openxmlformats.org/officeDocument/2006/math">
                    <m:oMathParaPr>
                      <m:jc m:val="centerGroup"/>
                    </m:oMathParaPr>
                    <m:oMath xmlns:m="http://schemas.openxmlformats.org/officeDocument/2006/math">
                      <m:sSub>
                        <m:sSubPr>
                          <m:ctrlPr>
                            <a:rPr lang="de-DE" i="1" smtClean="0">
                              <a:solidFill>
                                <a:srgbClr val="000000"/>
                              </a:solidFill>
                              <a:latin typeface="Cambria Math" panose="02040503050406030204" pitchFamily="18" charset="0"/>
                            </a:rPr>
                          </m:ctrlPr>
                        </m:sSubPr>
                        <m:e>
                          <m:r>
                            <a:rPr lang="de-DE" i="1">
                              <a:solidFill>
                                <a:srgbClr val="000000"/>
                              </a:solidFill>
                              <a:latin typeface="Cambria Math" panose="02040503050406030204" pitchFamily="18" charset="0"/>
                            </a:rPr>
                            <m:t>𝑊</m:t>
                          </m:r>
                        </m:e>
                        <m:sub>
                          <m:r>
                            <a:rPr lang="de-DE" i="1">
                              <a:solidFill>
                                <a:srgbClr val="000000"/>
                              </a:solidFill>
                              <a:latin typeface="Cambria Math" panose="02040503050406030204" pitchFamily="18" charset="0"/>
                            </a:rPr>
                            <m:t>𝑡</m:t>
                          </m:r>
                        </m:sub>
                      </m:sSub>
                      <m:r>
                        <a:rPr lang="de-DE" i="1">
                          <a:solidFill>
                            <a:srgbClr val="000000"/>
                          </a:solidFill>
                          <a:latin typeface="Cambria Math" panose="02040503050406030204" pitchFamily="18" charset="0"/>
                        </a:rPr>
                        <m:t>&gt;</m:t>
                      </m:r>
                      <m:sSub>
                        <m:sSubPr>
                          <m:ctrlPr>
                            <a:rPr lang="de-DE" i="1">
                              <a:solidFill>
                                <a:srgbClr val="000000"/>
                              </a:solidFill>
                              <a:latin typeface="Cambria Math" panose="02040503050406030204" pitchFamily="18" charset="0"/>
                            </a:rPr>
                          </m:ctrlPr>
                        </m:sSubPr>
                        <m:e>
                          <m:r>
                            <a:rPr lang="de-DE" i="1">
                              <a:solidFill>
                                <a:srgbClr val="000000"/>
                              </a:solidFill>
                              <a:latin typeface="Cambria Math" panose="02040503050406030204" pitchFamily="18" charset="0"/>
                            </a:rPr>
                            <m:t>𝑊</m:t>
                          </m:r>
                        </m:e>
                        <m:sub>
                          <m:r>
                            <a:rPr lang="de-DE" i="1">
                              <a:solidFill>
                                <a:srgbClr val="000000"/>
                              </a:solidFill>
                              <a:latin typeface="Cambria Math" panose="02040503050406030204" pitchFamily="18" charset="0"/>
                            </a:rPr>
                            <m:t>𝑡</m:t>
                          </m:r>
                          <m:r>
                            <a:rPr lang="de-DE" i="1">
                              <a:solidFill>
                                <a:srgbClr val="000000"/>
                              </a:solidFill>
                              <a:latin typeface="Cambria Math" panose="02040503050406030204" pitchFamily="18" charset="0"/>
                            </a:rPr>
                            <m:t>−</m:t>
                          </m:r>
                          <m:r>
                            <a:rPr lang="de-DE" i="1">
                              <a:solidFill>
                                <a:srgbClr val="000000"/>
                              </a:solidFill>
                              <a:latin typeface="Cambria Math" panose="02040503050406030204" pitchFamily="18" charset="0"/>
                            </a:rPr>
                            <m:t>𝑗</m:t>
                          </m:r>
                        </m:sub>
                      </m:sSub>
                      <m:r>
                        <a:rPr lang="de-DE" i="1">
                          <a:solidFill>
                            <a:srgbClr val="000000"/>
                          </a:solidFill>
                          <a:latin typeface="Cambria Math" panose="02040503050406030204" pitchFamily="18" charset="0"/>
                        </a:rPr>
                        <m:t>, </m:t>
                      </m:r>
                      <m:sSub>
                        <m:sSubPr>
                          <m:ctrlPr>
                            <a:rPr lang="de-DE" i="1">
                              <a:solidFill>
                                <a:srgbClr val="000000"/>
                              </a:solidFill>
                              <a:latin typeface="Cambria Math" panose="02040503050406030204" pitchFamily="18" charset="0"/>
                            </a:rPr>
                          </m:ctrlPr>
                        </m:sSubPr>
                        <m:e>
                          <m:r>
                            <a:rPr lang="de-DE" i="1">
                              <a:solidFill>
                                <a:srgbClr val="000000"/>
                              </a:solidFill>
                              <a:latin typeface="Cambria Math" panose="02040503050406030204" pitchFamily="18" charset="0"/>
                            </a:rPr>
                            <m:t>𝑊</m:t>
                          </m:r>
                        </m:e>
                        <m:sub>
                          <m:r>
                            <a:rPr lang="de-DE" i="1">
                              <a:solidFill>
                                <a:srgbClr val="000000"/>
                              </a:solidFill>
                              <a:latin typeface="Cambria Math" panose="02040503050406030204" pitchFamily="18" charset="0"/>
                            </a:rPr>
                            <m:t>𝑡</m:t>
                          </m:r>
                          <m:r>
                            <a:rPr lang="de-DE" i="1">
                              <a:solidFill>
                                <a:srgbClr val="000000"/>
                              </a:solidFill>
                              <a:latin typeface="Cambria Math" panose="02040503050406030204" pitchFamily="18" charset="0"/>
                            </a:rPr>
                            <m:t>+</m:t>
                          </m:r>
                          <m:r>
                            <a:rPr lang="de-DE" i="1">
                              <a:solidFill>
                                <a:srgbClr val="000000"/>
                              </a:solidFill>
                              <a:latin typeface="Cambria Math" panose="02040503050406030204" pitchFamily="18" charset="0"/>
                            </a:rPr>
                            <m:t>𝑗</m:t>
                          </m:r>
                        </m:sub>
                      </m:sSub>
                      <m:r>
                        <a:rPr lang="de-DE" b="0" i="1" smtClean="0">
                          <a:solidFill>
                            <a:srgbClr val="000000"/>
                          </a:solidFill>
                          <a:latin typeface="Cambria Math" panose="02040503050406030204" pitchFamily="18" charset="0"/>
                        </a:rPr>
                        <m:t> </m:t>
                      </m:r>
                      <m:r>
                        <a:rPr lang="de-DE" b="0" i="1" smtClean="0">
                          <a:solidFill>
                            <a:srgbClr val="000000"/>
                          </a:solidFill>
                          <a:latin typeface="Cambria Math" panose="02040503050406030204" pitchFamily="18" charset="0"/>
                        </a:rPr>
                        <m:t>𝑢𝑛𝑑</m:t>
                      </m:r>
                      <m:sSub>
                        <m:sSubPr>
                          <m:ctrlPr>
                            <a:rPr lang="de-DE" i="1">
                              <a:solidFill>
                                <a:srgbClr val="000000"/>
                              </a:solidFill>
                              <a:latin typeface="Cambria Math" panose="02040503050406030204" pitchFamily="18" charset="0"/>
                            </a:rPr>
                          </m:ctrlPr>
                        </m:sSubPr>
                        <m:e>
                          <m:r>
                            <a:rPr lang="de-DE" b="0" i="1" smtClean="0">
                              <a:solidFill>
                                <a:srgbClr val="000000"/>
                              </a:solidFill>
                              <a:latin typeface="Cambria Math" panose="02040503050406030204" pitchFamily="18" charset="0"/>
                            </a:rPr>
                            <m:t> </m:t>
                          </m:r>
                          <m:r>
                            <a:rPr lang="de-DE" i="1">
                              <a:solidFill>
                                <a:srgbClr val="000000"/>
                              </a:solidFill>
                              <a:latin typeface="Cambria Math" panose="02040503050406030204" pitchFamily="18" charset="0"/>
                            </a:rPr>
                            <m:t>𝑊</m:t>
                          </m:r>
                        </m:e>
                        <m:sub>
                          <m:r>
                            <a:rPr lang="de-DE" i="1">
                              <a:solidFill>
                                <a:srgbClr val="000000"/>
                              </a:solidFill>
                              <a:latin typeface="Cambria Math" panose="02040503050406030204" pitchFamily="18" charset="0"/>
                            </a:rPr>
                            <m:t>𝑡</m:t>
                          </m:r>
                          <m:r>
                            <a:rPr lang="de-DE" i="1">
                              <a:solidFill>
                                <a:srgbClr val="000000"/>
                              </a:solidFill>
                              <a:latin typeface="Cambria Math" panose="02040503050406030204" pitchFamily="18" charset="0"/>
                            </a:rPr>
                            <m:t>−</m:t>
                          </m:r>
                          <m:r>
                            <a:rPr lang="de-DE" i="1">
                              <a:solidFill>
                                <a:srgbClr val="000000"/>
                              </a:solidFill>
                              <a:latin typeface="Cambria Math" panose="02040503050406030204" pitchFamily="18" charset="0"/>
                            </a:rPr>
                            <m:t>𝑗</m:t>
                          </m:r>
                        </m:sub>
                      </m:sSub>
                      <m:r>
                        <a:rPr lang="de-DE" i="1" smtClean="0">
                          <a:solidFill>
                            <a:srgbClr val="000000"/>
                          </a:solidFill>
                          <a:latin typeface="Cambria Math" panose="02040503050406030204" pitchFamily="18" charset="0"/>
                        </a:rPr>
                        <m:t>,</m:t>
                      </m:r>
                      <m:sSub>
                        <m:sSubPr>
                          <m:ctrlPr>
                            <a:rPr lang="de-DE" i="1">
                              <a:solidFill>
                                <a:srgbClr val="000000"/>
                              </a:solidFill>
                              <a:latin typeface="Cambria Math" panose="02040503050406030204" pitchFamily="18" charset="0"/>
                            </a:rPr>
                          </m:ctrlPr>
                        </m:sSubPr>
                        <m:e>
                          <m:r>
                            <a:rPr lang="de-DE" b="0" i="1" smtClean="0">
                              <a:solidFill>
                                <a:srgbClr val="000000"/>
                              </a:solidFill>
                              <a:latin typeface="Cambria Math" panose="02040503050406030204" pitchFamily="18" charset="0"/>
                            </a:rPr>
                            <m:t>&gt;</m:t>
                          </m:r>
                          <m:r>
                            <a:rPr lang="de-DE" i="1">
                              <a:solidFill>
                                <a:srgbClr val="000000"/>
                              </a:solidFill>
                              <a:latin typeface="Cambria Math" panose="02040503050406030204" pitchFamily="18" charset="0"/>
                            </a:rPr>
                            <m:t>𝑊</m:t>
                          </m:r>
                        </m:e>
                        <m:sub>
                          <m:r>
                            <a:rPr lang="de-DE" i="1">
                              <a:solidFill>
                                <a:srgbClr val="000000"/>
                              </a:solidFill>
                              <a:latin typeface="Cambria Math" panose="02040503050406030204" pitchFamily="18" charset="0"/>
                            </a:rPr>
                            <m:t>𝑡</m:t>
                          </m:r>
                          <m:r>
                            <a:rPr lang="de-DE" i="1">
                              <a:solidFill>
                                <a:srgbClr val="000000"/>
                              </a:solidFill>
                              <a:latin typeface="Cambria Math" panose="02040503050406030204" pitchFamily="18" charset="0"/>
                            </a:rPr>
                            <m:t>+</m:t>
                          </m:r>
                          <m:r>
                            <a:rPr lang="de-DE" i="1">
                              <a:solidFill>
                                <a:srgbClr val="000000"/>
                              </a:solidFill>
                              <a:latin typeface="Cambria Math" panose="02040503050406030204" pitchFamily="18" charset="0"/>
                            </a:rPr>
                            <m:t>𝑗</m:t>
                          </m:r>
                        </m:sub>
                      </m:sSub>
                    </m:oMath>
                  </m:oMathPara>
                </a14:m>
                <a:endParaRPr lang="de-DE" dirty="0"/>
              </a:p>
            </p:txBody>
          </p:sp>
        </mc:Choice>
        <mc:Fallback xmlns="">
          <p:sp>
            <p:nvSpPr>
              <p:cNvPr id="24" name="Object 16">
                <a:extLst>
                  <a:ext uri="{FF2B5EF4-FFF2-40B4-BE49-F238E27FC236}">
                    <a16:creationId xmlns:a16="http://schemas.microsoft.com/office/drawing/2014/main" id="{848F2CD9-8B41-4B01-9E69-941CCE04862D}"/>
                  </a:ext>
                </a:extLst>
              </p:cNvPr>
              <p:cNvSpPr txBox="1">
                <a:spLocks noRot="1" noChangeAspect="1" noMove="1" noResize="1" noEditPoints="1" noAdjustHandles="1" noChangeArrowheads="1" noChangeShapeType="1" noTextEdit="1"/>
              </p:cNvSpPr>
              <p:nvPr/>
            </p:nvSpPr>
            <p:spPr bwMode="auto">
              <a:xfrm>
                <a:off x="5707063" y="4865688"/>
                <a:ext cx="3185416" cy="495300"/>
              </a:xfrm>
              <a:prstGeom prst="rect">
                <a:avLst/>
              </a:prstGeom>
              <a:blipFill>
                <a:blip r:embed="rId9"/>
                <a:stretch>
                  <a:fillRect/>
                </a:stretch>
              </a:blipFill>
              <a:ln>
                <a:noFill/>
              </a:ln>
              <a:effectLst/>
              <a:extLst/>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8" name="Object 18">
                <a:extLst>
                  <a:ext uri="{FF2B5EF4-FFF2-40B4-BE49-F238E27FC236}">
                    <a16:creationId xmlns:a16="http://schemas.microsoft.com/office/drawing/2014/main" id="{F58209C5-43CA-4B9C-A9B8-BC975393F14A}"/>
                  </a:ext>
                </a:extLst>
              </p:cNvPr>
              <p:cNvSpPr txBox="1"/>
              <p:nvPr/>
            </p:nvSpPr>
            <p:spPr bwMode="auto">
              <a:xfrm>
                <a:off x="2254250" y="1589088"/>
                <a:ext cx="400167" cy="543765"/>
              </a:xfrm>
              <a:prstGeom prst="rect">
                <a:avLst/>
              </a:prstGeom>
              <a:noFill/>
              <a:ln>
                <a:noFill/>
              </a:ln>
              <a:effectLst/>
              <a:extLst/>
            </p:spPr>
            <p:txBody>
              <a:bodyPr>
                <a:normAutofit/>
              </a:bodyPr>
              <a:lstStyle/>
              <a:p>
                <a:pPr/>
                <a14:m>
                  <m:oMathPara xmlns:m="http://schemas.openxmlformats.org/officeDocument/2006/math">
                    <m:oMathParaPr>
                      <m:jc m:val="centerGroup"/>
                    </m:oMathParaPr>
                    <m:oMath xmlns:m="http://schemas.openxmlformats.org/officeDocument/2006/math">
                      <m:sSub>
                        <m:sSubPr>
                          <m:ctrlPr>
                            <a:rPr lang="de-DE" sz="2400" i="1" smtClean="0">
                              <a:solidFill>
                                <a:srgbClr val="000000"/>
                              </a:solidFill>
                              <a:latin typeface="Cambria Math" panose="02040503050406030204" pitchFamily="18" charset="0"/>
                            </a:rPr>
                          </m:ctrlPr>
                        </m:sSubPr>
                        <m:e>
                          <m:r>
                            <a:rPr lang="de-DE" sz="2400" b="0" i="1" smtClean="0">
                              <a:solidFill>
                                <a:srgbClr val="000000"/>
                              </a:solidFill>
                              <a:latin typeface="Cambria Math" panose="02040503050406030204" pitchFamily="18" charset="0"/>
                            </a:rPr>
                            <m:t>𝐴</m:t>
                          </m:r>
                        </m:e>
                        <m:sub>
                          <m:r>
                            <a:rPr lang="de-DE" sz="2400" i="1">
                              <a:solidFill>
                                <a:srgbClr val="000000"/>
                              </a:solidFill>
                              <a:latin typeface="Cambria Math" panose="02040503050406030204" pitchFamily="18" charset="0"/>
                            </a:rPr>
                            <m:t>𝑡</m:t>
                          </m:r>
                        </m:sub>
                      </m:sSub>
                    </m:oMath>
                  </m:oMathPara>
                </a14:m>
                <a:endParaRPr lang="de-DE" sz="2400" dirty="0">
                  <a:latin typeface="Times New Roman" panose="02020603050405020304" pitchFamily="18" charset="0"/>
                  <a:cs typeface="Times New Roman" panose="02020603050405020304" pitchFamily="18" charset="0"/>
                </a:endParaRPr>
              </a:p>
            </p:txBody>
          </p:sp>
        </mc:Choice>
        <mc:Fallback xmlns="">
          <p:sp>
            <p:nvSpPr>
              <p:cNvPr id="28" name="Object 18">
                <a:extLst>
                  <a:ext uri="{FF2B5EF4-FFF2-40B4-BE49-F238E27FC236}">
                    <a16:creationId xmlns:a16="http://schemas.microsoft.com/office/drawing/2014/main" id="{F58209C5-43CA-4B9C-A9B8-BC975393F14A}"/>
                  </a:ext>
                </a:extLst>
              </p:cNvPr>
              <p:cNvSpPr txBox="1">
                <a:spLocks noRot="1" noChangeAspect="1" noMove="1" noResize="1" noEditPoints="1" noAdjustHandles="1" noChangeArrowheads="1" noChangeShapeType="1" noTextEdit="1"/>
              </p:cNvSpPr>
              <p:nvPr/>
            </p:nvSpPr>
            <p:spPr bwMode="auto">
              <a:xfrm>
                <a:off x="2254250" y="1589088"/>
                <a:ext cx="400167" cy="543765"/>
              </a:xfrm>
              <a:prstGeom prst="rect">
                <a:avLst/>
              </a:prstGeom>
              <a:blipFill>
                <a:blip r:embed="rId10"/>
                <a:stretch>
                  <a:fillRect l="-4615" r="-15385"/>
                </a:stretch>
              </a:blipFill>
              <a:ln>
                <a:noFill/>
              </a:ln>
              <a:effectLst/>
              <a:extLst/>
            </p:spPr>
            <p:txBody>
              <a:bodyPr/>
              <a:lstStyle/>
              <a:p>
                <a:r>
                  <a:rPr lang="de-DE">
                    <a:noFill/>
                  </a:rPr>
                  <a:t> </a:t>
                </a:r>
              </a:p>
            </p:txBody>
          </p:sp>
        </mc:Fallback>
      </mc:AlternateContent>
    </p:spTree>
    <p:extLst>
      <p:ext uri="{BB962C8B-B14F-4D97-AF65-F5344CB8AC3E}">
        <p14:creationId xmlns:p14="http://schemas.microsoft.com/office/powerpoint/2010/main" val="549672611"/>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p:cNvSpPr>
            <a:spLocks noChangeArrowheads="1"/>
          </p:cNvSpPr>
          <p:nvPr/>
        </p:nvSpPr>
        <p:spPr bwMode="auto">
          <a:xfrm>
            <a:off x="179512" y="1052736"/>
            <a:ext cx="8280920" cy="5013176"/>
          </a:xfrm>
          <a:prstGeom prst="wedgeRoundRectCallout">
            <a:avLst>
              <a:gd name="adj1" fmla="val 47533"/>
              <a:gd name="adj2" fmla="val 5506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dirty="0"/>
              <a:t>Bei einem einmaligen Werbeimpuls und ansonsten gleicher Werbebudgets wird das alte Absatzniveau wie zuvor erreicht = keine dauerhafte Erhöhung des Absatzniveaus. Im Unterschied zum </a:t>
            </a:r>
            <a:r>
              <a:rPr lang="de-DE" dirty="0" err="1"/>
              <a:t>Koyck</a:t>
            </a:r>
            <a:r>
              <a:rPr lang="de-DE" dirty="0"/>
              <a:t>-Modell vollzieht sich das Erreichen des alten Absatzniveaus schneller.</a:t>
            </a:r>
          </a:p>
          <a:p>
            <a:endParaRPr lang="de-DE" dirty="0"/>
          </a:p>
          <a:p>
            <a:r>
              <a:rPr lang="de-DE" dirty="0"/>
              <a:t>Selbst wenn dauerhaft das Werbebudget erhöht bleibt, tritt ein Rückgang der Absatzwirkung im Laufe der Zeit ein. Es wird langfristig ein Absatzniveau erreicht, das zwischen dem alten Niveau und dem Höchstniveau bei Beginn der Erhöhung des Werbebudgets liegt: Grund hierfür ist, dass der zusätzliche Absatzschub durch den Veränderungsparameter ausbleibt.</a:t>
            </a:r>
          </a:p>
          <a:p>
            <a:endParaRPr lang="de-DE" dirty="0"/>
          </a:p>
          <a:p>
            <a:r>
              <a:rPr lang="de-DE" dirty="0"/>
              <a:t>Eine dauerhafte Steigerung des Absatzes (Absatzwerte, die über dem Höchstniveau bei Beginn der Erhöhung des Werbebudgets liegen), ist nur mit ständig steigenden Werbebudgets möglich: Im </a:t>
            </a:r>
            <a:r>
              <a:rPr lang="de-DE" dirty="0" err="1"/>
              <a:t>Koyck</a:t>
            </a:r>
            <a:r>
              <a:rPr lang="de-DE" dirty="0"/>
              <a:t>-Modell gelingt dies mit einem höheren, aber dann konstanten Werbebudget.</a:t>
            </a:r>
          </a:p>
        </p:txBody>
      </p:sp>
      <p:sp>
        <p:nvSpPr>
          <p:cNvPr id="8" name="Rectangle 24"/>
          <p:cNvSpPr>
            <a:spLocks noGrp="1" noChangeArrowheads="1"/>
          </p:cNvSpPr>
          <p:nvPr>
            <p:ph type="title" idx="4294967295"/>
          </p:nvPr>
        </p:nvSpPr>
        <p:spPr>
          <a:xfrm>
            <a:off x="459611" y="123031"/>
            <a:ext cx="8229600" cy="576262"/>
          </a:xfrm>
        </p:spPr>
        <p:txBody>
          <a:bodyPr/>
          <a:lstStyle/>
          <a:p>
            <a:pPr eaLnBrk="1" hangingPunct="1"/>
            <a:r>
              <a:rPr lang="de-DE" altLang="de-DE" dirty="0"/>
              <a:t>Erläuterungen zur vorangegangenen Folie</a:t>
            </a:r>
          </a:p>
        </p:txBody>
      </p:sp>
    </p:spTree>
    <p:extLst>
      <p:ext uri="{BB962C8B-B14F-4D97-AF65-F5344CB8AC3E}">
        <p14:creationId xmlns:p14="http://schemas.microsoft.com/office/powerpoint/2010/main" val="31965438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6"/>
          <p:cNvSpPr>
            <a:spLocks noGrp="1" noChangeArrowheads="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eaLnBrk="1" hangingPunct="1"/>
            <a:fld id="{95901483-290A-44DB-A508-4CEB502D0342}" type="slidenum">
              <a:rPr lang="de-DE" altLang="de-DE"/>
              <a:pPr eaLnBrk="1" hangingPunct="1"/>
              <a:t>79</a:t>
            </a:fld>
            <a:endParaRPr lang="de-DE" altLang="de-DE"/>
          </a:p>
        </p:txBody>
      </p:sp>
      <p:sp>
        <p:nvSpPr>
          <p:cNvPr id="29" name="Foliennummernplatzhalter 2"/>
          <p:cNvSpPr txBox="1">
            <a:spLocks noGrp="1"/>
          </p:cNvSpPr>
          <p:nvPr/>
        </p:nvSpPr>
        <p:spPr bwMode="auto">
          <a:xfrm>
            <a:off x="6831013" y="6308725"/>
            <a:ext cx="2133600" cy="522288"/>
          </a:xfrm>
          <a:prstGeom prst="rect">
            <a:avLst/>
          </a:prstGeom>
          <a:noFill/>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algn="r" eaLnBrk="1" hangingPunct="1">
              <a:buFontTx/>
              <a:buNone/>
            </a:pPr>
            <a:fld id="{27F6F350-FE80-4DDA-81BC-925D60B20159}" type="slidenum">
              <a:rPr lang="de-DE" altLang="de-DE" sz="1100" b="1">
                <a:effectLst>
                  <a:outerShdw blurRad="38100" dist="38100" dir="2700000" algn="tl">
                    <a:srgbClr val="C0C0C0"/>
                  </a:outerShdw>
                </a:effectLst>
              </a:rPr>
              <a:pPr algn="r" eaLnBrk="1" hangingPunct="1">
                <a:buFontTx/>
                <a:buNone/>
              </a:pPr>
              <a:t>79</a:t>
            </a:fld>
            <a:endParaRPr lang="de-DE" altLang="de-DE" sz="1100" b="1">
              <a:effectLst>
                <a:outerShdw blurRad="38100" dist="38100" dir="2700000" algn="tl">
                  <a:srgbClr val="C0C0C0"/>
                </a:outerShdw>
              </a:effectLst>
            </a:endParaRPr>
          </a:p>
        </p:txBody>
      </p:sp>
      <p:sp>
        <p:nvSpPr>
          <p:cNvPr id="199684" name="Rectangle 6"/>
          <p:cNvSpPr>
            <a:spLocks noChangeArrowheads="1"/>
          </p:cNvSpPr>
          <p:nvPr/>
        </p:nvSpPr>
        <p:spPr bwMode="auto">
          <a:xfrm>
            <a:off x="2957513" y="517525"/>
            <a:ext cx="2959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grpSp>
        <p:nvGrpSpPr>
          <p:cNvPr id="199686" name="Group 23"/>
          <p:cNvGrpSpPr>
            <a:grpSpLocks/>
          </p:cNvGrpSpPr>
          <p:nvPr/>
        </p:nvGrpSpPr>
        <p:grpSpPr bwMode="auto">
          <a:xfrm>
            <a:off x="900113" y="1337469"/>
            <a:ext cx="5016500" cy="1676400"/>
            <a:chOff x="144" y="2688"/>
            <a:chExt cx="3160" cy="1056"/>
          </a:xfrm>
        </p:grpSpPr>
        <p:sp>
          <p:nvSpPr>
            <p:cNvPr id="199696" name="Text Box 24"/>
            <p:cNvSpPr txBox="1">
              <a:spLocks noChangeArrowheads="1"/>
            </p:cNvSpPr>
            <p:nvPr/>
          </p:nvSpPr>
          <p:spPr bwMode="auto">
            <a:xfrm>
              <a:off x="144" y="2688"/>
              <a:ext cx="231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spcBef>
                  <a:spcPct val="20000"/>
                </a:spcBef>
                <a:buChar char="•"/>
                <a:defRPr sz="2200">
                  <a:solidFill>
                    <a:schemeClr val="tx1"/>
                  </a:solidFill>
                  <a:latin typeface="Arial" panose="020B0604020202020204" pitchFamily="34" charset="0"/>
                </a:defRPr>
              </a:lvl1pPr>
              <a:lvl2pPr marL="742950" indent="-285750" defTabSz="762000" eaLnBrk="0" hangingPunct="0">
                <a:spcBef>
                  <a:spcPct val="20000"/>
                </a:spcBef>
                <a:buChar char="–"/>
                <a:defRPr sz="2000">
                  <a:solidFill>
                    <a:schemeClr val="tx1"/>
                  </a:solidFill>
                  <a:latin typeface="Arial" panose="020B0604020202020204" pitchFamily="34" charset="0"/>
                </a:defRPr>
              </a:lvl2pPr>
              <a:lvl3pPr marL="1143000" indent="-228600" defTabSz="762000" eaLnBrk="0" hangingPunct="0">
                <a:spcBef>
                  <a:spcPct val="20000"/>
                </a:spcBef>
                <a:buChar char="•"/>
                <a:defRPr sz="2400">
                  <a:solidFill>
                    <a:schemeClr val="tx1"/>
                  </a:solidFill>
                  <a:latin typeface="Arial" panose="020B0604020202020204" pitchFamily="34" charset="0"/>
                </a:defRPr>
              </a:lvl3pPr>
              <a:lvl4pPr marL="1600200" indent="-228600" defTabSz="762000" eaLnBrk="0" hangingPunct="0">
                <a:spcBef>
                  <a:spcPct val="20000"/>
                </a:spcBef>
                <a:buChar char="–"/>
                <a:defRPr sz="1600">
                  <a:solidFill>
                    <a:schemeClr val="tx1"/>
                  </a:solidFill>
                  <a:latin typeface="Arial" panose="020B0604020202020204" pitchFamily="34" charset="0"/>
                </a:defRPr>
              </a:lvl4pPr>
              <a:lvl5pPr marL="2057400" indent="-228600" defTabSz="762000" eaLnBrk="0" hangingPunct="0">
                <a:spcBef>
                  <a:spcPct val="20000"/>
                </a:spcBef>
                <a:buChar char="»"/>
                <a:defRPr sz="14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r>
                <a:rPr lang="de-DE" altLang="de-DE" sz="1800" dirty="0"/>
                <a:t>Veränderung des goodwill-Stocks:</a:t>
              </a:r>
            </a:p>
          </p:txBody>
        </p:sp>
        <p:graphicFrame>
          <p:nvGraphicFramePr>
            <p:cNvPr id="199697" name="Object 25"/>
            <p:cNvGraphicFramePr>
              <a:graphicFrameLocks noChangeAspect="1"/>
            </p:cNvGraphicFramePr>
            <p:nvPr/>
          </p:nvGraphicFramePr>
          <p:xfrm>
            <a:off x="192" y="2894"/>
            <a:ext cx="3112" cy="850"/>
          </p:xfrm>
          <a:graphic>
            <a:graphicData uri="http://schemas.openxmlformats.org/presentationml/2006/ole">
              <mc:AlternateContent xmlns:mc="http://schemas.openxmlformats.org/markup-compatibility/2006">
                <mc:Choice xmlns:v="urn:schemas-microsoft-com:vml" Requires="v">
                  <p:oleObj spid="_x0000_s26098" name="Formel" r:id="rId3" imgW="2501900" imgH="723900" progId="Equation.DSMT4">
                    <p:embed/>
                  </p:oleObj>
                </mc:Choice>
                <mc:Fallback>
                  <p:oleObj name="Formel" r:id="rId3" imgW="2501900" imgH="7239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 y="2894"/>
                          <a:ext cx="3112" cy="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99687" name="Group 26"/>
          <p:cNvGrpSpPr>
            <a:grpSpLocks/>
          </p:cNvGrpSpPr>
          <p:nvPr/>
        </p:nvGrpSpPr>
        <p:grpSpPr bwMode="auto">
          <a:xfrm>
            <a:off x="900113" y="3789040"/>
            <a:ext cx="3111500" cy="1639888"/>
            <a:chOff x="3727" y="2663"/>
            <a:chExt cx="1960" cy="1033"/>
          </a:xfrm>
        </p:grpSpPr>
        <p:sp>
          <p:nvSpPr>
            <p:cNvPr id="199690" name="Text Box 27"/>
            <p:cNvSpPr txBox="1">
              <a:spLocks noChangeArrowheads="1"/>
            </p:cNvSpPr>
            <p:nvPr/>
          </p:nvSpPr>
          <p:spPr bwMode="auto">
            <a:xfrm>
              <a:off x="3727" y="2663"/>
              <a:ext cx="19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spcBef>
                  <a:spcPct val="20000"/>
                </a:spcBef>
                <a:buChar char="•"/>
                <a:defRPr sz="2200">
                  <a:solidFill>
                    <a:schemeClr val="tx1"/>
                  </a:solidFill>
                  <a:latin typeface="Arial" panose="020B0604020202020204" pitchFamily="34" charset="0"/>
                </a:defRPr>
              </a:lvl1pPr>
              <a:lvl2pPr marL="742950" indent="-285750" defTabSz="762000" eaLnBrk="0" hangingPunct="0">
                <a:spcBef>
                  <a:spcPct val="20000"/>
                </a:spcBef>
                <a:buChar char="–"/>
                <a:defRPr sz="2000">
                  <a:solidFill>
                    <a:schemeClr val="tx1"/>
                  </a:solidFill>
                  <a:latin typeface="Arial" panose="020B0604020202020204" pitchFamily="34" charset="0"/>
                </a:defRPr>
              </a:lvl2pPr>
              <a:lvl3pPr marL="1143000" indent="-228600" defTabSz="762000" eaLnBrk="0" hangingPunct="0">
                <a:spcBef>
                  <a:spcPct val="20000"/>
                </a:spcBef>
                <a:buChar char="•"/>
                <a:defRPr sz="2400">
                  <a:solidFill>
                    <a:schemeClr val="tx1"/>
                  </a:solidFill>
                  <a:latin typeface="Arial" panose="020B0604020202020204" pitchFamily="34" charset="0"/>
                </a:defRPr>
              </a:lvl3pPr>
              <a:lvl4pPr marL="1600200" indent="-228600" defTabSz="762000" eaLnBrk="0" hangingPunct="0">
                <a:spcBef>
                  <a:spcPct val="20000"/>
                </a:spcBef>
                <a:buChar char="–"/>
                <a:defRPr sz="1600">
                  <a:solidFill>
                    <a:schemeClr val="tx1"/>
                  </a:solidFill>
                  <a:latin typeface="Arial" panose="020B0604020202020204" pitchFamily="34" charset="0"/>
                </a:defRPr>
              </a:lvl4pPr>
              <a:lvl5pPr marL="2057400" indent="-228600" defTabSz="762000" eaLnBrk="0" hangingPunct="0">
                <a:spcBef>
                  <a:spcPct val="20000"/>
                </a:spcBef>
                <a:buChar char="»"/>
                <a:defRPr sz="14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r>
                <a:rPr lang="de-DE" altLang="de-DE" sz="1800"/>
                <a:t>mit Abschreibungsrate r=1-c:</a:t>
              </a:r>
            </a:p>
          </p:txBody>
        </p:sp>
        <p:graphicFrame>
          <p:nvGraphicFramePr>
            <p:cNvPr id="199691" name="Object 28"/>
            <p:cNvGraphicFramePr>
              <a:graphicFrameLocks noChangeAspect="1"/>
            </p:cNvGraphicFramePr>
            <p:nvPr/>
          </p:nvGraphicFramePr>
          <p:xfrm>
            <a:off x="3948" y="2961"/>
            <a:ext cx="528" cy="193"/>
          </p:xfrm>
          <a:graphic>
            <a:graphicData uri="http://schemas.openxmlformats.org/presentationml/2006/ole">
              <mc:AlternateContent xmlns:mc="http://schemas.openxmlformats.org/markup-compatibility/2006">
                <mc:Choice xmlns:v="urn:schemas-microsoft-com:vml" Requires="v">
                  <p:oleObj spid="_x0000_s26099" name="Formel" r:id="rId5" imgW="457002" imgH="177723" progId="Equation.DSMT4">
                    <p:embed/>
                  </p:oleObj>
                </mc:Choice>
                <mc:Fallback>
                  <p:oleObj name="Formel" r:id="rId5" imgW="457002" imgH="177723"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48" y="2961"/>
                          <a:ext cx="528" cy="1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9692" name="Text Box 29"/>
            <p:cNvSpPr txBox="1">
              <a:spLocks noChangeArrowheads="1"/>
            </p:cNvSpPr>
            <p:nvPr/>
          </p:nvSpPr>
          <p:spPr bwMode="auto">
            <a:xfrm>
              <a:off x="4566" y="2941"/>
              <a:ext cx="2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spcBef>
                  <a:spcPct val="20000"/>
                </a:spcBef>
                <a:buChar char="•"/>
                <a:defRPr sz="2200">
                  <a:solidFill>
                    <a:schemeClr val="tx1"/>
                  </a:solidFill>
                  <a:latin typeface="Arial" panose="020B0604020202020204" pitchFamily="34" charset="0"/>
                </a:defRPr>
              </a:lvl1pPr>
              <a:lvl2pPr marL="742950" indent="-285750" defTabSz="762000" eaLnBrk="0" hangingPunct="0">
                <a:spcBef>
                  <a:spcPct val="20000"/>
                </a:spcBef>
                <a:buChar char="–"/>
                <a:defRPr sz="2000">
                  <a:solidFill>
                    <a:schemeClr val="tx1"/>
                  </a:solidFill>
                  <a:latin typeface="Arial" panose="020B0604020202020204" pitchFamily="34" charset="0"/>
                </a:defRPr>
              </a:lvl2pPr>
              <a:lvl3pPr marL="1143000" indent="-228600" defTabSz="762000" eaLnBrk="0" hangingPunct="0">
                <a:spcBef>
                  <a:spcPct val="20000"/>
                </a:spcBef>
                <a:buChar char="•"/>
                <a:defRPr sz="2400">
                  <a:solidFill>
                    <a:schemeClr val="tx1"/>
                  </a:solidFill>
                  <a:latin typeface="Arial" panose="020B0604020202020204" pitchFamily="34" charset="0"/>
                </a:defRPr>
              </a:lvl3pPr>
              <a:lvl4pPr marL="1600200" indent="-228600" defTabSz="762000" eaLnBrk="0" hangingPunct="0">
                <a:spcBef>
                  <a:spcPct val="20000"/>
                </a:spcBef>
                <a:buChar char="–"/>
                <a:defRPr sz="1600">
                  <a:solidFill>
                    <a:schemeClr val="tx1"/>
                  </a:solidFill>
                  <a:latin typeface="Arial" panose="020B0604020202020204" pitchFamily="34" charset="0"/>
                </a:defRPr>
              </a:lvl4pPr>
              <a:lvl5pPr marL="2057400" indent="-228600" defTabSz="762000" eaLnBrk="0" hangingPunct="0">
                <a:spcBef>
                  <a:spcPct val="20000"/>
                </a:spcBef>
                <a:buChar char="»"/>
                <a:defRPr sz="14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r>
                <a:rPr lang="de-DE" altLang="de-DE" sz="1800"/>
                <a:t>für</a:t>
              </a:r>
            </a:p>
          </p:txBody>
        </p:sp>
        <p:graphicFrame>
          <p:nvGraphicFramePr>
            <p:cNvPr id="199693" name="Object 30"/>
            <p:cNvGraphicFramePr>
              <a:graphicFrameLocks noChangeAspect="1"/>
            </p:cNvGraphicFramePr>
            <p:nvPr/>
          </p:nvGraphicFramePr>
          <p:xfrm>
            <a:off x="4864" y="2931"/>
            <a:ext cx="774" cy="249"/>
          </p:xfrm>
          <a:graphic>
            <a:graphicData uri="http://schemas.openxmlformats.org/presentationml/2006/ole">
              <mc:AlternateContent xmlns:mc="http://schemas.openxmlformats.org/markup-compatibility/2006">
                <mc:Choice xmlns:v="urn:schemas-microsoft-com:vml" Requires="v">
                  <p:oleObj spid="_x0000_s26100" name="Formel" r:id="rId7" imgW="672808" imgH="228501" progId="Equation.DSMT4">
                    <p:embed/>
                  </p:oleObj>
                </mc:Choice>
                <mc:Fallback>
                  <p:oleObj name="Formel" r:id="rId7" imgW="672808" imgH="228501"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64" y="2931"/>
                          <a:ext cx="774" cy="2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9694" name="Text Box 31"/>
            <p:cNvSpPr txBox="1">
              <a:spLocks noChangeArrowheads="1"/>
            </p:cNvSpPr>
            <p:nvPr/>
          </p:nvSpPr>
          <p:spPr bwMode="auto">
            <a:xfrm>
              <a:off x="3918" y="3321"/>
              <a:ext cx="9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spcBef>
                  <a:spcPct val="20000"/>
                </a:spcBef>
                <a:buChar char="•"/>
                <a:defRPr sz="2200">
                  <a:solidFill>
                    <a:schemeClr val="tx1"/>
                  </a:solidFill>
                  <a:latin typeface="Arial" panose="020B0604020202020204" pitchFamily="34" charset="0"/>
                </a:defRPr>
              </a:lvl1pPr>
              <a:lvl2pPr marL="742950" indent="-285750" defTabSz="762000" eaLnBrk="0" hangingPunct="0">
                <a:spcBef>
                  <a:spcPct val="20000"/>
                </a:spcBef>
                <a:buChar char="–"/>
                <a:defRPr sz="2000">
                  <a:solidFill>
                    <a:schemeClr val="tx1"/>
                  </a:solidFill>
                  <a:latin typeface="Arial" panose="020B0604020202020204" pitchFamily="34" charset="0"/>
                </a:defRPr>
              </a:lvl2pPr>
              <a:lvl3pPr marL="1143000" indent="-228600" defTabSz="762000" eaLnBrk="0" hangingPunct="0">
                <a:spcBef>
                  <a:spcPct val="20000"/>
                </a:spcBef>
                <a:buChar char="•"/>
                <a:defRPr sz="2400">
                  <a:solidFill>
                    <a:schemeClr val="tx1"/>
                  </a:solidFill>
                  <a:latin typeface="Arial" panose="020B0604020202020204" pitchFamily="34" charset="0"/>
                </a:defRPr>
              </a:lvl3pPr>
              <a:lvl4pPr marL="1600200" indent="-228600" defTabSz="762000" eaLnBrk="0" hangingPunct="0">
                <a:spcBef>
                  <a:spcPct val="20000"/>
                </a:spcBef>
                <a:buChar char="–"/>
                <a:defRPr sz="1600">
                  <a:solidFill>
                    <a:schemeClr val="tx1"/>
                  </a:solidFill>
                  <a:latin typeface="Arial" panose="020B0604020202020204" pitchFamily="34" charset="0"/>
                </a:defRPr>
              </a:lvl4pPr>
              <a:lvl5pPr marL="2057400" indent="-228600" defTabSz="762000" eaLnBrk="0" hangingPunct="0">
                <a:spcBef>
                  <a:spcPct val="20000"/>
                </a:spcBef>
                <a:buChar char="»"/>
                <a:defRPr sz="14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r>
                <a:rPr lang="de-DE" altLang="de-DE" sz="1800"/>
                <a:t>steady state:</a:t>
              </a:r>
            </a:p>
          </p:txBody>
        </p:sp>
        <p:graphicFrame>
          <p:nvGraphicFramePr>
            <p:cNvPr id="199695" name="Object 32"/>
            <p:cNvGraphicFramePr>
              <a:graphicFrameLocks noChangeAspect="1"/>
            </p:cNvGraphicFramePr>
            <p:nvPr/>
          </p:nvGraphicFramePr>
          <p:xfrm>
            <a:off x="4850" y="3187"/>
            <a:ext cx="748" cy="509"/>
          </p:xfrm>
          <a:graphic>
            <a:graphicData uri="http://schemas.openxmlformats.org/presentationml/2006/ole">
              <mc:AlternateContent xmlns:mc="http://schemas.openxmlformats.org/markup-compatibility/2006">
                <mc:Choice xmlns:v="urn:schemas-microsoft-com:vml" Requires="v">
                  <p:oleObj spid="_x0000_s26101" name="Formel" r:id="rId9" imgW="545863" imgH="393529" progId="Equation.DSMT4">
                    <p:embed/>
                  </p:oleObj>
                </mc:Choice>
                <mc:Fallback>
                  <p:oleObj name="Formel" r:id="rId9" imgW="545863" imgH="393529"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50" y="3187"/>
                          <a:ext cx="748" cy="5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99688" name="Rectangle 33"/>
          <p:cNvSpPr>
            <a:spLocks noGrp="1" noChangeArrowheads="1"/>
          </p:cNvSpPr>
          <p:nvPr>
            <p:ph type="title" idx="4294967295"/>
          </p:nvPr>
        </p:nvSpPr>
        <p:spPr>
          <a:xfrm>
            <a:off x="611560" y="243682"/>
            <a:ext cx="8229600" cy="576262"/>
          </a:xfrm>
        </p:spPr>
        <p:txBody>
          <a:bodyPr/>
          <a:lstStyle/>
          <a:p>
            <a:pPr eaLnBrk="1" hangingPunct="1"/>
            <a:r>
              <a:rPr lang="de-DE" altLang="de-DE" dirty="0"/>
              <a:t>Dauerhaftigkeit des goodwill-Transfers (III)</a:t>
            </a:r>
          </a:p>
        </p:txBody>
      </p:sp>
      <p:sp>
        <p:nvSpPr>
          <p:cNvPr id="31" name="Foliennummernplatzhalter 30"/>
          <p:cNvSpPr txBox="1">
            <a:spLocks noGrp="1"/>
          </p:cNvSpPr>
          <p:nvPr/>
        </p:nvSpPr>
        <p:spPr bwMode="auto">
          <a:xfrm>
            <a:off x="6831013" y="6308725"/>
            <a:ext cx="2133600" cy="522288"/>
          </a:xfrm>
          <a:prstGeom prst="rect">
            <a:avLst/>
          </a:prstGeom>
          <a:noFill/>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algn="r" eaLnBrk="1" hangingPunct="1">
              <a:buFontTx/>
              <a:buNone/>
            </a:pPr>
            <a:fld id="{ED52B9E5-227A-4954-BC20-D0AE98235911}" type="slidenum">
              <a:rPr lang="de-DE" altLang="de-DE" sz="1100" b="1">
                <a:effectLst>
                  <a:outerShdw blurRad="38100" dist="38100" dir="2700000" algn="tl">
                    <a:srgbClr val="C0C0C0"/>
                  </a:outerShdw>
                </a:effectLst>
              </a:rPr>
              <a:pPr algn="r" eaLnBrk="1" hangingPunct="1">
                <a:buFontTx/>
                <a:buNone/>
              </a:pPr>
              <a:t>79</a:t>
            </a:fld>
            <a:endParaRPr lang="de-DE" altLang="de-DE" sz="1100" b="1">
              <a:effectLst>
                <a:outerShdw blurRad="38100" dist="38100" dir="2700000" algn="tl">
                  <a:srgbClr val="C0C0C0"/>
                </a:outerShdw>
              </a:effectLst>
            </a:endParaRPr>
          </a:p>
        </p:txBody>
      </p:sp>
    </p:spTree>
    <p:extLst>
      <p:ext uri="{BB962C8B-B14F-4D97-AF65-F5344CB8AC3E}">
        <p14:creationId xmlns:p14="http://schemas.microsoft.com/office/powerpoint/2010/main" val="247668637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899592" y="2283245"/>
            <a:ext cx="7416824" cy="3539430"/>
          </a:xfrm>
          <a:prstGeom prst="rect">
            <a:avLst/>
          </a:prstGeom>
          <a:noFill/>
        </p:spPr>
        <p:txBody>
          <a:bodyPr wrap="square" rtlCol="0">
            <a:spAutoFit/>
          </a:bodyPr>
          <a:lstStyle/>
          <a:p>
            <a:r>
              <a:rPr lang="de-DE" sz="1400" dirty="0">
                <a:latin typeface="+mj-lt"/>
              </a:rPr>
              <a:t>Prämissen-Audit: Überprüfung, ob die entscheidungsrelevanten Daten der Kommunikationsplanung „noch stimmen“ bzw. ob Veränderungen abzusehen sind (Früherkennung: Überprüfung der Planungsgrundlagen. Dies ist Ergebnis des Markt-Screenings.</a:t>
            </a:r>
          </a:p>
          <a:p>
            <a:endParaRPr lang="de-DE" sz="1400" dirty="0">
              <a:latin typeface="+mj-lt"/>
            </a:endParaRPr>
          </a:p>
          <a:p>
            <a:r>
              <a:rPr lang="de-DE" sz="1400" dirty="0">
                <a:latin typeface="+mj-lt"/>
              </a:rPr>
              <a:t>Ziel- und Strategien-Audit: Überprüfung der Stimmigkeit bzw. Eignung der strategischen Kommunikationsziele (Zweckmäßigkeit der Strategien) und Operationalisierung von Zwischenzielen (Zielhierarchie)</a:t>
            </a:r>
          </a:p>
          <a:p>
            <a:endParaRPr lang="de-DE" sz="1400" dirty="0">
              <a:latin typeface="+mj-lt"/>
            </a:endParaRPr>
          </a:p>
          <a:p>
            <a:r>
              <a:rPr lang="de-DE" sz="1400" dirty="0">
                <a:latin typeface="+mj-lt"/>
              </a:rPr>
              <a:t>Maßnahmen-Audit: Überprüfung der Zielvorgaben (Soll-Größe) für die ergebnisorientierte Werbe-Kontrolle („Waren die Zielvorgaben richtig?“)</a:t>
            </a:r>
          </a:p>
          <a:p>
            <a:endParaRPr lang="de-DE" sz="1400" dirty="0">
              <a:latin typeface="+mj-lt"/>
            </a:endParaRPr>
          </a:p>
          <a:p>
            <a:r>
              <a:rPr lang="de-DE" sz="1400" dirty="0">
                <a:latin typeface="+mj-lt"/>
              </a:rPr>
              <a:t>Prozess- und Organisations-Audit (Zweckmäßigkeitsprüfung: kritische Überprüfung der „Werbeabteilung“ hinsichtlich der Effizienz der Aktivitäten (Prozesse; Geschäftsprozesse), insbesondere in Abstimmung mit involvierten Werbeagenturen sowie der angewandten Planungs- und Kontrolltechniken.</a:t>
            </a:r>
          </a:p>
        </p:txBody>
      </p:sp>
      <p:sp>
        <p:nvSpPr>
          <p:cNvPr id="11" name="Text Box 19"/>
          <p:cNvSpPr txBox="1">
            <a:spLocks noChangeArrowheads="1"/>
          </p:cNvSpPr>
          <p:nvPr/>
        </p:nvSpPr>
        <p:spPr bwMode="auto">
          <a:xfrm>
            <a:off x="610988" y="1491157"/>
            <a:ext cx="2664868" cy="648072"/>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bIns="46800" anchor="ctr" anchorCtr="1"/>
          <a:ls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r>
              <a:rPr lang="de-DE" dirty="0"/>
              <a:t>Auditfelder</a:t>
            </a:r>
          </a:p>
        </p:txBody>
      </p:sp>
      <p:cxnSp>
        <p:nvCxnSpPr>
          <p:cNvPr id="15" name="Gerade Verbindung 14"/>
          <p:cNvCxnSpPr/>
          <p:nvPr/>
        </p:nvCxnSpPr>
        <p:spPr>
          <a:xfrm>
            <a:off x="691000" y="2139229"/>
            <a:ext cx="11525" cy="28739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p:nvCxnSpPr>
        <p:spPr>
          <a:xfrm>
            <a:off x="697762" y="3496246"/>
            <a:ext cx="208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el 2"/>
          <p:cNvSpPr>
            <a:spLocks noGrp="1"/>
          </p:cNvSpPr>
          <p:nvPr>
            <p:ph type="title"/>
          </p:nvPr>
        </p:nvSpPr>
        <p:spPr>
          <a:xfrm>
            <a:off x="323528" y="115737"/>
            <a:ext cx="8229600" cy="576262"/>
          </a:xfrm>
        </p:spPr>
        <p:txBody>
          <a:bodyPr/>
          <a:lstStyle/>
          <a:p>
            <a:r>
              <a:rPr lang="de-DE" dirty="0"/>
              <a:t>Ergänzungen zur vorangegangenen Folie (I) Auditing (Planungskontrolle) im Marketing (Marketing-Audit)</a:t>
            </a:r>
          </a:p>
        </p:txBody>
      </p:sp>
      <p:cxnSp>
        <p:nvCxnSpPr>
          <p:cNvPr id="9" name="Gerade Verbindung 8"/>
          <p:cNvCxnSpPr/>
          <p:nvPr/>
        </p:nvCxnSpPr>
        <p:spPr>
          <a:xfrm>
            <a:off x="702525" y="5005561"/>
            <a:ext cx="208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p:nvCxnSpPr>
        <p:spPr>
          <a:xfrm>
            <a:off x="693801" y="2437860"/>
            <a:ext cx="208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p:nvCxnSpPr>
        <p:spPr>
          <a:xfrm>
            <a:off x="693801" y="4365104"/>
            <a:ext cx="208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liennummernplatzhalter 3"/>
          <p:cNvSpPr>
            <a:spLocks noGrp="1"/>
          </p:cNvSpPr>
          <p:nvPr>
            <p:ph type="sldNum" sz="quarter" idx="10"/>
          </p:nvPr>
        </p:nvSpPr>
        <p:spPr/>
        <p:txBody>
          <a:bodyPr/>
          <a:lstStyle/>
          <a:p>
            <a:pPr>
              <a:defRPr/>
            </a:pPr>
            <a:fld id="{326DD3C9-03BA-45CA-863F-780CDC9E4EAD}" type="slidenum">
              <a:rPr lang="de-DE" smtClean="0"/>
              <a:pPr>
                <a:defRPr/>
              </a:pPr>
              <a:t>8</a:t>
            </a:fld>
            <a:endParaRPr lang="de-DE"/>
          </a:p>
        </p:txBody>
      </p:sp>
    </p:spTree>
    <p:extLst>
      <p:ext uri="{BB962C8B-B14F-4D97-AF65-F5344CB8AC3E}">
        <p14:creationId xmlns:p14="http://schemas.microsoft.com/office/powerpoint/2010/main" val="2177513350"/>
      </p:ext>
    </p:extLst>
  </p:cSld>
  <p:clrMapOvr>
    <a:masterClrMapping/>
  </p:clrMapOvr>
  <mc:AlternateContent xmlns:mc="http://schemas.openxmlformats.org/markup-compatibility/2006" xmlns:p14="http://schemas.microsoft.com/office/powerpoint/2010/main">
    <mc:Choice Requires="p14">
      <p:transition spd="slow" p14:dur="2000" advTm="132972"/>
    </mc:Choice>
    <mc:Fallback xmlns="">
      <p:transition spd="slow" advTm="132972"/>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p:cNvSpPr>
            <a:spLocks noChangeArrowheads="1"/>
          </p:cNvSpPr>
          <p:nvPr/>
        </p:nvSpPr>
        <p:spPr bwMode="auto">
          <a:xfrm>
            <a:off x="179512" y="1196752"/>
            <a:ext cx="8280920" cy="4509120"/>
          </a:xfrm>
          <a:prstGeom prst="wedgeRoundRectCallout">
            <a:avLst>
              <a:gd name="adj1" fmla="val 47533"/>
              <a:gd name="adj2" fmla="val 5506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sz="2000" dirty="0"/>
              <a:t>Berechnung des notwendigen Werbebudgets um dauerhaft ein bestimmtes Absatzniveau zu erreichen: Hierzu werden die goodwill-Stock-Funktion und die Prämissen für eine </a:t>
            </a:r>
            <a:r>
              <a:rPr lang="de-DE" sz="2000" dirty="0" err="1"/>
              <a:t>steady</a:t>
            </a:r>
            <a:r>
              <a:rPr lang="de-DE" sz="2000" dirty="0"/>
              <a:t>-</a:t>
            </a:r>
            <a:r>
              <a:rPr lang="de-DE" sz="2000" dirty="0" err="1"/>
              <a:t>state</a:t>
            </a:r>
            <a:r>
              <a:rPr lang="de-DE" sz="2000" dirty="0"/>
              <a:t>-Bedingung verwendet:</a:t>
            </a:r>
          </a:p>
          <a:p>
            <a:r>
              <a:rPr lang="de-DE" sz="2000" dirty="0"/>
              <a:t>In der </a:t>
            </a:r>
            <a:r>
              <a:rPr lang="de-DE" sz="2000" dirty="0" err="1"/>
              <a:t>steady</a:t>
            </a:r>
            <a:r>
              <a:rPr lang="de-DE" sz="2000" dirty="0"/>
              <a:t>-</a:t>
            </a:r>
            <a:r>
              <a:rPr lang="de-DE" sz="2000" dirty="0" err="1"/>
              <a:t>state</a:t>
            </a:r>
            <a:r>
              <a:rPr lang="de-DE" sz="2000" dirty="0"/>
              <a:t>-Bedingung gilt, dass sich der goodwill-Stock nicht mehr ändert (</a:t>
            </a:r>
            <a:r>
              <a:rPr lang="de-DE" sz="2000" dirty="0">
                <a:latin typeface="Symbol" panose="05050102010706020507" pitchFamily="18" charset="2"/>
              </a:rPr>
              <a:t>D</a:t>
            </a:r>
            <a:r>
              <a:rPr lang="de-DE" sz="2000" dirty="0"/>
              <a:t>A=0) und bei einem konstanten goodwill-Stock auch die periodenbezogenen Absatzmengen unverändert sind, d.h. ein bestimmtes Absatzniveau erreicht ist.</a:t>
            </a:r>
          </a:p>
          <a:p>
            <a:r>
              <a:rPr lang="de-DE" sz="2000" dirty="0"/>
              <a:t>Gesucht ist dasjenige Wehrbudget, das ein bestimmtes Niveau des goodwill-Stocks aufbaut und dann in der Folge mit einem bestimmten Absatzniveau korrespondiert. </a:t>
            </a:r>
          </a:p>
          <a:p>
            <a:endParaRPr lang="de-DE" sz="2000" dirty="0"/>
          </a:p>
          <a:p>
            <a:r>
              <a:rPr lang="de-DE" sz="2000" dirty="0"/>
              <a:t>Für den Zusammenhang zwischen goodwill-Stock und Werbebudgets ist das </a:t>
            </a:r>
            <a:r>
              <a:rPr lang="de-DE" sz="2000" dirty="0" err="1"/>
              <a:t>Koyck</a:t>
            </a:r>
            <a:r>
              <a:rPr lang="de-DE" sz="2000" dirty="0"/>
              <a:t>-Modell unterstellt.</a:t>
            </a:r>
          </a:p>
        </p:txBody>
      </p:sp>
      <p:sp>
        <p:nvSpPr>
          <p:cNvPr id="8" name="Rectangle 24"/>
          <p:cNvSpPr>
            <a:spLocks noGrp="1" noChangeArrowheads="1"/>
          </p:cNvSpPr>
          <p:nvPr>
            <p:ph type="title" idx="4294967295"/>
          </p:nvPr>
        </p:nvSpPr>
        <p:spPr>
          <a:xfrm>
            <a:off x="459611" y="123031"/>
            <a:ext cx="8229600" cy="576262"/>
          </a:xfrm>
        </p:spPr>
        <p:txBody>
          <a:bodyPr/>
          <a:lstStyle/>
          <a:p>
            <a:pPr eaLnBrk="1" hangingPunct="1"/>
            <a:r>
              <a:rPr lang="de-DE" altLang="de-DE" dirty="0"/>
              <a:t>Erläuterungen zur vorangegangenen Folie (I)</a:t>
            </a:r>
          </a:p>
        </p:txBody>
      </p:sp>
    </p:spTree>
    <p:extLst>
      <p:ext uri="{BB962C8B-B14F-4D97-AF65-F5344CB8AC3E}">
        <p14:creationId xmlns:p14="http://schemas.microsoft.com/office/powerpoint/2010/main" val="377596084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p:cNvSpPr>
            <a:spLocks noChangeArrowheads="1"/>
          </p:cNvSpPr>
          <p:nvPr/>
        </p:nvSpPr>
        <p:spPr bwMode="auto">
          <a:xfrm>
            <a:off x="179512" y="980728"/>
            <a:ext cx="8509699" cy="4824536"/>
          </a:xfrm>
          <a:prstGeom prst="wedgeRoundRectCallout">
            <a:avLst>
              <a:gd name="adj1" fmla="val 47533"/>
              <a:gd name="adj2" fmla="val 5506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dirty="0"/>
              <a:t>Es wird die Bedingung gesucht, in der </a:t>
            </a:r>
            <a:r>
              <a:rPr lang="de-DE" dirty="0">
                <a:latin typeface="Symbol" panose="05050102010706020507" pitchFamily="18" charset="2"/>
              </a:rPr>
              <a:t>D</a:t>
            </a:r>
            <a:r>
              <a:rPr lang="de-DE" dirty="0"/>
              <a:t>A=0 gilt: Wie hoch muss das Werbebudget in einer Periode sein, um ein konstantes goodwill-Stock-Niveau zu erzeugen? </a:t>
            </a:r>
          </a:p>
          <a:p>
            <a:endParaRPr lang="de-DE" dirty="0"/>
          </a:p>
          <a:p>
            <a:r>
              <a:rPr lang="de-DE" dirty="0"/>
              <a:t>Hierzu werden für die Perioden t und t+1 die Beziehungen zwischen Werbebudgets und goodwill-Stock explizit ausformuliert und </a:t>
            </a:r>
            <a:r>
              <a:rPr lang="de-DE" dirty="0">
                <a:latin typeface="Symbol" panose="05050102010706020507" pitchFamily="18" charset="2"/>
              </a:rPr>
              <a:t>D</a:t>
            </a:r>
            <a:r>
              <a:rPr lang="de-DE" dirty="0"/>
              <a:t>A=A</a:t>
            </a:r>
            <a:r>
              <a:rPr lang="de-DE" baseline="-25000" dirty="0"/>
              <a:t>t+1</a:t>
            </a:r>
            <a:r>
              <a:rPr lang="de-DE" dirty="0"/>
              <a:t> – A</a:t>
            </a:r>
            <a:r>
              <a:rPr lang="de-DE" baseline="-25000" dirty="0"/>
              <a:t>t</a:t>
            </a:r>
            <a:r>
              <a:rPr lang="de-DE" dirty="0"/>
              <a:t> gebildet: Dies ergibt die Bedingung in der dritten Zeile.</a:t>
            </a:r>
          </a:p>
          <a:p>
            <a:r>
              <a:rPr lang="de-DE" dirty="0"/>
              <a:t>Setzt man </a:t>
            </a:r>
            <a:r>
              <a:rPr lang="de-DE" dirty="0">
                <a:latin typeface="Symbol" panose="05050102010706020507" pitchFamily="18" charset="2"/>
              </a:rPr>
              <a:t>D</a:t>
            </a:r>
            <a:r>
              <a:rPr lang="de-DE" dirty="0"/>
              <a:t>A=0, ergibt sich die Beziehung A = 1/r </a:t>
            </a:r>
            <a:r>
              <a:rPr lang="de-DE" dirty="0">
                <a:sym typeface="Symbol" panose="05050102010706020507" pitchFamily="18" charset="2"/>
              </a:rPr>
              <a:t>  </a:t>
            </a:r>
            <a:r>
              <a:rPr lang="de-DE" dirty="0"/>
              <a:t>W  (mit r=1-c): Um ein bestimmtes Niveau des goodwill-Stocks zu erzielen, ist ein Werbebudget in Höhe von 1/r </a:t>
            </a:r>
            <a:r>
              <a:rPr lang="de-DE" dirty="0">
                <a:sym typeface="Symbol" panose="05050102010706020507" pitchFamily="18" charset="2"/>
              </a:rPr>
              <a:t>  </a:t>
            </a:r>
            <a:r>
              <a:rPr lang="de-DE" dirty="0"/>
              <a:t>W notwendig.</a:t>
            </a:r>
          </a:p>
          <a:p>
            <a:r>
              <a:rPr lang="de-DE" dirty="0"/>
              <a:t>r wird als Abschreibungsrate des goodwill-Stocks bezeichnet, da um diesen Faktor Werbung gefahren werden muss, um einen konstanten goodwill-Stock zu halten.</a:t>
            </a:r>
          </a:p>
          <a:p>
            <a:endParaRPr lang="de-DE" dirty="0"/>
          </a:p>
          <a:p>
            <a:r>
              <a:rPr lang="de-DE" dirty="0"/>
              <a:t>Solche </a:t>
            </a:r>
            <a:r>
              <a:rPr lang="de-DE" dirty="0" err="1"/>
              <a:t>steady</a:t>
            </a:r>
            <a:r>
              <a:rPr lang="de-DE" dirty="0"/>
              <a:t>-</a:t>
            </a:r>
            <a:r>
              <a:rPr lang="de-DE" dirty="0" err="1"/>
              <a:t>state</a:t>
            </a:r>
            <a:r>
              <a:rPr lang="de-DE" dirty="0"/>
              <a:t>-Bedingungen lassen sich auch für andere Funktionen des goodwill-Stocks berechnen.</a:t>
            </a:r>
          </a:p>
        </p:txBody>
      </p:sp>
      <p:sp>
        <p:nvSpPr>
          <p:cNvPr id="8" name="Rectangle 24"/>
          <p:cNvSpPr>
            <a:spLocks noGrp="1" noChangeArrowheads="1"/>
          </p:cNvSpPr>
          <p:nvPr>
            <p:ph type="title" idx="4294967295"/>
          </p:nvPr>
        </p:nvSpPr>
        <p:spPr>
          <a:xfrm>
            <a:off x="459611" y="123031"/>
            <a:ext cx="8229600" cy="576262"/>
          </a:xfrm>
        </p:spPr>
        <p:txBody>
          <a:bodyPr/>
          <a:lstStyle/>
          <a:p>
            <a:pPr eaLnBrk="1" hangingPunct="1"/>
            <a:r>
              <a:rPr lang="de-DE" altLang="de-DE" dirty="0"/>
              <a:t>Erläuterungen zur vorangegangenen Folie (II)</a:t>
            </a:r>
          </a:p>
        </p:txBody>
      </p:sp>
    </p:spTree>
    <p:extLst>
      <p:ext uri="{BB962C8B-B14F-4D97-AF65-F5344CB8AC3E}">
        <p14:creationId xmlns:p14="http://schemas.microsoft.com/office/powerpoint/2010/main" val="386118940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4495"/>
            <a:ext cx="8229600" cy="576262"/>
          </a:xfrm>
        </p:spPr>
        <p:txBody>
          <a:bodyPr/>
          <a:lstStyle/>
          <a:p>
            <a:r>
              <a:rPr lang="de-DE" dirty="0"/>
              <a:t>Übungsaufgabe</a:t>
            </a:r>
          </a:p>
        </p:txBody>
      </p:sp>
      <p:sp>
        <p:nvSpPr>
          <p:cNvPr id="3" name="Inhaltsplatzhalter 2"/>
          <p:cNvSpPr>
            <a:spLocks noGrp="1"/>
          </p:cNvSpPr>
          <p:nvPr>
            <p:ph idx="1"/>
          </p:nvPr>
        </p:nvSpPr>
        <p:spPr>
          <a:xfrm>
            <a:off x="457200" y="1052736"/>
            <a:ext cx="8229600" cy="2016224"/>
          </a:xfrm>
        </p:spPr>
        <p:txBody>
          <a:bodyPr/>
          <a:lstStyle/>
          <a:p>
            <a:pPr marL="0" indent="0">
              <a:buNone/>
            </a:pPr>
            <a:r>
              <a:rPr lang="de-DE" sz="2000" dirty="0"/>
              <a:t>Eine dynamische Werbe-Response-Funktion hat die Form: </a:t>
            </a:r>
            <a:r>
              <a:rPr lang="de-DE" sz="2000" dirty="0" err="1"/>
              <a:t>x</a:t>
            </a:r>
            <a:r>
              <a:rPr lang="de-DE" sz="2000" baseline="-25000" dirty="0" err="1"/>
              <a:t>t</a:t>
            </a:r>
            <a:r>
              <a:rPr lang="de-DE" sz="2000" dirty="0"/>
              <a:t>= 50 A</a:t>
            </a:r>
            <a:r>
              <a:rPr lang="de-DE" sz="2000" baseline="-25000" dirty="0"/>
              <a:t>t</a:t>
            </a:r>
            <a:r>
              <a:rPr lang="de-DE" sz="2000" dirty="0"/>
              <a:t>.</a:t>
            </a:r>
          </a:p>
          <a:p>
            <a:pPr marL="0" indent="0">
              <a:buNone/>
            </a:pPr>
            <a:r>
              <a:rPr lang="de-DE" sz="2000" dirty="0"/>
              <a:t>Für die Goodwill-Stock-Funktion gilt: A</a:t>
            </a:r>
            <a:r>
              <a:rPr lang="de-DE" sz="2000" baseline="-25000" dirty="0"/>
              <a:t>t</a:t>
            </a:r>
            <a:r>
              <a:rPr lang="de-DE" sz="2000" dirty="0"/>
              <a:t> = </a:t>
            </a:r>
            <a:r>
              <a:rPr lang="de-DE" sz="2800" dirty="0" err="1">
                <a:latin typeface="Symbol" panose="05050102010706020507" pitchFamily="18" charset="2"/>
              </a:rPr>
              <a:t>S</a:t>
            </a:r>
            <a:r>
              <a:rPr lang="de-DE" sz="2000" baseline="-25000" dirty="0" err="1"/>
              <a:t>j</a:t>
            </a:r>
            <a:r>
              <a:rPr lang="de-DE" sz="2000" baseline="-25000" dirty="0"/>
              <a:t>=0</a:t>
            </a:r>
            <a:r>
              <a:rPr lang="de-DE" sz="2000" dirty="0"/>
              <a:t>  </a:t>
            </a:r>
            <a:r>
              <a:rPr lang="de-DE" sz="2000" dirty="0" err="1"/>
              <a:t>c</a:t>
            </a:r>
            <a:r>
              <a:rPr lang="de-DE" sz="2000" baseline="30000" dirty="0" err="1"/>
              <a:t>j</a:t>
            </a:r>
            <a:r>
              <a:rPr lang="de-DE" sz="2000" dirty="0"/>
              <a:t>(1-c</a:t>
            </a:r>
            <a:r>
              <a:rPr lang="de-DE" sz="2000" baseline="30000" dirty="0"/>
              <a:t>3</a:t>
            </a:r>
            <a:r>
              <a:rPr lang="de-DE" sz="2000" dirty="0"/>
              <a:t>)</a:t>
            </a:r>
            <a:r>
              <a:rPr lang="de-DE" sz="2000" dirty="0" err="1"/>
              <a:t>W</a:t>
            </a:r>
            <a:r>
              <a:rPr lang="de-DE" sz="2000" baseline="-25000" dirty="0" err="1"/>
              <a:t>t</a:t>
            </a:r>
            <a:r>
              <a:rPr lang="de-DE" sz="2000" baseline="-25000" dirty="0"/>
              <a:t>-j</a:t>
            </a:r>
          </a:p>
          <a:p>
            <a:pPr marL="0" indent="0">
              <a:buNone/>
            </a:pPr>
            <a:r>
              <a:rPr lang="de-DE" sz="2000" dirty="0"/>
              <a:t>Wie hoch muss in der </a:t>
            </a:r>
            <a:r>
              <a:rPr lang="de-DE" sz="2000" dirty="0" err="1"/>
              <a:t>steady</a:t>
            </a:r>
            <a:r>
              <a:rPr lang="de-DE" sz="2000" dirty="0"/>
              <a:t>-</a:t>
            </a:r>
            <a:r>
              <a:rPr lang="de-DE" sz="2000" dirty="0" err="1"/>
              <a:t>state</a:t>
            </a:r>
            <a:r>
              <a:rPr lang="de-DE" sz="2000" dirty="0"/>
              <a:t>-Bedingung das Werbebudget sein, wenn c=0,4 gilt und das Management einen dauerhaften Absatz von 2 Mio. Verkaufseinheiten erreichen will?</a:t>
            </a:r>
            <a:endParaRPr lang="de-DE" dirty="0"/>
          </a:p>
        </p:txBody>
      </p:sp>
      <p:sp>
        <p:nvSpPr>
          <p:cNvPr id="8" name="Inhaltsplatzhalter 2"/>
          <p:cNvSpPr txBox="1">
            <a:spLocks/>
          </p:cNvSpPr>
          <p:nvPr/>
        </p:nvSpPr>
        <p:spPr bwMode="auto">
          <a:xfrm>
            <a:off x="457200" y="3139028"/>
            <a:ext cx="8229600" cy="288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buFontTx/>
              <a:buNone/>
            </a:pPr>
            <a:r>
              <a:rPr lang="de-DE" sz="2000" kern="0" dirty="0"/>
              <a:t>Lösung: </a:t>
            </a:r>
          </a:p>
          <a:p>
            <a:pPr marL="0" indent="0">
              <a:buNone/>
            </a:pPr>
            <a:r>
              <a:rPr lang="de-DE" sz="2000" kern="0" dirty="0" err="1"/>
              <a:t>Steady</a:t>
            </a:r>
            <a:r>
              <a:rPr lang="de-DE" sz="2000" kern="0" dirty="0"/>
              <a:t>-</a:t>
            </a:r>
            <a:r>
              <a:rPr lang="de-DE" sz="2000" kern="0" dirty="0" err="1"/>
              <a:t>state</a:t>
            </a:r>
            <a:r>
              <a:rPr lang="de-DE" sz="2000" kern="0" dirty="0"/>
              <a:t>-Bedingung: A</a:t>
            </a:r>
            <a:r>
              <a:rPr lang="de-DE" sz="2000" kern="0" baseline="-25000" dirty="0"/>
              <a:t>t+1</a:t>
            </a:r>
            <a:r>
              <a:rPr lang="de-DE" sz="2000" kern="0" dirty="0"/>
              <a:t> = A</a:t>
            </a:r>
            <a:r>
              <a:rPr lang="de-DE" sz="2000" kern="0" baseline="-25000" dirty="0"/>
              <a:t>t</a:t>
            </a:r>
            <a:r>
              <a:rPr lang="de-DE" sz="2000" kern="0" dirty="0"/>
              <a:t>, W</a:t>
            </a:r>
            <a:r>
              <a:rPr lang="de-DE" sz="2000" kern="0" baseline="-25000" dirty="0"/>
              <a:t>t+1</a:t>
            </a:r>
            <a:r>
              <a:rPr lang="de-DE" sz="2000" kern="0" dirty="0"/>
              <a:t> = </a:t>
            </a:r>
            <a:r>
              <a:rPr lang="de-DE" sz="2000" kern="0" dirty="0" err="1"/>
              <a:t>W</a:t>
            </a:r>
            <a:r>
              <a:rPr lang="de-DE" sz="2000" kern="0" baseline="-25000" dirty="0" err="1"/>
              <a:t>t</a:t>
            </a:r>
            <a:r>
              <a:rPr lang="de-DE" sz="2000" kern="0" dirty="0"/>
              <a:t>, x</a:t>
            </a:r>
            <a:r>
              <a:rPr lang="de-DE" sz="2000" kern="0" baseline="-25000" dirty="0"/>
              <a:t>t+1</a:t>
            </a:r>
            <a:r>
              <a:rPr lang="de-DE" sz="2000" kern="0" dirty="0"/>
              <a:t> = </a:t>
            </a:r>
            <a:r>
              <a:rPr lang="de-DE" sz="2000" kern="0" dirty="0" err="1"/>
              <a:t>x</a:t>
            </a:r>
            <a:r>
              <a:rPr lang="de-DE" sz="2000" kern="0" baseline="-25000" dirty="0" err="1"/>
              <a:t>t</a:t>
            </a:r>
            <a:r>
              <a:rPr lang="de-DE" sz="2000" kern="0" dirty="0"/>
              <a:t> </a:t>
            </a:r>
          </a:p>
          <a:p>
            <a:pPr marL="0" indent="0">
              <a:buNone/>
            </a:pPr>
            <a:r>
              <a:rPr lang="de-DE" sz="2000" kern="0" dirty="0"/>
              <a:t>Für zwei Perioden lautet die Goodwill-Stock-Funktion:</a:t>
            </a:r>
          </a:p>
          <a:p>
            <a:pPr marL="0" indent="0">
              <a:buNone/>
            </a:pPr>
            <a:r>
              <a:rPr lang="de-DE" sz="2000" kern="0" dirty="0"/>
              <a:t>(1) A</a:t>
            </a:r>
            <a:r>
              <a:rPr lang="de-DE" sz="2000" kern="0" baseline="-25000" dirty="0"/>
              <a:t>t</a:t>
            </a:r>
            <a:r>
              <a:rPr lang="de-DE" sz="2000" kern="0" dirty="0"/>
              <a:t> = c</a:t>
            </a:r>
            <a:r>
              <a:rPr lang="de-DE" sz="2000" kern="0" baseline="30000" dirty="0"/>
              <a:t>0</a:t>
            </a:r>
            <a:r>
              <a:rPr lang="de-DE" sz="2000" kern="0" dirty="0"/>
              <a:t> (1-c</a:t>
            </a:r>
            <a:r>
              <a:rPr lang="de-DE" sz="2000" kern="0" baseline="30000" dirty="0"/>
              <a:t>3</a:t>
            </a:r>
            <a:r>
              <a:rPr lang="de-DE" sz="2000" kern="0" dirty="0"/>
              <a:t>) </a:t>
            </a:r>
            <a:r>
              <a:rPr lang="de-DE" sz="2000" kern="0" dirty="0" err="1"/>
              <a:t>W</a:t>
            </a:r>
            <a:r>
              <a:rPr lang="de-DE" sz="2000" kern="0" baseline="-25000" dirty="0" err="1"/>
              <a:t>t</a:t>
            </a:r>
            <a:r>
              <a:rPr lang="de-DE" sz="2000" kern="0" baseline="-25000" dirty="0"/>
              <a:t> </a:t>
            </a:r>
            <a:r>
              <a:rPr lang="de-DE" sz="2000" kern="0" dirty="0"/>
              <a:t>+ c</a:t>
            </a:r>
            <a:r>
              <a:rPr lang="de-DE" sz="2000" kern="0" baseline="30000" dirty="0"/>
              <a:t>1</a:t>
            </a:r>
            <a:r>
              <a:rPr lang="de-DE" sz="2000" kern="0" dirty="0"/>
              <a:t> (1-c</a:t>
            </a:r>
            <a:r>
              <a:rPr lang="de-DE" sz="2000" kern="0" baseline="30000" dirty="0"/>
              <a:t>3</a:t>
            </a:r>
            <a:r>
              <a:rPr lang="de-DE" sz="2000" kern="0" dirty="0"/>
              <a:t>) W</a:t>
            </a:r>
            <a:r>
              <a:rPr lang="de-DE" sz="2000" kern="0" baseline="-25000" dirty="0"/>
              <a:t>t-1 </a:t>
            </a:r>
            <a:r>
              <a:rPr lang="de-DE" sz="2000" kern="0" dirty="0"/>
              <a:t>+ c</a:t>
            </a:r>
            <a:r>
              <a:rPr lang="de-DE" sz="2000" kern="0" baseline="30000" dirty="0"/>
              <a:t>2</a:t>
            </a:r>
            <a:r>
              <a:rPr lang="de-DE" sz="2000" kern="0" dirty="0"/>
              <a:t> (1-c</a:t>
            </a:r>
            <a:r>
              <a:rPr lang="de-DE" sz="2000" kern="0" baseline="30000" dirty="0"/>
              <a:t>3</a:t>
            </a:r>
            <a:r>
              <a:rPr lang="de-DE" sz="2000" kern="0" dirty="0"/>
              <a:t>) W</a:t>
            </a:r>
            <a:r>
              <a:rPr lang="de-DE" sz="2000" kern="0" baseline="-25000" dirty="0"/>
              <a:t>t-2  </a:t>
            </a:r>
            <a:r>
              <a:rPr lang="de-DE" sz="2000" kern="0" dirty="0"/>
              <a:t>+ …</a:t>
            </a:r>
          </a:p>
          <a:p>
            <a:pPr marL="0" indent="0">
              <a:buNone/>
            </a:pPr>
            <a:r>
              <a:rPr lang="de-DE" sz="2000" kern="0" dirty="0"/>
              <a:t>(2) A</a:t>
            </a:r>
            <a:r>
              <a:rPr lang="de-DE" sz="2000" kern="0" baseline="-25000" dirty="0"/>
              <a:t>t+1</a:t>
            </a:r>
            <a:r>
              <a:rPr lang="de-DE" sz="2000" kern="0" dirty="0"/>
              <a:t> = c</a:t>
            </a:r>
            <a:r>
              <a:rPr lang="de-DE" sz="2000" kern="0" baseline="30000" dirty="0"/>
              <a:t>0</a:t>
            </a:r>
            <a:r>
              <a:rPr lang="de-DE" sz="2000" kern="0" dirty="0"/>
              <a:t> (1-c</a:t>
            </a:r>
            <a:r>
              <a:rPr lang="de-DE" sz="2000" kern="0" baseline="30000" dirty="0"/>
              <a:t>3</a:t>
            </a:r>
            <a:r>
              <a:rPr lang="de-DE" sz="2000" kern="0" dirty="0"/>
              <a:t>) W</a:t>
            </a:r>
            <a:r>
              <a:rPr lang="de-DE" sz="2000" kern="0" baseline="-25000" dirty="0"/>
              <a:t>t+1 </a:t>
            </a:r>
            <a:r>
              <a:rPr lang="de-DE" sz="2000" kern="0" dirty="0"/>
              <a:t>+ c</a:t>
            </a:r>
            <a:r>
              <a:rPr lang="de-DE" sz="2000" kern="0" baseline="30000" dirty="0"/>
              <a:t>1</a:t>
            </a:r>
            <a:r>
              <a:rPr lang="de-DE" sz="2000" kern="0" dirty="0"/>
              <a:t> (1-c</a:t>
            </a:r>
            <a:r>
              <a:rPr lang="de-DE" sz="2000" kern="0" baseline="30000" dirty="0"/>
              <a:t>3</a:t>
            </a:r>
            <a:r>
              <a:rPr lang="de-DE" sz="2000" kern="0" dirty="0"/>
              <a:t>) </a:t>
            </a:r>
            <a:r>
              <a:rPr lang="de-DE" sz="2000" kern="0" dirty="0" err="1"/>
              <a:t>W</a:t>
            </a:r>
            <a:r>
              <a:rPr lang="de-DE" sz="2000" kern="0" baseline="-25000" dirty="0" err="1"/>
              <a:t>t</a:t>
            </a:r>
            <a:r>
              <a:rPr lang="de-DE" sz="2000" kern="0" baseline="-25000" dirty="0"/>
              <a:t> </a:t>
            </a:r>
            <a:r>
              <a:rPr lang="de-DE" sz="2000" kern="0" dirty="0"/>
              <a:t>+ c</a:t>
            </a:r>
            <a:r>
              <a:rPr lang="de-DE" sz="2000" kern="0" baseline="30000" dirty="0"/>
              <a:t>2</a:t>
            </a:r>
            <a:r>
              <a:rPr lang="de-DE" sz="2000" kern="0" dirty="0"/>
              <a:t> (1-c</a:t>
            </a:r>
            <a:r>
              <a:rPr lang="de-DE" sz="2000" kern="0" baseline="30000" dirty="0"/>
              <a:t>3</a:t>
            </a:r>
            <a:r>
              <a:rPr lang="de-DE" sz="2000" kern="0" dirty="0"/>
              <a:t>) W</a:t>
            </a:r>
            <a:r>
              <a:rPr lang="de-DE" sz="2000" kern="0" baseline="-25000" dirty="0"/>
              <a:t>t-1  </a:t>
            </a:r>
            <a:r>
              <a:rPr lang="de-DE" sz="2000" kern="0" dirty="0"/>
              <a:t>+ …</a:t>
            </a:r>
          </a:p>
          <a:p>
            <a:pPr marL="0" indent="0">
              <a:buNone/>
            </a:pPr>
            <a:r>
              <a:rPr lang="de-DE" sz="2000" kern="0" dirty="0"/>
              <a:t>Multiplikation von (1) mit c: </a:t>
            </a:r>
          </a:p>
          <a:p>
            <a:pPr marL="0" indent="0">
              <a:buNone/>
            </a:pPr>
            <a:r>
              <a:rPr lang="de-DE" sz="2000" kern="0" dirty="0"/>
              <a:t>(3) </a:t>
            </a:r>
            <a:r>
              <a:rPr lang="de-DE" sz="2000" kern="0" dirty="0" err="1"/>
              <a:t>cA</a:t>
            </a:r>
            <a:r>
              <a:rPr lang="de-DE" sz="2000" kern="0" baseline="-25000" dirty="0" err="1"/>
              <a:t>t</a:t>
            </a:r>
            <a:r>
              <a:rPr lang="de-DE" sz="2000" kern="0" dirty="0"/>
              <a:t> = c (1-c</a:t>
            </a:r>
            <a:r>
              <a:rPr lang="de-DE" sz="2000" kern="0" baseline="30000" dirty="0"/>
              <a:t>3</a:t>
            </a:r>
            <a:r>
              <a:rPr lang="de-DE" sz="2000" kern="0" dirty="0"/>
              <a:t>) </a:t>
            </a:r>
            <a:r>
              <a:rPr lang="de-DE" sz="2000" kern="0" dirty="0" err="1"/>
              <a:t>W</a:t>
            </a:r>
            <a:r>
              <a:rPr lang="de-DE" sz="2000" kern="0" baseline="-25000" dirty="0" err="1"/>
              <a:t>t</a:t>
            </a:r>
            <a:r>
              <a:rPr lang="de-DE" sz="2000" kern="0" baseline="-25000" dirty="0"/>
              <a:t> </a:t>
            </a:r>
            <a:r>
              <a:rPr lang="de-DE" sz="2000" kern="0" dirty="0"/>
              <a:t>+ c</a:t>
            </a:r>
            <a:r>
              <a:rPr lang="de-DE" sz="2000" kern="0" baseline="30000" dirty="0"/>
              <a:t>2</a:t>
            </a:r>
            <a:r>
              <a:rPr lang="de-DE" sz="2000" kern="0" dirty="0"/>
              <a:t> (1-c</a:t>
            </a:r>
            <a:r>
              <a:rPr lang="de-DE" sz="2000" kern="0" baseline="30000" dirty="0"/>
              <a:t>3</a:t>
            </a:r>
            <a:r>
              <a:rPr lang="de-DE" sz="2000" kern="0" dirty="0"/>
              <a:t>) W</a:t>
            </a:r>
            <a:r>
              <a:rPr lang="de-DE" sz="2000" kern="0" baseline="-25000" dirty="0"/>
              <a:t>t-1 </a:t>
            </a:r>
            <a:r>
              <a:rPr lang="de-DE" sz="2000" kern="0" dirty="0"/>
              <a:t>+ c</a:t>
            </a:r>
            <a:r>
              <a:rPr lang="de-DE" sz="2000" kern="0" baseline="30000" dirty="0"/>
              <a:t>3</a:t>
            </a:r>
            <a:r>
              <a:rPr lang="de-DE" sz="2000" kern="0" dirty="0"/>
              <a:t> (1-c</a:t>
            </a:r>
            <a:r>
              <a:rPr lang="de-DE" sz="2000" kern="0" baseline="30000" dirty="0"/>
              <a:t>3</a:t>
            </a:r>
            <a:r>
              <a:rPr lang="de-DE" sz="2000" kern="0" dirty="0"/>
              <a:t>) W</a:t>
            </a:r>
            <a:r>
              <a:rPr lang="de-DE" sz="2000" kern="0" baseline="-25000" dirty="0"/>
              <a:t>t-2  </a:t>
            </a:r>
            <a:r>
              <a:rPr lang="de-DE" sz="2000" kern="0" dirty="0"/>
              <a:t>+ …</a:t>
            </a:r>
          </a:p>
          <a:p>
            <a:pPr marL="0" indent="0">
              <a:buNone/>
            </a:pPr>
            <a:r>
              <a:rPr lang="de-DE" sz="2000" i="1" kern="0" dirty="0"/>
              <a:t>Lösung geht auf der nächsten Folie weiter…</a:t>
            </a:r>
          </a:p>
          <a:p>
            <a:pPr marL="0" indent="0">
              <a:buFontTx/>
              <a:buNone/>
            </a:pPr>
            <a:endParaRPr lang="de-DE" sz="2000" kern="0" dirty="0"/>
          </a:p>
        </p:txBody>
      </p:sp>
    </p:spTree>
    <p:extLst>
      <p:ext uri="{BB962C8B-B14F-4D97-AF65-F5344CB8AC3E}">
        <p14:creationId xmlns:p14="http://schemas.microsoft.com/office/powerpoint/2010/main" val="294267069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4495"/>
            <a:ext cx="8229600" cy="576262"/>
          </a:xfrm>
        </p:spPr>
        <p:txBody>
          <a:bodyPr/>
          <a:lstStyle/>
          <a:p>
            <a:r>
              <a:rPr lang="de-DE" dirty="0"/>
              <a:t>Übungsaufgabe</a:t>
            </a:r>
          </a:p>
        </p:txBody>
      </p:sp>
      <p:sp>
        <p:nvSpPr>
          <p:cNvPr id="10" name="Pfeil nach rechts 9"/>
          <p:cNvSpPr/>
          <p:nvPr/>
        </p:nvSpPr>
        <p:spPr>
          <a:xfrm>
            <a:off x="5364088" y="2996952"/>
            <a:ext cx="186320" cy="1912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Inhaltsplatzhalter 2"/>
          <p:cNvSpPr txBox="1">
            <a:spLocks/>
          </p:cNvSpPr>
          <p:nvPr/>
        </p:nvSpPr>
        <p:spPr bwMode="auto">
          <a:xfrm>
            <a:off x="323528" y="991998"/>
            <a:ext cx="8229600" cy="502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buFontTx/>
              <a:buNone/>
            </a:pPr>
            <a:r>
              <a:rPr lang="de-DE" sz="2000" kern="0" dirty="0"/>
              <a:t>In Bedingung (2) und (3) sind der rot bezeichnete Teil identisch:</a:t>
            </a:r>
          </a:p>
          <a:p>
            <a:pPr marL="0" indent="0">
              <a:buNone/>
            </a:pPr>
            <a:r>
              <a:rPr lang="de-DE" sz="2000" kern="0" dirty="0"/>
              <a:t>(2) A</a:t>
            </a:r>
            <a:r>
              <a:rPr lang="de-DE" sz="2000" kern="0" baseline="-25000" dirty="0"/>
              <a:t>t+1</a:t>
            </a:r>
            <a:r>
              <a:rPr lang="de-DE" sz="2000" kern="0" dirty="0"/>
              <a:t> = c</a:t>
            </a:r>
            <a:r>
              <a:rPr lang="de-DE" sz="2000" kern="0" baseline="30000" dirty="0"/>
              <a:t>0</a:t>
            </a:r>
            <a:r>
              <a:rPr lang="de-DE" sz="2000" kern="0" dirty="0"/>
              <a:t> (1-c</a:t>
            </a:r>
            <a:r>
              <a:rPr lang="de-DE" sz="2000" kern="0" baseline="30000" dirty="0"/>
              <a:t>3</a:t>
            </a:r>
            <a:r>
              <a:rPr lang="de-DE" sz="2000" kern="0" dirty="0"/>
              <a:t>) W</a:t>
            </a:r>
            <a:r>
              <a:rPr lang="de-DE" sz="2000" kern="0" baseline="-25000" dirty="0"/>
              <a:t>t+1 </a:t>
            </a:r>
            <a:r>
              <a:rPr lang="de-DE" sz="2000" kern="0" dirty="0"/>
              <a:t>+ </a:t>
            </a:r>
            <a:r>
              <a:rPr lang="de-DE" sz="2000" kern="0" dirty="0">
                <a:solidFill>
                  <a:srgbClr val="FF0000"/>
                </a:solidFill>
              </a:rPr>
              <a:t>c</a:t>
            </a:r>
            <a:r>
              <a:rPr lang="de-DE" sz="2000" kern="0" baseline="30000" dirty="0">
                <a:solidFill>
                  <a:srgbClr val="FF0000"/>
                </a:solidFill>
              </a:rPr>
              <a:t>1</a:t>
            </a:r>
            <a:r>
              <a:rPr lang="de-DE" sz="2000" kern="0" dirty="0">
                <a:solidFill>
                  <a:srgbClr val="FF0000"/>
                </a:solidFill>
              </a:rPr>
              <a:t> (1-c</a:t>
            </a:r>
            <a:r>
              <a:rPr lang="de-DE" sz="2000" kern="0" baseline="30000" dirty="0">
                <a:solidFill>
                  <a:srgbClr val="FF0000"/>
                </a:solidFill>
              </a:rPr>
              <a:t>3</a:t>
            </a:r>
            <a:r>
              <a:rPr lang="de-DE" sz="2000" kern="0" dirty="0">
                <a:solidFill>
                  <a:srgbClr val="FF0000"/>
                </a:solidFill>
              </a:rPr>
              <a:t>) </a:t>
            </a:r>
            <a:r>
              <a:rPr lang="de-DE" sz="2000" kern="0" dirty="0" err="1">
                <a:solidFill>
                  <a:srgbClr val="FF0000"/>
                </a:solidFill>
              </a:rPr>
              <a:t>W</a:t>
            </a:r>
            <a:r>
              <a:rPr lang="de-DE" sz="2000" kern="0" baseline="-25000" dirty="0" err="1">
                <a:solidFill>
                  <a:srgbClr val="FF0000"/>
                </a:solidFill>
              </a:rPr>
              <a:t>t</a:t>
            </a:r>
            <a:r>
              <a:rPr lang="de-DE" sz="2000" kern="0" baseline="-25000" dirty="0">
                <a:solidFill>
                  <a:srgbClr val="FF0000"/>
                </a:solidFill>
              </a:rPr>
              <a:t> </a:t>
            </a:r>
            <a:r>
              <a:rPr lang="de-DE" sz="2000" kern="0" dirty="0">
                <a:solidFill>
                  <a:srgbClr val="FF0000"/>
                </a:solidFill>
              </a:rPr>
              <a:t>+ c</a:t>
            </a:r>
            <a:r>
              <a:rPr lang="de-DE" sz="2000" kern="0" baseline="30000" dirty="0">
                <a:solidFill>
                  <a:srgbClr val="FF0000"/>
                </a:solidFill>
              </a:rPr>
              <a:t>2</a:t>
            </a:r>
            <a:r>
              <a:rPr lang="de-DE" sz="2000" kern="0" dirty="0">
                <a:solidFill>
                  <a:srgbClr val="FF0000"/>
                </a:solidFill>
              </a:rPr>
              <a:t> (1-c</a:t>
            </a:r>
            <a:r>
              <a:rPr lang="de-DE" sz="2000" kern="0" baseline="30000" dirty="0">
                <a:solidFill>
                  <a:srgbClr val="FF0000"/>
                </a:solidFill>
              </a:rPr>
              <a:t>3</a:t>
            </a:r>
            <a:r>
              <a:rPr lang="de-DE" sz="2000" kern="0" dirty="0">
                <a:solidFill>
                  <a:srgbClr val="FF0000"/>
                </a:solidFill>
              </a:rPr>
              <a:t>) W</a:t>
            </a:r>
            <a:r>
              <a:rPr lang="de-DE" sz="2000" kern="0" baseline="-25000" dirty="0">
                <a:solidFill>
                  <a:srgbClr val="FF0000"/>
                </a:solidFill>
              </a:rPr>
              <a:t>t-1  </a:t>
            </a:r>
            <a:r>
              <a:rPr lang="de-DE" sz="2000" kern="0" dirty="0">
                <a:solidFill>
                  <a:srgbClr val="FF0000"/>
                </a:solidFill>
              </a:rPr>
              <a:t>+ …</a:t>
            </a:r>
          </a:p>
          <a:p>
            <a:pPr marL="0" indent="0">
              <a:buNone/>
            </a:pPr>
            <a:r>
              <a:rPr lang="de-DE" sz="2000" kern="0" dirty="0"/>
              <a:t>Multiplikation von (1) mit c: </a:t>
            </a:r>
          </a:p>
          <a:p>
            <a:pPr marL="0" indent="0">
              <a:buNone/>
            </a:pPr>
            <a:r>
              <a:rPr lang="de-DE" sz="2000" kern="0" dirty="0"/>
              <a:t>(3) </a:t>
            </a:r>
            <a:r>
              <a:rPr lang="de-DE" sz="2000" kern="0" dirty="0" err="1"/>
              <a:t>cA</a:t>
            </a:r>
            <a:r>
              <a:rPr lang="de-DE" sz="2000" kern="0" baseline="-25000" dirty="0" err="1"/>
              <a:t>t</a:t>
            </a:r>
            <a:r>
              <a:rPr lang="de-DE" sz="2000" kern="0" dirty="0"/>
              <a:t> = </a:t>
            </a:r>
            <a:r>
              <a:rPr lang="de-DE" sz="2000" kern="0" dirty="0">
                <a:solidFill>
                  <a:srgbClr val="FF0000"/>
                </a:solidFill>
              </a:rPr>
              <a:t>c (1-c</a:t>
            </a:r>
            <a:r>
              <a:rPr lang="de-DE" sz="2000" kern="0" baseline="30000" dirty="0">
                <a:solidFill>
                  <a:srgbClr val="FF0000"/>
                </a:solidFill>
              </a:rPr>
              <a:t>3</a:t>
            </a:r>
            <a:r>
              <a:rPr lang="de-DE" sz="2000" kern="0" dirty="0">
                <a:solidFill>
                  <a:srgbClr val="FF0000"/>
                </a:solidFill>
              </a:rPr>
              <a:t>) </a:t>
            </a:r>
            <a:r>
              <a:rPr lang="de-DE" sz="2000" kern="0" dirty="0" err="1">
                <a:solidFill>
                  <a:srgbClr val="FF0000"/>
                </a:solidFill>
              </a:rPr>
              <a:t>W</a:t>
            </a:r>
            <a:r>
              <a:rPr lang="de-DE" sz="2000" kern="0" baseline="-25000" dirty="0" err="1">
                <a:solidFill>
                  <a:srgbClr val="FF0000"/>
                </a:solidFill>
              </a:rPr>
              <a:t>t</a:t>
            </a:r>
            <a:r>
              <a:rPr lang="de-DE" sz="2000" kern="0" baseline="-25000" dirty="0">
                <a:solidFill>
                  <a:srgbClr val="FF0000"/>
                </a:solidFill>
              </a:rPr>
              <a:t> </a:t>
            </a:r>
            <a:r>
              <a:rPr lang="de-DE" sz="2000" kern="0" dirty="0">
                <a:solidFill>
                  <a:srgbClr val="FF0000"/>
                </a:solidFill>
              </a:rPr>
              <a:t>+ c</a:t>
            </a:r>
            <a:r>
              <a:rPr lang="de-DE" sz="2000" kern="0" baseline="30000" dirty="0">
                <a:solidFill>
                  <a:srgbClr val="FF0000"/>
                </a:solidFill>
              </a:rPr>
              <a:t>2</a:t>
            </a:r>
            <a:r>
              <a:rPr lang="de-DE" sz="2000" kern="0" dirty="0">
                <a:solidFill>
                  <a:srgbClr val="FF0000"/>
                </a:solidFill>
              </a:rPr>
              <a:t> (1-c</a:t>
            </a:r>
            <a:r>
              <a:rPr lang="de-DE" sz="2000" kern="0" baseline="30000" dirty="0">
                <a:solidFill>
                  <a:srgbClr val="FF0000"/>
                </a:solidFill>
              </a:rPr>
              <a:t>3</a:t>
            </a:r>
            <a:r>
              <a:rPr lang="de-DE" sz="2000" kern="0" dirty="0">
                <a:solidFill>
                  <a:srgbClr val="FF0000"/>
                </a:solidFill>
              </a:rPr>
              <a:t>) W</a:t>
            </a:r>
            <a:r>
              <a:rPr lang="de-DE" sz="2000" kern="0" baseline="-25000" dirty="0">
                <a:solidFill>
                  <a:srgbClr val="FF0000"/>
                </a:solidFill>
              </a:rPr>
              <a:t>t-1 </a:t>
            </a:r>
            <a:r>
              <a:rPr lang="de-DE" sz="2000" kern="0" dirty="0">
                <a:solidFill>
                  <a:srgbClr val="FF0000"/>
                </a:solidFill>
              </a:rPr>
              <a:t>+</a:t>
            </a:r>
            <a:r>
              <a:rPr lang="de-DE" sz="2000" kern="0" dirty="0"/>
              <a:t> c</a:t>
            </a:r>
            <a:r>
              <a:rPr lang="de-DE" sz="2000" kern="0" baseline="30000" dirty="0"/>
              <a:t>3</a:t>
            </a:r>
            <a:r>
              <a:rPr lang="de-DE" sz="2000" kern="0" dirty="0"/>
              <a:t> (1-c</a:t>
            </a:r>
            <a:r>
              <a:rPr lang="de-DE" sz="2000" kern="0" baseline="30000" dirty="0"/>
              <a:t>3</a:t>
            </a:r>
            <a:r>
              <a:rPr lang="de-DE" sz="2000" kern="0" dirty="0"/>
              <a:t>) W</a:t>
            </a:r>
            <a:r>
              <a:rPr lang="de-DE" sz="2000" kern="0" baseline="-25000" dirty="0"/>
              <a:t>t-2  </a:t>
            </a:r>
            <a:r>
              <a:rPr lang="de-DE" sz="2000" kern="0" dirty="0"/>
              <a:t>+ …</a:t>
            </a:r>
          </a:p>
          <a:p>
            <a:pPr marL="0" indent="0">
              <a:buNone/>
            </a:pPr>
            <a:r>
              <a:rPr lang="de-DE" sz="2000" kern="0" dirty="0"/>
              <a:t>(3) in (2) eingesetzt: A</a:t>
            </a:r>
            <a:r>
              <a:rPr lang="de-DE" sz="2000" kern="0" baseline="-25000" dirty="0"/>
              <a:t>t+1</a:t>
            </a:r>
            <a:r>
              <a:rPr lang="de-DE" sz="2000" kern="0" dirty="0"/>
              <a:t> = c</a:t>
            </a:r>
            <a:r>
              <a:rPr lang="de-DE" sz="2000" kern="0" baseline="30000" dirty="0"/>
              <a:t>0</a:t>
            </a:r>
            <a:r>
              <a:rPr lang="de-DE" sz="2000" kern="0" dirty="0"/>
              <a:t> (1-c</a:t>
            </a:r>
            <a:r>
              <a:rPr lang="de-DE" sz="2000" kern="0" baseline="30000" dirty="0"/>
              <a:t>3</a:t>
            </a:r>
            <a:r>
              <a:rPr lang="de-DE" sz="2000" kern="0" dirty="0"/>
              <a:t>) W</a:t>
            </a:r>
            <a:r>
              <a:rPr lang="de-DE" sz="2000" kern="0" baseline="-25000" dirty="0"/>
              <a:t>t+1 </a:t>
            </a:r>
            <a:r>
              <a:rPr lang="de-DE" sz="2000" kern="0" dirty="0"/>
              <a:t>+ </a:t>
            </a:r>
            <a:r>
              <a:rPr lang="de-DE" sz="2000" kern="0" dirty="0" err="1"/>
              <a:t>cA</a:t>
            </a:r>
            <a:r>
              <a:rPr lang="de-DE" sz="2000" kern="0" baseline="-25000" dirty="0" err="1"/>
              <a:t>t</a:t>
            </a:r>
            <a:endParaRPr lang="de-DE" sz="2000" kern="0" baseline="-25000" dirty="0"/>
          </a:p>
          <a:p>
            <a:pPr marL="0" indent="0">
              <a:buNone/>
            </a:pPr>
            <a:r>
              <a:rPr lang="de-DE" sz="2000" kern="0" dirty="0"/>
              <a:t>In der </a:t>
            </a:r>
            <a:r>
              <a:rPr lang="de-DE" sz="2000" kern="0" dirty="0" err="1"/>
              <a:t>steady</a:t>
            </a:r>
            <a:r>
              <a:rPr lang="de-DE" sz="2000" kern="0" dirty="0"/>
              <a:t>-</a:t>
            </a:r>
            <a:r>
              <a:rPr lang="de-DE" sz="2000" kern="0" dirty="0" err="1"/>
              <a:t>state</a:t>
            </a:r>
            <a:r>
              <a:rPr lang="de-DE" sz="2000" kern="0" dirty="0"/>
              <a:t>-Bedingung gilt: A</a:t>
            </a:r>
            <a:r>
              <a:rPr lang="de-DE" sz="2000" kern="0" baseline="-25000" dirty="0"/>
              <a:t>t+1</a:t>
            </a:r>
            <a:r>
              <a:rPr lang="de-DE" sz="2000" kern="0" dirty="0"/>
              <a:t> = A</a:t>
            </a:r>
            <a:r>
              <a:rPr lang="de-DE" sz="2000" kern="0" baseline="-25000" dirty="0"/>
              <a:t>t        </a:t>
            </a:r>
            <a:r>
              <a:rPr lang="de-DE" sz="2000" kern="0" dirty="0"/>
              <a:t>A</a:t>
            </a:r>
            <a:r>
              <a:rPr lang="de-DE" sz="2000" kern="0" baseline="-25000" dirty="0"/>
              <a:t>t+1</a:t>
            </a:r>
            <a:r>
              <a:rPr lang="de-DE" sz="2000" kern="0" dirty="0"/>
              <a:t> – A</a:t>
            </a:r>
            <a:r>
              <a:rPr lang="de-DE" sz="2000" kern="0" baseline="-25000" dirty="0"/>
              <a:t>t </a:t>
            </a:r>
            <a:r>
              <a:rPr lang="de-DE" sz="2000" kern="0" dirty="0"/>
              <a:t>= 0.</a:t>
            </a:r>
          </a:p>
          <a:p>
            <a:pPr marL="0" indent="0">
              <a:buNone/>
            </a:pPr>
            <a:r>
              <a:rPr lang="de-DE" sz="2000" kern="0" dirty="0"/>
              <a:t>Dies impliziert: A</a:t>
            </a:r>
            <a:r>
              <a:rPr lang="de-DE" sz="2000" kern="0" baseline="-25000" dirty="0"/>
              <a:t>t+1</a:t>
            </a:r>
            <a:r>
              <a:rPr lang="de-DE" sz="2000" kern="0" dirty="0"/>
              <a:t> – A</a:t>
            </a:r>
            <a:r>
              <a:rPr lang="de-DE" sz="2000" kern="0" baseline="-25000" dirty="0"/>
              <a:t>t </a:t>
            </a:r>
            <a:r>
              <a:rPr lang="de-DE" sz="2000" kern="0" dirty="0"/>
              <a:t>= c</a:t>
            </a:r>
            <a:r>
              <a:rPr lang="de-DE" sz="2000" kern="0" baseline="30000" dirty="0"/>
              <a:t>0</a:t>
            </a:r>
            <a:r>
              <a:rPr lang="de-DE" sz="2000" kern="0" dirty="0"/>
              <a:t> (1-c</a:t>
            </a:r>
            <a:r>
              <a:rPr lang="de-DE" sz="2000" kern="0" baseline="30000" dirty="0"/>
              <a:t>3</a:t>
            </a:r>
            <a:r>
              <a:rPr lang="de-DE" sz="2000" kern="0" dirty="0"/>
              <a:t>) W</a:t>
            </a:r>
            <a:r>
              <a:rPr lang="de-DE" sz="2000" kern="0" baseline="-25000" dirty="0"/>
              <a:t>t+1 </a:t>
            </a:r>
            <a:r>
              <a:rPr lang="de-DE" sz="2000" kern="0" dirty="0"/>
              <a:t>+ </a:t>
            </a:r>
            <a:r>
              <a:rPr lang="de-DE" sz="2000" kern="0" dirty="0" err="1"/>
              <a:t>cA</a:t>
            </a:r>
            <a:r>
              <a:rPr lang="de-DE" sz="2000" kern="0" baseline="-25000" dirty="0" err="1"/>
              <a:t>t</a:t>
            </a:r>
            <a:r>
              <a:rPr lang="de-DE" sz="2000" kern="0" baseline="-25000" dirty="0"/>
              <a:t> </a:t>
            </a:r>
            <a:r>
              <a:rPr lang="de-DE" sz="2000" kern="0" dirty="0"/>
              <a:t>– A</a:t>
            </a:r>
            <a:r>
              <a:rPr lang="de-DE" sz="2000" kern="0" baseline="-25000" dirty="0"/>
              <a:t>t </a:t>
            </a:r>
            <a:r>
              <a:rPr lang="de-DE" sz="2000" kern="0" dirty="0"/>
              <a:t>= 0.   (Hinweis: c</a:t>
            </a:r>
            <a:r>
              <a:rPr lang="de-DE" sz="2000" kern="0" baseline="30000" dirty="0"/>
              <a:t>0</a:t>
            </a:r>
            <a:r>
              <a:rPr lang="de-DE" sz="2000" kern="0" dirty="0"/>
              <a:t>=1)</a:t>
            </a:r>
          </a:p>
          <a:p>
            <a:pPr marL="0" indent="0">
              <a:buNone/>
            </a:pPr>
            <a:r>
              <a:rPr lang="de-DE" sz="2000" kern="0" dirty="0"/>
              <a:t>Umgeformt ergibt sich:</a:t>
            </a:r>
          </a:p>
          <a:p>
            <a:pPr marL="0" indent="0">
              <a:buNone/>
            </a:pPr>
            <a:r>
              <a:rPr lang="de-DE" sz="2000" kern="0" dirty="0"/>
              <a:t>(1-c</a:t>
            </a:r>
            <a:r>
              <a:rPr lang="de-DE" sz="2000" kern="0" baseline="30000" dirty="0"/>
              <a:t>3</a:t>
            </a:r>
            <a:r>
              <a:rPr lang="de-DE" sz="2000" kern="0" dirty="0"/>
              <a:t>) W</a:t>
            </a:r>
            <a:r>
              <a:rPr lang="de-DE" sz="2000" kern="0" baseline="-25000" dirty="0"/>
              <a:t>t+1 </a:t>
            </a:r>
            <a:r>
              <a:rPr lang="de-DE" sz="2000" kern="0" dirty="0"/>
              <a:t>+ </a:t>
            </a:r>
            <a:r>
              <a:rPr lang="de-DE" sz="2000" kern="0" dirty="0" err="1"/>
              <a:t>cA</a:t>
            </a:r>
            <a:r>
              <a:rPr lang="de-DE" sz="2000" kern="0" baseline="-25000" dirty="0" err="1"/>
              <a:t>t</a:t>
            </a:r>
            <a:r>
              <a:rPr lang="de-DE" sz="2000" kern="0" baseline="-25000" dirty="0"/>
              <a:t> </a:t>
            </a:r>
            <a:r>
              <a:rPr lang="de-DE" sz="2000" kern="0" dirty="0"/>
              <a:t>– A</a:t>
            </a:r>
            <a:r>
              <a:rPr lang="de-DE" sz="2000" kern="0" baseline="-25000" dirty="0"/>
              <a:t>t </a:t>
            </a:r>
            <a:r>
              <a:rPr lang="de-DE" sz="2000" kern="0" dirty="0"/>
              <a:t>= 0        (1-c</a:t>
            </a:r>
            <a:r>
              <a:rPr lang="de-DE" sz="2000" kern="0" baseline="30000" dirty="0"/>
              <a:t>3</a:t>
            </a:r>
            <a:r>
              <a:rPr lang="de-DE" sz="2000" kern="0" dirty="0"/>
              <a:t>) W</a:t>
            </a:r>
            <a:r>
              <a:rPr lang="de-DE" sz="2000" kern="0" baseline="-25000" dirty="0"/>
              <a:t>t+1 </a:t>
            </a:r>
            <a:r>
              <a:rPr lang="de-DE" sz="2000" kern="0" dirty="0"/>
              <a:t>= (1-c)A</a:t>
            </a:r>
            <a:r>
              <a:rPr lang="de-DE" sz="2000" kern="0" baseline="-25000" dirty="0"/>
              <a:t>t</a:t>
            </a:r>
          </a:p>
          <a:p>
            <a:pPr marL="0" indent="0">
              <a:buNone/>
            </a:pPr>
            <a:r>
              <a:rPr lang="de-DE" sz="2000" kern="0" dirty="0"/>
              <a:t>In der </a:t>
            </a:r>
            <a:r>
              <a:rPr lang="de-DE" sz="2000" kern="0" dirty="0" err="1"/>
              <a:t>steady</a:t>
            </a:r>
            <a:r>
              <a:rPr lang="de-DE" sz="2000" kern="0" dirty="0"/>
              <a:t>-</a:t>
            </a:r>
            <a:r>
              <a:rPr lang="de-DE" sz="2000" kern="0" dirty="0" err="1"/>
              <a:t>state</a:t>
            </a:r>
            <a:r>
              <a:rPr lang="de-DE" sz="2000" kern="0" dirty="0"/>
              <a:t>-Bedingung können die Zeitindizes wegfallen, da sich die Variablen ex </a:t>
            </a:r>
            <a:r>
              <a:rPr lang="de-DE" sz="2000" kern="0" dirty="0" err="1"/>
              <a:t>definitione</a:t>
            </a:r>
            <a:r>
              <a:rPr lang="de-DE" sz="2000" kern="0" dirty="0"/>
              <a:t> nicht mehr verändern</a:t>
            </a:r>
          </a:p>
          <a:p>
            <a:pPr marL="0" indent="0">
              <a:buNone/>
            </a:pPr>
            <a:r>
              <a:rPr lang="de-DE" sz="2000" kern="0" dirty="0"/>
              <a:t>(1-c</a:t>
            </a:r>
            <a:r>
              <a:rPr lang="de-DE" sz="2000" kern="0" baseline="30000" dirty="0"/>
              <a:t>3</a:t>
            </a:r>
            <a:r>
              <a:rPr lang="de-DE" sz="2000" kern="0" dirty="0"/>
              <a:t>) W</a:t>
            </a:r>
            <a:r>
              <a:rPr lang="de-DE" sz="2000" kern="0" baseline="-25000" dirty="0"/>
              <a:t> </a:t>
            </a:r>
            <a:r>
              <a:rPr lang="de-DE" sz="2000" kern="0" dirty="0"/>
              <a:t>= (1-c)A     </a:t>
            </a:r>
            <a:r>
              <a:rPr lang="de-DE" sz="2000" kern="0" dirty="0" err="1"/>
              <a:t>A</a:t>
            </a:r>
            <a:r>
              <a:rPr lang="de-DE" sz="2000" kern="0" dirty="0"/>
              <a:t> = (1-c</a:t>
            </a:r>
            <a:r>
              <a:rPr lang="de-DE" sz="2000" kern="0" baseline="30000" dirty="0"/>
              <a:t>3</a:t>
            </a:r>
            <a:r>
              <a:rPr lang="de-DE" sz="2000" kern="0" dirty="0"/>
              <a:t>)/(1-c) W</a:t>
            </a:r>
          </a:p>
          <a:p>
            <a:pPr marL="0" indent="0">
              <a:buNone/>
            </a:pPr>
            <a:endParaRPr lang="de-DE" sz="2000" kern="0" baseline="-25000" dirty="0"/>
          </a:p>
          <a:p>
            <a:pPr marL="0" indent="0">
              <a:buNone/>
            </a:pPr>
            <a:r>
              <a:rPr lang="de-DE" sz="2000" i="1" kern="0" dirty="0"/>
              <a:t>Lösung geht auf der nächsten Folie weiter…</a:t>
            </a:r>
          </a:p>
          <a:p>
            <a:pPr marL="0" indent="0">
              <a:buNone/>
            </a:pPr>
            <a:endParaRPr lang="de-DE" sz="2000" kern="0" baseline="-25000" dirty="0"/>
          </a:p>
          <a:p>
            <a:pPr marL="0" indent="0">
              <a:buNone/>
            </a:pPr>
            <a:endParaRPr lang="de-DE" sz="2000" kern="0" baseline="-25000" dirty="0"/>
          </a:p>
          <a:p>
            <a:pPr marL="0" indent="0">
              <a:buNone/>
            </a:pPr>
            <a:endParaRPr lang="de-DE" sz="2000" kern="0" dirty="0"/>
          </a:p>
          <a:p>
            <a:pPr marL="0" indent="0">
              <a:buNone/>
            </a:pPr>
            <a:r>
              <a:rPr lang="de-DE" sz="2000" kern="0" dirty="0"/>
              <a:t> </a:t>
            </a:r>
          </a:p>
          <a:p>
            <a:pPr marL="0" indent="0">
              <a:buFontTx/>
              <a:buNone/>
            </a:pPr>
            <a:endParaRPr lang="de-DE" sz="2000" kern="0" dirty="0"/>
          </a:p>
        </p:txBody>
      </p:sp>
      <p:sp>
        <p:nvSpPr>
          <p:cNvPr id="7" name="Pfeil nach rechts 6"/>
          <p:cNvSpPr/>
          <p:nvPr/>
        </p:nvSpPr>
        <p:spPr>
          <a:xfrm>
            <a:off x="3275856" y="4077072"/>
            <a:ext cx="186320" cy="1912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Pfeil nach rechts 8"/>
          <p:cNvSpPr/>
          <p:nvPr/>
        </p:nvSpPr>
        <p:spPr>
          <a:xfrm>
            <a:off x="2339752" y="5085184"/>
            <a:ext cx="186320" cy="1912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5890380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4495"/>
            <a:ext cx="8229600" cy="576262"/>
          </a:xfrm>
        </p:spPr>
        <p:txBody>
          <a:bodyPr/>
          <a:lstStyle/>
          <a:p>
            <a:r>
              <a:rPr lang="de-DE" dirty="0"/>
              <a:t>Übungsaufgabe</a:t>
            </a:r>
          </a:p>
        </p:txBody>
      </p:sp>
      <p:sp>
        <p:nvSpPr>
          <p:cNvPr id="8" name="Inhaltsplatzhalter 2"/>
          <p:cNvSpPr txBox="1">
            <a:spLocks/>
          </p:cNvSpPr>
          <p:nvPr/>
        </p:nvSpPr>
        <p:spPr bwMode="auto">
          <a:xfrm>
            <a:off x="466586" y="1628800"/>
            <a:ext cx="8229600" cy="315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buFontTx/>
              <a:buNone/>
            </a:pPr>
            <a:r>
              <a:rPr lang="de-DE" sz="2000" kern="0" dirty="0"/>
              <a:t>Mit dem Parameter c=0,4 resultiert: A = 1,56 W</a:t>
            </a:r>
          </a:p>
          <a:p>
            <a:pPr marL="0" indent="0">
              <a:buFontTx/>
              <a:buNone/>
            </a:pPr>
            <a:endParaRPr lang="de-DE" sz="2000" kern="0" dirty="0"/>
          </a:p>
          <a:p>
            <a:pPr marL="0" indent="0">
              <a:buFontTx/>
              <a:buNone/>
            </a:pPr>
            <a:r>
              <a:rPr lang="de-DE" sz="2000" kern="0" dirty="0"/>
              <a:t>Bei einer Werbe-Response-Funktion von </a:t>
            </a:r>
            <a:r>
              <a:rPr lang="de-DE" sz="2000" dirty="0" err="1"/>
              <a:t>x</a:t>
            </a:r>
            <a:r>
              <a:rPr lang="de-DE" sz="2000" baseline="-25000" dirty="0" err="1"/>
              <a:t>t</a:t>
            </a:r>
            <a:r>
              <a:rPr lang="de-DE" sz="2000" dirty="0"/>
              <a:t>= 50 A</a:t>
            </a:r>
            <a:r>
              <a:rPr lang="de-DE" sz="2000" baseline="-25000" dirty="0"/>
              <a:t>t </a:t>
            </a:r>
            <a:r>
              <a:rPr lang="de-DE" sz="2000" dirty="0"/>
              <a:t>und </a:t>
            </a:r>
            <a:r>
              <a:rPr lang="de-DE" sz="2000" dirty="0" err="1"/>
              <a:t>x</a:t>
            </a:r>
            <a:r>
              <a:rPr lang="de-DE" sz="2000" baseline="-25000" dirty="0" err="1"/>
              <a:t>t</a:t>
            </a:r>
            <a:r>
              <a:rPr lang="de-DE" sz="2000" dirty="0"/>
              <a:t> = 2 Mio. folgt als „notwendiger“ Goodwill-Stock: A</a:t>
            </a:r>
            <a:r>
              <a:rPr lang="de-DE" sz="2000" baseline="-25000" dirty="0"/>
              <a:t>t</a:t>
            </a:r>
            <a:r>
              <a:rPr lang="de-DE" sz="2000" dirty="0"/>
              <a:t> = 40.000 bzw. in der </a:t>
            </a:r>
            <a:r>
              <a:rPr lang="de-DE" sz="2000" dirty="0" err="1"/>
              <a:t>steady</a:t>
            </a:r>
            <a:r>
              <a:rPr lang="de-DE" sz="2000" dirty="0"/>
              <a:t>-</a:t>
            </a:r>
            <a:r>
              <a:rPr lang="de-DE" sz="2000" dirty="0" err="1"/>
              <a:t>state</a:t>
            </a:r>
            <a:r>
              <a:rPr lang="de-DE" sz="2000" dirty="0"/>
              <a:t>-Bedingung: x = 50A, x= 2 Mio. und A =40.000</a:t>
            </a:r>
          </a:p>
          <a:p>
            <a:pPr marL="0" indent="0">
              <a:buFontTx/>
              <a:buNone/>
            </a:pPr>
            <a:endParaRPr lang="de-DE" sz="2000" dirty="0"/>
          </a:p>
          <a:p>
            <a:pPr marL="0" indent="0">
              <a:buFontTx/>
              <a:buNone/>
            </a:pPr>
            <a:r>
              <a:rPr lang="de-DE" sz="2000" dirty="0"/>
              <a:t>Das für  A= 40.000 notwendige Werbebudget beträgt: 40.000</a:t>
            </a:r>
            <a:r>
              <a:rPr lang="de-DE" sz="2000" kern="0" dirty="0"/>
              <a:t> = 1,56 W</a:t>
            </a:r>
          </a:p>
          <a:p>
            <a:pPr marL="0" indent="0">
              <a:buFontTx/>
              <a:buNone/>
            </a:pPr>
            <a:endParaRPr lang="de-DE" sz="2000" kern="0" dirty="0"/>
          </a:p>
          <a:p>
            <a:pPr marL="0" indent="0">
              <a:buFontTx/>
              <a:buNone/>
            </a:pPr>
            <a:r>
              <a:rPr lang="de-DE" sz="2000" kern="0" dirty="0"/>
              <a:t>W = 25641,02.</a:t>
            </a:r>
            <a:r>
              <a:rPr lang="de-DE" sz="2000" dirty="0"/>
              <a:t> </a:t>
            </a:r>
            <a:r>
              <a:rPr lang="de-DE" sz="2000" kern="0" dirty="0"/>
              <a:t>  </a:t>
            </a:r>
          </a:p>
        </p:txBody>
      </p:sp>
    </p:spTree>
    <p:extLst>
      <p:ext uri="{BB962C8B-B14F-4D97-AF65-F5344CB8AC3E}">
        <p14:creationId xmlns:p14="http://schemas.microsoft.com/office/powerpoint/2010/main" val="390050685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Text Box 3"/>
          <p:cNvSpPr txBox="1">
            <a:spLocks noChangeArrowheads="1"/>
          </p:cNvSpPr>
          <p:nvPr/>
        </p:nvSpPr>
        <p:spPr bwMode="auto">
          <a:xfrm>
            <a:off x="590863" y="2987209"/>
            <a:ext cx="820896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buChar char="-"/>
              <a:defRPr>
                <a:solidFill>
                  <a:schemeClr val="tx1"/>
                </a:solidFill>
                <a:latin typeface="Arial" charset="0"/>
              </a:defRPr>
            </a:lvl6pPr>
            <a:lvl7pPr marL="2971800" indent="-228600" eaLnBrk="0" fontAlgn="base" hangingPunct="0">
              <a:spcBef>
                <a:spcPct val="0"/>
              </a:spcBef>
              <a:spcAft>
                <a:spcPct val="0"/>
              </a:spcAft>
              <a:buChar char="-"/>
              <a:defRPr>
                <a:solidFill>
                  <a:schemeClr val="tx1"/>
                </a:solidFill>
                <a:latin typeface="Arial" charset="0"/>
              </a:defRPr>
            </a:lvl7pPr>
            <a:lvl8pPr marL="3429000" indent="-228600" eaLnBrk="0" fontAlgn="base" hangingPunct="0">
              <a:spcBef>
                <a:spcPct val="0"/>
              </a:spcBef>
              <a:spcAft>
                <a:spcPct val="0"/>
              </a:spcAft>
              <a:buChar char="-"/>
              <a:defRPr>
                <a:solidFill>
                  <a:schemeClr val="tx1"/>
                </a:solidFill>
                <a:latin typeface="Arial" charset="0"/>
              </a:defRPr>
            </a:lvl8pPr>
            <a:lvl9pPr marL="3886200" indent="-228600" eaLnBrk="0" fontAlgn="base" hangingPunct="0">
              <a:spcBef>
                <a:spcPct val="0"/>
              </a:spcBef>
              <a:spcAft>
                <a:spcPct val="0"/>
              </a:spcAft>
              <a:buChar char="-"/>
              <a:defRPr>
                <a:solidFill>
                  <a:schemeClr val="tx1"/>
                </a:solidFill>
                <a:latin typeface="Arial" charset="0"/>
              </a:defRPr>
            </a:lvl9pPr>
          </a:lstStyle>
          <a:p>
            <a:pPr algn="ctr" eaLnBrk="1" hangingPunct="1">
              <a:buFontTx/>
              <a:buNone/>
            </a:pPr>
            <a:r>
              <a:rPr lang="de-DE" sz="2800" dirty="0"/>
              <a:t>2.2 Statische Bestimmung des optimalen Werbebudgets</a:t>
            </a:r>
          </a:p>
        </p:txBody>
      </p:sp>
      <p:sp>
        <p:nvSpPr>
          <p:cNvPr id="117764" name="Rectangle 4"/>
          <p:cNvSpPr>
            <a:spLocks noChangeArrowheads="1"/>
          </p:cNvSpPr>
          <p:nvPr/>
        </p:nvSpPr>
        <p:spPr bwMode="auto">
          <a:xfrm>
            <a:off x="827088" y="2205038"/>
            <a:ext cx="7704137" cy="20875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2" name="Foliennummernplatzhalter 1"/>
          <p:cNvSpPr>
            <a:spLocks noGrp="1"/>
          </p:cNvSpPr>
          <p:nvPr>
            <p:ph type="sldNum" sz="quarter" idx="10"/>
          </p:nvPr>
        </p:nvSpPr>
        <p:spPr/>
        <p:txBody>
          <a:bodyPr/>
          <a:lstStyle/>
          <a:p>
            <a:pPr>
              <a:defRPr/>
            </a:pPr>
            <a:fld id="{12C865F1-184D-48A8-88DB-D577E1CA7578}" type="slidenum">
              <a:rPr lang="de-DE" smtClean="0"/>
              <a:pPr>
                <a:defRPr/>
              </a:pPr>
              <a:t>85</a:t>
            </a:fld>
            <a:endParaRPr lang="de-DE" dirty="0"/>
          </a:p>
        </p:txBody>
      </p:sp>
    </p:spTree>
    <p:extLst>
      <p:ext uri="{BB962C8B-B14F-4D97-AF65-F5344CB8AC3E}">
        <p14:creationId xmlns:p14="http://schemas.microsoft.com/office/powerpoint/2010/main" val="370512044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79512" y="1006960"/>
            <a:ext cx="8784975" cy="50143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rPr>
              <a:t>Kapitel 2.2 behandelt die Fragestellung des optimalen (gewinnmaximalen) Werbebudgets unter Annahme einer statischen Werbe-Response-Funktion. Es handelt sich um die traditionelle marginalanalytische Betrachtung der Bedingungen, die für das optimale Werbebudget gelten. </a:t>
            </a:r>
          </a:p>
          <a:p>
            <a:r>
              <a:rPr lang="de-DE" dirty="0">
                <a:solidFill>
                  <a:schemeClr val="tx1"/>
                </a:solidFill>
              </a:rPr>
              <a:t>Konzeptionell wird ein Ein-Produkt-Fall sowie eine Monopolsituation (keine Konkurrenzreaktionen auf das Setzen des Werbebudgets) unterstellt.</a:t>
            </a:r>
          </a:p>
          <a:p>
            <a:r>
              <a:rPr lang="de-DE" dirty="0">
                <a:solidFill>
                  <a:schemeClr val="tx1"/>
                </a:solidFill>
              </a:rPr>
              <a:t>Die explizite Berechnung gewinnmaximaler Werbebudgets setzt eine Quantifizierung von Werbe-Response- und Kostenfunktion voraus. Dies ist letztendlich nur eine „mathematische Spielerei“, zumal die notwendigen parametrisierten Funktionen kaum vorliegen dürften. Von Interesse sind daher die allgemeinen Bedingungen des (statischen) Gewinnoptimums für den Fall der Werbung (</a:t>
            </a:r>
            <a:r>
              <a:rPr lang="de-DE" dirty="0" err="1">
                <a:solidFill>
                  <a:schemeClr val="tx1"/>
                </a:solidFill>
              </a:rPr>
              <a:t>Dorfman</a:t>
            </a:r>
            <a:r>
              <a:rPr lang="de-DE" dirty="0">
                <a:solidFill>
                  <a:schemeClr val="tx1"/>
                </a:solidFill>
              </a:rPr>
              <a:t>-Steiner-Theorem).</a:t>
            </a:r>
          </a:p>
          <a:p>
            <a:r>
              <a:rPr lang="de-DE" dirty="0">
                <a:solidFill>
                  <a:schemeClr val="tx1"/>
                </a:solidFill>
              </a:rPr>
              <a:t>Ferner geht das Kapitel auf zwei Erweiterungen des statischen gewinnoptimalen Werbebudgets: Zum einen wird die Bedingung für das optimale Werbebudget für zwei Produkte bei gegebenem Gesamtwerbebudget, zum anderen für das optimale  Werbebudget für ein Produkt in einem Sortiment bei Existenz von Sortimentsverbund dargestellt.</a:t>
            </a:r>
          </a:p>
          <a:p>
            <a:r>
              <a:rPr lang="de-DE" dirty="0">
                <a:solidFill>
                  <a:schemeClr val="tx1"/>
                </a:solidFill>
              </a:rPr>
              <a:t>Lernziel: Verständnis für die Bedingungen des (statischen) Gewinnoptimums für den Fall der Werbung.</a:t>
            </a:r>
          </a:p>
        </p:txBody>
      </p:sp>
      <p:sp>
        <p:nvSpPr>
          <p:cNvPr id="21506" name="Rectangle 2"/>
          <p:cNvSpPr>
            <a:spLocks noGrp="1" noChangeArrowheads="1"/>
          </p:cNvSpPr>
          <p:nvPr>
            <p:ph type="title"/>
          </p:nvPr>
        </p:nvSpPr>
        <p:spPr>
          <a:xfrm>
            <a:off x="457199" y="260648"/>
            <a:ext cx="8229600" cy="576262"/>
          </a:xfrm>
        </p:spPr>
        <p:txBody>
          <a:bodyPr/>
          <a:lstStyle/>
          <a:p>
            <a:r>
              <a:rPr lang="de-DE" dirty="0"/>
              <a:t>Lernziele der Veranstaltung</a:t>
            </a:r>
          </a:p>
        </p:txBody>
      </p:sp>
    </p:spTree>
    <p:extLst>
      <p:ext uri="{BB962C8B-B14F-4D97-AF65-F5344CB8AC3E}">
        <p14:creationId xmlns:p14="http://schemas.microsoft.com/office/powerpoint/2010/main" val="2352674517"/>
      </p:ext>
    </p:extLst>
  </p:cSld>
  <p:clrMapOvr>
    <a:masterClrMapping/>
  </p:clrMapOvr>
  <mc:AlternateContent xmlns:mc="http://schemas.openxmlformats.org/markup-compatibility/2006" xmlns:p14="http://schemas.microsoft.com/office/powerpoint/2010/main">
    <mc:Choice Requires="p14">
      <p:transition spd="slow" p14:dur="2000" advTm="7215"/>
    </mc:Choice>
    <mc:Fallback xmlns="">
      <p:transition spd="slow" advTm="7215"/>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Grp="1" noChangeArrowheads="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eaLnBrk="1" hangingPunct="1"/>
            <a:fld id="{16C23282-A7F8-42D4-8782-F1A7261698B7}" type="slidenum">
              <a:rPr lang="de-DE" altLang="de-DE"/>
              <a:pPr eaLnBrk="1" hangingPunct="1"/>
              <a:t>87</a:t>
            </a:fld>
            <a:endParaRPr lang="de-DE" altLang="de-DE"/>
          </a:p>
        </p:txBody>
      </p:sp>
      <p:sp>
        <p:nvSpPr>
          <p:cNvPr id="5" name="Foliennummernplatzhalter 2"/>
          <p:cNvSpPr txBox="1">
            <a:spLocks noGrp="1"/>
          </p:cNvSpPr>
          <p:nvPr/>
        </p:nvSpPr>
        <p:spPr bwMode="auto">
          <a:xfrm>
            <a:off x="6831013" y="6308725"/>
            <a:ext cx="2133600" cy="522288"/>
          </a:xfrm>
          <a:prstGeom prst="rect">
            <a:avLst/>
          </a:prstGeom>
          <a:noFill/>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algn="r" eaLnBrk="1" hangingPunct="1">
              <a:buFontTx/>
              <a:buNone/>
            </a:pPr>
            <a:fld id="{B2C4F002-D7D9-41F7-975C-5F7CFE962903}" type="slidenum">
              <a:rPr lang="de-DE" altLang="de-DE" sz="1100" b="1">
                <a:effectLst>
                  <a:outerShdw blurRad="38100" dist="38100" dir="2700000" algn="tl">
                    <a:srgbClr val="C0C0C0"/>
                  </a:outerShdw>
                </a:effectLst>
              </a:rPr>
              <a:pPr algn="r" eaLnBrk="1" hangingPunct="1">
                <a:buFontTx/>
                <a:buNone/>
              </a:pPr>
              <a:t>87</a:t>
            </a:fld>
            <a:endParaRPr lang="de-DE" altLang="de-DE" sz="1100" b="1">
              <a:effectLst>
                <a:outerShdw blurRad="38100" dist="38100" dir="2700000" algn="tl">
                  <a:srgbClr val="C0C0C0"/>
                </a:outerShdw>
              </a:effectLst>
            </a:endParaRPr>
          </a:p>
        </p:txBody>
      </p:sp>
      <p:sp>
        <p:nvSpPr>
          <p:cNvPr id="202756" name="Rectangle 6"/>
          <p:cNvSpPr>
            <a:spLocks noChangeArrowheads="1"/>
          </p:cNvSpPr>
          <p:nvPr/>
        </p:nvSpPr>
        <p:spPr bwMode="auto">
          <a:xfrm>
            <a:off x="2957513" y="517525"/>
            <a:ext cx="2959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graphicFrame>
        <p:nvGraphicFramePr>
          <p:cNvPr id="202757" name="Object 8"/>
          <p:cNvGraphicFramePr>
            <a:graphicFrameLocks noChangeAspect="1"/>
          </p:cNvGraphicFramePr>
          <p:nvPr>
            <p:extLst>
              <p:ext uri="{D42A27DB-BD31-4B8C-83A1-F6EECF244321}">
                <p14:modId xmlns:p14="http://schemas.microsoft.com/office/powerpoint/2010/main" val="994694696"/>
              </p:ext>
            </p:extLst>
          </p:nvPr>
        </p:nvGraphicFramePr>
        <p:xfrm>
          <a:off x="1676400" y="1136650"/>
          <a:ext cx="5943601" cy="6972301"/>
        </p:xfrm>
        <a:graphic>
          <a:graphicData uri="http://schemas.openxmlformats.org/presentationml/2006/ole">
            <mc:AlternateContent xmlns:mc="http://schemas.openxmlformats.org/markup-compatibility/2006">
              <mc:Choice xmlns:v="urn:schemas-microsoft-com:vml" Requires="v">
                <p:oleObj spid="_x0000_s27764" name="Dokument" r:id="rId3" imgW="5760720" imgH="6972300" progId="Word.Document.8">
                  <p:embed/>
                </p:oleObj>
              </mc:Choice>
              <mc:Fallback>
                <p:oleObj name="Dokument" r:id="rId3" imgW="5760720" imgH="697230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136650"/>
                        <a:ext cx="5943601" cy="6972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2758" name="Rectangle 9"/>
          <p:cNvSpPr>
            <a:spLocks noGrp="1" noChangeArrowheads="1"/>
          </p:cNvSpPr>
          <p:nvPr>
            <p:ph type="title" idx="4294967295"/>
          </p:nvPr>
        </p:nvSpPr>
        <p:spPr>
          <a:xfrm>
            <a:off x="533400" y="229394"/>
            <a:ext cx="8229600" cy="576262"/>
          </a:xfrm>
        </p:spPr>
        <p:txBody>
          <a:bodyPr/>
          <a:lstStyle/>
          <a:p>
            <a:pPr eaLnBrk="1" hangingPunct="1"/>
            <a:r>
              <a:rPr lang="de-DE" altLang="de-DE" dirty="0"/>
              <a:t>Optimales Werbebudget im statischen Fall</a:t>
            </a:r>
          </a:p>
        </p:txBody>
      </p:sp>
      <p:sp>
        <p:nvSpPr>
          <p:cNvPr id="7" name="Foliennummernplatzhalter 6"/>
          <p:cNvSpPr txBox="1">
            <a:spLocks noGrp="1"/>
          </p:cNvSpPr>
          <p:nvPr/>
        </p:nvSpPr>
        <p:spPr bwMode="auto">
          <a:xfrm>
            <a:off x="6831013" y="6308725"/>
            <a:ext cx="2133600" cy="522288"/>
          </a:xfrm>
          <a:prstGeom prst="rect">
            <a:avLst/>
          </a:prstGeom>
          <a:noFill/>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algn="r" eaLnBrk="1" hangingPunct="1">
              <a:buFontTx/>
              <a:buNone/>
            </a:pPr>
            <a:fld id="{70DF878B-B701-435A-B087-A2B55B6783C3}" type="slidenum">
              <a:rPr lang="de-DE" altLang="de-DE" sz="1100" b="1">
                <a:effectLst>
                  <a:outerShdw blurRad="38100" dist="38100" dir="2700000" algn="tl">
                    <a:srgbClr val="C0C0C0"/>
                  </a:outerShdw>
                </a:effectLst>
              </a:rPr>
              <a:pPr algn="r" eaLnBrk="1" hangingPunct="1">
                <a:buFontTx/>
                <a:buNone/>
              </a:pPr>
              <a:t>87</a:t>
            </a:fld>
            <a:endParaRPr lang="de-DE" altLang="de-DE" sz="1100" b="1">
              <a:effectLst>
                <a:outerShdw blurRad="38100" dist="38100" dir="2700000" algn="tl">
                  <a:srgbClr val="C0C0C0"/>
                </a:outerShdw>
              </a:effectLst>
            </a:endParaRPr>
          </a:p>
        </p:txBody>
      </p:sp>
      <p:sp>
        <p:nvSpPr>
          <p:cNvPr id="9" name="Text Box 8">
            <a:extLst>
              <a:ext uri="{FF2B5EF4-FFF2-40B4-BE49-F238E27FC236}">
                <a16:creationId xmlns:a16="http://schemas.microsoft.com/office/drawing/2014/main" id="{8F09C570-7173-480F-BD4E-000C0FE6B6AE}"/>
              </a:ext>
            </a:extLst>
          </p:cNvPr>
          <p:cNvSpPr txBox="1">
            <a:spLocks noChangeArrowheads="1"/>
          </p:cNvSpPr>
          <p:nvPr/>
        </p:nvSpPr>
        <p:spPr bwMode="auto">
          <a:xfrm>
            <a:off x="7620001" y="5157192"/>
            <a:ext cx="7232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r>
              <a:rPr lang="de-DE" altLang="de-DE" sz="3200" dirty="0">
                <a:latin typeface="Times New Roman" panose="02020603050405020304" pitchFamily="18" charset="0"/>
              </a:rPr>
              <a:t>+ 1</a:t>
            </a:r>
          </a:p>
        </p:txBody>
      </p:sp>
    </p:spTree>
    <p:extLst>
      <p:ext uri="{BB962C8B-B14F-4D97-AF65-F5344CB8AC3E}">
        <p14:creationId xmlns:p14="http://schemas.microsoft.com/office/powerpoint/2010/main" val="251205211"/>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p:cNvSpPr>
            <a:spLocks noChangeArrowheads="1"/>
          </p:cNvSpPr>
          <p:nvPr/>
        </p:nvSpPr>
        <p:spPr bwMode="auto">
          <a:xfrm>
            <a:off x="179512" y="980728"/>
            <a:ext cx="8509699" cy="5184576"/>
          </a:xfrm>
          <a:prstGeom prst="wedgeRoundRectCallout">
            <a:avLst>
              <a:gd name="adj1" fmla="val 47533"/>
              <a:gd name="adj2" fmla="val 5506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dirty="0"/>
              <a:t>x(W): Die Absatzmenge hängt nur vom Werbebudget ab, d.h. der Preis p bleibt konstant. Es liegt bezogen auf den Preis-Response eine Verschiebung der Preis-Absatz-Funktion durch Werbung vor. Die Maximierung des Gewinns durch das Werbebudget (bei konstantem Preis) für ein einziges Produkt ist die einfachste Form der Werbebudgetplanung.  </a:t>
            </a:r>
          </a:p>
          <a:p>
            <a:endParaRPr lang="de-DE" dirty="0"/>
          </a:p>
          <a:p>
            <a:r>
              <a:rPr lang="de-DE" dirty="0"/>
              <a:t>	Werbebedingter Grenzgewinn: Um wieviel verändert sich der 	Gewinn, wenn das Werbebudget marginal (um eine Einheit) erhöht 	wird? Das Gewinnmaximum ist dann erreicht, wenn die marginale 	Werbebudgeterhöhung keinen zusätzlichen Gewinn mehr einbringt 	(der werbebedingte Grenzgewinn ist dann 0).</a:t>
            </a:r>
          </a:p>
          <a:p>
            <a:endParaRPr lang="de-DE" dirty="0"/>
          </a:p>
          <a:p>
            <a:endParaRPr lang="de-DE" dirty="0"/>
          </a:p>
          <a:p>
            <a:r>
              <a:rPr lang="de-DE" dirty="0"/>
              <a:t>	Werbebedingter Grenzumsatz: Um wieviel verändert sich der 	Umsatz, wenn das Werbebudget marginal erhöht wird: Da 	traditionell dx/</a:t>
            </a:r>
            <a:r>
              <a:rPr lang="de-DE" dirty="0" err="1"/>
              <a:t>dW</a:t>
            </a:r>
            <a:r>
              <a:rPr lang="de-DE" dirty="0"/>
              <a:t> &gt; 0 gilt, erhöht zusätzliche Werbung stets den 	Umsatz.   </a:t>
            </a:r>
          </a:p>
        </p:txBody>
      </p:sp>
      <p:sp>
        <p:nvSpPr>
          <p:cNvPr id="8" name="Rectangle 24"/>
          <p:cNvSpPr>
            <a:spLocks noGrp="1" noChangeArrowheads="1"/>
          </p:cNvSpPr>
          <p:nvPr>
            <p:ph type="title" idx="4294967295"/>
          </p:nvPr>
        </p:nvSpPr>
        <p:spPr>
          <a:xfrm>
            <a:off x="459611" y="123031"/>
            <a:ext cx="8229600" cy="576262"/>
          </a:xfrm>
        </p:spPr>
        <p:txBody>
          <a:bodyPr/>
          <a:lstStyle/>
          <a:p>
            <a:pPr eaLnBrk="1" hangingPunct="1"/>
            <a:r>
              <a:rPr lang="de-DE" altLang="de-DE" dirty="0"/>
              <a:t>Erläuterungen zur vorangegangenen Folie (I)</a:t>
            </a:r>
          </a:p>
        </p:txBody>
      </p:sp>
      <p:pic>
        <p:nvPicPr>
          <p:cNvPr id="2" name="Grafik 1"/>
          <p:cNvPicPr>
            <a:picLocks noChangeAspect="1"/>
          </p:cNvPicPr>
          <p:nvPr/>
        </p:nvPicPr>
        <p:blipFill>
          <a:blip r:embed="rId2"/>
          <a:stretch>
            <a:fillRect/>
          </a:stretch>
        </p:blipFill>
        <p:spPr>
          <a:xfrm>
            <a:off x="538924" y="3284984"/>
            <a:ext cx="5762545" cy="769217"/>
          </a:xfrm>
          <a:prstGeom prst="rect">
            <a:avLst/>
          </a:prstGeom>
        </p:spPr>
      </p:pic>
      <p:pic>
        <p:nvPicPr>
          <p:cNvPr id="3" name="Grafik 2"/>
          <p:cNvPicPr>
            <a:picLocks noChangeAspect="1"/>
          </p:cNvPicPr>
          <p:nvPr/>
        </p:nvPicPr>
        <p:blipFill>
          <a:blip r:embed="rId3"/>
          <a:stretch>
            <a:fillRect/>
          </a:stretch>
        </p:blipFill>
        <p:spPr>
          <a:xfrm>
            <a:off x="504777" y="4941168"/>
            <a:ext cx="5762545" cy="769217"/>
          </a:xfrm>
          <a:prstGeom prst="rect">
            <a:avLst/>
          </a:prstGeom>
        </p:spPr>
      </p:pic>
    </p:spTree>
    <p:extLst>
      <p:ext uri="{BB962C8B-B14F-4D97-AF65-F5344CB8AC3E}">
        <p14:creationId xmlns:p14="http://schemas.microsoft.com/office/powerpoint/2010/main" val="337557229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p:cNvSpPr>
            <a:spLocks noChangeArrowheads="1"/>
          </p:cNvSpPr>
          <p:nvPr/>
        </p:nvSpPr>
        <p:spPr bwMode="auto">
          <a:xfrm>
            <a:off x="179512" y="980728"/>
            <a:ext cx="8509699" cy="4896544"/>
          </a:xfrm>
          <a:prstGeom prst="wedgeRoundRectCallout">
            <a:avLst>
              <a:gd name="adj1" fmla="val 47533"/>
              <a:gd name="adj2" fmla="val 5506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dirty="0"/>
              <a:t>	Werbebedingte Grenzkosten der Produktion: Um wieviel steigen die 	Gesamtkosten in der Produktion, wenn sich das Werbebudget 	marginal erhöht: Durch die Erhöhung der Werbung steigt die 	Absatz- bzw. notwendige Produktionsmenge, was zu einer 	Erhöhung der Produktionskosten führt.</a:t>
            </a:r>
          </a:p>
          <a:p>
            <a:endParaRPr lang="de-DE" dirty="0"/>
          </a:p>
          <a:p>
            <a:r>
              <a:rPr lang="de-DE" dirty="0"/>
              <a:t>Im Gewinnoptimum (</a:t>
            </a:r>
            <a:r>
              <a:rPr lang="de-DE" dirty="0" err="1"/>
              <a:t>dG</a:t>
            </a:r>
            <a:r>
              <a:rPr lang="de-DE" dirty="0"/>
              <a:t>/</a:t>
            </a:r>
            <a:r>
              <a:rPr lang="de-DE" dirty="0" err="1"/>
              <a:t>dW</a:t>
            </a:r>
            <a:r>
              <a:rPr lang="de-DE" dirty="0"/>
              <a:t> =0) gilt die klassische Marginalbedingung: (werbebedingter) Grenzumsatz = (werbebedingte) Grenzkosten. Achtung: Zu den werbebedingten Grenzkosten rechnen die werbebedingten Grenzkosten der Produktion und die marginale Erhöhung des Werbebudgets. Diese wird durch den Term (+1) repräsentiert. </a:t>
            </a:r>
          </a:p>
          <a:p>
            <a:endParaRPr lang="de-DE" dirty="0"/>
          </a:p>
          <a:p>
            <a:r>
              <a:rPr lang="de-DE" dirty="0"/>
              <a:t>Es ist vorteilhaft, das Werbebudget so lange zu erhöhen, so lange der werbebedingte Grenzgewinn positiv ist: So lange führt eine Steigerung der Werbung zu einer Gewinnsteigerung: Diese ist gegeben, wenn der werbebedingte Grenzumsatz höher als die werbebedingten Grenzkosten (einschließlich der zusätzlichen Werbeeinheit) sind.</a:t>
            </a:r>
          </a:p>
        </p:txBody>
      </p:sp>
      <p:sp>
        <p:nvSpPr>
          <p:cNvPr id="8" name="Rectangle 24"/>
          <p:cNvSpPr>
            <a:spLocks noGrp="1" noChangeArrowheads="1"/>
          </p:cNvSpPr>
          <p:nvPr>
            <p:ph type="title" idx="4294967295"/>
          </p:nvPr>
        </p:nvSpPr>
        <p:spPr>
          <a:xfrm>
            <a:off x="459611" y="123031"/>
            <a:ext cx="8229600" cy="576262"/>
          </a:xfrm>
        </p:spPr>
        <p:txBody>
          <a:bodyPr/>
          <a:lstStyle/>
          <a:p>
            <a:pPr eaLnBrk="1" hangingPunct="1"/>
            <a:r>
              <a:rPr lang="de-DE" altLang="de-DE" dirty="0"/>
              <a:t>Erläuterungen zur vorangegangenen Folie (I)</a:t>
            </a:r>
          </a:p>
        </p:txBody>
      </p:sp>
      <p:pic>
        <p:nvPicPr>
          <p:cNvPr id="4" name="Grafik 3"/>
          <p:cNvPicPr>
            <a:picLocks noChangeAspect="1"/>
          </p:cNvPicPr>
          <p:nvPr/>
        </p:nvPicPr>
        <p:blipFill>
          <a:blip r:embed="rId2"/>
          <a:stretch>
            <a:fillRect/>
          </a:stretch>
        </p:blipFill>
        <p:spPr>
          <a:xfrm>
            <a:off x="467063" y="1556792"/>
            <a:ext cx="5762545" cy="769217"/>
          </a:xfrm>
          <a:prstGeom prst="rect">
            <a:avLst/>
          </a:prstGeom>
        </p:spPr>
      </p:pic>
    </p:spTree>
    <p:extLst>
      <p:ext uri="{BB962C8B-B14F-4D97-AF65-F5344CB8AC3E}">
        <p14:creationId xmlns:p14="http://schemas.microsoft.com/office/powerpoint/2010/main" val="2340534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AutoShape 4"/>
          <p:cNvSpPr>
            <a:spLocks noChangeArrowheads="1"/>
          </p:cNvSpPr>
          <p:nvPr/>
        </p:nvSpPr>
        <p:spPr bwMode="auto">
          <a:xfrm>
            <a:off x="251520" y="1484784"/>
            <a:ext cx="8425148" cy="3744416"/>
          </a:xfrm>
          <a:prstGeom prst="wedgeRoundRectCallout">
            <a:avLst>
              <a:gd name="adj1" fmla="val 44577"/>
              <a:gd name="adj2" fmla="val 5664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22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eaLnBrk="1" hangingPunct="1">
              <a:spcBef>
                <a:spcPct val="0"/>
              </a:spcBef>
              <a:buFontTx/>
              <a:buNone/>
            </a:pPr>
            <a:r>
              <a:rPr lang="de-DE" altLang="de-DE" sz="2000" dirty="0"/>
              <a:t>Überwachung (Monitoring), ob die Umsetzung (Realisierung) der getroffenen Entscheidungen innerhalb des geplanten zeitlichen, finanziellen und inhaltlichen Rahmens ist (z.B. sind die definierten Zwischenschritte (z.B. Teilprojekte) fristgerecht erreicht worden? Bleibt die Realisierung innerhalb des vorgesehen/geplanten Budgets?).</a:t>
            </a:r>
          </a:p>
          <a:p>
            <a:pPr eaLnBrk="1" hangingPunct="1">
              <a:spcBef>
                <a:spcPct val="0"/>
              </a:spcBef>
              <a:buFontTx/>
              <a:buNone/>
            </a:pPr>
            <a:endParaRPr lang="de-DE" altLang="de-DE" sz="2000" dirty="0"/>
          </a:p>
          <a:p>
            <a:pPr eaLnBrk="1" hangingPunct="1">
              <a:spcBef>
                <a:spcPct val="0"/>
              </a:spcBef>
              <a:buFontTx/>
              <a:buNone/>
            </a:pPr>
            <a:r>
              <a:rPr lang="de-DE" altLang="de-DE" sz="2000" dirty="0"/>
              <a:t>Zeigen sich Abweichungen vom geplanten Realisierungsverlauf, setzt das Werbecontrolling das Werbemanagement in Kenntnis und/oder schlägt Lösungsalternativen zur Behebung der Realisierungsprobleme vor.</a:t>
            </a:r>
          </a:p>
        </p:txBody>
      </p:sp>
      <p:sp>
        <p:nvSpPr>
          <p:cNvPr id="2" name="Foliennummernplatzhalter 1"/>
          <p:cNvSpPr>
            <a:spLocks noGrp="1"/>
          </p:cNvSpPr>
          <p:nvPr>
            <p:ph type="sldNum" sz="quarter" idx="10"/>
          </p:nvPr>
        </p:nvSpPr>
        <p:spPr/>
        <p:txBody>
          <a:bodyPr/>
          <a:lstStyle/>
          <a:p>
            <a:pPr>
              <a:defRPr/>
            </a:pPr>
            <a:fld id="{7E097992-BA93-433F-A043-E42B8241513B}" type="slidenum">
              <a:rPr lang="de-DE" smtClean="0"/>
              <a:pPr>
                <a:defRPr/>
              </a:pPr>
              <a:t>9</a:t>
            </a:fld>
            <a:endParaRPr lang="de-DE" dirty="0"/>
          </a:p>
        </p:txBody>
      </p:sp>
      <p:sp>
        <p:nvSpPr>
          <p:cNvPr id="5" name="Titel 2"/>
          <p:cNvSpPr>
            <a:spLocks noGrp="1"/>
          </p:cNvSpPr>
          <p:nvPr>
            <p:ph type="title"/>
          </p:nvPr>
        </p:nvSpPr>
        <p:spPr>
          <a:xfrm>
            <a:off x="323528" y="115737"/>
            <a:ext cx="8229600" cy="576262"/>
          </a:xfrm>
        </p:spPr>
        <p:txBody>
          <a:bodyPr/>
          <a:lstStyle/>
          <a:p>
            <a:r>
              <a:rPr lang="de-DE" dirty="0"/>
              <a:t>Ergänzungen zur vorangegangenen Folie (II) </a:t>
            </a:r>
            <a:r>
              <a:rPr lang="de-DE" dirty="0" err="1"/>
              <a:t>Realisierungsmonitoring</a:t>
            </a:r>
            <a:endParaRPr lang="de-DE" dirty="0"/>
          </a:p>
        </p:txBody>
      </p:sp>
    </p:spTree>
    <p:extLst>
      <p:ext uri="{BB962C8B-B14F-4D97-AF65-F5344CB8AC3E}">
        <p14:creationId xmlns:p14="http://schemas.microsoft.com/office/powerpoint/2010/main" val="298484659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6"/>
          <p:cNvSpPr>
            <a:spLocks noGrp="1" noChangeArrowheads="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eaLnBrk="1" hangingPunct="1"/>
            <a:fld id="{60D00A4D-78E0-49E0-8A1A-094E67AC6CEE}" type="slidenum">
              <a:rPr lang="de-DE" altLang="de-DE"/>
              <a:pPr eaLnBrk="1" hangingPunct="1"/>
              <a:t>90</a:t>
            </a:fld>
            <a:endParaRPr lang="de-DE" altLang="de-DE"/>
          </a:p>
        </p:txBody>
      </p:sp>
      <p:sp>
        <p:nvSpPr>
          <p:cNvPr id="10" name="Foliennummernplatzhalter 2"/>
          <p:cNvSpPr txBox="1">
            <a:spLocks noGrp="1"/>
          </p:cNvSpPr>
          <p:nvPr/>
        </p:nvSpPr>
        <p:spPr bwMode="auto">
          <a:xfrm>
            <a:off x="6831013" y="6308725"/>
            <a:ext cx="2133600" cy="522288"/>
          </a:xfrm>
          <a:prstGeom prst="rect">
            <a:avLst/>
          </a:prstGeom>
          <a:noFill/>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algn="r" eaLnBrk="1" hangingPunct="1">
              <a:buFontTx/>
              <a:buNone/>
            </a:pPr>
            <a:fld id="{222C3126-135A-425F-B423-8049F0C0D46D}" type="slidenum">
              <a:rPr lang="de-DE" altLang="de-DE" sz="1100" b="1">
                <a:effectLst>
                  <a:outerShdw blurRad="38100" dist="38100" dir="2700000" algn="tl">
                    <a:srgbClr val="C0C0C0"/>
                  </a:outerShdw>
                </a:effectLst>
              </a:rPr>
              <a:pPr algn="r" eaLnBrk="1" hangingPunct="1">
                <a:buFontTx/>
                <a:buNone/>
              </a:pPr>
              <a:t>90</a:t>
            </a:fld>
            <a:endParaRPr lang="de-DE" altLang="de-DE" sz="1100" b="1">
              <a:effectLst>
                <a:outerShdw blurRad="38100" dist="38100" dir="2700000" algn="tl">
                  <a:srgbClr val="C0C0C0"/>
                </a:outerShdw>
              </a:effectLst>
            </a:endParaRPr>
          </a:p>
        </p:txBody>
      </p:sp>
      <p:sp>
        <p:nvSpPr>
          <p:cNvPr id="204804" name="Rectangle 6"/>
          <p:cNvSpPr>
            <a:spLocks noChangeArrowheads="1"/>
          </p:cNvSpPr>
          <p:nvPr/>
        </p:nvSpPr>
        <p:spPr bwMode="auto">
          <a:xfrm>
            <a:off x="2957513" y="517525"/>
            <a:ext cx="2959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graphicFrame>
        <p:nvGraphicFramePr>
          <p:cNvPr id="204805" name="Object 8">
            <a:hlinkClick r:id="" action="ppaction://ole?verb=0"/>
          </p:cNvPr>
          <p:cNvGraphicFramePr>
            <a:graphicFrameLocks/>
          </p:cNvGraphicFramePr>
          <p:nvPr/>
        </p:nvGraphicFramePr>
        <p:xfrm>
          <a:off x="1371600" y="1122363"/>
          <a:ext cx="5729288" cy="2451100"/>
        </p:xfrm>
        <a:graphic>
          <a:graphicData uri="http://schemas.openxmlformats.org/presentationml/2006/ole">
            <mc:AlternateContent xmlns:mc="http://schemas.openxmlformats.org/markup-compatibility/2006">
              <mc:Choice xmlns:v="urn:schemas-microsoft-com:vml" Requires="v">
                <p:oleObj spid="_x0000_s29926" name="Formel" r:id="rId3" imgW="5727700" imgH="2451100" progId="Equation.DSMT4">
                  <p:embed/>
                </p:oleObj>
              </mc:Choice>
              <mc:Fallback>
                <p:oleObj name="Formel" r:id="rId3" imgW="5727700" imgH="2451100" progId="Equation.DSMT4">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122363"/>
                        <a:ext cx="5729288" cy="245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06" name="Rectangle 9"/>
          <p:cNvSpPr>
            <a:spLocks noChangeArrowheads="1"/>
          </p:cNvSpPr>
          <p:nvPr/>
        </p:nvSpPr>
        <p:spPr bwMode="auto">
          <a:xfrm>
            <a:off x="611188" y="1700213"/>
            <a:ext cx="4064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r>
              <a:rPr lang="de-DE" altLang="de-DE" sz="2000"/>
              <a:t>(i)</a:t>
            </a:r>
          </a:p>
        </p:txBody>
      </p:sp>
      <p:sp>
        <p:nvSpPr>
          <p:cNvPr id="204807" name="Rectangle 10"/>
          <p:cNvSpPr>
            <a:spLocks noChangeArrowheads="1"/>
          </p:cNvSpPr>
          <p:nvPr/>
        </p:nvSpPr>
        <p:spPr bwMode="auto">
          <a:xfrm>
            <a:off x="539750" y="2636838"/>
            <a:ext cx="46355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r>
              <a:rPr lang="de-DE" altLang="de-DE" sz="2000"/>
              <a:t>(ii)</a:t>
            </a:r>
          </a:p>
        </p:txBody>
      </p:sp>
      <p:sp>
        <p:nvSpPr>
          <p:cNvPr id="204808" name="Rectangle 11"/>
          <p:cNvSpPr>
            <a:spLocks noChangeArrowheads="1"/>
          </p:cNvSpPr>
          <p:nvPr/>
        </p:nvSpPr>
        <p:spPr bwMode="auto">
          <a:xfrm>
            <a:off x="896938" y="4033838"/>
            <a:ext cx="123666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r>
              <a:rPr lang="de-DE" altLang="de-DE" sz="2000"/>
              <a:t>für (i) gilt:</a:t>
            </a:r>
          </a:p>
        </p:txBody>
      </p:sp>
      <p:sp>
        <p:nvSpPr>
          <p:cNvPr id="204809" name="Rectangle 12"/>
          <p:cNvSpPr>
            <a:spLocks noChangeArrowheads="1"/>
          </p:cNvSpPr>
          <p:nvPr/>
        </p:nvSpPr>
        <p:spPr bwMode="auto">
          <a:xfrm>
            <a:off x="868363" y="5253038"/>
            <a:ext cx="129381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r>
              <a:rPr lang="de-DE" altLang="de-DE" sz="2000"/>
              <a:t>für (ii) gilt:</a:t>
            </a:r>
          </a:p>
        </p:txBody>
      </p:sp>
      <p:graphicFrame>
        <p:nvGraphicFramePr>
          <p:cNvPr id="204810" name="Object 13">
            <a:hlinkClick r:id="" action="ppaction://ole?verb=0"/>
          </p:cNvPr>
          <p:cNvGraphicFramePr>
            <a:graphicFrameLocks/>
          </p:cNvGraphicFramePr>
          <p:nvPr/>
        </p:nvGraphicFramePr>
        <p:xfrm>
          <a:off x="2349500" y="3733800"/>
          <a:ext cx="4281488" cy="2298700"/>
        </p:xfrm>
        <a:graphic>
          <a:graphicData uri="http://schemas.openxmlformats.org/presentationml/2006/ole">
            <mc:AlternateContent xmlns:mc="http://schemas.openxmlformats.org/markup-compatibility/2006">
              <mc:Choice xmlns:v="urn:schemas-microsoft-com:vml" Requires="v">
                <p:oleObj spid="_x0000_s29927" name="Formel" r:id="rId5" imgW="4279900" imgH="2298700" progId="Equation.DSMT4">
                  <p:embed/>
                </p:oleObj>
              </mc:Choice>
              <mc:Fallback>
                <p:oleObj name="Formel" r:id="rId5" imgW="4279900" imgH="2298700" progId="Equation.DSMT4">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9500" y="3733800"/>
                        <a:ext cx="4281488" cy="229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11" name="Rectangle 14"/>
          <p:cNvSpPr>
            <a:spLocks noGrp="1" noChangeArrowheads="1"/>
          </p:cNvSpPr>
          <p:nvPr>
            <p:ph type="title" idx="4294967295"/>
          </p:nvPr>
        </p:nvSpPr>
        <p:spPr>
          <a:xfrm>
            <a:off x="527906" y="204548"/>
            <a:ext cx="8229600" cy="576262"/>
          </a:xfrm>
        </p:spPr>
        <p:txBody>
          <a:bodyPr/>
          <a:lstStyle/>
          <a:p>
            <a:pPr eaLnBrk="1" hangingPunct="1"/>
            <a:r>
              <a:rPr lang="de-DE" altLang="de-DE" dirty="0"/>
              <a:t>Statisches </a:t>
            </a:r>
            <a:r>
              <a:rPr lang="de-DE" altLang="de-DE" dirty="0" err="1"/>
              <a:t>Dorfman</a:t>
            </a:r>
            <a:r>
              <a:rPr lang="de-DE" altLang="de-DE" dirty="0"/>
              <a:t>-Steiner-Theorem (I)</a:t>
            </a:r>
          </a:p>
        </p:txBody>
      </p:sp>
      <p:sp>
        <p:nvSpPr>
          <p:cNvPr id="12" name="Foliennummernplatzhalter 11"/>
          <p:cNvSpPr txBox="1">
            <a:spLocks noGrp="1"/>
          </p:cNvSpPr>
          <p:nvPr/>
        </p:nvSpPr>
        <p:spPr bwMode="auto">
          <a:xfrm>
            <a:off x="6831013" y="6308725"/>
            <a:ext cx="2133600" cy="522288"/>
          </a:xfrm>
          <a:prstGeom prst="rect">
            <a:avLst/>
          </a:prstGeom>
          <a:noFill/>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algn="r" eaLnBrk="1" hangingPunct="1">
              <a:buFontTx/>
              <a:buNone/>
            </a:pPr>
            <a:fld id="{25311957-E1A2-4B88-A447-03DD1BD53328}" type="slidenum">
              <a:rPr lang="de-DE" altLang="de-DE" sz="1100" b="1">
                <a:effectLst>
                  <a:outerShdw blurRad="38100" dist="38100" dir="2700000" algn="tl">
                    <a:srgbClr val="C0C0C0"/>
                  </a:outerShdw>
                </a:effectLst>
              </a:rPr>
              <a:pPr algn="r" eaLnBrk="1" hangingPunct="1">
                <a:buFontTx/>
                <a:buNone/>
              </a:pPr>
              <a:t>90</a:t>
            </a:fld>
            <a:endParaRPr lang="de-DE" altLang="de-DE" sz="1100" b="1">
              <a:effectLst>
                <a:outerShdw blurRad="38100" dist="38100" dir="2700000" algn="tl">
                  <a:srgbClr val="C0C0C0"/>
                </a:outerShdw>
              </a:effectLst>
            </a:endParaRPr>
          </a:p>
        </p:txBody>
      </p:sp>
    </p:spTree>
    <p:extLst>
      <p:ext uri="{BB962C8B-B14F-4D97-AF65-F5344CB8AC3E}">
        <p14:creationId xmlns:p14="http://schemas.microsoft.com/office/powerpoint/2010/main" val="718301179"/>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p:cNvSpPr>
            <a:spLocks noChangeArrowheads="1"/>
          </p:cNvSpPr>
          <p:nvPr/>
        </p:nvSpPr>
        <p:spPr bwMode="auto">
          <a:xfrm>
            <a:off x="179512" y="908720"/>
            <a:ext cx="8964488" cy="5112568"/>
          </a:xfrm>
          <a:prstGeom prst="wedgeRoundRectCallout">
            <a:avLst>
              <a:gd name="adj1" fmla="val 47533"/>
              <a:gd name="adj2" fmla="val 5506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dirty="0"/>
              <a:t>Bedingung (i) stellt die partielle Ableitung des Gewinns nach dem Entscheidungsparameter „Preis“ dar: </a:t>
            </a:r>
            <a:r>
              <a:rPr lang="de-DE" dirty="0" err="1"/>
              <a:t>dG</a:t>
            </a:r>
            <a:r>
              <a:rPr lang="de-DE" dirty="0"/>
              <a:t>/</a:t>
            </a:r>
            <a:r>
              <a:rPr lang="de-DE" dirty="0" err="1"/>
              <a:t>dp</a:t>
            </a:r>
            <a:r>
              <a:rPr lang="de-DE" dirty="0"/>
              <a:t> bildet den preisbedingten Grenzgewinn ab.</a:t>
            </a:r>
          </a:p>
          <a:p>
            <a:endParaRPr lang="de-DE" dirty="0"/>
          </a:p>
          <a:p>
            <a:r>
              <a:rPr lang="de-DE" dirty="0"/>
              <a:t>	Preisbedingter Grenzumsatz: Um wieviel verändert sich der Umsatz, 	wenn der Preis marginal verändert (im Folgenden gesenkt) wird?</a:t>
            </a:r>
            <a:br>
              <a:rPr lang="de-DE" dirty="0"/>
            </a:br>
            <a:r>
              <a:rPr lang="de-DE" dirty="0"/>
              <a:t> 	Dieser Grenzumsatz setzt sich aus zwei Termen zusammen:  </a:t>
            </a:r>
          </a:p>
          <a:p>
            <a:endParaRPr lang="de-DE" dirty="0"/>
          </a:p>
          <a:p>
            <a:r>
              <a:rPr lang="de-DE" dirty="0"/>
              <a:t>	Umsatzgewinn, der dadurch entsteht, dass die Preissenkung zu 	einem höheren Absatz führt, wobei jede Absatzeinheit des zusätzlichen 	Absatzes zum Preis p verkauft wird.</a:t>
            </a:r>
          </a:p>
          <a:p>
            <a:r>
              <a:rPr lang="de-DE" dirty="0"/>
              <a:t>	</a:t>
            </a:r>
          </a:p>
          <a:p>
            <a:r>
              <a:rPr lang="de-DE" dirty="0"/>
              <a:t>	Umsatzverlust, der dadurch entsteht, dass die Absatzmenge x zu einem 	marginal niedrigeren Preis (Preissenkung um 1) verkauft wird. 	Mathematisch liegt der Term x</a:t>
            </a:r>
            <a:r>
              <a:rPr lang="de-DE" altLang="de-DE" dirty="0">
                <a:latin typeface="Times New Roman" panose="02020603050405020304" pitchFamily="18" charset="0"/>
              </a:rPr>
              <a:t> · </a:t>
            </a:r>
            <a:r>
              <a:rPr lang="de-DE" dirty="0" err="1"/>
              <a:t>dp</a:t>
            </a:r>
            <a:r>
              <a:rPr lang="de-DE" dirty="0"/>
              <a:t>/ ∂p (mit </a:t>
            </a:r>
            <a:r>
              <a:rPr lang="de-DE" dirty="0" err="1"/>
              <a:t>dp</a:t>
            </a:r>
            <a:r>
              <a:rPr lang="de-DE" dirty="0"/>
              <a:t>/ ∂p =-1 bei einer </a:t>
            </a:r>
            <a:br>
              <a:rPr lang="de-DE" dirty="0"/>
            </a:br>
            <a:r>
              <a:rPr lang="de-DE"/>
              <a:t>              Preissenkung) vor</a:t>
            </a:r>
            <a:r>
              <a:rPr lang="de-DE" dirty="0"/>
              <a:t>.</a:t>
            </a:r>
          </a:p>
          <a:p>
            <a:r>
              <a:rPr lang="de-DE" dirty="0"/>
              <a:t>Hinweis: Zur mathematischen Herleitung der Bedingung für den preisbedingten  Grenzumsatz ist die sog. Produktregel zu verwenden.</a:t>
            </a:r>
          </a:p>
        </p:txBody>
      </p:sp>
      <p:sp>
        <p:nvSpPr>
          <p:cNvPr id="8" name="Rectangle 24"/>
          <p:cNvSpPr>
            <a:spLocks noGrp="1" noChangeArrowheads="1"/>
          </p:cNvSpPr>
          <p:nvPr>
            <p:ph type="title" idx="4294967295"/>
          </p:nvPr>
        </p:nvSpPr>
        <p:spPr>
          <a:xfrm>
            <a:off x="459611" y="123031"/>
            <a:ext cx="8229600" cy="576262"/>
          </a:xfrm>
        </p:spPr>
        <p:txBody>
          <a:bodyPr/>
          <a:lstStyle/>
          <a:p>
            <a:pPr eaLnBrk="1" hangingPunct="1"/>
            <a:r>
              <a:rPr lang="de-DE" altLang="de-DE" dirty="0"/>
              <a:t>Erläuterungen zur vorangegangenen Folie (I)</a:t>
            </a:r>
          </a:p>
        </p:txBody>
      </p:sp>
      <p:pic>
        <p:nvPicPr>
          <p:cNvPr id="3" name="Grafik 2"/>
          <p:cNvPicPr>
            <a:picLocks noChangeAspect="1"/>
          </p:cNvPicPr>
          <p:nvPr/>
        </p:nvPicPr>
        <p:blipFill>
          <a:blip r:embed="rId2"/>
          <a:stretch>
            <a:fillRect/>
          </a:stretch>
        </p:blipFill>
        <p:spPr>
          <a:xfrm>
            <a:off x="395536" y="2276872"/>
            <a:ext cx="5762545" cy="769217"/>
          </a:xfrm>
          <a:prstGeom prst="rect">
            <a:avLst/>
          </a:prstGeom>
        </p:spPr>
      </p:pic>
      <p:pic>
        <p:nvPicPr>
          <p:cNvPr id="4" name="Grafik 3"/>
          <p:cNvPicPr>
            <a:picLocks noChangeAspect="1"/>
          </p:cNvPicPr>
          <p:nvPr/>
        </p:nvPicPr>
        <p:blipFill>
          <a:blip r:embed="rId3"/>
          <a:stretch>
            <a:fillRect/>
          </a:stretch>
        </p:blipFill>
        <p:spPr>
          <a:xfrm>
            <a:off x="459611" y="3376241"/>
            <a:ext cx="5762545" cy="769217"/>
          </a:xfrm>
          <a:prstGeom prst="rect">
            <a:avLst/>
          </a:prstGeom>
        </p:spPr>
      </p:pic>
      <p:pic>
        <p:nvPicPr>
          <p:cNvPr id="6" name="Grafik 5"/>
          <p:cNvPicPr>
            <a:picLocks noChangeAspect="1"/>
          </p:cNvPicPr>
          <p:nvPr/>
        </p:nvPicPr>
        <p:blipFill>
          <a:blip r:embed="rId4"/>
          <a:stretch>
            <a:fillRect/>
          </a:stretch>
        </p:blipFill>
        <p:spPr>
          <a:xfrm>
            <a:off x="611560" y="4509120"/>
            <a:ext cx="5762545" cy="463972"/>
          </a:xfrm>
          <a:prstGeom prst="rect">
            <a:avLst/>
          </a:prstGeom>
        </p:spPr>
      </p:pic>
    </p:spTree>
    <p:extLst>
      <p:ext uri="{BB962C8B-B14F-4D97-AF65-F5344CB8AC3E}">
        <p14:creationId xmlns:p14="http://schemas.microsoft.com/office/powerpoint/2010/main" val="410653726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p:cNvSpPr>
            <a:spLocks noChangeArrowheads="1"/>
          </p:cNvSpPr>
          <p:nvPr/>
        </p:nvSpPr>
        <p:spPr bwMode="auto">
          <a:xfrm>
            <a:off x="318270" y="1412776"/>
            <a:ext cx="8512281" cy="2952328"/>
          </a:xfrm>
          <a:prstGeom prst="wedgeRoundRectCallout">
            <a:avLst>
              <a:gd name="adj1" fmla="val 47533"/>
              <a:gd name="adj2" fmla="val 5506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dirty="0"/>
              <a:t>Bedingung (ii) stellt die partielle Ableitung des Gewinns nach dem Entscheidungsparameter „Werbung“ dar.</a:t>
            </a:r>
          </a:p>
          <a:p>
            <a:endParaRPr lang="de-DE" dirty="0"/>
          </a:p>
          <a:p>
            <a:r>
              <a:rPr lang="de-DE" dirty="0"/>
              <a:t>Bedingung (i) und (ii) werden jeweils nach dem gemeinsamen Term </a:t>
            </a:r>
            <a:r>
              <a:rPr lang="de-DE" dirty="0" err="1"/>
              <a:t>dK</a:t>
            </a:r>
            <a:r>
              <a:rPr lang="de-DE" dirty="0"/>
              <a:t>/dx umgestellt und können dann gleichgesetzt werden: (i) = (ii) .</a:t>
            </a:r>
          </a:p>
          <a:p>
            <a:endParaRPr lang="de-DE" dirty="0"/>
          </a:p>
          <a:p>
            <a:r>
              <a:rPr lang="de-DE" dirty="0"/>
              <a:t>Zur Beachtung: Multipliziert man in (i) und (ii) die rechte Seite der Gleichungen aus, bleibt jeweils der Term p „stehen“. Setzt man dann (i)=(ii), wird dieser gemeinsame Term p eliminiert.</a:t>
            </a:r>
          </a:p>
        </p:txBody>
      </p:sp>
      <p:sp>
        <p:nvSpPr>
          <p:cNvPr id="8" name="Rectangle 24"/>
          <p:cNvSpPr>
            <a:spLocks noGrp="1" noChangeArrowheads="1"/>
          </p:cNvSpPr>
          <p:nvPr>
            <p:ph type="title" idx="4294967295"/>
          </p:nvPr>
        </p:nvSpPr>
        <p:spPr>
          <a:xfrm>
            <a:off x="459611" y="123031"/>
            <a:ext cx="8229600" cy="576262"/>
          </a:xfrm>
        </p:spPr>
        <p:txBody>
          <a:bodyPr/>
          <a:lstStyle/>
          <a:p>
            <a:pPr eaLnBrk="1" hangingPunct="1"/>
            <a:r>
              <a:rPr lang="de-DE" altLang="de-DE" dirty="0"/>
              <a:t>Erläuterungen zur vorangegangenen Folie (II)</a:t>
            </a:r>
          </a:p>
        </p:txBody>
      </p:sp>
    </p:spTree>
    <p:extLst>
      <p:ext uri="{BB962C8B-B14F-4D97-AF65-F5344CB8AC3E}">
        <p14:creationId xmlns:p14="http://schemas.microsoft.com/office/powerpoint/2010/main" val="6032963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6"/>
          <p:cNvSpPr>
            <a:spLocks noGrp="1" noChangeArrowheads="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eaLnBrk="1" hangingPunct="1"/>
            <a:fld id="{C842B6C1-38C1-400B-884E-6BF9B34C3263}" type="slidenum">
              <a:rPr lang="de-DE" altLang="de-DE"/>
              <a:pPr eaLnBrk="1" hangingPunct="1"/>
              <a:t>93</a:t>
            </a:fld>
            <a:endParaRPr lang="de-DE" altLang="de-DE"/>
          </a:p>
        </p:txBody>
      </p:sp>
      <p:sp>
        <p:nvSpPr>
          <p:cNvPr id="16" name="Foliennummernplatzhalter 2"/>
          <p:cNvSpPr txBox="1">
            <a:spLocks noGrp="1"/>
          </p:cNvSpPr>
          <p:nvPr/>
        </p:nvSpPr>
        <p:spPr bwMode="auto">
          <a:xfrm>
            <a:off x="6831013" y="6308725"/>
            <a:ext cx="2133600" cy="522288"/>
          </a:xfrm>
          <a:prstGeom prst="rect">
            <a:avLst/>
          </a:prstGeom>
          <a:noFill/>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algn="r" eaLnBrk="1" hangingPunct="1">
              <a:buFontTx/>
              <a:buNone/>
            </a:pPr>
            <a:fld id="{4A3A3E2A-801B-4DF1-8FBC-E609904F9916}" type="slidenum">
              <a:rPr lang="de-DE" altLang="de-DE" sz="1100" b="1">
                <a:effectLst>
                  <a:outerShdw blurRad="38100" dist="38100" dir="2700000" algn="tl">
                    <a:srgbClr val="C0C0C0"/>
                  </a:outerShdw>
                </a:effectLst>
              </a:rPr>
              <a:pPr algn="r" eaLnBrk="1" hangingPunct="1">
                <a:buFontTx/>
                <a:buNone/>
              </a:pPr>
              <a:t>93</a:t>
            </a:fld>
            <a:endParaRPr lang="de-DE" altLang="de-DE" sz="1100" b="1">
              <a:effectLst>
                <a:outerShdw blurRad="38100" dist="38100" dir="2700000" algn="tl">
                  <a:srgbClr val="C0C0C0"/>
                </a:outerShdw>
              </a:effectLst>
            </a:endParaRPr>
          </a:p>
        </p:txBody>
      </p:sp>
      <p:sp>
        <p:nvSpPr>
          <p:cNvPr id="205828" name="Rectangle 6"/>
          <p:cNvSpPr>
            <a:spLocks noChangeArrowheads="1"/>
          </p:cNvSpPr>
          <p:nvPr/>
        </p:nvSpPr>
        <p:spPr bwMode="auto">
          <a:xfrm>
            <a:off x="2957513" y="517525"/>
            <a:ext cx="2959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sp>
        <p:nvSpPr>
          <p:cNvPr id="205829" name="Rectangle 8"/>
          <p:cNvSpPr>
            <a:spLocks noChangeArrowheads="1"/>
          </p:cNvSpPr>
          <p:nvPr/>
        </p:nvSpPr>
        <p:spPr bwMode="auto">
          <a:xfrm>
            <a:off x="3549650" y="7269163"/>
            <a:ext cx="21717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sp>
        <p:nvSpPr>
          <p:cNvPr id="205830" name="Rectangle 9"/>
          <p:cNvSpPr>
            <a:spLocks noChangeArrowheads="1"/>
          </p:cNvSpPr>
          <p:nvPr/>
        </p:nvSpPr>
        <p:spPr bwMode="auto">
          <a:xfrm>
            <a:off x="4148138" y="838200"/>
            <a:ext cx="804862"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r>
              <a:rPr lang="de-DE" altLang="de-DE" sz="1800">
                <a:latin typeface="Times New Roman" panose="02020603050405020304" pitchFamily="18" charset="0"/>
              </a:rPr>
              <a:t>(i)=(ii)</a:t>
            </a:r>
          </a:p>
        </p:txBody>
      </p:sp>
      <p:graphicFrame>
        <p:nvGraphicFramePr>
          <p:cNvPr id="205831" name="Object 10">
            <a:hlinkClick r:id="" action="ppaction://ole?verb=0"/>
          </p:cNvPr>
          <p:cNvGraphicFramePr>
            <a:graphicFrameLocks/>
          </p:cNvGraphicFramePr>
          <p:nvPr/>
        </p:nvGraphicFramePr>
        <p:xfrm>
          <a:off x="2362200" y="1066800"/>
          <a:ext cx="4356100" cy="1062038"/>
        </p:xfrm>
        <a:graphic>
          <a:graphicData uri="http://schemas.openxmlformats.org/presentationml/2006/ole">
            <mc:AlternateContent xmlns:mc="http://schemas.openxmlformats.org/markup-compatibility/2006">
              <mc:Choice xmlns:v="urn:schemas-microsoft-com:vml" Requires="v">
                <p:oleObj spid="_x0000_s31534" name="Formel" r:id="rId3" imgW="4584700" imgH="1003300" progId="Equation.DSMT4">
                  <p:embed/>
                </p:oleObj>
              </mc:Choice>
              <mc:Fallback>
                <p:oleObj name="Formel" r:id="rId3" imgW="4584700" imgH="1003300" progId="Equation.DSMT4">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066800"/>
                        <a:ext cx="4356100" cy="106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832" name="Rectangle 11"/>
          <p:cNvSpPr>
            <a:spLocks noChangeArrowheads="1"/>
          </p:cNvSpPr>
          <p:nvPr/>
        </p:nvSpPr>
        <p:spPr bwMode="auto">
          <a:xfrm>
            <a:off x="3260725" y="2057400"/>
            <a:ext cx="27717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r>
              <a:rPr lang="de-DE" altLang="de-DE" sz="1800"/>
              <a:t>ausmultiplizieren führt zu:</a:t>
            </a:r>
          </a:p>
        </p:txBody>
      </p:sp>
      <p:graphicFrame>
        <p:nvGraphicFramePr>
          <p:cNvPr id="205833" name="Object 12">
            <a:hlinkClick r:id="" action="ppaction://ole?verb=0"/>
          </p:cNvPr>
          <p:cNvGraphicFramePr>
            <a:graphicFrameLocks/>
          </p:cNvGraphicFramePr>
          <p:nvPr/>
        </p:nvGraphicFramePr>
        <p:xfrm>
          <a:off x="2971800" y="2311400"/>
          <a:ext cx="3214688" cy="1727200"/>
        </p:xfrm>
        <a:graphic>
          <a:graphicData uri="http://schemas.openxmlformats.org/presentationml/2006/ole">
            <mc:AlternateContent xmlns:mc="http://schemas.openxmlformats.org/markup-compatibility/2006">
              <mc:Choice xmlns:v="urn:schemas-microsoft-com:vml" Requires="v">
                <p:oleObj spid="_x0000_s31535" name="Formel" r:id="rId5" imgW="3213100" imgH="1727200" progId="Equation.DSMT4">
                  <p:embed/>
                </p:oleObj>
              </mc:Choice>
              <mc:Fallback>
                <p:oleObj name="Formel" r:id="rId5" imgW="3213100" imgH="1727200" progId="Equation.DSMT4">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2311400"/>
                        <a:ext cx="3214688" cy="172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834" name="Rectangle 13"/>
          <p:cNvSpPr>
            <a:spLocks noChangeArrowheads="1"/>
          </p:cNvSpPr>
          <p:nvPr/>
        </p:nvSpPr>
        <p:spPr bwMode="auto">
          <a:xfrm>
            <a:off x="1976438" y="4186238"/>
            <a:ext cx="5873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r>
              <a:rPr lang="de-DE" altLang="de-DE" sz="2000"/>
              <a:t>mit:</a:t>
            </a:r>
          </a:p>
        </p:txBody>
      </p:sp>
      <p:sp>
        <p:nvSpPr>
          <p:cNvPr id="205835" name="Rectangle 14"/>
          <p:cNvSpPr>
            <a:spLocks noChangeArrowheads="1"/>
          </p:cNvSpPr>
          <p:nvPr/>
        </p:nvSpPr>
        <p:spPr bwMode="auto">
          <a:xfrm>
            <a:off x="4630738" y="4186238"/>
            <a:ext cx="60483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r>
              <a:rPr lang="de-DE" altLang="de-DE" sz="2000"/>
              <a:t>und</a:t>
            </a:r>
          </a:p>
        </p:txBody>
      </p:sp>
      <p:graphicFrame>
        <p:nvGraphicFramePr>
          <p:cNvPr id="205836" name="Object 15">
            <a:hlinkClick r:id="" action="ppaction://ole?verb=0"/>
          </p:cNvPr>
          <p:cNvGraphicFramePr>
            <a:graphicFrameLocks/>
          </p:cNvGraphicFramePr>
          <p:nvPr/>
        </p:nvGraphicFramePr>
        <p:xfrm>
          <a:off x="2590800" y="4038600"/>
          <a:ext cx="1493838" cy="762000"/>
        </p:xfrm>
        <a:graphic>
          <a:graphicData uri="http://schemas.openxmlformats.org/presentationml/2006/ole">
            <mc:AlternateContent xmlns:mc="http://schemas.openxmlformats.org/markup-compatibility/2006">
              <mc:Choice xmlns:v="urn:schemas-microsoft-com:vml" Requires="v">
                <p:oleObj spid="_x0000_s31536" name="Formel" r:id="rId7" imgW="1686173" imgH="925493" progId="Equation.DSMT4">
                  <p:embed/>
                </p:oleObj>
              </mc:Choice>
              <mc:Fallback>
                <p:oleObj name="Formel" r:id="rId7" imgW="1686173" imgH="925493" progId="Equation.DSMT4">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4038600"/>
                        <a:ext cx="149383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837" name="Object 16">
            <a:hlinkClick r:id="" action="ppaction://ole?verb=0"/>
          </p:cNvPr>
          <p:cNvGraphicFramePr>
            <a:graphicFrameLocks/>
          </p:cNvGraphicFramePr>
          <p:nvPr/>
        </p:nvGraphicFramePr>
        <p:xfrm>
          <a:off x="5397500" y="4038600"/>
          <a:ext cx="1536700" cy="762000"/>
        </p:xfrm>
        <a:graphic>
          <a:graphicData uri="http://schemas.openxmlformats.org/presentationml/2006/ole">
            <mc:AlternateContent xmlns:mc="http://schemas.openxmlformats.org/markup-compatibility/2006">
              <mc:Choice xmlns:v="urn:schemas-microsoft-com:vml" Requires="v">
                <p:oleObj spid="_x0000_s31537" name="Formel" r:id="rId9" imgW="1686173" imgH="925493" progId="Equation.DSMT4">
                  <p:embed/>
                </p:oleObj>
              </mc:Choice>
              <mc:Fallback>
                <p:oleObj name="Formel" r:id="rId9" imgW="1686173" imgH="925493" progId="Equation.DSMT4">
                  <p:embed/>
                  <p:pic>
                    <p:nvPicPr>
                      <p:cNvPr id="0" name=""/>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97500" y="4038600"/>
                        <a:ext cx="15367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838" name="Object 17">
            <a:hlinkClick r:id="" action="ppaction://ole?verb=0"/>
          </p:cNvPr>
          <p:cNvGraphicFramePr>
            <a:graphicFrameLocks/>
          </p:cNvGraphicFramePr>
          <p:nvPr/>
        </p:nvGraphicFramePr>
        <p:xfrm>
          <a:off x="2057400" y="4902200"/>
          <a:ext cx="1790700" cy="889000"/>
        </p:xfrm>
        <a:graphic>
          <a:graphicData uri="http://schemas.openxmlformats.org/presentationml/2006/ole">
            <mc:AlternateContent xmlns:mc="http://schemas.openxmlformats.org/markup-compatibility/2006">
              <mc:Choice xmlns:v="urn:schemas-microsoft-com:vml" Requires="v">
                <p:oleObj spid="_x0000_s31538" name="Formel" r:id="rId11" imgW="800100" imgH="419100" progId="Equation.DSMT4">
                  <p:embed/>
                </p:oleObj>
              </mc:Choice>
              <mc:Fallback>
                <p:oleObj name="Formel" r:id="rId11" imgW="800100" imgH="419100" progId="Equation.DSMT4">
                  <p:embed/>
                  <p:pic>
                    <p:nvPicPr>
                      <p:cNvPr id="0" name=""/>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57400" y="4902200"/>
                        <a:ext cx="17907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839" name="Object 18">
            <a:hlinkClick r:id="" action="ppaction://ole?verb=0"/>
          </p:cNvPr>
          <p:cNvGraphicFramePr>
            <a:graphicFrameLocks/>
          </p:cNvGraphicFramePr>
          <p:nvPr/>
        </p:nvGraphicFramePr>
        <p:xfrm>
          <a:off x="5083175" y="4902200"/>
          <a:ext cx="1774825" cy="965200"/>
        </p:xfrm>
        <a:graphic>
          <a:graphicData uri="http://schemas.openxmlformats.org/presentationml/2006/ole">
            <mc:AlternateContent xmlns:mc="http://schemas.openxmlformats.org/markup-compatibility/2006">
              <mc:Choice xmlns:v="urn:schemas-microsoft-com:vml" Requires="v">
                <p:oleObj spid="_x0000_s31539" name="Formel" r:id="rId13" imgW="583947" imgH="418918" progId="Equation.DSMT4">
                  <p:embed/>
                </p:oleObj>
              </mc:Choice>
              <mc:Fallback>
                <p:oleObj name="Formel" r:id="rId13" imgW="583947" imgH="418918" progId="Equation.DSMT4">
                  <p:embed/>
                  <p:pic>
                    <p:nvPicPr>
                      <p:cNvPr id="0" name=""/>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83175" y="4902200"/>
                        <a:ext cx="1774825"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840" name="Object 19">
            <a:hlinkClick r:id="" action="ppaction://ole?verb=0"/>
          </p:cNvPr>
          <p:cNvGraphicFramePr>
            <a:graphicFrameLocks/>
          </p:cNvGraphicFramePr>
          <p:nvPr/>
        </p:nvGraphicFramePr>
        <p:xfrm>
          <a:off x="4148138" y="5105400"/>
          <a:ext cx="601662" cy="322263"/>
        </p:xfrm>
        <a:graphic>
          <a:graphicData uri="http://schemas.openxmlformats.org/presentationml/2006/ole">
            <mc:AlternateContent xmlns:mc="http://schemas.openxmlformats.org/markup-compatibility/2006">
              <mc:Choice xmlns:v="urn:schemas-microsoft-com:vml" Requires="v">
                <p:oleObj spid="_x0000_s31540" name="Formel" r:id="rId15" imgW="215713" imgH="152268" progId="Equation.DSMT4">
                  <p:embed/>
                </p:oleObj>
              </mc:Choice>
              <mc:Fallback>
                <p:oleObj name="Formel" r:id="rId15" imgW="215713" imgH="152268" progId="Equation.DSMT4">
                  <p:embed/>
                  <p:pic>
                    <p:nvPicPr>
                      <p:cNvPr id="0" name=""/>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48138" y="5105400"/>
                        <a:ext cx="601662"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841" name="Rectangle 20"/>
          <p:cNvSpPr>
            <a:spLocks noGrp="1" noChangeArrowheads="1"/>
          </p:cNvSpPr>
          <p:nvPr>
            <p:ph type="title" idx="4294967295"/>
          </p:nvPr>
        </p:nvSpPr>
        <p:spPr>
          <a:xfrm>
            <a:off x="464344" y="227013"/>
            <a:ext cx="8229600" cy="576262"/>
          </a:xfrm>
        </p:spPr>
        <p:txBody>
          <a:bodyPr/>
          <a:lstStyle/>
          <a:p>
            <a:pPr eaLnBrk="1" hangingPunct="1"/>
            <a:r>
              <a:rPr lang="de-DE" altLang="de-DE" dirty="0"/>
              <a:t>Statisches </a:t>
            </a:r>
            <a:r>
              <a:rPr lang="de-DE" altLang="de-DE" dirty="0" err="1"/>
              <a:t>Dorfman</a:t>
            </a:r>
            <a:r>
              <a:rPr lang="de-DE" altLang="de-DE" dirty="0"/>
              <a:t>-Steiner-Theorem (II)</a:t>
            </a:r>
          </a:p>
        </p:txBody>
      </p:sp>
      <p:sp>
        <p:nvSpPr>
          <p:cNvPr id="18" name="Foliennummernplatzhalter 17"/>
          <p:cNvSpPr txBox="1">
            <a:spLocks noGrp="1"/>
          </p:cNvSpPr>
          <p:nvPr/>
        </p:nvSpPr>
        <p:spPr bwMode="auto">
          <a:xfrm>
            <a:off x="6831013" y="6308725"/>
            <a:ext cx="2133600" cy="522288"/>
          </a:xfrm>
          <a:prstGeom prst="rect">
            <a:avLst/>
          </a:prstGeom>
          <a:noFill/>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algn="r" eaLnBrk="1" hangingPunct="1">
              <a:buFontTx/>
              <a:buNone/>
            </a:pPr>
            <a:fld id="{0435BDB3-21E8-4ECD-B7D3-AC463AC4CE19}" type="slidenum">
              <a:rPr lang="de-DE" altLang="de-DE" sz="1100" b="1">
                <a:effectLst>
                  <a:outerShdw blurRad="38100" dist="38100" dir="2700000" algn="tl">
                    <a:srgbClr val="C0C0C0"/>
                  </a:outerShdw>
                </a:effectLst>
              </a:rPr>
              <a:pPr algn="r" eaLnBrk="1" hangingPunct="1">
                <a:buFontTx/>
                <a:buNone/>
              </a:pPr>
              <a:t>93</a:t>
            </a:fld>
            <a:endParaRPr lang="de-DE" altLang="de-DE" sz="1100" b="1">
              <a:effectLst>
                <a:outerShdw blurRad="38100" dist="38100" dir="2700000" algn="tl">
                  <a:srgbClr val="C0C0C0"/>
                </a:outerShdw>
              </a:effectLst>
            </a:endParaRPr>
          </a:p>
        </p:txBody>
      </p:sp>
      <p:cxnSp>
        <p:nvCxnSpPr>
          <p:cNvPr id="3" name="Gerade Verbindung 2"/>
          <p:cNvCxnSpPr/>
          <p:nvPr/>
        </p:nvCxnSpPr>
        <p:spPr>
          <a:xfrm>
            <a:off x="6372225" y="5516563"/>
            <a:ext cx="0" cy="2159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p:nvCxnSpPr>
        <p:spPr>
          <a:xfrm>
            <a:off x="6804025" y="5516563"/>
            <a:ext cx="0" cy="2159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2051050" y="5229225"/>
            <a:ext cx="0" cy="2159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p:nvCxnSpPr>
        <p:spPr>
          <a:xfrm>
            <a:off x="2303463" y="5219700"/>
            <a:ext cx="0" cy="2159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p:nvCxnSpPr>
        <p:spPr>
          <a:xfrm>
            <a:off x="5364163" y="4292600"/>
            <a:ext cx="0" cy="2159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a:off x="5651500" y="4292600"/>
            <a:ext cx="0" cy="2159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p:nvCxnSpPr>
        <p:spPr>
          <a:xfrm>
            <a:off x="5867400" y="4292600"/>
            <a:ext cx="0" cy="2159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p:nvCxnSpPr>
        <p:spPr>
          <a:xfrm>
            <a:off x="6948488" y="4292600"/>
            <a:ext cx="0" cy="2159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5191584"/>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p:cNvSpPr>
            <a:spLocks noChangeArrowheads="1"/>
          </p:cNvSpPr>
          <p:nvPr/>
        </p:nvSpPr>
        <p:spPr bwMode="auto">
          <a:xfrm>
            <a:off x="318270" y="1412776"/>
            <a:ext cx="8512281" cy="4320480"/>
          </a:xfrm>
          <a:prstGeom prst="wedgeRoundRectCallout">
            <a:avLst>
              <a:gd name="adj1" fmla="val 47533"/>
              <a:gd name="adj2" fmla="val 5506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dirty="0"/>
              <a:t>Erste Ausformulierung des </a:t>
            </a:r>
            <a:r>
              <a:rPr lang="de-DE" dirty="0" err="1"/>
              <a:t>Dorfman</a:t>
            </a:r>
            <a:r>
              <a:rPr lang="de-DE" dirty="0"/>
              <a:t>-Steiner-Theorems</a:t>
            </a:r>
          </a:p>
          <a:p>
            <a:pPr marL="342900" indent="-342900">
              <a:buAutoNum type="arabicPeriod"/>
            </a:pPr>
            <a:endParaRPr lang="de-DE" dirty="0"/>
          </a:p>
          <a:p>
            <a:pPr marL="342900" indent="-342900">
              <a:buAutoNum type="arabicPeriod"/>
            </a:pPr>
            <a:endParaRPr lang="de-DE" dirty="0"/>
          </a:p>
          <a:p>
            <a:endParaRPr lang="de-DE" dirty="0"/>
          </a:p>
          <a:p>
            <a:endParaRPr lang="de-DE" dirty="0"/>
          </a:p>
          <a:p>
            <a:endParaRPr lang="de-DE" dirty="0"/>
          </a:p>
          <a:p>
            <a:r>
              <a:rPr lang="de-DE" dirty="0"/>
              <a:t>Interpretation der Bedingung: Im Gewinnoptimum ist der ist die „Grenzrendite“ der Marketing-Instrumente gleich.</a:t>
            </a:r>
          </a:p>
          <a:p>
            <a:endParaRPr lang="de-DE" dirty="0"/>
          </a:p>
          <a:p>
            <a:r>
              <a:rPr lang="de-DE" dirty="0"/>
              <a:t>Grenzrendite des Preises: Absatzgewinn (∂x) in Relation zum dafür notwendigen Einsatz: Dies ist die marginale Preisreduzierung, die allen Produkteinheiten gewährt wird (x ∂p).</a:t>
            </a:r>
          </a:p>
          <a:p>
            <a:endParaRPr lang="de-DE" dirty="0"/>
          </a:p>
          <a:p>
            <a:r>
              <a:rPr lang="de-DE" dirty="0"/>
              <a:t>Grenzrendite der Werbung: Absatzzuwachs (∂x) in Relation zum (marginal) höheren Werbebudget (∂W). </a:t>
            </a:r>
          </a:p>
        </p:txBody>
      </p:sp>
      <p:sp>
        <p:nvSpPr>
          <p:cNvPr id="8" name="Rectangle 24"/>
          <p:cNvSpPr>
            <a:spLocks noGrp="1" noChangeArrowheads="1"/>
          </p:cNvSpPr>
          <p:nvPr>
            <p:ph type="title" idx="4294967295"/>
          </p:nvPr>
        </p:nvSpPr>
        <p:spPr>
          <a:xfrm>
            <a:off x="459611" y="123031"/>
            <a:ext cx="8229600" cy="576262"/>
          </a:xfrm>
        </p:spPr>
        <p:txBody>
          <a:bodyPr/>
          <a:lstStyle/>
          <a:p>
            <a:pPr eaLnBrk="1" hangingPunct="1"/>
            <a:r>
              <a:rPr lang="de-DE" altLang="de-DE" dirty="0"/>
              <a:t>Erläuterungen zur vorangegangenen Folie (I)</a:t>
            </a:r>
          </a:p>
        </p:txBody>
      </p:sp>
      <p:pic>
        <p:nvPicPr>
          <p:cNvPr id="2" name="Grafik 1"/>
          <p:cNvPicPr>
            <a:picLocks noChangeAspect="1"/>
          </p:cNvPicPr>
          <p:nvPr/>
        </p:nvPicPr>
        <p:blipFill>
          <a:blip r:embed="rId2"/>
          <a:stretch>
            <a:fillRect/>
          </a:stretch>
        </p:blipFill>
        <p:spPr>
          <a:xfrm>
            <a:off x="1835696" y="1988840"/>
            <a:ext cx="5762545" cy="769217"/>
          </a:xfrm>
          <a:prstGeom prst="rect">
            <a:avLst/>
          </a:prstGeom>
        </p:spPr>
      </p:pic>
    </p:spTree>
    <p:extLst>
      <p:ext uri="{BB962C8B-B14F-4D97-AF65-F5344CB8AC3E}">
        <p14:creationId xmlns:p14="http://schemas.microsoft.com/office/powerpoint/2010/main" val="223812359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p:cNvSpPr>
            <a:spLocks noChangeArrowheads="1"/>
          </p:cNvSpPr>
          <p:nvPr/>
        </p:nvSpPr>
        <p:spPr bwMode="auto">
          <a:xfrm>
            <a:off x="318270" y="1412776"/>
            <a:ext cx="8512281" cy="4309294"/>
          </a:xfrm>
          <a:prstGeom prst="wedgeRoundRectCallout">
            <a:avLst>
              <a:gd name="adj1" fmla="val 47533"/>
              <a:gd name="adj2" fmla="val 5506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dirty="0"/>
              <a:t>Zweite Ausformulierung des </a:t>
            </a:r>
            <a:r>
              <a:rPr lang="de-DE" dirty="0" err="1"/>
              <a:t>Dorfman</a:t>
            </a:r>
            <a:r>
              <a:rPr lang="de-DE" dirty="0"/>
              <a:t>-Steiner-Theorems</a:t>
            </a:r>
          </a:p>
          <a:p>
            <a:pPr marL="342900" indent="-342900">
              <a:buAutoNum type="arabicPeriod"/>
            </a:pPr>
            <a:endParaRPr lang="de-DE" dirty="0"/>
          </a:p>
          <a:p>
            <a:pPr marL="342900" indent="-342900">
              <a:buAutoNum type="arabicPeriod"/>
            </a:pPr>
            <a:endParaRPr lang="de-DE" dirty="0"/>
          </a:p>
          <a:p>
            <a:endParaRPr lang="de-DE" dirty="0"/>
          </a:p>
          <a:p>
            <a:endParaRPr lang="de-DE" dirty="0"/>
          </a:p>
          <a:p>
            <a:endParaRPr lang="de-DE" dirty="0"/>
          </a:p>
          <a:p>
            <a:r>
              <a:rPr lang="de-DE" dirty="0"/>
              <a:t>Die erste Ausformulierung des </a:t>
            </a:r>
            <a:r>
              <a:rPr lang="de-DE" dirty="0" err="1"/>
              <a:t>Dorfman</a:t>
            </a:r>
            <a:r>
              <a:rPr lang="de-DE" dirty="0"/>
              <a:t>-Steiner-Theorems wird dahingehend erweitert, die Preiselastizität (</a:t>
            </a:r>
            <a:r>
              <a:rPr lang="de-DE" dirty="0">
                <a:latin typeface="Symbol" panose="05050102010706020507" pitchFamily="18" charset="2"/>
              </a:rPr>
              <a:t>e</a:t>
            </a:r>
            <a:r>
              <a:rPr lang="de-DE" dirty="0"/>
              <a:t>) und die Werbeelastizität (</a:t>
            </a:r>
            <a:r>
              <a:rPr lang="de-DE" dirty="0">
                <a:latin typeface="Symbol" panose="05050102010706020507" pitchFamily="18" charset="2"/>
              </a:rPr>
              <a:t>h</a:t>
            </a:r>
            <a:r>
              <a:rPr lang="de-DE" dirty="0"/>
              <a:t>) zu integrieren.</a:t>
            </a:r>
          </a:p>
          <a:p>
            <a:endParaRPr lang="de-DE" dirty="0"/>
          </a:p>
          <a:p>
            <a:r>
              <a:rPr lang="de-DE" dirty="0"/>
              <a:t>Der Term (W/</a:t>
            </a:r>
            <a:r>
              <a:rPr lang="de-DE" dirty="0" err="1"/>
              <a:t>xp</a:t>
            </a:r>
            <a:r>
              <a:rPr lang="de-DE" dirty="0"/>
              <a:t>), d.h. das Verhältnis von Werbebudget zum erzielten Umsatz  wird als Werberate bezeichnet.</a:t>
            </a:r>
          </a:p>
          <a:p>
            <a:endParaRPr lang="de-DE" dirty="0"/>
          </a:p>
          <a:p>
            <a:r>
              <a:rPr lang="de-DE" dirty="0"/>
              <a:t>Im Gewinnoptimum gilt damit: Die Werberate entspricht der Relation aus Werbe- zu Preiselastizität.</a:t>
            </a:r>
          </a:p>
        </p:txBody>
      </p:sp>
      <p:sp>
        <p:nvSpPr>
          <p:cNvPr id="8" name="Rectangle 24"/>
          <p:cNvSpPr>
            <a:spLocks noGrp="1" noChangeArrowheads="1"/>
          </p:cNvSpPr>
          <p:nvPr>
            <p:ph type="title" idx="4294967295"/>
          </p:nvPr>
        </p:nvSpPr>
        <p:spPr>
          <a:xfrm>
            <a:off x="459611" y="123031"/>
            <a:ext cx="8229600" cy="576262"/>
          </a:xfrm>
        </p:spPr>
        <p:txBody>
          <a:bodyPr/>
          <a:lstStyle/>
          <a:p>
            <a:pPr eaLnBrk="1" hangingPunct="1"/>
            <a:r>
              <a:rPr lang="de-DE" altLang="de-DE" dirty="0"/>
              <a:t>Erläuterungen zur vorangegangenen Folie (II)</a:t>
            </a:r>
          </a:p>
        </p:txBody>
      </p:sp>
      <p:pic>
        <p:nvPicPr>
          <p:cNvPr id="3" name="Grafik 2"/>
          <p:cNvPicPr>
            <a:picLocks noChangeAspect="1"/>
          </p:cNvPicPr>
          <p:nvPr/>
        </p:nvPicPr>
        <p:blipFill>
          <a:blip r:embed="rId2"/>
          <a:stretch>
            <a:fillRect/>
          </a:stretch>
        </p:blipFill>
        <p:spPr>
          <a:xfrm>
            <a:off x="3419872" y="2060848"/>
            <a:ext cx="1775328" cy="964657"/>
          </a:xfrm>
          <a:prstGeom prst="rect">
            <a:avLst/>
          </a:prstGeom>
        </p:spPr>
      </p:pic>
    </p:spTree>
    <p:extLst>
      <p:ext uri="{BB962C8B-B14F-4D97-AF65-F5344CB8AC3E}">
        <p14:creationId xmlns:p14="http://schemas.microsoft.com/office/powerpoint/2010/main" val="83462347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p:cNvSpPr>
            <a:spLocks noChangeArrowheads="1"/>
          </p:cNvSpPr>
          <p:nvPr/>
        </p:nvSpPr>
        <p:spPr bwMode="auto">
          <a:xfrm>
            <a:off x="318270" y="1412776"/>
            <a:ext cx="8512281" cy="4309294"/>
          </a:xfrm>
          <a:prstGeom prst="wedgeRoundRectCallout">
            <a:avLst>
              <a:gd name="adj1" fmla="val 47533"/>
              <a:gd name="adj2" fmla="val 5506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dirty="0"/>
              <a:t>Das Werbebudget ist solange nicht gewinnoptimal, wie die Werberate vom Verhältnis der Werbe- zur Preiselastizität abweicht.</a:t>
            </a:r>
          </a:p>
          <a:p>
            <a:endParaRPr lang="de-DE" dirty="0"/>
          </a:p>
          <a:p>
            <a:r>
              <a:rPr lang="de-DE" dirty="0"/>
              <a:t>Das </a:t>
            </a:r>
            <a:r>
              <a:rPr lang="de-DE" dirty="0" err="1"/>
              <a:t>Dorfman</a:t>
            </a:r>
            <a:r>
              <a:rPr lang="de-DE" dirty="0"/>
              <a:t>-Steiner-Theorem ist keine explizite Lösung(</a:t>
            </a:r>
            <a:r>
              <a:rPr lang="de-DE" dirty="0" err="1"/>
              <a:t>sgleichung</a:t>
            </a:r>
            <a:r>
              <a:rPr lang="de-DE" dirty="0"/>
              <a:t>) des gewinnoptimalen Preises bzw. Werbebudgets, da zum einen lediglich eine Relation aus Werbebudget und Preis (Werberate) spezifiziert ist und zum anderen auch in Preis- und Werbe-Elastizität (</a:t>
            </a:r>
            <a:r>
              <a:rPr lang="de-DE" dirty="0">
                <a:latin typeface="Symbol" panose="05050102010706020507" pitchFamily="18" charset="2"/>
              </a:rPr>
              <a:t>e</a:t>
            </a:r>
            <a:r>
              <a:rPr lang="de-DE" dirty="0"/>
              <a:t>; </a:t>
            </a:r>
            <a:r>
              <a:rPr lang="de-DE" dirty="0">
                <a:latin typeface="Symbol" panose="05050102010706020507" pitchFamily="18" charset="2"/>
              </a:rPr>
              <a:t>h</a:t>
            </a:r>
            <a:r>
              <a:rPr lang="de-DE" dirty="0"/>
              <a:t>) – mit Ausnahme von Cobb-Douglas-Funktionen – das Argument des gewinnoptimalen Preises bzw. Werbebudgets enthalten ist.</a:t>
            </a:r>
          </a:p>
          <a:p>
            <a:endParaRPr lang="de-DE" dirty="0"/>
          </a:p>
          <a:p>
            <a:r>
              <a:rPr lang="de-DE" dirty="0"/>
              <a:t>Das </a:t>
            </a:r>
            <a:r>
              <a:rPr lang="de-DE" dirty="0" err="1"/>
              <a:t>Dorfman</a:t>
            </a:r>
            <a:r>
              <a:rPr lang="de-DE" dirty="0"/>
              <a:t>-Steiner-Theorem beschreibt aber die Bedingung, die für gewinnoptimales Werbebudget und Preis gelten. Ihr Verhältnis (Werberate) entspricht der Relation, wie sensibel der Markt auf Preis bzw. Werbung reagiert. </a:t>
            </a:r>
          </a:p>
        </p:txBody>
      </p:sp>
      <p:sp>
        <p:nvSpPr>
          <p:cNvPr id="8" name="Rectangle 24"/>
          <p:cNvSpPr>
            <a:spLocks noGrp="1" noChangeArrowheads="1"/>
          </p:cNvSpPr>
          <p:nvPr>
            <p:ph type="title" idx="4294967295"/>
          </p:nvPr>
        </p:nvSpPr>
        <p:spPr>
          <a:xfrm>
            <a:off x="459611" y="123031"/>
            <a:ext cx="8229600" cy="576262"/>
          </a:xfrm>
        </p:spPr>
        <p:txBody>
          <a:bodyPr/>
          <a:lstStyle/>
          <a:p>
            <a:pPr eaLnBrk="1" hangingPunct="1"/>
            <a:r>
              <a:rPr lang="de-DE" altLang="de-DE" dirty="0"/>
              <a:t>Erläuterungen zur vorangegangenen Folie (III)</a:t>
            </a:r>
          </a:p>
        </p:txBody>
      </p:sp>
    </p:spTree>
    <p:extLst>
      <p:ext uri="{BB962C8B-B14F-4D97-AF65-F5344CB8AC3E}">
        <p14:creationId xmlns:p14="http://schemas.microsoft.com/office/powerpoint/2010/main" val="79787845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CDC33292-7BEA-4405-A631-BFBC739B7411}"/>
              </a:ext>
            </a:extLst>
          </p:cNvPr>
          <p:cNvSpPr/>
          <p:nvPr/>
        </p:nvSpPr>
        <p:spPr>
          <a:xfrm>
            <a:off x="7404119" y="5124788"/>
            <a:ext cx="288032" cy="320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tangle 6"/>
          <p:cNvSpPr>
            <a:spLocks noGrp="1" noChangeArrowheads="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eaLnBrk="1" hangingPunct="1"/>
            <a:fld id="{F202FAD7-1999-41E5-945C-D893E2024D88}" type="slidenum">
              <a:rPr lang="de-DE" altLang="de-DE"/>
              <a:pPr eaLnBrk="1" hangingPunct="1"/>
              <a:t>97</a:t>
            </a:fld>
            <a:endParaRPr lang="de-DE" altLang="de-DE"/>
          </a:p>
        </p:txBody>
      </p:sp>
      <p:sp>
        <p:nvSpPr>
          <p:cNvPr id="12" name="Foliennummernplatzhalter 2"/>
          <p:cNvSpPr txBox="1">
            <a:spLocks noGrp="1"/>
          </p:cNvSpPr>
          <p:nvPr/>
        </p:nvSpPr>
        <p:spPr bwMode="auto">
          <a:xfrm>
            <a:off x="6831013" y="6308725"/>
            <a:ext cx="2133600" cy="522288"/>
          </a:xfrm>
          <a:prstGeom prst="rect">
            <a:avLst/>
          </a:prstGeom>
          <a:noFill/>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algn="r" eaLnBrk="1" hangingPunct="1">
              <a:buFontTx/>
              <a:buNone/>
            </a:pPr>
            <a:fld id="{946DC406-871E-4594-9DF0-ED0B9EB076FE}" type="slidenum">
              <a:rPr lang="de-DE" altLang="de-DE" sz="1100" b="1">
                <a:effectLst>
                  <a:outerShdw blurRad="38100" dist="38100" dir="2700000" algn="tl">
                    <a:srgbClr val="C0C0C0"/>
                  </a:outerShdw>
                </a:effectLst>
              </a:rPr>
              <a:pPr algn="r" eaLnBrk="1" hangingPunct="1">
                <a:buFontTx/>
                <a:buNone/>
              </a:pPr>
              <a:t>97</a:t>
            </a:fld>
            <a:endParaRPr lang="de-DE" altLang="de-DE" sz="1100" b="1">
              <a:effectLst>
                <a:outerShdw blurRad="38100" dist="38100" dir="2700000" algn="tl">
                  <a:srgbClr val="C0C0C0"/>
                </a:outerShdw>
              </a:effectLst>
            </a:endParaRPr>
          </a:p>
        </p:txBody>
      </p:sp>
      <p:sp>
        <p:nvSpPr>
          <p:cNvPr id="203780" name="Rectangle 6"/>
          <p:cNvSpPr>
            <a:spLocks noChangeArrowheads="1"/>
          </p:cNvSpPr>
          <p:nvPr/>
        </p:nvSpPr>
        <p:spPr bwMode="auto">
          <a:xfrm>
            <a:off x="2957513" y="517525"/>
            <a:ext cx="2959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sp>
        <p:nvSpPr>
          <p:cNvPr id="203781" name="Text Box 8"/>
          <p:cNvSpPr txBox="1">
            <a:spLocks noChangeArrowheads="1"/>
          </p:cNvSpPr>
          <p:nvPr/>
        </p:nvSpPr>
        <p:spPr bwMode="auto">
          <a:xfrm>
            <a:off x="701675" y="915988"/>
            <a:ext cx="4757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r>
              <a:rPr lang="de-DE" altLang="de-DE" sz="2400">
                <a:latin typeface="Times New Roman" panose="02020603050405020304" pitchFamily="18" charset="0"/>
              </a:rPr>
              <a:t>x = 100.000 · p</a:t>
            </a:r>
            <a:r>
              <a:rPr lang="de-DE" altLang="de-DE" sz="2400" baseline="30000">
                <a:latin typeface="Times New Roman" panose="02020603050405020304" pitchFamily="18" charset="0"/>
              </a:rPr>
              <a:t>-2</a:t>
            </a:r>
            <a:r>
              <a:rPr lang="de-DE" altLang="de-DE" sz="2400">
                <a:latin typeface="Times New Roman" panose="02020603050405020304" pitchFamily="18" charset="0"/>
              </a:rPr>
              <a:t> ·W</a:t>
            </a:r>
            <a:r>
              <a:rPr lang="de-DE" altLang="de-DE" sz="2400" baseline="30000">
                <a:latin typeface="Times New Roman" panose="02020603050405020304" pitchFamily="18" charset="0"/>
              </a:rPr>
              <a:t>0,4</a:t>
            </a:r>
            <a:r>
              <a:rPr lang="de-DE" altLang="de-DE" sz="2400">
                <a:latin typeface="Times New Roman" panose="02020603050405020304" pitchFamily="18" charset="0"/>
              </a:rPr>
              <a:t>;      K = 0,9 ·x</a:t>
            </a:r>
          </a:p>
        </p:txBody>
      </p:sp>
      <p:sp>
        <p:nvSpPr>
          <p:cNvPr id="203782" name="Text Box 9"/>
          <p:cNvSpPr txBox="1">
            <a:spLocks noChangeArrowheads="1"/>
          </p:cNvSpPr>
          <p:nvPr/>
        </p:nvSpPr>
        <p:spPr bwMode="auto">
          <a:xfrm>
            <a:off x="685800" y="1524000"/>
            <a:ext cx="4783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r>
              <a:rPr lang="de-DE" altLang="de-DE" sz="2400">
                <a:latin typeface="Times New Roman" panose="02020603050405020304" pitchFamily="18" charset="0"/>
              </a:rPr>
              <a:t>G = p · x - K - W = p · x - 0,9 · x - W</a:t>
            </a:r>
          </a:p>
        </p:txBody>
      </p:sp>
      <p:sp>
        <p:nvSpPr>
          <p:cNvPr id="203783" name="Text Box 10"/>
          <p:cNvSpPr txBox="1">
            <a:spLocks noChangeArrowheads="1"/>
          </p:cNvSpPr>
          <p:nvPr/>
        </p:nvSpPr>
        <p:spPr bwMode="auto">
          <a:xfrm>
            <a:off x="685800" y="2133600"/>
            <a:ext cx="5700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r>
              <a:rPr lang="de-DE" altLang="de-DE" sz="2400">
                <a:latin typeface="Times New Roman" panose="02020603050405020304" pitchFamily="18" charset="0"/>
              </a:rPr>
              <a:t>G = (p - 0,9) · 100.000 · p</a:t>
            </a:r>
            <a:r>
              <a:rPr lang="de-DE" altLang="de-DE" sz="2400" baseline="30000">
                <a:latin typeface="Times New Roman" panose="02020603050405020304" pitchFamily="18" charset="0"/>
              </a:rPr>
              <a:t>-2</a:t>
            </a:r>
            <a:r>
              <a:rPr lang="de-DE" altLang="de-DE" sz="2400">
                <a:latin typeface="Times New Roman" panose="02020603050405020304" pitchFamily="18" charset="0"/>
              </a:rPr>
              <a:t> ·W</a:t>
            </a:r>
            <a:r>
              <a:rPr lang="de-DE" altLang="de-DE" sz="2400" baseline="30000">
                <a:latin typeface="Times New Roman" panose="02020603050405020304" pitchFamily="18" charset="0"/>
              </a:rPr>
              <a:t>0,4</a:t>
            </a:r>
            <a:r>
              <a:rPr lang="de-DE" altLang="de-DE" sz="2400">
                <a:latin typeface="Times New Roman" panose="02020603050405020304" pitchFamily="18" charset="0"/>
              </a:rPr>
              <a:t> - W </a:t>
            </a:r>
            <a:r>
              <a:rPr lang="de-DE" altLang="de-DE" sz="2400">
                <a:latin typeface="Times New Roman" panose="02020603050405020304" pitchFamily="18" charset="0"/>
                <a:sym typeface="Symbol" panose="05050102010706020507" pitchFamily="18" charset="2"/>
              </a:rPr>
              <a:t> max</a:t>
            </a:r>
            <a:endParaRPr lang="de-DE" altLang="de-DE" sz="2400" baseline="30000">
              <a:latin typeface="Times New Roman" panose="02020603050405020304" pitchFamily="18" charset="0"/>
            </a:endParaRPr>
          </a:p>
        </p:txBody>
      </p:sp>
      <p:graphicFrame>
        <p:nvGraphicFramePr>
          <p:cNvPr id="203784" name="Object 11"/>
          <p:cNvGraphicFramePr>
            <a:graphicFrameLocks noChangeAspect="1"/>
          </p:cNvGraphicFramePr>
          <p:nvPr>
            <p:extLst>
              <p:ext uri="{D42A27DB-BD31-4B8C-83A1-F6EECF244321}">
                <p14:modId xmlns:p14="http://schemas.microsoft.com/office/powerpoint/2010/main" val="3646322165"/>
              </p:ext>
            </p:extLst>
          </p:nvPr>
        </p:nvGraphicFramePr>
        <p:xfrm>
          <a:off x="698500" y="2795588"/>
          <a:ext cx="6808788" cy="633412"/>
        </p:xfrm>
        <a:graphic>
          <a:graphicData uri="http://schemas.openxmlformats.org/presentationml/2006/ole">
            <mc:AlternateContent xmlns:mc="http://schemas.openxmlformats.org/markup-compatibility/2006">
              <mc:Choice xmlns:v="urn:schemas-microsoft-com:vml" Requires="v">
                <p:oleObj spid="_x0000_s32076" name="Formel" r:id="rId3" imgW="6807200" imgH="635000" progId="Equation.DSMT4">
                  <p:embed/>
                </p:oleObj>
              </mc:Choice>
              <mc:Fallback>
                <p:oleObj name="Formel" r:id="rId3" imgW="6807200" imgH="6350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500" y="2795588"/>
                        <a:ext cx="6808788" cy="633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3785" name="Text Box 12"/>
          <p:cNvSpPr txBox="1">
            <a:spLocks noChangeArrowheads="1"/>
          </p:cNvSpPr>
          <p:nvPr/>
        </p:nvSpPr>
        <p:spPr bwMode="auto">
          <a:xfrm>
            <a:off x="685800" y="34290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r>
              <a:rPr lang="de-DE" altLang="de-DE" sz="2400">
                <a:latin typeface="Times New Roman" panose="02020603050405020304" pitchFamily="18" charset="0"/>
              </a:rPr>
              <a:t>p</a:t>
            </a:r>
            <a:r>
              <a:rPr lang="de-DE" altLang="de-DE" sz="2400" baseline="30000">
                <a:latin typeface="Times New Roman" panose="02020603050405020304" pitchFamily="18" charset="0"/>
              </a:rPr>
              <a:t>*</a:t>
            </a:r>
            <a:r>
              <a:rPr lang="de-DE" altLang="de-DE" sz="2400">
                <a:latin typeface="Times New Roman" panose="02020603050405020304" pitchFamily="18" charset="0"/>
              </a:rPr>
              <a:t> = 1,8</a:t>
            </a:r>
          </a:p>
        </p:txBody>
      </p:sp>
      <p:graphicFrame>
        <p:nvGraphicFramePr>
          <p:cNvPr id="203786" name="Object 13"/>
          <p:cNvGraphicFramePr>
            <a:graphicFrameLocks noChangeAspect="1"/>
          </p:cNvGraphicFramePr>
          <p:nvPr/>
        </p:nvGraphicFramePr>
        <p:xfrm>
          <a:off x="698500" y="3962400"/>
          <a:ext cx="6783388" cy="633413"/>
        </p:xfrm>
        <a:graphic>
          <a:graphicData uri="http://schemas.openxmlformats.org/presentationml/2006/ole">
            <mc:AlternateContent xmlns:mc="http://schemas.openxmlformats.org/markup-compatibility/2006">
              <mc:Choice xmlns:v="urn:schemas-microsoft-com:vml" Requires="v">
                <p:oleObj spid="_x0000_s32077" name="Formel" r:id="rId5" imgW="6781800" imgH="635000" progId="Equation.DSMT4">
                  <p:embed/>
                </p:oleObj>
              </mc:Choice>
              <mc:Fallback>
                <p:oleObj name="Formel" r:id="rId5" imgW="6781800" imgH="6350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8500" y="3962400"/>
                        <a:ext cx="6783388" cy="633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3787" name="Object 14"/>
          <p:cNvGraphicFramePr>
            <a:graphicFrameLocks noChangeAspect="1"/>
          </p:cNvGraphicFramePr>
          <p:nvPr>
            <p:extLst>
              <p:ext uri="{D42A27DB-BD31-4B8C-83A1-F6EECF244321}">
                <p14:modId xmlns:p14="http://schemas.microsoft.com/office/powerpoint/2010/main" val="3873736646"/>
              </p:ext>
            </p:extLst>
          </p:nvPr>
        </p:nvGraphicFramePr>
        <p:xfrm>
          <a:off x="676556" y="4708376"/>
          <a:ext cx="4279900" cy="660400"/>
        </p:xfrm>
        <a:graphic>
          <a:graphicData uri="http://schemas.openxmlformats.org/presentationml/2006/ole">
            <mc:AlternateContent xmlns:mc="http://schemas.openxmlformats.org/markup-compatibility/2006">
              <mc:Choice xmlns:v="urn:schemas-microsoft-com:vml" Requires="v">
                <p:oleObj spid="_x0000_s32078" name="Formel" r:id="rId7" imgW="4279900" imgH="660400" progId="Equation.DSMT4">
                  <p:embed/>
                </p:oleObj>
              </mc:Choice>
              <mc:Fallback>
                <p:oleObj name="Formel" r:id="rId7" imgW="4279900" imgH="6604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6556" y="4708376"/>
                        <a:ext cx="4279900" cy="66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3788" name="Text Box 15"/>
          <p:cNvSpPr txBox="1">
            <a:spLocks noChangeArrowheads="1"/>
          </p:cNvSpPr>
          <p:nvPr/>
        </p:nvSpPr>
        <p:spPr bwMode="auto">
          <a:xfrm>
            <a:off x="685800" y="5334000"/>
            <a:ext cx="2116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r>
              <a:rPr lang="de-DE" altLang="de-DE" sz="2400" dirty="0">
                <a:latin typeface="Times New Roman" panose="02020603050405020304" pitchFamily="18" charset="0"/>
              </a:rPr>
              <a:t>W</a:t>
            </a:r>
            <a:r>
              <a:rPr lang="de-DE" altLang="de-DE" sz="2400" baseline="30000" dirty="0">
                <a:latin typeface="Times New Roman" panose="02020603050405020304" pitchFamily="18" charset="0"/>
              </a:rPr>
              <a:t>*</a:t>
            </a:r>
            <a:r>
              <a:rPr lang="de-DE" altLang="de-DE" sz="2400" dirty="0">
                <a:latin typeface="Times New Roman" panose="02020603050405020304" pitchFamily="18" charset="0"/>
              </a:rPr>
              <a:t> = 5.553.839</a:t>
            </a:r>
          </a:p>
        </p:txBody>
      </p:sp>
      <p:sp>
        <p:nvSpPr>
          <p:cNvPr id="203789" name="Rectangle 16"/>
          <p:cNvSpPr>
            <a:spLocks noGrp="1" noChangeArrowheads="1"/>
          </p:cNvSpPr>
          <p:nvPr>
            <p:ph type="title" idx="4294967295"/>
          </p:nvPr>
        </p:nvSpPr>
        <p:spPr>
          <a:xfrm>
            <a:off x="467544" y="223252"/>
            <a:ext cx="8229600" cy="576262"/>
          </a:xfrm>
        </p:spPr>
        <p:txBody>
          <a:bodyPr/>
          <a:lstStyle/>
          <a:p>
            <a:pPr eaLnBrk="1" hangingPunct="1"/>
            <a:r>
              <a:rPr lang="de-DE" altLang="de-DE" dirty="0"/>
              <a:t>Beispiel zum statischen Gewinnoptimum</a:t>
            </a:r>
            <a:endParaRPr lang="de-DE" altLang="de-DE" sz="1800" dirty="0">
              <a:latin typeface="Times New Roman" panose="02020603050405020304" pitchFamily="18" charset="0"/>
              <a:cs typeface="Times New Roman" panose="02020603050405020304" pitchFamily="18" charset="0"/>
            </a:endParaRPr>
          </a:p>
        </p:txBody>
      </p:sp>
      <p:sp>
        <p:nvSpPr>
          <p:cNvPr id="14" name="Foliennummernplatzhalter 13"/>
          <p:cNvSpPr txBox="1">
            <a:spLocks noGrp="1"/>
          </p:cNvSpPr>
          <p:nvPr/>
        </p:nvSpPr>
        <p:spPr bwMode="auto">
          <a:xfrm>
            <a:off x="6831013" y="6308725"/>
            <a:ext cx="2133600" cy="522288"/>
          </a:xfrm>
          <a:prstGeom prst="rect">
            <a:avLst/>
          </a:prstGeom>
          <a:noFill/>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Char char="-"/>
              <a:defRPr>
                <a:solidFill>
                  <a:schemeClr val="tx1"/>
                </a:solidFill>
                <a:latin typeface="Arial" panose="020B0604020202020204" pitchFamily="34" charset="0"/>
              </a:defRPr>
            </a:lvl9pPr>
          </a:lstStyle>
          <a:p>
            <a:pPr algn="r" eaLnBrk="1" hangingPunct="1">
              <a:buFontTx/>
              <a:buNone/>
            </a:pPr>
            <a:fld id="{B740C35E-D744-48AC-9A42-94BFD818A053}" type="slidenum">
              <a:rPr lang="de-DE" altLang="de-DE" sz="1100" b="1">
                <a:effectLst>
                  <a:outerShdw blurRad="38100" dist="38100" dir="2700000" algn="tl">
                    <a:srgbClr val="C0C0C0"/>
                  </a:outerShdw>
                </a:effectLst>
              </a:rPr>
              <a:pPr algn="r" eaLnBrk="1" hangingPunct="1">
                <a:buFontTx/>
                <a:buNone/>
              </a:pPr>
              <a:t>97</a:t>
            </a:fld>
            <a:endParaRPr lang="de-DE" altLang="de-DE" sz="1100" b="1">
              <a:effectLst>
                <a:outerShdw blurRad="38100" dist="38100" dir="2700000" algn="tl">
                  <a:srgbClr val="C0C0C0"/>
                </a:outerShdw>
              </a:effectLst>
            </a:endParaRPr>
          </a:p>
        </p:txBody>
      </p:sp>
      <p:sp>
        <p:nvSpPr>
          <p:cNvPr id="2" name="Rechteck 1">
            <a:extLst>
              <a:ext uri="{FF2B5EF4-FFF2-40B4-BE49-F238E27FC236}">
                <a16:creationId xmlns:a16="http://schemas.microsoft.com/office/drawing/2014/main" id="{942623C0-36B4-4A55-9BF2-837CE94D8B90}"/>
              </a:ext>
            </a:extLst>
          </p:cNvPr>
          <p:cNvSpPr/>
          <p:nvPr/>
        </p:nvSpPr>
        <p:spPr>
          <a:xfrm>
            <a:off x="5923061" y="2795987"/>
            <a:ext cx="288032" cy="290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 Box 15">
            <a:extLst>
              <a:ext uri="{FF2B5EF4-FFF2-40B4-BE49-F238E27FC236}">
                <a16:creationId xmlns:a16="http://schemas.microsoft.com/office/drawing/2014/main" id="{C76C19CB-EDCF-4254-86AD-B8D8060146E4}"/>
              </a:ext>
            </a:extLst>
          </p:cNvPr>
          <p:cNvSpPr txBox="1">
            <a:spLocks noChangeArrowheads="1"/>
          </p:cNvSpPr>
          <p:nvPr/>
        </p:nvSpPr>
        <p:spPr bwMode="auto">
          <a:xfrm>
            <a:off x="5868144" y="2724090"/>
            <a:ext cx="397866" cy="40011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r>
              <a:rPr lang="de-DE" altLang="de-DE" sz="2000" dirty="0">
                <a:latin typeface="Times New Roman" panose="02020603050405020304" pitchFamily="18" charset="0"/>
              </a:rPr>
              <a:t>-3</a:t>
            </a:r>
          </a:p>
        </p:txBody>
      </p:sp>
      <p:sp>
        <p:nvSpPr>
          <p:cNvPr id="5" name="Rechteck 4">
            <a:extLst>
              <a:ext uri="{FF2B5EF4-FFF2-40B4-BE49-F238E27FC236}">
                <a16:creationId xmlns:a16="http://schemas.microsoft.com/office/drawing/2014/main" id="{F9DF839A-D17D-415F-9096-B4E02D8D3A78}"/>
              </a:ext>
            </a:extLst>
          </p:cNvPr>
          <p:cNvSpPr/>
          <p:nvPr/>
        </p:nvSpPr>
        <p:spPr>
          <a:xfrm>
            <a:off x="937141" y="4332197"/>
            <a:ext cx="192707" cy="457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 Box 15">
            <a:extLst>
              <a:ext uri="{FF2B5EF4-FFF2-40B4-BE49-F238E27FC236}">
                <a16:creationId xmlns:a16="http://schemas.microsoft.com/office/drawing/2014/main" id="{E597E4C7-D484-470B-A6CE-0AADB5A109B5}"/>
              </a:ext>
            </a:extLst>
          </p:cNvPr>
          <p:cNvSpPr txBox="1">
            <a:spLocks noChangeArrowheads="1"/>
          </p:cNvSpPr>
          <p:nvPr/>
        </p:nvSpPr>
        <p:spPr bwMode="auto">
          <a:xfrm>
            <a:off x="847502" y="4188767"/>
            <a:ext cx="47481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r>
              <a:rPr lang="de-DE" altLang="de-DE" sz="2400" dirty="0">
                <a:latin typeface="Times New Roman" panose="02020603050405020304" pitchFamily="18" charset="0"/>
              </a:rPr>
              <a:t>W</a:t>
            </a:r>
          </a:p>
        </p:txBody>
      </p:sp>
      <p:sp>
        <p:nvSpPr>
          <p:cNvPr id="6" name="Rechteck 5">
            <a:extLst>
              <a:ext uri="{FF2B5EF4-FFF2-40B4-BE49-F238E27FC236}">
                <a16:creationId xmlns:a16="http://schemas.microsoft.com/office/drawing/2014/main" id="{28A733CB-AFAB-4255-AAFA-FC6FB37A6B8E}"/>
              </a:ext>
            </a:extLst>
          </p:cNvPr>
          <p:cNvSpPr/>
          <p:nvPr/>
        </p:nvSpPr>
        <p:spPr>
          <a:xfrm>
            <a:off x="891422" y="4451531"/>
            <a:ext cx="45719" cy="136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69444018"/>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p:cNvSpPr>
            <a:spLocks noChangeArrowheads="1"/>
          </p:cNvSpPr>
          <p:nvPr/>
        </p:nvSpPr>
        <p:spPr bwMode="auto">
          <a:xfrm>
            <a:off x="251520" y="1556792"/>
            <a:ext cx="8509699" cy="3456384"/>
          </a:xfrm>
          <a:prstGeom prst="wedgeRoundRectCallout">
            <a:avLst>
              <a:gd name="adj1" fmla="val 47533"/>
              <a:gd name="adj2" fmla="val 5506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dirty="0"/>
              <a:t>Die Gewinnfunktion ist partiell nach den beiden Entscheidungsparametern Preis und Werbebudget abzuleiten. </a:t>
            </a:r>
          </a:p>
          <a:p>
            <a:endParaRPr lang="de-DE" dirty="0"/>
          </a:p>
          <a:p>
            <a:r>
              <a:rPr lang="de-DE" dirty="0"/>
              <a:t>Bei einfachen Funktionen wie der Cobb-Douglas-Funktion lässt sich bereits mit der jeweiligen partiellen Ableitung der </a:t>
            </a:r>
            <a:r>
              <a:rPr lang="de-DE" dirty="0" err="1"/>
              <a:t>Optimalwert</a:t>
            </a:r>
            <a:r>
              <a:rPr lang="de-DE" dirty="0"/>
              <a:t> für den Entscheidungsparameter (Preis bzw. Werbebudget) explizit berechnen.</a:t>
            </a:r>
          </a:p>
          <a:p>
            <a:endParaRPr lang="de-DE" dirty="0"/>
          </a:p>
          <a:p>
            <a:r>
              <a:rPr lang="de-DE" dirty="0"/>
              <a:t>In anderen Marketing-Response-Funktionen erhält man mit den partiellen Ableitungen ein Gleichungssystem (zwei Gleichungen für zwei unbekannte Variablen), das sich bspw. mit Hilfe gegenseitigen Einsetzens lösen lässt.</a:t>
            </a:r>
          </a:p>
        </p:txBody>
      </p:sp>
      <p:sp>
        <p:nvSpPr>
          <p:cNvPr id="8" name="Rectangle 24"/>
          <p:cNvSpPr>
            <a:spLocks noGrp="1" noChangeArrowheads="1"/>
          </p:cNvSpPr>
          <p:nvPr>
            <p:ph type="title" idx="4294967295"/>
          </p:nvPr>
        </p:nvSpPr>
        <p:spPr>
          <a:xfrm>
            <a:off x="459611" y="123031"/>
            <a:ext cx="8229600" cy="576262"/>
          </a:xfrm>
        </p:spPr>
        <p:txBody>
          <a:bodyPr/>
          <a:lstStyle/>
          <a:p>
            <a:pPr eaLnBrk="1" hangingPunct="1"/>
            <a:r>
              <a:rPr lang="de-DE" altLang="de-DE" dirty="0"/>
              <a:t>Erläuterungen zur vorangegangenen Folie (I)</a:t>
            </a:r>
          </a:p>
        </p:txBody>
      </p:sp>
    </p:spTree>
    <p:extLst>
      <p:ext uri="{BB962C8B-B14F-4D97-AF65-F5344CB8AC3E}">
        <p14:creationId xmlns:p14="http://schemas.microsoft.com/office/powerpoint/2010/main" val="220193569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p:cNvSpPr>
            <a:spLocks noChangeArrowheads="1"/>
          </p:cNvSpPr>
          <p:nvPr/>
        </p:nvSpPr>
        <p:spPr bwMode="auto">
          <a:xfrm>
            <a:off x="323528" y="1268760"/>
            <a:ext cx="8509699" cy="4320480"/>
          </a:xfrm>
          <a:prstGeom prst="wedgeRoundRectCallout">
            <a:avLst>
              <a:gd name="adj1" fmla="val 47533"/>
              <a:gd name="adj2" fmla="val 5506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DE" dirty="0"/>
              <a:t>Die sachlichen Werbebudgetierung beschäftigt sich mit der Frage, auf welche Werbeobjekte das Werbebudget verteilt werden soll?</a:t>
            </a:r>
          </a:p>
          <a:p>
            <a:endParaRPr lang="de-DE" dirty="0"/>
          </a:p>
          <a:p>
            <a:r>
              <a:rPr lang="de-DE" dirty="0"/>
              <a:t>Hierarchie von Werbeobjekten im Sortiment eines Anbieters:</a:t>
            </a:r>
            <a:br>
              <a:rPr lang="de-DE" dirty="0"/>
            </a:br>
            <a:r>
              <a:rPr lang="de-DE" dirty="0"/>
              <a:t>    *   einzelne Produkte (Produktvariante)</a:t>
            </a:r>
            <a:br>
              <a:rPr lang="de-DE" dirty="0"/>
            </a:br>
            <a:r>
              <a:rPr lang="de-DE" dirty="0"/>
              <a:t>    *   einzelne Produktlinien (Markenfamilie)</a:t>
            </a:r>
            <a:br>
              <a:rPr lang="de-DE" dirty="0"/>
            </a:br>
            <a:r>
              <a:rPr lang="de-DE" dirty="0"/>
              <a:t>    *   Dachmarke</a:t>
            </a:r>
            <a:br>
              <a:rPr lang="de-DE" dirty="0"/>
            </a:br>
            <a:r>
              <a:rPr lang="de-DE" dirty="0"/>
              <a:t>    *   komplette Sortimentsteile (über mehrere Marken hinweg): Handel</a:t>
            </a:r>
            <a:br>
              <a:rPr lang="de-DE" dirty="0"/>
            </a:br>
            <a:r>
              <a:rPr lang="de-DE" dirty="0"/>
              <a:t>    *   Unternehmen (Firmenmarke, Unternehmensname)</a:t>
            </a:r>
          </a:p>
          <a:p>
            <a:endParaRPr lang="de-DE" dirty="0"/>
          </a:p>
          <a:p>
            <a:r>
              <a:rPr lang="de-DE" dirty="0"/>
              <a:t>Das folgende Modell beschäftigt sich mit der gewinnoptimalen Verteilung eines gegebenen Gesamtwerbebudgets (W) auf die beiden Werbeobjekte des Anbieters: Es wird das jeweils optimale Werbebudget (W</a:t>
            </a:r>
            <a:r>
              <a:rPr lang="de-DE" baseline="-25000" dirty="0"/>
              <a:t>1</a:t>
            </a:r>
            <a:r>
              <a:rPr lang="de-DE" dirty="0"/>
              <a:t>, W</a:t>
            </a:r>
            <a:r>
              <a:rPr lang="de-DE" baseline="-25000" dirty="0"/>
              <a:t>2</a:t>
            </a:r>
            <a:r>
              <a:rPr lang="de-DE" dirty="0"/>
              <a:t>) bestimmt..</a:t>
            </a:r>
          </a:p>
          <a:p>
            <a:r>
              <a:rPr lang="de-DE" dirty="0"/>
              <a:t>(Hinweis: In der folgenden Folie sind die „-“ am Beginn einer Zeile keine mathematischen Minuszeichen, sondern nur Spiegelstriche!)</a:t>
            </a:r>
          </a:p>
        </p:txBody>
      </p:sp>
      <p:sp>
        <p:nvSpPr>
          <p:cNvPr id="4" name="Text Box 26"/>
          <p:cNvSpPr txBox="1">
            <a:spLocks noChangeArrowheads="1"/>
          </p:cNvSpPr>
          <p:nvPr/>
        </p:nvSpPr>
        <p:spPr bwMode="auto">
          <a:xfrm>
            <a:off x="508768" y="272262"/>
            <a:ext cx="662510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22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lgn="ctr" eaLnBrk="1" hangingPunct="1">
              <a:spcBef>
                <a:spcPct val="50000"/>
              </a:spcBef>
              <a:buNone/>
            </a:pPr>
            <a:r>
              <a:rPr lang="de-DE" altLang="de-DE" sz="2400" dirty="0">
                <a:solidFill>
                  <a:srgbClr val="000000"/>
                </a:solidFill>
              </a:rPr>
              <a:t>Exkurs: Sachliche Werbebudgetverteilung (I)</a:t>
            </a:r>
          </a:p>
        </p:txBody>
      </p:sp>
    </p:spTree>
    <p:extLst>
      <p:ext uri="{BB962C8B-B14F-4D97-AF65-F5344CB8AC3E}">
        <p14:creationId xmlns:p14="http://schemas.microsoft.com/office/powerpoint/2010/main" val="25431593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1_Standarddesign">
  <a:themeElements>
    <a:clrScheme name="1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lipFill rotWithShape="1">
          <a:blip xmlns:r="http://schemas.openxmlformats.org/officeDocument/2006/relationships" r:embed="rId1"/>
          <a:stretch>
            <a:fillRect r="-1274" b="-1115"/>
          </a:stretch>
        </a:blipFill>
      </a:spPr>
      <a:bodyPr/>
      <a:lstStyle>
        <a:defPPr>
          <a:defRPr>
            <a:noFill/>
          </a:defRPr>
        </a:defPPr>
      </a:lstStyle>
    </a:txDef>
  </a:objectDefaults>
  <a:extraClrSchemeLst>
    <a:extraClrScheme>
      <a:clrScheme name="1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13317</Words>
  <Application>Microsoft Office PowerPoint</Application>
  <PresentationFormat>Bildschirmpräsentation (4:3)</PresentationFormat>
  <Paragraphs>1048</Paragraphs>
  <Slides>149</Slides>
  <Notes>14</Notes>
  <HiddenSlides>0</HiddenSlides>
  <MMClips>0</MMClips>
  <ScaleCrop>false</ScaleCrop>
  <HeadingPairs>
    <vt:vector size="8" baseType="variant">
      <vt:variant>
        <vt:lpstr>Verwendete Schriftarten</vt:lpstr>
      </vt:variant>
      <vt:variant>
        <vt:i4>7</vt:i4>
      </vt:variant>
      <vt:variant>
        <vt:lpstr>Design</vt:lpstr>
      </vt:variant>
      <vt:variant>
        <vt:i4>1</vt:i4>
      </vt:variant>
      <vt:variant>
        <vt:lpstr>Eingebettete OLE-Server</vt:lpstr>
      </vt:variant>
      <vt:variant>
        <vt:i4>2</vt:i4>
      </vt:variant>
      <vt:variant>
        <vt:lpstr>Folientitel</vt:lpstr>
      </vt:variant>
      <vt:variant>
        <vt:i4>149</vt:i4>
      </vt:variant>
    </vt:vector>
  </HeadingPairs>
  <TitlesOfParts>
    <vt:vector size="159" baseType="lpstr">
      <vt:lpstr>Arial</vt:lpstr>
      <vt:lpstr>Arial Narrow</vt:lpstr>
      <vt:lpstr>Cambria Math</vt:lpstr>
      <vt:lpstr>Courier New</vt:lpstr>
      <vt:lpstr>Symbol</vt:lpstr>
      <vt:lpstr>Times New Roman</vt:lpstr>
      <vt:lpstr>Wingdings</vt:lpstr>
      <vt:lpstr>1_Standarddesign</vt:lpstr>
      <vt:lpstr>Formel</vt:lpstr>
      <vt:lpstr>Dokument</vt:lpstr>
      <vt:lpstr>PowerPoint-Präsentation</vt:lpstr>
      <vt:lpstr>Lernziele der Veranstaltung</vt:lpstr>
      <vt:lpstr>Vorbemerkungen zur nächsten Folie</vt:lpstr>
      <vt:lpstr>Konzeptionen im Werbecontrolling (I)</vt:lpstr>
      <vt:lpstr>Konzeptionen im Werbecontrolling (II): informationsorientiertes Controlling-Konzept</vt:lpstr>
      <vt:lpstr>Konzeptionen im Werbecontrolling (II): planungs- und kontrollorientieres Controlling-Konzept</vt:lpstr>
      <vt:lpstr>PowerPoint-Präsentation</vt:lpstr>
      <vt:lpstr>Ergänzungen zur vorangegangenen Folie (I) Auditing (Planungskontrolle) im Marketing (Marketing-Audit)</vt:lpstr>
      <vt:lpstr>Ergänzungen zur vorangegangenen Folie (II) Realisierungsmonitoring</vt:lpstr>
      <vt:lpstr>Konzeptionen im Werbecontrolling (III): koordinationsorientiertes Controlling-Konzept</vt:lpstr>
      <vt:lpstr>PowerPoint-Präsentation</vt:lpstr>
      <vt:lpstr>„Controlling – Stern“ als Aufgabenprofil des Controllings</vt:lpstr>
      <vt:lpstr>Die drei klassischen Metriken im Werbecontrolling (I)</vt:lpstr>
      <vt:lpstr>Die drei klassischen Metriken im Werbecontrolling (I)</vt:lpstr>
      <vt:lpstr>PowerPoint-Präsentation</vt:lpstr>
      <vt:lpstr>Lernziele der Veranstaltung</vt:lpstr>
      <vt:lpstr>PowerPoint-Präsentation</vt:lpstr>
      <vt:lpstr>Lernziele der Veranstaltung</vt:lpstr>
      <vt:lpstr>PowerPoint-Präsentation</vt:lpstr>
      <vt:lpstr>Charakteristik von Werbe-Response-Funktionen (I)</vt:lpstr>
      <vt:lpstr>Charakteristik von Werbe-Response-Funktionen (II)</vt:lpstr>
      <vt:lpstr>Charakteristik von Werbe-Response-Funktionen (III)</vt:lpstr>
      <vt:lpstr>Charakteristik von Werbe-Response-Funktionen (IV)</vt:lpstr>
      <vt:lpstr>PowerPoint-Präsentation</vt:lpstr>
      <vt:lpstr>Statische Werbe-Response-Funktionen (I)</vt:lpstr>
      <vt:lpstr>Statische Werbe-Response-Funktionen (II)</vt:lpstr>
      <vt:lpstr>Kennzahlen statischer Werbe-Response-Funktionen</vt:lpstr>
      <vt:lpstr>Modellformen statischer Werbe-Response-Funktionen (I)</vt:lpstr>
      <vt:lpstr>Modellformen statischer Werbe-Response-Funktionen (II)</vt:lpstr>
      <vt:lpstr>Modellformen statischer Werbe-Response-Funktionen (III)</vt:lpstr>
      <vt:lpstr>Modellformen statischer Werbe-Response-Funktionen (IV)</vt:lpstr>
      <vt:lpstr>Übungsaufgabe</vt:lpstr>
      <vt:lpstr>PowerPoint-Präsentation</vt:lpstr>
      <vt:lpstr>PowerPoint-Präsentation</vt:lpstr>
      <vt:lpstr>Dynamische Werbe-Response-Funktionen (I)</vt:lpstr>
      <vt:lpstr>Dynamische Werbe-Response-Funktionen (II): Verhaltensbegründungen für Carry-over-Effekte</vt:lpstr>
      <vt:lpstr>Dynamische Werbe-Response-Funktionen (III): Verhaltensbegründungen für Carry-over-Effekte</vt:lpstr>
      <vt:lpstr>Dynamische Werbe-Response-Funktionen (IV)</vt:lpstr>
      <vt:lpstr>PowerPoint-Präsentation</vt:lpstr>
      <vt:lpstr>PowerPoint-Präsentation</vt:lpstr>
      <vt:lpstr>Dynamische Werbe-Response-Funktionen (VI): die zwei Abbildungswege des direkten goodwill-Transfers</vt:lpstr>
      <vt:lpstr>Dynamische Werbe-Response-Funktionen (VII): dynamische Werbe-Elastizität bei direktem goodwill-Transfer</vt:lpstr>
      <vt:lpstr>Modelle dynamischer Werbe-Response-Funktionen mit direktem Goodwill-Transfer (I)</vt:lpstr>
      <vt:lpstr>Modelle dynamischer Werbe-Response-Funktionen mit direktem Goodwill-Transfer (II)</vt:lpstr>
      <vt:lpstr>Übungsaufgabe</vt:lpstr>
      <vt:lpstr>Modelle dynamischer Werbe-Response-Funktionen mit direktem Goodwill-Transfer (III)</vt:lpstr>
      <vt:lpstr>Modelle dynamischer Werbe-Response-Funktionen mit direktem Goodwill-Transfer (IV)</vt:lpstr>
      <vt:lpstr>Kenngrößen in dynamischen Werbe-Response-Funktionen mit direktem Goodwill-Transfer (I)</vt:lpstr>
      <vt:lpstr>Erläuterungen zu den Kenngrößen (I)</vt:lpstr>
      <vt:lpstr>Kenngrößen in dynamischen Werbe-Response-Funktionen mit direktem Goodwill-Transfer (II)</vt:lpstr>
      <vt:lpstr>Erläuterungen zu den Kenngrößen (II)</vt:lpstr>
      <vt:lpstr>Erläuterungen zu den Kenngrößen (III)</vt:lpstr>
      <vt:lpstr>Beispielsrechnungen für Kenngrößen in dynamischen Werberesponse-Funktion mit direktem goodwill-Transfer (I): King-Modell-Typ</vt:lpstr>
      <vt:lpstr>Erläuterungen zum Rechenbeispiel (King-Modell)</vt:lpstr>
      <vt:lpstr>PowerPoint-Präsentation</vt:lpstr>
      <vt:lpstr>PowerPoint-Präsentation</vt:lpstr>
      <vt:lpstr>Erläuterungen zum Rechenbeispiel (King-Modell)</vt:lpstr>
      <vt:lpstr>PowerPoint-Präsentation</vt:lpstr>
      <vt:lpstr>PowerPoint-Präsentation</vt:lpstr>
      <vt:lpstr>Erläuterungen zum Rechenbeispiel (Koyck-Modell)</vt:lpstr>
      <vt:lpstr>PowerPoint-Präsentation</vt:lpstr>
      <vt:lpstr>Charakteristik eines indirekten goodwill-Transfers (I)</vt:lpstr>
      <vt:lpstr>Charakteristik eines indirekten goodwill-Transfers (II)</vt:lpstr>
      <vt:lpstr>Modelle dynamischer Werbe-Response-Funktionen mit indirektem goodwill-Transfer (I)</vt:lpstr>
      <vt:lpstr>Modelle dynamischer Werbe-Response-Funktionen mit indirektem goodwill-Transfer (II)</vt:lpstr>
      <vt:lpstr>Übungsaufgabe</vt:lpstr>
      <vt:lpstr>Modelle dynamischer Werbe-Response-Funktionen mit indirektem goodwill-Transfer (III)</vt:lpstr>
      <vt:lpstr>Koyck-Transformation</vt:lpstr>
      <vt:lpstr>Erläuterung zur vorangegangenen Folie</vt:lpstr>
      <vt:lpstr>Allgemeine Aussagen zur Koyck-Transformation</vt:lpstr>
      <vt:lpstr>PowerPoint-Präsentation</vt:lpstr>
      <vt:lpstr>Modelle dynamischer Werbe-Response-Funktionen mit goodwill-Stock-Funktion</vt:lpstr>
      <vt:lpstr>PowerPoint-Präsentation</vt:lpstr>
      <vt:lpstr>Dauerhaftigkeit des goodwill-Transfers (I)</vt:lpstr>
      <vt:lpstr>Dauerhaftigkeit des goodwill-Transfers (II)</vt:lpstr>
      <vt:lpstr>Erläuterungen zur vorangegangenen Folie </vt:lpstr>
      <vt:lpstr>Dauerhaftigkeit des Goodwill-Transfers (III)</vt:lpstr>
      <vt:lpstr>Erläuterungen zur vorangegangenen Folie</vt:lpstr>
      <vt:lpstr>Dauerhaftigkeit des goodwill-Transfers (III)</vt:lpstr>
      <vt:lpstr>Erläuterungen zur vorangegangenen Folie (I)</vt:lpstr>
      <vt:lpstr>Erläuterungen zur vorangegangenen Folie (II)</vt:lpstr>
      <vt:lpstr>Übungsaufgabe</vt:lpstr>
      <vt:lpstr>Übungsaufgabe</vt:lpstr>
      <vt:lpstr>Übungsaufgabe</vt:lpstr>
      <vt:lpstr>PowerPoint-Präsentation</vt:lpstr>
      <vt:lpstr>Lernziele der Veranstaltung</vt:lpstr>
      <vt:lpstr>Optimales Werbebudget im statischen Fall</vt:lpstr>
      <vt:lpstr>Erläuterungen zur vorangegangenen Folie (I)</vt:lpstr>
      <vt:lpstr>Erläuterungen zur vorangegangenen Folie (I)</vt:lpstr>
      <vt:lpstr>Statisches Dorfman-Steiner-Theorem (I)</vt:lpstr>
      <vt:lpstr>Erläuterungen zur vorangegangenen Folie (I)</vt:lpstr>
      <vt:lpstr>Erläuterungen zur vorangegangenen Folie (II)</vt:lpstr>
      <vt:lpstr>Statisches Dorfman-Steiner-Theorem (II)</vt:lpstr>
      <vt:lpstr>Erläuterungen zur vorangegangenen Folie (I)</vt:lpstr>
      <vt:lpstr>Erläuterungen zur vorangegangenen Folie (II)</vt:lpstr>
      <vt:lpstr>Erläuterungen zur vorangegangenen Folie (III)</vt:lpstr>
      <vt:lpstr>Beispiel zum statischen Gewinnoptimum</vt:lpstr>
      <vt:lpstr>Erläuterungen zur vorangegangenen Folie (I)</vt:lpstr>
      <vt:lpstr>PowerPoint-Präsentation</vt:lpstr>
      <vt:lpstr>PowerPoint-Präsentation</vt:lpstr>
      <vt:lpstr>PowerPoint-Präsentation</vt:lpstr>
      <vt:lpstr>Exkurs: Gewinnoptimale Werberate bei Sortimentsverbund (I)</vt:lpstr>
      <vt:lpstr>Exkurs: Gewinnoptimale Werberate bei Sortimentsverbund (I): Inhalt des werbeinduzierten Sortimentsverbunds </vt:lpstr>
      <vt:lpstr>Vorbemerkungen zur folgenden Folie</vt:lpstr>
      <vt:lpstr>PowerPoint-Präsentation</vt:lpstr>
      <vt:lpstr>PowerPoint-Präsentation</vt:lpstr>
      <vt:lpstr>PowerPoint-Präsentation</vt:lpstr>
      <vt:lpstr>PowerPoint-Präsentation</vt:lpstr>
      <vt:lpstr>PowerPoint-Präsentation</vt:lpstr>
      <vt:lpstr>Lernziele der Veranstaltung</vt:lpstr>
      <vt:lpstr>Dynamische Bestimmung des Werbebudgets (I): Charakterisierung</vt:lpstr>
      <vt:lpstr>Vorbemerkungen zur folgenden Folie</vt:lpstr>
      <vt:lpstr>Optimales Werbebudget im dynamischen Fall</vt:lpstr>
      <vt:lpstr>PowerPoint-Präsentation</vt:lpstr>
      <vt:lpstr>PowerPoint-Präsentation</vt:lpstr>
      <vt:lpstr>Vorbemerkungen zur folgenden Folie (I)</vt:lpstr>
      <vt:lpstr>Beispiel für King-Modell</vt:lpstr>
      <vt:lpstr>PowerPoint-Präsentation</vt:lpstr>
      <vt:lpstr>Erläuterungen zur vorangegangenen Folie (II)</vt:lpstr>
      <vt:lpstr>Optimales dynamisches Werbebudget im Modell ADPULS</vt:lpstr>
      <vt:lpstr>Erläuterungen zur vorangegangenen Folie</vt:lpstr>
      <vt:lpstr>Vorbemerkungen zur folgenden Folie</vt:lpstr>
      <vt:lpstr>Dynamisches Dorfman-Steiner-Theorem (I)</vt:lpstr>
      <vt:lpstr>Erläuterungen zur vorangegangenen Folie</vt:lpstr>
      <vt:lpstr>Dynamisches Dorfman-Steiner-Theorem (II)</vt:lpstr>
      <vt:lpstr>Erläuterungen zur vorangegangenen Folie (I)</vt:lpstr>
      <vt:lpstr>Erläuterungen zur vorangegangenen Folie (II)</vt:lpstr>
      <vt:lpstr>Erläuterungen zur vorangegangenen Folie (III)</vt:lpstr>
      <vt:lpstr>Erläuterungen zur vorangegangenen Folie (IV)</vt:lpstr>
      <vt:lpstr>Erläuterungen zur vorangegangenen Folie (V)</vt:lpstr>
      <vt:lpstr>PowerPoint-Präsentation</vt:lpstr>
      <vt:lpstr>Lernziele der Veranstaltung</vt:lpstr>
      <vt:lpstr>Charakteristik heuristischer Werbebudgetplanung</vt:lpstr>
      <vt:lpstr>Ansätze heuristischer Werbebudgetierung</vt:lpstr>
      <vt:lpstr>Prozent- vom-Umsatz-Methode (Marktanteilsmethode)</vt:lpstr>
      <vt:lpstr>Vorbemerkungen zur folgenden Folie</vt:lpstr>
      <vt:lpstr>ADBUG - Modell</vt:lpstr>
      <vt:lpstr>All-you-can-afford-Methode</vt:lpstr>
      <vt:lpstr>Konkurrenzorientierung (I)</vt:lpstr>
      <vt:lpstr>Konkurrenzorientierung (II): Gefangenendilemma bei Werbung  - 2-Spieler-Modell</vt:lpstr>
      <vt:lpstr>Aufgabenorientierter Ansatz (I)</vt:lpstr>
      <vt:lpstr>Aufgabenorientierter Ansatz (II)</vt:lpstr>
      <vt:lpstr>Aufgabenorientierter Ansatz (III)</vt:lpstr>
      <vt:lpstr>PowerPoint-Präsentation</vt:lpstr>
      <vt:lpstr>Aufgabenorientierter Ansatz: Beispiel</vt:lpstr>
      <vt:lpstr>Aufgabenorientierte Festlegung des Werbebudgets: Orientierung an den Produktcharakteristika</vt:lpstr>
      <vt:lpstr>Aufgabenorientierte Festlegung des Werbebudgets: Orientierung am Status des Produkts im Produktlebenszyklus (I)</vt:lpstr>
      <vt:lpstr>Aufgabenorientierte Festlegung des Werbebudgets: Orientierung am Status des Produkts im Produktlebenszyklus (II)</vt:lpstr>
      <vt:lpstr>Aufgabenorientierte Festlegung des Werbebudgets: Orientierung am Status des Produkts in der Produktlinie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Verwirrung</dc:creator>
  <cp:lastModifiedBy>PC-Benutzer</cp:lastModifiedBy>
  <cp:revision>394</cp:revision>
  <dcterms:created xsi:type="dcterms:W3CDTF">2007-04-01T10:29:49Z</dcterms:created>
  <dcterms:modified xsi:type="dcterms:W3CDTF">2026-04-02T10:50:21Z</dcterms:modified>
</cp:coreProperties>
</file>